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2"/>
  </p:notesMasterIdLst>
  <p:sldIdLst>
    <p:sldId id="658" r:id="rId11"/>
    <p:sldId id="659" r:id="rId12"/>
    <p:sldId id="497" r:id="rId13"/>
    <p:sldId id="498" r:id="rId14"/>
    <p:sldId id="581" r:id="rId15"/>
    <p:sldId id="501" r:id="rId16"/>
    <p:sldId id="502" r:id="rId17"/>
    <p:sldId id="505" r:id="rId18"/>
    <p:sldId id="660" r:id="rId19"/>
    <p:sldId id="507" r:id="rId20"/>
    <p:sldId id="664" r:id="rId21"/>
    <p:sldId id="665" r:id="rId22"/>
    <p:sldId id="666" r:id="rId23"/>
    <p:sldId id="667" r:id="rId24"/>
    <p:sldId id="508" r:id="rId25"/>
    <p:sldId id="510" r:id="rId26"/>
    <p:sldId id="513" r:id="rId27"/>
    <p:sldId id="515" r:id="rId28"/>
    <p:sldId id="516" r:id="rId29"/>
    <p:sldId id="668" r:id="rId30"/>
    <p:sldId id="672" r:id="rId31"/>
    <p:sldId id="519" r:id="rId32"/>
    <p:sldId id="523" r:id="rId33"/>
    <p:sldId id="524" r:id="rId34"/>
    <p:sldId id="673" r:id="rId35"/>
    <p:sldId id="527" r:id="rId36"/>
    <p:sldId id="528" r:id="rId37"/>
    <p:sldId id="530" r:id="rId38"/>
    <p:sldId id="532" r:id="rId39"/>
    <p:sldId id="534" r:id="rId40"/>
    <p:sldId id="535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56" autoAdjust="0"/>
    <p:restoredTop sz="90846" autoAdjust="0"/>
  </p:normalViewPr>
  <p:slideViewPr>
    <p:cSldViewPr>
      <p:cViewPr varScale="1">
        <p:scale>
          <a:sx n="104" d="100"/>
          <a:sy n="104" d="100"/>
        </p:scale>
        <p:origin x="1422" y="102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P(x) formula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Sheet1!$E$2:$E$5</c:f>
              <c:numCache>
                <c:formatCode>0.0000</c:formatCode>
                <c:ptCount val="4"/>
                <c:pt idx="0">
                  <c:v>0.30076299999999989</c:v>
                </c:pt>
                <c:pt idx="1">
                  <c:v>0.44441099999999989</c:v>
                </c:pt>
                <c:pt idx="2">
                  <c:v>0.218889</c:v>
                </c:pt>
                <c:pt idx="3">
                  <c:v>3.5937000000000004E-2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1-5F42-815C-C8F9F2C80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4321519"/>
        <c:axId val="1634160911"/>
      </c:barChart>
      <c:catAx>
        <c:axId val="1634321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160911"/>
        <c:crosses val="autoZero"/>
        <c:auto val="1"/>
        <c:lblAlgn val="ctr"/>
        <c:lblOffset val="100"/>
        <c:noMultiLvlLbl val="0"/>
      </c:catAx>
      <c:valAx>
        <c:axId val="1634160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32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3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7735"/>
            <a:ext cx="8534400" cy="94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970460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022795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Sections 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Binomial Random Variables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Spring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76BD-AF38-4D33-9133-DF335B19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5-11: Binomial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AE1D-E17D-4EAA-BD82-284CCC47BA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447800"/>
            <a:ext cx="8839200" cy="1904085"/>
          </a:xfrm>
        </p:spPr>
        <p:txBody>
          <a:bodyPr/>
          <a:lstStyle/>
          <a:p>
            <a:r>
              <a:rPr lang="en-US" dirty="0"/>
              <a:t>Here, we are given that:</a:t>
            </a:r>
          </a:p>
          <a:p>
            <a:pPr algn="ctr"/>
            <a:r>
              <a:rPr lang="en-US" i="1" dirty="0"/>
              <a:t> n </a:t>
            </a:r>
            <a:r>
              <a:rPr lang="en-US" dirty="0"/>
              <a:t>= 3, </a:t>
            </a:r>
            <a:r>
              <a:rPr lang="en-US" i="1" dirty="0"/>
              <a:t>x </a:t>
            </a:r>
            <a:r>
              <a:rPr lang="en-US" dirty="0"/>
              <a:t>= 2, and </a:t>
            </a:r>
            <a:r>
              <a:rPr lang="en-US" i="1" dirty="0"/>
              <a:t>p </a:t>
            </a:r>
            <a:r>
              <a:rPr lang="en-US" dirty="0"/>
              <a:t>= .75 </a:t>
            </a:r>
          </a:p>
          <a:p>
            <a:r>
              <a:rPr lang="en-GB" dirty="0"/>
              <a:t>The probability of two successes is denoted by </a:t>
            </a:r>
            <a:r>
              <a:rPr lang="en-GB" i="1" dirty="0"/>
              <a:t>P</a:t>
            </a:r>
            <a:r>
              <a:rPr lang="en-GB" dirty="0"/>
              <a:t>(</a:t>
            </a:r>
            <a:r>
              <a:rPr lang="en-GB" i="1" dirty="0"/>
              <a:t>x </a:t>
            </a:r>
            <a:r>
              <a:rPr lang="en-GB" dirty="0"/>
              <a:t>= 2) or </a:t>
            </a:r>
            <a:r>
              <a:rPr lang="en-GB" i="1" dirty="0"/>
              <a:t>P</a:t>
            </a:r>
            <a:r>
              <a:rPr lang="en-GB" dirty="0"/>
              <a:t>(2)</a:t>
            </a:r>
          </a:p>
        </p:txBody>
      </p:sp>
      <p:pic>
        <p:nvPicPr>
          <p:cNvPr id="8" name="Content Placeholder 7" descr="p of 2 = base 3 C base 2 left parenthesis 0.75 right parenthesis to the 2 power left parenthesis 0.25 right parenthesis to the 1 power = left parenthesis 3 right parenthesis, left parenthesis 0.5625 right parenthesis, left parenthesis 0.25 right parenthesis= 0.4219.  base 3 C base 2 represents number of ways to obtain 2 success in 3 trials, 0.75 represents probability of success, the number 2 represents number of successes, 0.25 represents of probability of failure, the number 1 represents  of failures.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194965"/>
            <a:ext cx="7788866" cy="29010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617C9-3686-44B2-8746-F35251645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842163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842163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6667" r="-107692" b="-9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13793" r="-107692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96667" r="-107692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17241" r="-107692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327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29747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29747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6667" r="-107692" b="-9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106667" r="-758" b="-9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213793" r="-758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13793" r="-107692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313793" r="-758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413793" r="-758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96667" r="-107692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17241" r="-107692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541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032636"/>
                  </p:ext>
                </p:extLst>
              </p:nvPr>
            </p:nvGraphicFramePr>
            <p:xfrm>
              <a:off x="217055" y="1143000"/>
              <a:ext cx="8610600" cy="484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.25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TI84 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𝑏𝑖𝑛𝑜𝑚𝑝𝑑𝑓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(3,.75,2)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032636"/>
                  </p:ext>
                </p:extLst>
              </p:nvPr>
            </p:nvGraphicFramePr>
            <p:xfrm>
              <a:off x="217055" y="1143000"/>
              <a:ext cx="8610600" cy="484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8197" r="-108187" b="-1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108197" r="-726" b="-11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208197" r="-726" b="-10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08197" r="-108187" b="-9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308197" r="-726" b="-9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15000" r="-726" b="-8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06557" r="-108187" b="-7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06557" r="-108187" b="-6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706557" r="-108187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806557" r="-108187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76193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42400" r="-108187" b="-10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TI84 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111475" r="-10818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78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53400" y="6356350"/>
            <a:ext cx="6858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951734"/>
                  </p:ext>
                </p:extLst>
              </p:nvPr>
            </p:nvGraphicFramePr>
            <p:xfrm>
              <a:off x="217055" y="1143000"/>
              <a:ext cx="8610600" cy="54263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.25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12−9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3−2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6 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∗11∗10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TI-84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i="1" dirty="0" err="1" smtClean="0">
                                    <a:latin typeface="Cambria Math" panose="02040503050406030204" pitchFamily="18" charset="0"/>
                                  </a:rPr>
                                  <m:t>𝑏𝑖𝑛𝑜𝑚𝑝𝑑𝑓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(3,.75,2)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951734"/>
                  </p:ext>
                </p:extLst>
              </p:nvPr>
            </p:nvGraphicFramePr>
            <p:xfrm>
              <a:off x="217055" y="1143000"/>
              <a:ext cx="8610600" cy="54263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3279" r="-108187" b="-1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103279" r="-726" b="-1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203279" r="-726" b="-1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03279" r="-108187" b="-10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303279" r="-726" b="-10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10000" r="-726" b="-9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01639" r="-108187" b="-8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01639" r="-108187" b="-7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59074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41237" r="-108187" b="-389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41237" r="-726" b="-389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59074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41237" r="-108187" b="-289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541237" r="-726" b="-2896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6874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50442" r="-108187" b="-148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550442" r="-726" b="-148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59074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TI-84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757732" r="-108187" b="-73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757732" r="-726" b="-731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240052-D88D-5045-8112-ECBD04657C59}"/>
              </a:ext>
            </a:extLst>
          </p:cNvPr>
          <p:cNvSpPr txBox="1"/>
          <p:nvPr/>
        </p:nvSpPr>
        <p:spPr>
          <a:xfrm>
            <a:off x="217055" y="6264911"/>
            <a:ext cx="640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how the hypergeometric probability is substantially greater.</a:t>
            </a:r>
          </a:p>
          <a:p>
            <a:r>
              <a:rPr lang="en-US" dirty="0"/>
              <a:t>This discrepancy will lessen with larger pool size. </a:t>
            </a:r>
          </a:p>
        </p:txBody>
      </p:sp>
    </p:spTree>
    <p:extLst>
      <p:ext uri="{BB962C8B-B14F-4D97-AF65-F5344CB8AC3E}">
        <p14:creationId xmlns:p14="http://schemas.microsoft.com/office/powerpoint/2010/main" val="34375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9B2F-9EFF-4846-89D7-92ABF00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36" y="457200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5-12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C5C1-E091-424A-B5DA-25056637B8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066800"/>
            <a:ext cx="8991600" cy="4419600"/>
          </a:xfrm>
        </p:spPr>
        <p:txBody>
          <a:bodyPr/>
          <a:lstStyle/>
          <a:p>
            <a:r>
              <a:rPr lang="en-GB" sz="2400" dirty="0"/>
              <a:t>At City Delivery, providing high-quality service to customers is the top priority of the management.</a:t>
            </a:r>
          </a:p>
          <a:p>
            <a:r>
              <a:rPr lang="en-GB" sz="2400" dirty="0"/>
              <a:t>City Delivery guarantees a refund of all charges if a package it is delivering does not arrive at its destination within 6 hours.</a:t>
            </a:r>
          </a:p>
          <a:p>
            <a:r>
              <a:rPr lang="en-GB" sz="2400" dirty="0"/>
              <a:t>It is known from past data that despite all efforts, 10% of the packages delivered by this company do not arrive at their destinations on time.</a:t>
            </a:r>
          </a:p>
          <a:p>
            <a:r>
              <a:rPr lang="en-GB" sz="2400" dirty="0"/>
              <a:t>Suppose a company delivers 10 packages through City Delivery.</a:t>
            </a:r>
          </a:p>
          <a:p>
            <a:pPr marL="457200" indent="-457200"/>
            <a:r>
              <a:rPr lang="en-GB" sz="2400" dirty="0">
                <a:solidFill>
                  <a:schemeClr val="accent2"/>
                </a:solidFill>
              </a:rPr>
              <a:t>(a)</a:t>
            </a:r>
            <a:r>
              <a:rPr lang="en-GB" sz="2400" dirty="0"/>
              <a:t> Find the probability that </a:t>
            </a:r>
            <a:r>
              <a:rPr lang="en-GB" sz="2400" b="1" dirty="0"/>
              <a:t>exactly</a:t>
            </a:r>
            <a:r>
              <a:rPr lang="en-GB" sz="2400" dirty="0"/>
              <a:t> one of these 10 packages will not arrive at its destination within the 6 hours.</a:t>
            </a:r>
          </a:p>
          <a:p>
            <a:pPr marL="457200" indent="-457200">
              <a:tabLst>
                <a:tab pos="457200" algn="l"/>
              </a:tabLst>
            </a:pPr>
            <a:r>
              <a:rPr lang="en-GB" sz="2400" dirty="0">
                <a:solidFill>
                  <a:schemeClr val="accent2"/>
                </a:solidFill>
              </a:rPr>
              <a:t>(b) </a:t>
            </a:r>
            <a:r>
              <a:rPr lang="en-GB" sz="2400" dirty="0"/>
              <a:t>Find the probability that </a:t>
            </a:r>
            <a:r>
              <a:rPr lang="en-GB" sz="2400" b="1" dirty="0"/>
              <a:t>at most</a:t>
            </a:r>
            <a:r>
              <a:rPr lang="en-GB" sz="2400" dirty="0"/>
              <a:t> one of these 10 packages will not arrive at its destination within the 6 hours.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514A-AFE8-4E3F-A8BA-4A42F4AB0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BE0D-5D56-4ED3-B29A-B49E3690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2441"/>
            <a:ext cx="5486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5-12: Solution</a:t>
            </a:r>
            <a:endParaRPr lang="en-US" sz="2400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B17FD7-83A3-4196-8AE5-E2BD4A660C6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149193" y="1150219"/>
                <a:ext cx="8686799" cy="5707781"/>
              </a:xfrm>
            </p:spPr>
            <p:txBody>
              <a:bodyPr/>
              <a:lstStyle/>
              <a:p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varies</a:t>
                </a:r>
                <a:endParaRPr lang="en-GB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total number of packages = 10 </a:t>
                </a:r>
                <a:b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(success) = 0.1 </a:t>
                </a:r>
                <a:b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(failure) = 1 − 0.1 = 0.9</a:t>
                </a:r>
              </a:p>
              <a:p>
                <a:pPr marL="514350" indent="-514350">
                  <a:buAutoNum type="alphaLcParenBoth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number of successes = 1</a:t>
                </a:r>
              </a:p>
              <a:p>
                <a:pPr marL="514350" indent="-514350">
                  <a:buFont typeface="Arial"/>
                  <a:buAutoNum type="alphaLcParenBoth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number of successes = 0 or 1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=10∗0.1∗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/>
                  <a:t>	= </a:t>
                </a:r>
                <a:r>
                  <a:rPr lang="en-US" sz="2000" b="1" dirty="0" err="1">
                    <a:highlight>
                      <a:srgbClr val="FFFF00"/>
                    </a:highlight>
                  </a:rPr>
                  <a:t>binompdf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(1,0.1,1) </a:t>
                </a:r>
                <a14:m>
                  <m:oMath xmlns:m="http://schemas.openxmlformats.org/officeDocument/2006/math">
                    <m:r>
                      <a:rPr lang="en-US" sz="20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highlight>
                      <a:srgbClr val="FFFF00"/>
                    </a:highlight>
                  </a:rPr>
                  <a:t> 0.39 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(Using TI84)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=1∗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0.9+1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1.9∗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</a:endParaRPr>
              </a:p>
              <a:p>
                <a:r>
                  <a:rPr lang="en-US" sz="2000" dirty="0"/>
                  <a:t>	= </a:t>
                </a:r>
                <a:r>
                  <a:rPr lang="en-US" sz="2000" b="1" dirty="0" err="1">
                    <a:highlight>
                      <a:srgbClr val="FFFF00"/>
                    </a:highlight>
                  </a:rPr>
                  <a:t>binomcdf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(1,0.1,1)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highlight>
                      <a:srgbClr val="FFFF00"/>
                    </a:highlight>
                  </a:rPr>
                  <a:t>0.74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(using TI84). </a:t>
                </a:r>
                <a:r>
                  <a:rPr lang="en-GB" sz="2100" dirty="0"/>
                  <a:t>Thus, within the 6 hr, there is a 39% chance that exactly 1 of the 10 packages will not arrive &amp; a 74% chance that at most 1 package will not arrive.</a:t>
                </a: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Arial"/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B17FD7-83A3-4196-8AE5-E2BD4A660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149193" y="1150219"/>
                <a:ext cx="8686799" cy="5707781"/>
              </a:xfrm>
              <a:blipFill>
                <a:blip r:embed="rId2"/>
                <a:stretch>
                  <a:fillRect l="-1053" t="-1496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D463-26B5-42CB-BD95-42FF542F5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56350"/>
            <a:ext cx="8382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09145-77CC-DF43-85D1-7592AA3DB952}"/>
                  </a:ext>
                </a:extLst>
              </p:cNvPr>
              <p:cNvSpPr txBox="1"/>
              <p:nvPr/>
            </p:nvSpPr>
            <p:spPr>
              <a:xfrm>
                <a:off x="5791200" y="596888"/>
                <a:ext cx="2825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09145-77CC-DF43-85D1-7592AA3DB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96888"/>
                <a:ext cx="2825069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59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8CF0-1E56-4112-BCDB-2219AF6F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9425"/>
            <a:ext cx="8534400" cy="663575"/>
          </a:xfrm>
        </p:spPr>
        <p:txBody>
          <a:bodyPr/>
          <a:lstStyle/>
          <a:p>
            <a:r>
              <a:rPr lang="en-GB" dirty="0"/>
              <a:t>Example 5-13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9348-0DD1-4796-AE62-EF983AD02C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061419"/>
            <a:ext cx="8534400" cy="5334000"/>
          </a:xfrm>
        </p:spPr>
        <p:txBody>
          <a:bodyPr/>
          <a:lstStyle/>
          <a:p>
            <a:r>
              <a:rPr lang="en-US" dirty="0"/>
              <a:t>According to a survey, 33% of American workers do not plan to change their jobs in the near future.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denote the number of workers in a random sample of 3 who do not plan to change their jobs in the near future.</a:t>
            </a:r>
          </a:p>
          <a:p>
            <a:r>
              <a:rPr lang="en-US" dirty="0"/>
              <a:t>Write the probability distribution of </a:t>
            </a:r>
            <a:r>
              <a:rPr lang="en-US" i="1" dirty="0"/>
              <a:t>x </a:t>
            </a:r>
            <a:r>
              <a:rPr lang="en-US" dirty="0"/>
              <a:t>and draw a histogram for this probability distribution</a:t>
            </a:r>
            <a:r>
              <a:rPr lang="en-GB" dirty="0"/>
              <a:t>.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i="1" dirty="0"/>
              <a:t>n</a:t>
            </a:r>
            <a:r>
              <a:rPr lang="en-GB" dirty="0"/>
              <a:t> = total workers in sample = 3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i="1" dirty="0"/>
              <a:t>p</a:t>
            </a:r>
            <a:r>
              <a:rPr lang="en-GB" dirty="0"/>
              <a:t> = P(</a:t>
            </a:r>
            <a:r>
              <a:rPr lang="en-US" dirty="0"/>
              <a:t>worker does not plan to change his/her job)</a:t>
            </a:r>
            <a:r>
              <a:rPr lang="en-GB" dirty="0"/>
              <a:t> = .33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i="1" dirty="0"/>
              <a:t>q</a:t>
            </a:r>
            <a:r>
              <a:rPr lang="en-GB" sz="2400" dirty="0"/>
              <a:t> = P(</a:t>
            </a:r>
            <a:r>
              <a:rPr lang="en-US" sz="2400" dirty="0"/>
              <a:t>a worker does plan to change his/her job</a:t>
            </a:r>
            <a:r>
              <a:rPr lang="en-GB" sz="2400" dirty="0"/>
              <a:t>) = 1 −.33 = .67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2DF6C-5D3C-4A52-9CF6-B031F68B1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A3F3-7228-4DF4-91CB-A5EE5B08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2400" b="0" i="0" kern="1200" dirty="0">
                <a:solidFill>
                  <a:schemeClr val="accent1"/>
                </a:solidFill>
                <a:effectLst/>
              </a:rPr>
              <a:t>(2</a:t>
            </a:r>
            <a:r>
              <a:rPr lang="en-GB" sz="2400" b="0" i="0" kern="1200" baseline="0" dirty="0">
                <a:solidFill>
                  <a:schemeClr val="accent1"/>
                </a:solidFill>
                <a:effectLst/>
              </a:rPr>
              <a:t> of 3)</a:t>
            </a:r>
            <a:endParaRPr lang="en-US" sz="2400" dirty="0">
              <a:effectLst/>
            </a:endParaRPr>
          </a:p>
        </p:txBody>
      </p:sp>
      <p:graphicFrame>
        <p:nvGraphicFramePr>
          <p:cNvPr id="13" name="Content Placeholder 12" descr="p of 0 = base 3 C base 0 left parenthesis 0.33 right parenthesis to the 0 power left parenthesis 0.67 right parenthesis cubed = left parenthesis 1 right parenthesis, left parenthesis 1 right parenthesis, left parenthesis 0.300763 right parenthesis = 0.3008.">
            <a:extLst>
              <a:ext uri="{FF2B5EF4-FFF2-40B4-BE49-F238E27FC236}">
                <a16:creationId xmlns:a16="http://schemas.microsoft.com/office/drawing/2014/main" id="{1978676A-BA2B-4928-B944-065D6685F23C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1035050" y="1970087"/>
          <a:ext cx="707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7073640" imgH="558720" progId="Equation.DSMT4">
                  <p:embed/>
                </p:oleObj>
              </mc:Choice>
              <mc:Fallback>
                <p:oleObj name="Equation" r:id="rId3" imgW="7073640" imgH="558720" progId="Equation.DSMT4">
                  <p:embed/>
                  <p:pic>
                    <p:nvPicPr>
                      <p:cNvPr id="13" name="Content Placeholder 12" descr="p of 0 = base 3 C base 0 left parenthesis 0.33 right parenthesis to the 0 power left parenthesis 0.67 right parenthesis cubed = left parenthesis 1 right parenthesis, left parenthesis 1 right parenthesis, left parenthesis 0.300763 right parenthesis = 0.3008.">
                        <a:extLst>
                          <a:ext uri="{FF2B5EF4-FFF2-40B4-BE49-F238E27FC236}">
                            <a16:creationId xmlns:a16="http://schemas.microsoft.com/office/drawing/2014/main" id="{1978676A-BA2B-4928-B944-065D6685F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970087"/>
                        <a:ext cx="707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p of 1 = base 3 C base 1 left parenthesis 0.33 right parenthesis to the 1 power left parenthesis 0.67 right parenthesis squared = left parenthesis 3 right parenthesis, left parenthesis 0.33 right parenthesis, left parenthesis 0.4489 right parenthesis= 0.4444.">
            <a:extLst>
              <a:ext uri="{FF2B5EF4-FFF2-40B4-BE49-F238E27FC236}">
                <a16:creationId xmlns:a16="http://schemas.microsoft.com/office/drawing/2014/main" id="{2088D041-7C6D-4A7A-AF32-29E8C5AAF66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92200" y="3090863"/>
          <a:ext cx="695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6959520" imgH="558720" progId="Equation.DSMT4">
                  <p:embed/>
                </p:oleObj>
              </mc:Choice>
              <mc:Fallback>
                <p:oleObj name="Equation" r:id="rId5" imgW="6959520" imgH="558720" progId="Equation.DSMT4">
                  <p:embed/>
                  <p:pic>
                    <p:nvPicPr>
                      <p:cNvPr id="14" name="Content Placeholder 13" descr="p of 1 = base 3 C base 1 left parenthesis 0.33 right parenthesis to the 1 power left parenthesis 0.67 right parenthesis squared = left parenthesis 3 right parenthesis, left parenthesis 0.33 right parenthesis, left parenthesis 0.4489 right parenthesis= 0.4444.">
                        <a:extLst>
                          <a:ext uri="{FF2B5EF4-FFF2-40B4-BE49-F238E27FC236}">
                            <a16:creationId xmlns:a16="http://schemas.microsoft.com/office/drawing/2014/main" id="{2088D041-7C6D-4A7A-AF32-29E8C5AAF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090863"/>
                        <a:ext cx="695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p of 2 = base 3 C base 2 left parenthesis 0.33 right parenthesis to the 2 power left parenthesis 0.67 right parenthesis to the 1 power = left parenthesis 3 right parenthesis, left parenthesis 0.1089 right parenthesis, left parenthesis 0.67 right parenthesis= 0.2189.">
            <a:extLst>
              <a:ext uri="{FF2B5EF4-FFF2-40B4-BE49-F238E27FC236}">
                <a16:creationId xmlns:a16="http://schemas.microsoft.com/office/drawing/2014/main" id="{090C59D6-11F1-49F0-B16B-EC57A16A1E4D}"/>
              </a:ext>
            </a:extLst>
          </p:cNvPr>
          <p:cNvGraphicFramePr>
            <a:graphicFrameLocks noGrp="1" noChangeAspect="1"/>
          </p:cNvGraphicFramePr>
          <p:nvPr>
            <p:ph sz="quarter" idx="18"/>
          </p:nvPr>
        </p:nvGraphicFramePr>
        <p:xfrm>
          <a:off x="1035050" y="4140994"/>
          <a:ext cx="707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7073640" imgH="558720" progId="Equation.DSMT4">
                  <p:embed/>
                </p:oleObj>
              </mc:Choice>
              <mc:Fallback>
                <p:oleObj name="Equation" r:id="rId7" imgW="7073640" imgH="558720" progId="Equation.DSMT4">
                  <p:embed/>
                  <p:pic>
                    <p:nvPicPr>
                      <p:cNvPr id="15" name="Content Placeholder 14" descr="p of 2 = base 3 C base 2 left parenthesis 0.33 right parenthesis to the 2 power left parenthesis 0.67 right parenthesis to the 1 power = left parenthesis 3 right parenthesis, left parenthesis 0.1089 right parenthesis, left parenthesis 0.67 right parenthesis= 0.2189.">
                        <a:extLst>
                          <a:ext uri="{FF2B5EF4-FFF2-40B4-BE49-F238E27FC236}">
                            <a16:creationId xmlns:a16="http://schemas.microsoft.com/office/drawing/2014/main" id="{090C59D6-11F1-49F0-B16B-EC57A16A1E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140994"/>
                        <a:ext cx="707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 descr="p of 3 = base 3 C base 3 left parenthesis 0.33 right parenthesis cubed left parenthesis 0.67 right parenthesis to the 0 power = left parenthesis 1 right parenthesis, left parenthesis 0.035937 right parenthesis, left parenthesis 1 right parenthesis= 0.0359.">
            <a:extLst>
              <a:ext uri="{FF2B5EF4-FFF2-40B4-BE49-F238E27FC236}">
                <a16:creationId xmlns:a16="http://schemas.microsoft.com/office/drawing/2014/main" id="{076AC100-D381-483D-A83D-CA0AE1B22A09}"/>
              </a:ext>
            </a:extLst>
          </p:cNvPr>
          <p:cNvGraphicFramePr>
            <a:graphicFrameLocks noGrp="1" noChangeAspect="1"/>
          </p:cNvGraphicFramePr>
          <p:nvPr>
            <p:ph sz="quarter" idx="19"/>
          </p:nvPr>
        </p:nvGraphicFramePr>
        <p:xfrm>
          <a:off x="1041400" y="5193506"/>
          <a:ext cx="706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9" imgW="7061040" imgH="558720" progId="Equation.DSMT4">
                  <p:embed/>
                </p:oleObj>
              </mc:Choice>
              <mc:Fallback>
                <p:oleObj name="Equation" r:id="rId9" imgW="7061040" imgH="558720" progId="Equation.DSMT4">
                  <p:embed/>
                  <p:pic>
                    <p:nvPicPr>
                      <p:cNvPr id="16" name="Content Placeholder 15" descr="p of 3 = base 3 C base 3 left parenthesis 0.33 right parenthesis cubed left parenthesis 0.67 right parenthesis to the 0 power = left parenthesis 1 right parenthesis, left parenthesis 0.035937 right parenthesis, left parenthesis 1 right parenthesis= 0.0359.">
                        <a:extLst>
                          <a:ext uri="{FF2B5EF4-FFF2-40B4-BE49-F238E27FC236}">
                            <a16:creationId xmlns:a16="http://schemas.microsoft.com/office/drawing/2014/main" id="{076AC100-D381-483D-A83D-CA0AE1B22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193506"/>
                        <a:ext cx="7061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4AA6-762C-4759-914B-906E31399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A2C-C57F-4A27-A40C-AF8D7C92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2400" b="0" i="0" kern="1200" dirty="0">
                <a:solidFill>
                  <a:schemeClr val="accent1"/>
                </a:solidFill>
                <a:effectLst/>
              </a:rPr>
              <a:t>(3</a:t>
            </a:r>
            <a:r>
              <a:rPr lang="en-GB" sz="2400" b="0" i="0" kern="1200" baseline="0" dirty="0">
                <a:solidFill>
                  <a:schemeClr val="accent1"/>
                </a:solidFill>
                <a:effectLst/>
              </a:rPr>
              <a:t> of 3)</a:t>
            </a:r>
            <a:endParaRPr lang="en-US" sz="2400" dirty="0">
              <a:effectLst/>
            </a:endParaRPr>
          </a:p>
        </p:txBody>
      </p:sp>
      <p:graphicFrame>
        <p:nvGraphicFramePr>
          <p:cNvPr id="9" name="Content Placeholder 8" descr="Table is accessible to screenreaders">
            <a:extLst>
              <a:ext uri="{FF2B5EF4-FFF2-40B4-BE49-F238E27FC236}">
                <a16:creationId xmlns:a16="http://schemas.microsoft.com/office/drawing/2014/main" id="{DECF8E40-4E8F-4224-8DE9-B07954F2E1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4881103"/>
              </p:ext>
            </p:extLst>
          </p:nvPr>
        </p:nvGraphicFramePr>
        <p:xfrm>
          <a:off x="381000" y="1981200"/>
          <a:ext cx="2808115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005">
                  <a:extLst>
                    <a:ext uri="{9D8B030D-6E8A-4147-A177-3AD203B41FA5}">
                      <a16:colId xmlns:a16="http://schemas.microsoft.com/office/drawing/2014/main" val="1601344980"/>
                    </a:ext>
                  </a:extLst>
                </a:gridCol>
                <a:gridCol w="1366110">
                  <a:extLst>
                    <a:ext uri="{9D8B030D-6E8A-4147-A177-3AD203B41FA5}">
                      <a16:colId xmlns:a16="http://schemas.microsoft.com/office/drawing/2014/main" val="44119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600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3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.0359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9712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1FF6-3703-4680-A6B6-D7FC6C758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Content Placeholder 3" descr="Bar graph for histogram for the probability distribution with probability p(x) ranging from 0 - 0.50, for x = 0 p(x) = 0.3008, for x = 1 p(x) = 0.4444, for x = 2 p(x) = 0.2189, for x = 3 p(x) = 0.359. ">
            <a:extLst>
              <a:ext uri="{FF2B5EF4-FFF2-40B4-BE49-F238E27FC236}">
                <a16:creationId xmlns:a16="http://schemas.microsoft.com/office/drawing/2014/main" id="{8751FCE5-0A03-CA4F-83F7-097F514AF40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657151" y="1602606"/>
            <a:ext cx="5182049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45-DD61-4815-A1CF-AF15BAF8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 of Opening Example from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378F-9C75-49FD-AE97-821E4DD6D7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0040" y="1143000"/>
            <a:ext cx="8534400" cy="5181600"/>
          </a:xfrm>
        </p:spPr>
        <p:txBody>
          <a:bodyPr/>
          <a:lstStyle/>
          <a:p>
            <a:r>
              <a:rPr lang="en-US" dirty="0"/>
              <a:t>When you purchase a lottery ticket for $5 and you don’t win anything, then your “earnings” are – 5. If you get a $20 prize, then your earnings are 20 – 5 = 15. </a:t>
            </a:r>
          </a:p>
          <a:p>
            <a:r>
              <a:rPr lang="en-US" dirty="0"/>
              <a:t>Playing the lottery and determining your earnings is an experiment with a numeric outcome and hence is an example of a </a:t>
            </a:r>
            <a:r>
              <a:rPr lang="en-US" b="1" dirty="0"/>
              <a:t>random variable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1EBC-0D72-4FA5-956B-1FBE431C3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A2C-C57F-4A27-A40C-AF8D7C92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0959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3100" b="0" i="0" kern="1200" dirty="0">
                <a:solidFill>
                  <a:schemeClr val="accent1"/>
                </a:solidFill>
                <a:effectLst/>
              </a:rPr>
              <a:t>using Excel to make table and graph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1FF6-3703-4680-A6B6-D7FC6C758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66B43A5-64C5-5D42-9309-EAE7AC835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99200"/>
              </p:ext>
            </p:extLst>
          </p:nvPr>
        </p:nvGraphicFramePr>
        <p:xfrm>
          <a:off x="2895600" y="3200400"/>
          <a:ext cx="54864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17590CD-D320-B645-8F3F-85D87CBE6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68995"/>
              </p:ext>
            </p:extLst>
          </p:nvPr>
        </p:nvGraphicFramePr>
        <p:xfrm>
          <a:off x="457199" y="1447800"/>
          <a:ext cx="442267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2806700" imgH="1257300" progId="Excel.Sheet.12">
                  <p:embed/>
                </p:oleObj>
              </mc:Choice>
              <mc:Fallback>
                <p:oleObj name="Worksheet" r:id="rId4" imgW="28067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1447800"/>
                        <a:ext cx="4422679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51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A2C-C57F-4A27-A40C-AF8D7C92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0"/>
            <a:ext cx="8534400" cy="83819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3100" b="0" i="0" kern="1200" dirty="0">
                <a:solidFill>
                  <a:schemeClr val="accent1"/>
                </a:solidFill>
                <a:effectLst/>
              </a:rPr>
              <a:t>using TI84 to make table and graph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D614-8C51-66CD-F3A2-D36D2D5560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219200"/>
            <a:ext cx="8763000" cy="5067300"/>
          </a:xfrm>
        </p:spPr>
        <p:txBody>
          <a:bodyPr/>
          <a:lstStyle/>
          <a:p>
            <a:r>
              <a:rPr lang="en-US" dirty="0"/>
              <a:t>In L1, put the numbers 0-3. </a:t>
            </a:r>
          </a:p>
          <a:p>
            <a:r>
              <a:rPr lang="en-US" dirty="0"/>
              <a:t>For L2, go to the top (label) row.</a:t>
            </a:r>
          </a:p>
          <a:p>
            <a:r>
              <a:rPr lang="en-US" dirty="0"/>
              <a:t>Go to </a:t>
            </a:r>
            <a:r>
              <a:rPr lang="en-US" dirty="0" err="1"/>
              <a:t>distr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vars), scroll to </a:t>
            </a:r>
            <a:r>
              <a:rPr lang="en-US" dirty="0" err="1"/>
              <a:t>A:binompdf</a:t>
            </a:r>
            <a:endParaRPr lang="en-US" dirty="0"/>
          </a:p>
          <a:p>
            <a:r>
              <a:rPr lang="en-US" dirty="0"/>
              <a:t>Put in the values of n and p. For x, use L1.</a:t>
            </a:r>
          </a:p>
          <a:p>
            <a:r>
              <a:rPr lang="en-US" dirty="0"/>
              <a:t>Hit enter twice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To get line graph of the distribution,</a:t>
            </a:r>
          </a:p>
          <a:p>
            <a:r>
              <a:rPr lang="en-US" dirty="0"/>
              <a:t>			put in the items as pictured</a:t>
            </a:r>
          </a:p>
          <a:p>
            <a:r>
              <a:rPr lang="en-US" dirty="0"/>
              <a:t>			do </a:t>
            </a:r>
            <a:r>
              <a:rPr lang="en-US" dirty="0" err="1"/>
              <a:t>zoomstat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1FF6-3703-4680-A6B6-D7FC6C758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E2A5C6D-9503-83A6-E346-3ADC08371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53727"/>
          <a:stretch/>
        </p:blipFill>
        <p:spPr>
          <a:xfrm>
            <a:off x="6934200" y="1066800"/>
            <a:ext cx="1892300" cy="26797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7FF97AB-8A34-2996-A177-6A56B36BB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r="35093" b="42561"/>
          <a:stretch/>
        </p:blipFill>
        <p:spPr>
          <a:xfrm>
            <a:off x="429688" y="3853543"/>
            <a:ext cx="2654300" cy="129540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164F53B8-D831-AA51-76D6-30A99C540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r="57453" b="50000"/>
          <a:stretch/>
        </p:blipFill>
        <p:spPr>
          <a:xfrm>
            <a:off x="3488248" y="3823541"/>
            <a:ext cx="1739900" cy="1143000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26B1249-BE35-2F0E-6AF9-4C4E9A907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9" r="35093" b="32645"/>
          <a:stretch/>
        </p:blipFill>
        <p:spPr>
          <a:xfrm>
            <a:off x="304800" y="5148943"/>
            <a:ext cx="2654300" cy="167640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39F05DBB-22B7-FC70-11B0-19C4179FF9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25207" r="9317" b="11570"/>
          <a:stretch/>
        </p:blipFill>
        <p:spPr>
          <a:xfrm>
            <a:off x="5477924" y="3907064"/>
            <a:ext cx="3340100" cy="13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E12E-A18B-4200-B99B-488D6A6B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5-14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5E22-ED41-4D67-B667-719E8B57C3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839199" cy="5137150"/>
          </a:xfrm>
        </p:spPr>
        <p:txBody>
          <a:bodyPr/>
          <a:lstStyle/>
          <a:p>
            <a:r>
              <a:rPr lang="en-US" sz="2400" dirty="0"/>
              <a:t>According to a survey, 30% of college students said that they spend too much time on social media.</a:t>
            </a:r>
          </a:p>
          <a:p>
            <a:r>
              <a:rPr lang="en-US" sz="2400" dirty="0"/>
              <a:t>(The remaining 70% said that they do not spend too much time on social media or had no opinion.)</a:t>
            </a:r>
          </a:p>
          <a:p>
            <a:r>
              <a:rPr lang="en-US" sz="2400" dirty="0"/>
              <a:t>Suppose this result holds true for the current population of all college students. A random sample of 6 college students is selected.</a:t>
            </a:r>
          </a:p>
          <a:p>
            <a:pPr marL="457200" indent="-457200"/>
            <a:r>
              <a:rPr lang="en-US" sz="2400" dirty="0"/>
              <a:t>Find the probability that:</a:t>
            </a:r>
          </a:p>
          <a:p>
            <a:pPr marL="457200" indent="-457200"/>
            <a:r>
              <a:rPr lang="en-US" sz="2100" dirty="0">
                <a:solidFill>
                  <a:schemeClr val="accent2"/>
                </a:solidFill>
              </a:rPr>
              <a:t>(a)</a:t>
            </a:r>
            <a:r>
              <a:rPr lang="en-US" sz="2100" dirty="0"/>
              <a:t> exactly 3 of these 6 college students spend too much time on social media;</a:t>
            </a:r>
            <a:endParaRPr lang="en-US" sz="2100" dirty="0">
              <a:solidFill>
                <a:schemeClr val="accent2"/>
              </a:solidFill>
            </a:endParaRP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(b)</a:t>
            </a:r>
            <a:r>
              <a:rPr lang="en-US" sz="2100" dirty="0"/>
              <a:t> at most 2 of these 6 college students spend too much time on social media;</a:t>
            </a: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(c)</a:t>
            </a:r>
            <a:r>
              <a:rPr lang="en-US" sz="2100" dirty="0"/>
              <a:t> at least 3 of these 6 college students spend too much time on social media.</a:t>
            </a:r>
          </a:p>
          <a:p>
            <a:pPr marL="522288" indent="-522288"/>
            <a:r>
              <a:rPr lang="en-US" sz="2100" dirty="0"/>
              <a:t>Let x be the # who say that they spend too much time on social media:</a:t>
            </a: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(d)</a:t>
            </a:r>
            <a:r>
              <a:rPr lang="en-US" sz="2100" dirty="0"/>
              <a:t> find the probability distribution of x and draw a histogram.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3DF47-F7E3-43E5-AAFA-792CF97B2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D134F2D5-EBF7-4D20-B3A8-3E2D4AB2577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84405528"/>
              </p:ext>
            </p:extLst>
          </p:nvPr>
        </p:nvGraphicFramePr>
        <p:xfrm>
          <a:off x="762000" y="1295399"/>
          <a:ext cx="197327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740">
                  <a:extLst>
                    <a:ext uri="{9D8B030D-6E8A-4147-A177-3AD203B41FA5}">
                      <a16:colId xmlns:a16="http://schemas.microsoft.com/office/drawing/2014/main" val="3951811975"/>
                    </a:ext>
                  </a:extLst>
                </a:gridCol>
                <a:gridCol w="1062530">
                  <a:extLst>
                    <a:ext uri="{9D8B030D-6E8A-4147-A177-3AD203B41FA5}">
                      <a16:colId xmlns:a16="http://schemas.microsoft.com/office/drawing/2014/main" val="333359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5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8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8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0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36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492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EDECE-17E1-42BB-A6F8-0ACD9EC6A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32F281-876F-1D4A-9674-383F66EB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</p:spPr>
        <p:txBody>
          <a:bodyPr>
            <a:noAutofit/>
          </a:bodyPr>
          <a:lstStyle/>
          <a:p>
            <a:r>
              <a:rPr lang="en-US" sz="3200" dirty="0"/>
              <a:t>5-14: Probability distribution and histogram</a:t>
            </a:r>
          </a:p>
        </p:txBody>
      </p:sp>
      <p:pic>
        <p:nvPicPr>
          <p:cNvPr id="10" name="Content Placeholder 7" descr="Bar graph for histogram for the probability distribution of x with profanity p(x) ranging from  0-0.50, has for x = 0 p(x) = 0.1176, for x = 1 p(x) = 0.3025, for x = 2 p(x) = 0.3241, for x = 3 p(x) = 0.1852, for x = 4 p(x) = 0.0595, for x = 5 p(x) = 0.0102, for x = 6 p(x) = 0.007">
            <a:extLst>
              <a:ext uri="{FF2B5EF4-FFF2-40B4-BE49-F238E27FC236}">
                <a16:creationId xmlns:a16="http://schemas.microsoft.com/office/drawing/2014/main" id="{B2DF3A95-24B5-A84E-9206-1C9024DC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022" y="1295399"/>
            <a:ext cx="5284178" cy="40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9195-21A2-4B3F-8607-5B172A38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3" y="537161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5-14: Solution to parts a, b, c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635-94FB-478B-80E4-ABDA8E823A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07202" y="1425499"/>
            <a:ext cx="581025" cy="5048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(a)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6" name="Content Placeholder 55" descr="P of 3 = 0.1852.">
            <a:extLst>
              <a:ext uri="{FF2B5EF4-FFF2-40B4-BE49-F238E27FC236}">
                <a16:creationId xmlns:a16="http://schemas.microsoft.com/office/drawing/2014/main" id="{7E3D4B19-3EA4-43FE-AD5F-F0BB75DB2933}"/>
              </a:ext>
            </a:extLst>
          </p:cNvPr>
          <p:cNvGraphicFramePr>
            <a:graphicFrameLocks noGrp="1" noChangeAspect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803220059"/>
              </p:ext>
            </p:extLst>
          </p:nvPr>
        </p:nvGraphicFramePr>
        <p:xfrm>
          <a:off x="3581400" y="1499579"/>
          <a:ext cx="1784433" cy="42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2044440" imgH="482400" progId="Equation.DSMT4">
                  <p:embed/>
                </p:oleObj>
              </mc:Choice>
              <mc:Fallback>
                <p:oleObj name="Equation" r:id="rId3" imgW="2044440" imgH="482400" progId="Equation.DSMT4">
                  <p:embed/>
                  <p:pic>
                    <p:nvPicPr>
                      <p:cNvPr id="56" name="Content Placeholder 55" descr="P of 3 = 0.1852.">
                        <a:extLst>
                          <a:ext uri="{FF2B5EF4-FFF2-40B4-BE49-F238E27FC236}">
                            <a16:creationId xmlns:a16="http://schemas.microsoft.com/office/drawing/2014/main" id="{7E3D4B19-3EA4-43FE-AD5F-F0BB75DB2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99579"/>
                        <a:ext cx="1784433" cy="421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6F6EB-C77D-4FFA-9553-9F20919E561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07204" y="2045597"/>
            <a:ext cx="600074" cy="46890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(b)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7" name="Content Placeholder 56" descr="P of, at most 2 = P of, 0 or 1 or 2 = P of 0 + P of 1 + P of 2 = 0.1176 + 0.3025 + 0.3241 = 0.7442.">
            <a:extLst>
              <a:ext uri="{FF2B5EF4-FFF2-40B4-BE49-F238E27FC236}">
                <a16:creationId xmlns:a16="http://schemas.microsoft.com/office/drawing/2014/main" id="{D9509878-C50E-4D6F-882C-A28C97100EA1}"/>
              </a:ext>
            </a:extLst>
          </p:cNvPr>
          <p:cNvGraphicFramePr>
            <a:graphicFrameLocks noGrp="1" noChangeAspect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732274145"/>
              </p:ext>
            </p:extLst>
          </p:nvPr>
        </p:nvGraphicFramePr>
        <p:xfrm>
          <a:off x="3505626" y="2049199"/>
          <a:ext cx="5390256" cy="124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6527520" imgH="1511280" progId="Equation.DSMT4">
                  <p:embed/>
                </p:oleObj>
              </mc:Choice>
              <mc:Fallback>
                <p:oleObj name="Equation" r:id="rId5" imgW="6527520" imgH="1511280" progId="Equation.DSMT4">
                  <p:embed/>
                  <p:pic>
                    <p:nvPicPr>
                      <p:cNvPr id="57" name="Content Placeholder 56" descr="P of, at most 2 = P of, 0 or 1 or 2 = P of 0 + P of 1 + P of 2 = 0.1176 + 0.3025 + 0.3241 = 0.7442.">
                        <a:extLst>
                          <a:ext uri="{FF2B5EF4-FFF2-40B4-BE49-F238E27FC236}">
                            <a16:creationId xmlns:a16="http://schemas.microsoft.com/office/drawing/2014/main" id="{D9509878-C50E-4D6F-882C-A28C97100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626" y="2049199"/>
                        <a:ext cx="5390256" cy="124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EDA89-B9F0-431B-AED9-11CFD08FE7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93555" y="3263214"/>
            <a:ext cx="594672" cy="47752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(c)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8" name="Content Placeholder 57" descr="P of at least 3 = P of, 3 or 4 or 5 or 6 = P of 3 + P of 4 + P of 5 + P 6 = 0.1852 + 0.595 + 0.0102 + 0.0007 = 0.2556.">
            <a:extLst>
              <a:ext uri="{FF2B5EF4-FFF2-40B4-BE49-F238E27FC236}">
                <a16:creationId xmlns:a16="http://schemas.microsoft.com/office/drawing/2014/main" id="{C1797FF9-992A-4E5B-B4D4-DEB385B76AB1}"/>
              </a:ext>
            </a:extLst>
          </p:cNvPr>
          <p:cNvGraphicFramePr>
            <a:graphicFrameLocks noGrp="1" noChangeAspect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2712999232"/>
              </p:ext>
            </p:extLst>
          </p:nvPr>
        </p:nvGraphicFramePr>
        <p:xfrm>
          <a:off x="3486721" y="3381150"/>
          <a:ext cx="5437736" cy="169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6603840" imgH="2057400" progId="Equation.DSMT4">
                  <p:embed/>
                </p:oleObj>
              </mc:Choice>
              <mc:Fallback>
                <p:oleObj name="Equation" r:id="rId7" imgW="6603840" imgH="2057400" progId="Equation.DSMT4">
                  <p:embed/>
                  <p:pic>
                    <p:nvPicPr>
                      <p:cNvPr id="58" name="Content Placeholder 57" descr="P of at least 3 = P of, 3 or 4 or 5 or 6 = P of 3 + P of 4 + P of 5 + P 6 = 0.1852 + 0.595 + 0.0102 + 0.0007 = 0.2556.">
                        <a:extLst>
                          <a:ext uri="{FF2B5EF4-FFF2-40B4-BE49-F238E27FC236}">
                            <a16:creationId xmlns:a16="http://schemas.microsoft.com/office/drawing/2014/main" id="{C1797FF9-992A-4E5B-B4D4-DEB385B76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721" y="3381150"/>
                        <a:ext cx="5437736" cy="1694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43DE-F5B0-4EBD-813A-BDC19C5E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7" name="Content Placeholder 6" descr="Table is accessible to screenreaders">
            <a:extLst>
              <a:ext uri="{FF2B5EF4-FFF2-40B4-BE49-F238E27FC236}">
                <a16:creationId xmlns:a16="http://schemas.microsoft.com/office/drawing/2014/main" id="{0CA33362-64E8-DF45-BD0E-918DAE92D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70465"/>
              </p:ext>
            </p:extLst>
          </p:nvPr>
        </p:nvGraphicFramePr>
        <p:xfrm>
          <a:off x="457200" y="1321274"/>
          <a:ext cx="197327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740">
                  <a:extLst>
                    <a:ext uri="{9D8B030D-6E8A-4147-A177-3AD203B41FA5}">
                      <a16:colId xmlns:a16="http://schemas.microsoft.com/office/drawing/2014/main" val="3951811975"/>
                    </a:ext>
                  </a:extLst>
                </a:gridCol>
                <a:gridCol w="1062530">
                  <a:extLst>
                    <a:ext uri="{9D8B030D-6E8A-4147-A177-3AD203B41FA5}">
                      <a16:colId xmlns:a16="http://schemas.microsoft.com/office/drawing/2014/main" val="333359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5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8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8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0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36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492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7749BB-D8B0-6D4C-9CEE-6796D0040728}"/>
              </a:ext>
            </a:extLst>
          </p:cNvPr>
          <p:cNvSpPr txBox="1"/>
          <p:nvPr/>
        </p:nvSpPr>
        <p:spPr>
          <a:xfrm>
            <a:off x="228600" y="5188888"/>
            <a:ext cx="841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(b) and (c) are complements so that we could have just subtracted 1 minus the answer to (b) to get the answer for (c).</a:t>
            </a:r>
          </a:p>
        </p:txBody>
      </p:sp>
    </p:spTree>
    <p:extLst>
      <p:ext uri="{BB962C8B-B14F-4D97-AF65-F5344CB8AC3E}">
        <p14:creationId xmlns:p14="http://schemas.microsoft.com/office/powerpoint/2010/main" val="34374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9195-21A2-4B3F-8607-5B172A38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6" y="540953"/>
            <a:ext cx="8852847" cy="83819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5-14: Solution to a, b, c; TI84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635-94FB-478B-80E4-ABDA8E823A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07202" y="1425499"/>
            <a:ext cx="5840103" cy="5048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(a)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6F6EB-C77D-4FFA-9553-9F20919E561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6813" y="3049568"/>
            <a:ext cx="3109188" cy="46890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(b) </a:t>
            </a:r>
            <a:r>
              <a:rPr lang="en-GB" dirty="0"/>
              <a:t>Use </a:t>
            </a:r>
            <a:r>
              <a:rPr lang="en-GB" dirty="0" err="1"/>
              <a:t>binomcdf</a:t>
            </a:r>
            <a:r>
              <a:rPr lang="en-GB" dirty="0"/>
              <a:t>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EDA89-B9F0-431B-AED9-11CFD08FE7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07202" y="4292331"/>
            <a:ext cx="4431798" cy="47752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(c) </a:t>
            </a:r>
            <a:r>
              <a:rPr lang="en-GB" dirty="0"/>
              <a:t>Find complement of (b):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43DE-F5B0-4EBD-813A-BDC19C5E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7" name="Content Placeholder 6" descr="Table is accessible to screenreaders">
            <a:extLst>
              <a:ext uri="{FF2B5EF4-FFF2-40B4-BE49-F238E27FC236}">
                <a16:creationId xmlns:a16="http://schemas.microsoft.com/office/drawing/2014/main" id="{0CA33362-64E8-DF45-BD0E-918DAE92D041}"/>
              </a:ext>
            </a:extLst>
          </p:cNvPr>
          <p:cNvGraphicFramePr>
            <a:graphicFrameLocks/>
          </p:cNvGraphicFramePr>
          <p:nvPr/>
        </p:nvGraphicFramePr>
        <p:xfrm>
          <a:off x="457200" y="1321274"/>
          <a:ext cx="197327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740">
                  <a:extLst>
                    <a:ext uri="{9D8B030D-6E8A-4147-A177-3AD203B41FA5}">
                      <a16:colId xmlns:a16="http://schemas.microsoft.com/office/drawing/2014/main" val="3951811975"/>
                    </a:ext>
                  </a:extLst>
                </a:gridCol>
                <a:gridCol w="1062530">
                  <a:extLst>
                    <a:ext uri="{9D8B030D-6E8A-4147-A177-3AD203B41FA5}">
                      <a16:colId xmlns:a16="http://schemas.microsoft.com/office/drawing/2014/main" val="333359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5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8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8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0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36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49213"/>
                  </a:ext>
                </a:extLst>
              </a:tr>
            </a:tbl>
          </a:graphicData>
        </a:graphic>
      </p:graphicFrame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9186E88-3CE7-371F-BA3F-2C398F8B0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r="30588" b="39857"/>
          <a:stretch/>
        </p:blipFill>
        <p:spPr>
          <a:xfrm>
            <a:off x="3619417" y="1379152"/>
            <a:ext cx="2838533" cy="137853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768EFF2-72D5-C178-85EA-25947A9AB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r="30588" b="39842"/>
          <a:stretch/>
        </p:blipFill>
        <p:spPr>
          <a:xfrm>
            <a:off x="5865681" y="2626760"/>
            <a:ext cx="2838533" cy="1391802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1EF7FE70-1259-EE6A-A64A-EF18D6FF1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 b="10672"/>
          <a:stretch/>
        </p:blipFill>
        <p:spPr>
          <a:xfrm>
            <a:off x="3602792" y="4792422"/>
            <a:ext cx="4089400" cy="1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AC51-1FB7-4C0D-9E26-82A84090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92" y="438508"/>
            <a:ext cx="8534400" cy="921414"/>
          </a:xfrm>
        </p:spPr>
        <p:txBody>
          <a:bodyPr>
            <a:noAutofit/>
          </a:bodyPr>
          <a:lstStyle/>
          <a:p>
            <a:r>
              <a:rPr lang="en-GB" sz="3400" dirty="0"/>
              <a:t>Probability of Success and the Shape of the Binomial Distribution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DB61-0108-4BAC-AF29-6798745F90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592" y="1600200"/>
            <a:ext cx="8213740" cy="3505200"/>
          </a:xfrm>
        </p:spPr>
        <p:txBody>
          <a:bodyPr/>
          <a:lstStyle/>
          <a:p>
            <a:r>
              <a:rPr lang="en-GB" dirty="0"/>
              <a:t>For any number of trials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symmetric if </a:t>
            </a:r>
            <a:r>
              <a:rPr lang="en-GB" i="1" dirty="0"/>
              <a:t>p </a:t>
            </a:r>
            <a:r>
              <a:rPr lang="en-GB" dirty="0"/>
              <a:t> =.50.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skewed to the right if </a:t>
            </a:r>
            <a:r>
              <a:rPr lang="en-GB" i="1" dirty="0"/>
              <a:t>p</a:t>
            </a:r>
            <a:r>
              <a:rPr lang="en-GB" dirty="0"/>
              <a:t> is less than .50.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skewed to the left if </a:t>
            </a:r>
            <a:r>
              <a:rPr lang="en-GB" i="1" dirty="0"/>
              <a:t>p</a:t>
            </a:r>
            <a:r>
              <a:rPr lang="en-GB" dirty="0"/>
              <a:t> is greater than .50.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6536E-A816-4560-AF24-5173ECE39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C674-1A00-4689-ABA2-4AB89B3F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13740" cy="997309"/>
          </a:xfrm>
        </p:spPr>
        <p:txBody>
          <a:bodyPr>
            <a:noAutofit/>
          </a:bodyPr>
          <a:lstStyle/>
          <a:p>
            <a:r>
              <a:rPr lang="en-GB" sz="3400" dirty="0"/>
              <a:t>Symmetric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.50)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D06F0719-DA33-4C1B-867F-20478C14E64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61748350"/>
              </p:ext>
            </p:extLst>
          </p:nvPr>
        </p:nvGraphicFramePr>
        <p:xfrm>
          <a:off x="616637" y="1759310"/>
          <a:ext cx="265632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530">
                  <a:extLst>
                    <a:ext uri="{9D8B030D-6E8A-4147-A177-3AD203B41FA5}">
                      <a16:colId xmlns:a16="http://schemas.microsoft.com/office/drawing/2014/main" val="1561663617"/>
                    </a:ext>
                  </a:extLst>
                </a:gridCol>
                <a:gridCol w="1593795">
                  <a:extLst>
                    <a:ext uri="{9D8B030D-6E8A-4147-A177-3AD203B41FA5}">
                      <a16:colId xmlns:a16="http://schemas.microsoft.com/office/drawing/2014/main" val="4106993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257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0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3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319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42DC-C081-4098-9D4B-552762F1A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3" descr="Bar graph for histogram for the probability distribution of x with probability p(x) ranging from 0-0.40, has for x = 0 p(x) = 0.0625, for x = 1 p(x) = 0.2500, for x = 2 p(x) = 0.3750, for x = 3 p(x) = 0.2500, for x = 4 p(x) = 0.0625.">
            <a:extLst>
              <a:ext uri="{FF2B5EF4-FFF2-40B4-BE49-F238E27FC236}">
                <a16:creationId xmlns:a16="http://schemas.microsoft.com/office/drawing/2014/main" id="{54E53C32-CD09-9644-A790-667F1342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89" y="1736851"/>
            <a:ext cx="4938188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69AD-323B-4293-AB5D-BB930BF5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13740" cy="997309"/>
          </a:xfrm>
        </p:spPr>
        <p:txBody>
          <a:bodyPr>
            <a:noAutofit/>
          </a:bodyPr>
          <a:lstStyle/>
          <a:p>
            <a:r>
              <a:rPr lang="en-GB" sz="3400" dirty="0"/>
              <a:t>Skewed right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.30)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839DAF7D-D70D-4B7C-9643-96F0B6B4C94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088660142"/>
              </p:ext>
            </p:extLst>
          </p:nvPr>
        </p:nvGraphicFramePr>
        <p:xfrm>
          <a:off x="533400" y="1874520"/>
          <a:ext cx="258043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530">
                  <a:extLst>
                    <a:ext uri="{9D8B030D-6E8A-4147-A177-3AD203B41FA5}">
                      <a16:colId xmlns:a16="http://schemas.microsoft.com/office/drawing/2014/main" val="2104980593"/>
                    </a:ext>
                  </a:extLst>
                </a:gridCol>
                <a:gridCol w="1517900">
                  <a:extLst>
                    <a:ext uri="{9D8B030D-6E8A-4147-A177-3AD203B41FA5}">
                      <a16:colId xmlns:a16="http://schemas.microsoft.com/office/drawing/2014/main" val="4276665642"/>
                    </a:ext>
                  </a:extLst>
                </a:gridCol>
              </a:tblGrid>
              <a:tr h="194965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4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91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3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4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.0081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0359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32F37-388A-43C4-83BB-3C88C5AAA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6" descr="Bar graph for histogram for the probability distribution of x with probability p(x) ranging from 0-0.50, has for x =  0 p(x) = 0.2401, for x = 1 p(x) = 0.4116, for x = 2 p(x) = 0.2646, for x = 3 p(x) = 0.0756, for x = 4 p(x) = 0.0081.">
            <a:extLst>
              <a:ext uri="{FF2B5EF4-FFF2-40B4-BE49-F238E27FC236}">
                <a16:creationId xmlns:a16="http://schemas.microsoft.com/office/drawing/2014/main" id="{17B1F0BD-EEA1-7644-9EE0-A2B040ED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51" y="1784175"/>
            <a:ext cx="484064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6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E1D3-2A44-431E-B412-1CE06DCA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89635" cy="997309"/>
          </a:xfrm>
        </p:spPr>
        <p:txBody>
          <a:bodyPr>
            <a:noAutofit/>
          </a:bodyPr>
          <a:lstStyle/>
          <a:p>
            <a:r>
              <a:rPr lang="en-GB" sz="3400" dirty="0"/>
              <a:t>Skewed left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.80)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0C65AD89-8027-485D-82F1-A0744B85FFD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4070831"/>
              </p:ext>
            </p:extLst>
          </p:nvPr>
        </p:nvGraphicFramePr>
        <p:xfrm>
          <a:off x="577639" y="1760406"/>
          <a:ext cx="258043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487">
                  <a:extLst>
                    <a:ext uri="{9D8B030D-6E8A-4147-A177-3AD203B41FA5}">
                      <a16:colId xmlns:a16="http://schemas.microsoft.com/office/drawing/2014/main" val="165176532"/>
                    </a:ext>
                  </a:extLst>
                </a:gridCol>
                <a:gridCol w="1647943">
                  <a:extLst>
                    <a:ext uri="{9D8B030D-6E8A-4147-A177-3AD203B41FA5}">
                      <a16:colId xmlns:a16="http://schemas.microsoft.com/office/drawing/2014/main" val="182854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9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554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3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0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5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.4096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145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F6177-73A6-4F0E-BE22-A90A6DE95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Content Placeholder 3" descr="Bar graph for histogram for the probability distribution of x with probability p(x) ranging from 0 to 0.50, has for x = 0 p(x) = 0.0016, for x = 1 p(x) = 0.0256, for x = 2 p(x) = 0.1536, for x = 3 p(x) = 0.4096, for x = 4 p(x) = 0.4096.">
            <a:extLst>
              <a:ext uri="{FF2B5EF4-FFF2-40B4-BE49-F238E27FC236}">
                <a16:creationId xmlns:a16="http://schemas.microsoft.com/office/drawing/2014/main" id="{3501FC35-1C60-E648-AA9E-1EDA28D9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66822"/>
            <a:ext cx="5047926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E15F-64FA-4C86-9177-A5F68E9A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1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5.4 The Binomial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151B-C7C4-4330-82E2-61C3AF1D9D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1219200"/>
            <a:ext cx="9144000" cy="3871784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Binomial Experiment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Binomial Probability Distribution &amp; Binomial Formula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trike="sngStrike" dirty="0"/>
              <a:t>Using the Table of Binomial Probabilities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Probability of Success &amp; Shape of the Binomial Distribution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Mean and Standard Deviation of the Binomial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794B4-BE32-48D5-9736-18603CBCD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05D-7187-4181-A17A-C6BD4F8C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87057"/>
          </a:xfrm>
        </p:spPr>
        <p:txBody>
          <a:bodyPr>
            <a:noAutofit/>
          </a:bodyPr>
          <a:lstStyle/>
          <a:p>
            <a:r>
              <a:rPr lang="en-GB" sz="3400" dirty="0"/>
              <a:t>Mean and Standard Deviation of the Binomial Distribution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4B3E-C277-46F6-9E4D-88EECCB861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2084471"/>
            <a:ext cx="8534400" cy="86025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mean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standard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deviation</a:t>
            </a:r>
            <a:r>
              <a:rPr lang="en-US" dirty="0"/>
              <a:t> of a </a:t>
            </a:r>
            <a:r>
              <a:rPr lang="en-US" b="1" dirty="0">
                <a:solidFill>
                  <a:schemeClr val="accent2"/>
                </a:solidFill>
              </a:rPr>
              <a:t>binomial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distribution</a:t>
            </a:r>
            <a:r>
              <a:rPr lang="en-US" dirty="0"/>
              <a:t> are, respectively,</a:t>
            </a:r>
          </a:p>
        </p:txBody>
      </p:sp>
      <p:graphicFrame>
        <p:nvGraphicFramePr>
          <p:cNvPr id="10" name="Content Placeholder 9" descr="mu = n p and sigma = the square root of start expression n p q end expression&#10;">
            <a:extLst>
              <a:ext uri="{FF2B5EF4-FFF2-40B4-BE49-F238E27FC236}">
                <a16:creationId xmlns:a16="http://schemas.microsoft.com/office/drawing/2014/main" id="{E9D7CCE7-5E28-408B-973A-D8F5C299558D}"/>
              </a:ext>
            </a:extLst>
          </p:cNvPr>
          <p:cNvGraphicFramePr>
            <a:graphicFrameLocks noGrp="1" noChangeAspect="1"/>
          </p:cNvGraphicFramePr>
          <p:nvPr>
            <p:ph sz="quarter" idx="18"/>
          </p:nvPr>
        </p:nvGraphicFramePr>
        <p:xfrm>
          <a:off x="2616976" y="3280143"/>
          <a:ext cx="3649222" cy="58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3238200" imgH="520560" progId="Equation.DSMT4">
                  <p:embed/>
                </p:oleObj>
              </mc:Choice>
              <mc:Fallback>
                <p:oleObj name="Equation" r:id="rId3" imgW="3238200" imgH="520560" progId="Equation.DSMT4">
                  <p:embed/>
                  <p:pic>
                    <p:nvPicPr>
                      <p:cNvPr id="10" name="Content Placeholder 9" descr="mu = n p and sigma = the square root of start expression n p q end expression&#10;">
                        <a:extLst>
                          <a:ext uri="{FF2B5EF4-FFF2-40B4-BE49-F238E27FC236}">
                            <a16:creationId xmlns:a16="http://schemas.microsoft.com/office/drawing/2014/main" id="{E9D7CCE7-5E28-408B-973A-D8F5C2995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76" y="3280143"/>
                        <a:ext cx="3649222" cy="58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F0ED8-C71D-4540-9CEF-0A2D0ADE64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4187950"/>
            <a:ext cx="8382000" cy="94628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total number of trials,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probability of success,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probability of failure.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435AA-9029-4AB1-BC5B-5AB553488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0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400-2CCC-4703-8E53-B72EB330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GB" dirty="0"/>
              <a:t>Example 5-15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71D0-5F7D-4C28-AECA-4F3D324621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143000"/>
            <a:ext cx="8915400" cy="3429000"/>
          </a:xfrm>
        </p:spPr>
        <p:txBody>
          <a:bodyPr/>
          <a:lstStyle/>
          <a:p>
            <a:r>
              <a:rPr lang="en-US" sz="2400" dirty="0"/>
              <a:t>According to a Pew Research Center survey, 22.8% of U.S. adults do not have a religious affiliation (Time, 5/25/15).</a:t>
            </a:r>
          </a:p>
          <a:p>
            <a:r>
              <a:rPr lang="en-US" sz="2400" dirty="0"/>
              <a:t>A sample of 50 U.S. adults is randomly selected.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x </a:t>
            </a:r>
            <a:r>
              <a:rPr lang="en-US" sz="2400" dirty="0"/>
              <a:t>be the number of adults in this sample who do not have a religious affiliation.</a:t>
            </a:r>
          </a:p>
          <a:p>
            <a:r>
              <a:rPr lang="en-US" sz="2400" dirty="0"/>
              <a:t>Find the mean &amp; standard deviation of the probability distribution of </a:t>
            </a:r>
            <a:r>
              <a:rPr lang="en-US" sz="2400" i="1" dirty="0"/>
              <a:t>x</a:t>
            </a:r>
            <a:r>
              <a:rPr lang="en-GB" sz="2400" dirty="0"/>
              <a:t>.</a:t>
            </a:r>
          </a:p>
          <a:p>
            <a:pPr>
              <a:buClr>
                <a:schemeClr val="folHlink"/>
              </a:buClr>
            </a:pPr>
            <a:r>
              <a:rPr lang="en-US" sz="2400" i="1" dirty="0"/>
              <a:t>n</a:t>
            </a:r>
            <a:r>
              <a:rPr lang="en-US" sz="2400" dirty="0"/>
              <a:t> = 50, </a:t>
            </a:r>
            <a:r>
              <a:rPr lang="en-US" sz="2400" i="1" dirty="0"/>
              <a:t>p</a:t>
            </a:r>
            <a:r>
              <a:rPr lang="en-US" sz="2400" dirty="0"/>
              <a:t> = .228, and </a:t>
            </a:r>
            <a:r>
              <a:rPr lang="en-US" sz="2400" i="1" dirty="0"/>
              <a:t>q</a:t>
            </a:r>
            <a:r>
              <a:rPr lang="en-US" sz="2400" dirty="0"/>
              <a:t> = .772</a:t>
            </a:r>
          </a:p>
          <a:p>
            <a:pPr>
              <a:buClr>
                <a:schemeClr val="folHlink"/>
              </a:buClr>
            </a:pPr>
            <a:r>
              <a:rPr lang="en-US" sz="2400" dirty="0"/>
              <a:t>Using the formulas for the mean and standard deviation: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9C1AA-BA29-4374-9896-810A06F38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ontent Placeholder 8" descr="&quot;mu = n p = 50 left parenthesis 0.228 right parenthesis = 11.4&#10;sigma = the square root of n p q =  the square root of start expression left parenthesis 50 right parenthesis, left parenthesis 0.228 right parenthesis, 0.772 right parenthesis end expression = 2.9666&quot;&#10;">
            <a:extLst>
              <a:ext uri="{FF2B5EF4-FFF2-40B4-BE49-F238E27FC236}">
                <a16:creationId xmlns:a16="http://schemas.microsoft.com/office/drawing/2014/main" id="{B2C60447-A6A3-CC49-89EC-D1BAAAFB1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75215"/>
              </p:ext>
            </p:extLst>
          </p:nvPr>
        </p:nvGraphicFramePr>
        <p:xfrm>
          <a:off x="1143000" y="4572000"/>
          <a:ext cx="6251012" cy="121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6006960" imgH="1168200" progId="Equation.DSMT4">
                  <p:embed/>
                </p:oleObj>
              </mc:Choice>
              <mc:Fallback>
                <p:oleObj name="Equation" r:id="rId3" imgW="6006960" imgH="1168200" progId="Equation.DSMT4">
                  <p:embed/>
                  <p:pic>
                    <p:nvPicPr>
                      <p:cNvPr id="9" name="Content Placeholder 8" descr="&quot;mu = n p = 50 left parenthesis 0.228 right parenthesis = 11.4&#10;sigma = the square root of n p q =  the square root of start expression left parenthesis 50 right parenthesis, left parenthesis 0.228 right parenthesis, 0.772 right parenthesis end expression = 2.9666&quot;&#10;">
                        <a:extLst>
                          <a:ext uri="{FF2B5EF4-FFF2-40B4-BE49-F238E27FC236}">
                            <a16:creationId xmlns:a16="http://schemas.microsoft.com/office/drawing/2014/main" id="{F0ED96F9-F4E6-40D3-9E27-14B19B392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6251012" cy="1215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5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920-6695-41EA-8CD2-CD4D9E48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US" dirty="0"/>
              <a:t>The Binomial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F11D-9E9C-4D14-9C24-1389D542B3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3200" y="1066800"/>
            <a:ext cx="8636000" cy="44196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Conditions of a Binomial Experiment</a:t>
            </a:r>
          </a:p>
          <a:p>
            <a:r>
              <a:rPr lang="en-US" dirty="0"/>
              <a:t>A binomial experiment satisfies the following 4 conditions: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There are a fixed number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Each trial has two possible outcomes.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 probabilities remain constant for each trial.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 trials are independent.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34E7A-B3BE-468D-AB54-6C76714F5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5373-072A-4270-A90A-8A3E99E9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9538"/>
            <a:ext cx="8534400" cy="545357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5-9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E820D-4FE3-4649-BDE1-34225225D481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1086422"/>
                <a:ext cx="8763000" cy="4247578"/>
              </a:xfrm>
            </p:spPr>
            <p:txBody>
              <a:bodyPr/>
              <a:lstStyle/>
              <a:p>
                <a:pPr>
                  <a:buClr>
                    <a:schemeClr val="accent2"/>
                  </a:buClr>
                </a:pPr>
                <a:r>
                  <a:rPr lang="en-GB" sz="2400" dirty="0"/>
                  <a:t>Consider the experiment consisting of 10 flips of a (fair) coin. Determine whether or not it is a binomial experiment.</a:t>
                </a:r>
                <a:endParaRPr lang="en-GB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There are n=10 trials (flips).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Each trial (flip) has only two possible outcomes: a head and a tail.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 probabilities of obtaining both a head (a success) &amp; a tail (a failure)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 for each trial: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 trials (flips) are independent.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GB" sz="2200" dirty="0"/>
                  <a:t>Consequently, the experiment of 10 coin flips is binomial.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E820D-4FE3-4649-BDE1-34225225D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1086422"/>
                <a:ext cx="8763000" cy="4247578"/>
              </a:xfrm>
              <a:blipFill>
                <a:blip r:embed="rId3"/>
                <a:stretch>
                  <a:fillRect l="-1159" t="-2083" r="-435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Content Placeholder 20" descr="lower p = P of H = half and q = P of T = half.">
            <a:extLst>
              <a:ext uri="{FF2B5EF4-FFF2-40B4-BE49-F238E27FC236}">
                <a16:creationId xmlns:a16="http://schemas.microsoft.com/office/drawing/2014/main" id="{66DE769D-6D7F-49D3-8782-E9C694DFD518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535370857"/>
              </p:ext>
            </p:extLst>
          </p:nvPr>
        </p:nvGraphicFramePr>
        <p:xfrm>
          <a:off x="2471837" y="3657600"/>
          <a:ext cx="3727876" cy="65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4495680" imgH="787320" progId="Equation.DSMT4">
                  <p:embed/>
                </p:oleObj>
              </mc:Choice>
              <mc:Fallback>
                <p:oleObj name="Equation" r:id="rId4" imgW="4495680" imgH="787320" progId="Equation.DSMT4">
                  <p:embed/>
                  <p:pic>
                    <p:nvPicPr>
                      <p:cNvPr id="21" name="Content Placeholder 20" descr="lower p = P of H = half and q = P of T = half.">
                        <a:extLst>
                          <a:ext uri="{FF2B5EF4-FFF2-40B4-BE49-F238E27FC236}">
                            <a16:creationId xmlns:a16="http://schemas.microsoft.com/office/drawing/2014/main" id="{66DE769D-6D7F-49D3-8782-E9C694DF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837" y="3657600"/>
                        <a:ext cx="3727876" cy="652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87EB5-4A21-4957-91C6-BCC116358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4EC6-9887-49A6-B8A1-2F350C94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457200"/>
            <a:ext cx="8534400" cy="838199"/>
          </a:xfrm>
        </p:spPr>
        <p:txBody>
          <a:bodyPr/>
          <a:lstStyle/>
          <a:p>
            <a:r>
              <a:rPr lang="en-US" dirty="0"/>
              <a:t>Example 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C940-AB02-4D05-88E5-8819CE667B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400" y="1143000"/>
            <a:ext cx="8534400" cy="3429000"/>
          </a:xfrm>
        </p:spPr>
        <p:txBody>
          <a:bodyPr/>
          <a:lstStyle/>
          <a:p>
            <a:pPr marL="457200" indent="-457200">
              <a:tabLst>
                <a:tab pos="179388" algn="l"/>
              </a:tabLst>
            </a:pPr>
            <a:r>
              <a:rPr lang="en-GB" dirty="0"/>
              <a:t>Are these experiments binomial?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tabLst>
                <a:tab pos="179388" algn="l"/>
              </a:tabLst>
            </a:pPr>
            <a:r>
              <a:rPr lang="en-GB" dirty="0">
                <a:solidFill>
                  <a:schemeClr val="accent2"/>
                </a:solidFill>
              </a:rPr>
              <a:t>(a)</a:t>
            </a:r>
            <a:r>
              <a:rPr lang="en-GB" dirty="0"/>
              <a:t> </a:t>
            </a:r>
            <a:r>
              <a:rPr lang="en-US" dirty="0"/>
              <a:t>75% of students at a college with a large student population use Instagram. A sample of 3 students from this college is selected, and these students are asked whether or not they use Instagram. </a:t>
            </a:r>
            <a:endParaRPr lang="en-GB" dirty="0"/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(b)</a:t>
            </a:r>
            <a:r>
              <a:rPr lang="en-GB" dirty="0"/>
              <a:t> </a:t>
            </a:r>
            <a:r>
              <a:rPr lang="en-US" dirty="0"/>
              <a:t>In a group of 12 students at a college, 9 use Instagram. 3 students are selected from this group of 12 and are asked whether or not they use Instagram.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8726-FEF2-4608-BA22-9745C0FC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0495-4AC3-47B9-8EEE-0424F5D8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2969"/>
            <a:ext cx="8534400" cy="61383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5-10: continued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4B728-AEE9-41E6-98ED-A0555A44F3A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990600"/>
            <a:ext cx="8991600" cy="5257860"/>
          </a:xfrm>
        </p:spPr>
        <p:txBody>
          <a:bodyPr/>
          <a:lstStyle/>
          <a:p>
            <a:pPr marL="522288" indent="-522288">
              <a:tabLst>
                <a:tab pos="407988" algn="l"/>
              </a:tabLst>
            </a:pPr>
            <a:r>
              <a:rPr lang="en-GB" sz="2600" dirty="0"/>
              <a:t>In short “yes” for (a) and “no” for (b).</a:t>
            </a:r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(a)</a:t>
            </a:r>
            <a:r>
              <a:rPr lang="en-GB" dirty="0"/>
              <a:t> </a:t>
            </a:r>
            <a:r>
              <a:rPr lang="en-US" dirty="0"/>
              <a:t>The key word here is “large” so that we can assume that the probabilities don’t change.</a:t>
            </a:r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(b)</a:t>
            </a:r>
            <a:r>
              <a:rPr lang="en-GB" dirty="0"/>
              <a:t> </a:t>
            </a:r>
            <a:r>
              <a:rPr lang="en-US" dirty="0"/>
              <a:t>In such a small pool, as students are selected, the probabilities change. This is hypergeometric.</a:t>
            </a:r>
            <a:endParaRPr lang="en-GB" sz="2600" dirty="0"/>
          </a:p>
          <a:p>
            <a:pPr marL="522288" indent="-522288">
              <a:tabLst>
                <a:tab pos="407988" algn="l"/>
              </a:tabLst>
            </a:pPr>
            <a:r>
              <a:rPr lang="en-GB" sz="2600" dirty="0"/>
              <a:t>Let's look at each of the four conditions separately: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Both these examples consist of three trials. 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Each trial has two outcomes: </a:t>
            </a:r>
            <a:r>
              <a:rPr lang="en-US" sz="2600" dirty="0"/>
              <a:t>a student uses Instagram or a student does not use Instagram</a:t>
            </a:r>
            <a:r>
              <a:rPr lang="en-GB" sz="2600" dirty="0"/>
              <a:t>.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Only for (a) do the probabilities stay constant.</a:t>
            </a:r>
            <a:endParaRPr lang="en-GB" sz="2600" dirty="0"/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Again only (a) has independence, as what happens in one trial affects what the probabilities are for the next trial in (b).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4CF75-E442-469F-9666-9D13B68EE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B37915-7CCD-40B1-B7EB-C2465A2F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37490"/>
          </a:xfrm>
        </p:spPr>
        <p:txBody>
          <a:bodyPr>
            <a:noAutofit/>
          </a:bodyPr>
          <a:lstStyle/>
          <a:p>
            <a:r>
              <a:rPr lang="en-US" sz="3400" dirty="0"/>
              <a:t>The Binomial Probability Distribution and Binomial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43A367B-71CC-400D-9E4E-702B81377A56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899913"/>
                <a:ext cx="8534400" cy="4196086"/>
              </a:xfrm>
            </p:spPr>
            <p:txBody>
              <a:bodyPr/>
              <a:lstStyle/>
              <a:p>
                <a:r>
                  <a:rPr lang="en-GB" dirty="0"/>
                  <a:t>For a binomial experiment, the probability of exactly </a:t>
                </a:r>
                <a:r>
                  <a:rPr lang="en-GB" i="1" dirty="0"/>
                  <a:t>x </a:t>
                </a:r>
                <a:r>
                  <a:rPr lang="en-GB" dirty="0"/>
                  <a:t>successes in </a:t>
                </a:r>
                <a:r>
                  <a:rPr lang="en-GB" i="1" dirty="0"/>
                  <a:t>n</a:t>
                </a:r>
                <a:r>
                  <a:rPr lang="en-GB" dirty="0"/>
                  <a:t> trials is given by the binomial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80000"/>
                  </a:lnSpc>
                </a:pPr>
                <a:r>
                  <a:rPr lang="en-GB" dirty="0"/>
                  <a:t>where</a:t>
                </a:r>
              </a:p>
              <a:p>
                <a:pPr marL="628650" indent="336550" defTabSz="969963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n</a:t>
                </a:r>
                <a:r>
                  <a:rPr lang="en-GB" dirty="0"/>
                  <a:t> = total number of trials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p</a:t>
                </a:r>
                <a:r>
                  <a:rPr lang="en-GB" dirty="0"/>
                  <a:t> = probability of success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q</a:t>
                </a:r>
                <a:r>
                  <a:rPr lang="en-GB" dirty="0"/>
                  <a:t> = 1 − </a:t>
                </a:r>
                <a:r>
                  <a:rPr lang="en-GB" i="1" dirty="0"/>
                  <a:t>p</a:t>
                </a:r>
                <a:r>
                  <a:rPr lang="en-GB" dirty="0"/>
                  <a:t> = probability of failure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x</a:t>
                </a:r>
                <a:r>
                  <a:rPr lang="en-GB" dirty="0"/>
                  <a:t> = number of successes in </a:t>
                </a:r>
                <a:r>
                  <a:rPr lang="en-GB" i="1" dirty="0"/>
                  <a:t>n</a:t>
                </a:r>
                <a:r>
                  <a:rPr lang="en-GB" dirty="0"/>
                  <a:t> trials</a:t>
                </a:r>
              </a:p>
              <a:p>
                <a:pPr indent="442913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n</a:t>
                </a:r>
                <a:r>
                  <a:rPr lang="en-GB" dirty="0"/>
                  <a:t> − </a:t>
                </a:r>
                <a:r>
                  <a:rPr lang="en-GB" i="1" dirty="0"/>
                  <a:t>x</a:t>
                </a:r>
                <a:r>
                  <a:rPr lang="en-GB" dirty="0"/>
                  <a:t> = number of failures in </a:t>
                </a:r>
                <a:r>
                  <a:rPr lang="en-GB" i="1" dirty="0"/>
                  <a:t>n</a:t>
                </a:r>
                <a:r>
                  <a:rPr lang="en-GB" dirty="0"/>
                  <a:t> trials</a:t>
                </a: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43A367B-71CC-400D-9E4E-702B8137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899913"/>
                <a:ext cx="8534400" cy="4196086"/>
              </a:xfrm>
              <a:blipFill>
                <a:blip r:embed="rId2"/>
                <a:stretch>
                  <a:fillRect l="-1637" t="-2410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39B77-5B01-467A-9C9F-F7E0CAAA0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8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4EC6-9887-49A6-B8A1-2F350C94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457200"/>
            <a:ext cx="8534400" cy="838199"/>
          </a:xfrm>
        </p:spPr>
        <p:txBody>
          <a:bodyPr/>
          <a:lstStyle/>
          <a:p>
            <a:r>
              <a:rPr lang="en-US" dirty="0"/>
              <a:t>Example 5-11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C940-AB02-4D05-88E5-8819CE667B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400" y="1143000"/>
            <a:ext cx="8534400" cy="3886200"/>
          </a:xfrm>
        </p:spPr>
        <p:txBody>
          <a:bodyPr/>
          <a:lstStyle/>
          <a:p>
            <a:pPr marL="514350" indent="-514350">
              <a:buAutoNum type="alphaLcParenBoth"/>
              <a:tabLst>
                <a:tab pos="179388" algn="l"/>
              </a:tabLst>
            </a:pPr>
            <a:r>
              <a:rPr lang="en-US" dirty="0"/>
              <a:t>75% of students at a college with a large student population use Instagram. </a:t>
            </a:r>
          </a:p>
          <a:p>
            <a:pPr marL="514350" indent="-514350">
              <a:buAutoNum type="alphaLcParenBoth"/>
              <a:tabLst>
                <a:tab pos="179388" algn="l"/>
              </a:tabLst>
            </a:pPr>
            <a:r>
              <a:rPr lang="en-US" dirty="0"/>
              <a:t>In a group of 12 students at a college, 9 use Instagram. </a:t>
            </a:r>
          </a:p>
          <a:p>
            <a:pPr>
              <a:tabLst>
                <a:tab pos="179388" algn="l"/>
              </a:tabLst>
            </a:pPr>
            <a:r>
              <a:rPr lang="en-US" dirty="0"/>
              <a:t>In each of these scenarios: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dirty="0"/>
              <a:t>3 students are selected and asked whether or not they use Instagram.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dirty="0"/>
              <a:t>What is the probability that exactly two of the 3 selected use Instagram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8726-FEF2-4608-BA22-9745C0FC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22210</TotalTime>
  <Words>2217</Words>
  <Application>Microsoft Office PowerPoint</Application>
  <PresentationFormat>On-screen Show (4:3)</PresentationFormat>
  <Paragraphs>376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Reminder of Opening Example from part 1</vt:lpstr>
      <vt:lpstr>5.4 The Binomial Probability Distribution</vt:lpstr>
      <vt:lpstr>The Binomial Experiment</vt:lpstr>
      <vt:lpstr>Example 5-9</vt:lpstr>
      <vt:lpstr>Example 5-10</vt:lpstr>
      <vt:lpstr>Example 5-10: continued</vt:lpstr>
      <vt:lpstr>The Binomial Probability Distribution and Binomial Formula</vt:lpstr>
      <vt:lpstr>Example 5-11</vt:lpstr>
      <vt:lpstr>Example 5-11: Binomial Solution</vt:lpstr>
      <vt:lpstr>Example 5-11: Binomial vs Hypergeometric</vt:lpstr>
      <vt:lpstr>Example 5-11: Binomial vs Hypergeometric</vt:lpstr>
      <vt:lpstr>Example 5-11: Binomial vs Hypergeometric</vt:lpstr>
      <vt:lpstr>Example 5-11: Binomial vs Hypergeometric</vt:lpstr>
      <vt:lpstr>Example 5-12</vt:lpstr>
      <vt:lpstr>Example 5-12: Solution</vt:lpstr>
      <vt:lpstr>Example 5-13</vt:lpstr>
      <vt:lpstr>Example 5-13: (2 of 3)</vt:lpstr>
      <vt:lpstr>Example 5-13: (3 of 3)</vt:lpstr>
      <vt:lpstr>Example 5-13: using Excel to make table and graph</vt:lpstr>
      <vt:lpstr>Example 5-13: using TI84 to make table and graph</vt:lpstr>
      <vt:lpstr>Example 5-14</vt:lpstr>
      <vt:lpstr>5-14: Probability distribution and histogram</vt:lpstr>
      <vt:lpstr>Example 5-14: Solution to parts a, b, c</vt:lpstr>
      <vt:lpstr>Example 5-14: Solution to a, b, c; TI84</vt:lpstr>
      <vt:lpstr>Probability of Success and the Shape of the Binomial Distribution</vt:lpstr>
      <vt:lpstr>Symmetric binomial (n = 4 and p = .50)</vt:lpstr>
      <vt:lpstr>Skewed right binomial (n = 4 and p = .30)</vt:lpstr>
      <vt:lpstr>Skewed left binomial (n = 4 and p = .80)</vt:lpstr>
      <vt:lpstr>Mean and Standard Deviation of the Binomial Distribution</vt:lpstr>
      <vt:lpstr>Example 5-15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1947</cp:revision>
  <cp:lastPrinted>2017-04-26T13:25:47Z</cp:lastPrinted>
  <dcterms:created xsi:type="dcterms:W3CDTF">2017-04-21T14:49:46Z</dcterms:created>
  <dcterms:modified xsi:type="dcterms:W3CDTF">2023-07-25T17:52:57Z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  <property fmtid="{D5CDD505-2E9C-101B-9397-08002B2CF9AE}" pid="3" name="MSIP_Label_fa1855b2-0a05-4494-a903-f3f23f3f98e0_Enabled">
    <vt:lpwstr>true</vt:lpwstr>
  </property>
  <property fmtid="{D5CDD505-2E9C-101B-9397-08002B2CF9AE}" pid="4" name="MSIP_Label_fa1855b2-0a05-4494-a903-f3f23f3f98e0_SetDate">
    <vt:lpwstr>2023-03-21T01:13:46Z</vt:lpwstr>
  </property>
  <property fmtid="{D5CDD505-2E9C-101B-9397-08002B2CF9AE}" pid="5" name="MSIP_Label_fa1855b2-0a05-4494-a903-f3f23f3f98e0_Method">
    <vt:lpwstr>Standard</vt:lpwstr>
  </property>
  <property fmtid="{D5CDD505-2E9C-101B-9397-08002B2CF9AE}" pid="6" name="MSIP_Label_fa1855b2-0a05-4494-a903-f3f23f3f98e0_Name">
    <vt:lpwstr>defa4170-0d19-0005-0004-bc88714345d2</vt:lpwstr>
  </property>
  <property fmtid="{D5CDD505-2E9C-101B-9397-08002B2CF9AE}" pid="7" name="MSIP_Label_fa1855b2-0a05-4494-a903-f3f23f3f98e0_SiteId">
    <vt:lpwstr>6f60f0b3-5f06-4e09-9715-989dba8cc7d8</vt:lpwstr>
  </property>
  <property fmtid="{D5CDD505-2E9C-101B-9397-08002B2CF9AE}" pid="8" name="MSIP_Label_fa1855b2-0a05-4494-a903-f3f23f3f98e0_ActionId">
    <vt:lpwstr>dc7e2a54-483e-4d1c-85a7-c140af261b5c</vt:lpwstr>
  </property>
  <property fmtid="{D5CDD505-2E9C-101B-9397-08002B2CF9AE}" pid="9" name="MSIP_Label_fa1855b2-0a05-4494-a903-f3f23f3f98e0_ContentBits">
    <vt:lpwstr>0</vt:lpwstr>
  </property>
</Properties>
</file>