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5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6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9" r:id="rId4"/>
    <p:sldMasterId id="2147483936" r:id="rId5"/>
    <p:sldMasterId id="2147483943" r:id="rId6"/>
    <p:sldMasterId id="2147483965" r:id="rId7"/>
    <p:sldMasterId id="2147483968" r:id="rId8"/>
    <p:sldMasterId id="2147483971" r:id="rId9"/>
    <p:sldMasterId id="2147483976" r:id="rId10"/>
  </p:sldMasterIdLst>
  <p:notesMasterIdLst>
    <p:notesMasterId r:id="rId43"/>
  </p:notesMasterIdLst>
  <p:sldIdLst>
    <p:sldId id="658" r:id="rId11"/>
    <p:sldId id="456" r:id="rId12"/>
    <p:sldId id="669" r:id="rId13"/>
    <p:sldId id="576" r:id="rId14"/>
    <p:sldId id="577" r:id="rId15"/>
    <p:sldId id="290" r:id="rId16"/>
    <p:sldId id="663" r:id="rId17"/>
    <p:sldId id="664" r:id="rId18"/>
    <p:sldId id="578" r:id="rId19"/>
    <p:sldId id="585" r:id="rId20"/>
    <p:sldId id="586" r:id="rId21"/>
    <p:sldId id="587" r:id="rId22"/>
    <p:sldId id="588" r:id="rId23"/>
    <p:sldId id="661" r:id="rId24"/>
    <p:sldId id="589" r:id="rId25"/>
    <p:sldId id="591" r:id="rId26"/>
    <p:sldId id="595" r:id="rId27"/>
    <p:sldId id="597" r:id="rId28"/>
    <p:sldId id="665" r:id="rId29"/>
    <p:sldId id="666" r:id="rId30"/>
    <p:sldId id="598" r:id="rId31"/>
    <p:sldId id="599" r:id="rId32"/>
    <p:sldId id="601" r:id="rId33"/>
    <p:sldId id="604" r:id="rId34"/>
    <p:sldId id="606" r:id="rId35"/>
    <p:sldId id="667" r:id="rId36"/>
    <p:sldId id="668" r:id="rId37"/>
    <p:sldId id="310" r:id="rId38"/>
    <p:sldId id="314" r:id="rId39"/>
    <p:sldId id="670" r:id="rId40"/>
    <p:sldId id="671" r:id="rId41"/>
    <p:sldId id="672" r:id="rId42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12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1108" userDrawn="1">
          <p15:clr>
            <a:srgbClr val="A4A3A4"/>
          </p15:clr>
        </p15:guide>
        <p15:guide id="4" pos="4458" userDrawn="1">
          <p15:clr>
            <a:srgbClr val="A4A3A4"/>
          </p15:clr>
        </p15:guide>
        <p15:guide id="5" orient="horz" pos="1584">
          <p15:clr>
            <a:srgbClr val="A4A3A4"/>
          </p15:clr>
        </p15:guide>
        <p15:guide id="6" pos="4992">
          <p15:clr>
            <a:srgbClr val="A4A3A4"/>
          </p15:clr>
        </p15:guide>
        <p15:guide id="7" pos="1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arvin, Megan - Hoboken" initials="MG" lastIdx="38" clrIdx="0"/>
  <p:cmAuthor id="1" name="Michael, Leah - Indianapolis" initials="LM" lastIdx="9" clrIdx="1"/>
  <p:cmAuthor id="2" name="Heaney, Barbara - Hoboken" initials="BH" lastIdx="3" clrIdx="2"/>
  <p:cmAuthor id="3" name="Perry, Nancy - Hoboken" initials="NP" lastIdx="2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8011"/>
    <a:srgbClr val="F9EDC3"/>
    <a:srgbClr val="00007F"/>
    <a:srgbClr val="931B21"/>
    <a:srgbClr val="930000"/>
    <a:srgbClr val="EAEAE9"/>
    <a:srgbClr val="E4E5E3"/>
    <a:srgbClr val="F2F2F1"/>
    <a:srgbClr val="EB97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581" autoAdjust="0"/>
    <p:restoredTop sz="90351" autoAdjust="0"/>
  </p:normalViewPr>
  <p:slideViewPr>
    <p:cSldViewPr>
      <p:cViewPr varScale="1">
        <p:scale>
          <a:sx n="67" d="100"/>
          <a:sy n="67" d="100"/>
        </p:scale>
        <p:origin x="-1242" y="-108"/>
      </p:cViewPr>
      <p:guideLst>
        <p:guide orient="horz" pos="2112"/>
        <p:guide orient="horz" pos="1108"/>
        <p:guide orient="horz" pos="1584"/>
        <p:guide pos="2880"/>
        <p:guide pos="4458"/>
        <p:guide pos="4992"/>
        <p:guide pos="1632"/>
      </p:guideLst>
    </p:cSldViewPr>
  </p:slideViewPr>
  <p:outlineViewPr>
    <p:cViewPr>
      <p:scale>
        <a:sx n="33" d="100"/>
        <a:sy n="33" d="100"/>
      </p:scale>
      <p:origin x="0" y="-93864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70" d="100"/>
        <a:sy n="70" d="100"/>
      </p:scale>
      <p:origin x="0" y="6254"/>
    </p:cViewPr>
  </p:sorterViewPr>
  <p:notesViewPr>
    <p:cSldViewPr>
      <p:cViewPr varScale="1">
        <p:scale>
          <a:sx n="91" d="100"/>
          <a:sy n="91" d="100"/>
        </p:scale>
        <p:origin x="2472" y="184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slide" Target="slides/slide3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4" Type="http://schemas.openxmlformats.org/officeDocument/2006/relationships/image" Target="../media/image15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E194C1A8-DC4B-4329-AF88-FD913597DE85}" type="datetimeFigureOut">
              <a:rPr lang="en-US" smtClean="0"/>
              <a:pPr/>
              <a:t>8/8/2023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A8073E54-D085-4E2E-B9A5-A53D7E5194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75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2bec3cab4_0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2bec3cab4_0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2bec3cab4_0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2bec3cab4_0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84638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073E54-D085-4E2E-B9A5-A53D7E51940E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7171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1dd9b5fcf_0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8" name="Google Shape;428;g1dd9b5fcf_0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54805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g18ef082036_0_2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3" name="Google Shape;453;g18ef082036_0_2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67605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er: Versi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"/>
          <p:cNvSpPr>
            <a:spLocks noGrp="1"/>
          </p:cNvSpPr>
          <p:nvPr>
            <p:ph type="title" hasCustomPrompt="1"/>
          </p:nvPr>
        </p:nvSpPr>
        <p:spPr>
          <a:xfrm>
            <a:off x="152400" y="365125"/>
            <a:ext cx="8839200" cy="1387475"/>
          </a:xfrm>
          <a:prstGeom prst="rect">
            <a:avLst/>
          </a:prstGeom>
        </p:spPr>
        <p:txBody>
          <a:bodyPr anchor="b"/>
          <a:lstStyle>
            <a:lvl1pPr>
              <a:defRPr sz="6200" b="0" i="0" baseline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Click to Edit Book Title</a:t>
            </a:r>
          </a:p>
        </p:txBody>
      </p:sp>
      <p:sp>
        <p:nvSpPr>
          <p:cNvPr id="3" name="Edition"/>
          <p:cNvSpPr>
            <a:spLocks noGrp="1"/>
          </p:cNvSpPr>
          <p:nvPr>
            <p:ph sz="quarter" idx="21" hasCustomPrompt="1"/>
          </p:nvPr>
        </p:nvSpPr>
        <p:spPr>
          <a:xfrm>
            <a:off x="152400" y="1828800"/>
            <a:ext cx="88392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900" b="1" i="0">
                <a:latin typeface="Times New Roman" charset="0"/>
                <a:ea typeface="Times New Roman" charset="0"/>
                <a:cs typeface="Times New Roman" charset="0"/>
              </a:defRPr>
            </a:lvl1pPr>
            <a:lvl2pPr marL="457200" indent="0" algn="ctr">
              <a:buNone/>
              <a:defRPr b="1" i="0">
                <a:latin typeface="Times New Roman" charset="0"/>
                <a:ea typeface="Times New Roman" charset="0"/>
                <a:cs typeface="Times New Roman" charset="0"/>
              </a:defRPr>
            </a:lvl2pPr>
            <a:lvl3pPr marL="914400" indent="0" algn="ctr">
              <a:buNone/>
              <a:defRPr b="1" i="0">
                <a:latin typeface="Times New Roman" charset="0"/>
                <a:ea typeface="Times New Roman" charset="0"/>
                <a:cs typeface="Times New Roman" charset="0"/>
              </a:defRPr>
            </a:lvl3pPr>
            <a:lvl4pPr marL="1371600" indent="0" algn="ctr">
              <a:buNone/>
              <a:defRPr b="1" i="0">
                <a:latin typeface="Times New Roman" charset="0"/>
                <a:ea typeface="Times New Roman" charset="0"/>
                <a:cs typeface="Times New Roman" charset="0"/>
              </a:defRPr>
            </a:lvl4pPr>
            <a:lvl5pPr marL="1828800" indent="0" algn="ctr">
              <a:buNone/>
              <a:defRPr b="1" i="0">
                <a:latin typeface="Times New Roman" charset="0"/>
                <a:ea typeface="Times New Roman" charset="0"/>
                <a:cs typeface="Times New Roman" charset="0"/>
              </a:defRPr>
            </a:lvl5pPr>
          </a:lstStyle>
          <a:p>
            <a:pPr lvl="0"/>
            <a:r>
              <a:rPr lang="en-US" dirty="0"/>
              <a:t>Third Edition</a:t>
            </a:r>
          </a:p>
        </p:txBody>
      </p:sp>
      <p:sp>
        <p:nvSpPr>
          <p:cNvPr id="5" name="Author"/>
          <p:cNvSpPr>
            <a:spLocks noGrp="1"/>
          </p:cNvSpPr>
          <p:nvPr>
            <p:ph sz="quarter" idx="22" hasCustomPrompt="1"/>
          </p:nvPr>
        </p:nvSpPr>
        <p:spPr>
          <a:xfrm>
            <a:off x="152400" y="2363724"/>
            <a:ext cx="8839200" cy="685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0">
                <a:solidFill>
                  <a:schemeClr val="accent2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 dirty="0"/>
              <a:t>David Klein</a:t>
            </a:r>
          </a:p>
        </p:txBody>
      </p:sp>
      <p:sp>
        <p:nvSpPr>
          <p:cNvPr id="29" name="CN"/>
          <p:cNvSpPr>
            <a:spLocks noGrp="1"/>
          </p:cNvSpPr>
          <p:nvPr>
            <p:ph sz="quarter" idx="19" hasCustomPrompt="1"/>
          </p:nvPr>
        </p:nvSpPr>
        <p:spPr>
          <a:xfrm>
            <a:off x="152400" y="3733800"/>
            <a:ext cx="8839200" cy="533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 i="0" baseline="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 dirty="0"/>
              <a:t>Chapter 1</a:t>
            </a:r>
          </a:p>
        </p:txBody>
      </p:sp>
      <p:sp>
        <p:nvSpPr>
          <p:cNvPr id="31" name="CT"/>
          <p:cNvSpPr>
            <a:spLocks noGrp="1"/>
          </p:cNvSpPr>
          <p:nvPr>
            <p:ph sz="quarter" idx="20" hasCustomPrompt="1"/>
          </p:nvPr>
        </p:nvSpPr>
        <p:spPr>
          <a:xfrm>
            <a:off x="152400" y="4419600"/>
            <a:ext cx="8839200" cy="2286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800" b="0" i="0">
                <a:latin typeface="Times New Roman" charset="0"/>
                <a:ea typeface="Times New Roman" charset="0"/>
                <a:cs typeface="Times New Roman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Edit Chapter Title</a:t>
            </a:r>
          </a:p>
        </p:txBody>
      </p:sp>
    </p:spTree>
    <p:extLst>
      <p:ext uri="{BB962C8B-B14F-4D97-AF65-F5344CB8AC3E}">
        <p14:creationId xmlns:p14="http://schemas.microsoft.com/office/powerpoint/2010/main" val="826372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Outline: Version 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/>
          <p:cNvSpPr>
            <a:spLocks noGrp="1"/>
          </p:cNvSpPr>
          <p:nvPr>
            <p:ph type="title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B"/>
          <p:cNvSpPr>
            <a:spLocks noGrp="1"/>
          </p:cNvSpPr>
          <p:nvPr>
            <p:ph sz="quarter" idx="14" hasCustomPrompt="1"/>
          </p:nvPr>
        </p:nvSpPr>
        <p:spPr>
          <a:xfrm>
            <a:off x="304800" y="1752600"/>
            <a:ext cx="8534400" cy="4495800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tabLst/>
              <a:defRPr sz="2800" b="0" i="0" baseline="0">
                <a:latin typeface="Times New Roman" charset="0"/>
                <a:ea typeface="Times New Roman" charset="0"/>
                <a:cs typeface="Times New Roman" charset="0"/>
              </a:defRPr>
            </a:lvl1pPr>
            <a:lvl2pPr marL="803275" indent="-282575">
              <a:buClr>
                <a:schemeClr val="accent2"/>
              </a:buClr>
              <a:tabLst/>
              <a:defRPr sz="2400" b="0" i="0" baseline="0">
                <a:latin typeface="Times New Roman" charset="0"/>
                <a:ea typeface="Times New Roman" charset="0"/>
                <a:cs typeface="Times New Roman" charset="0"/>
              </a:defRPr>
            </a:lvl2pPr>
            <a:lvl3pPr marL="803275" marR="0" indent="-2825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400" b="0" i="0">
                <a:solidFill>
                  <a:schemeClr val="accent2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</a:lstStyle>
          <a:p>
            <a:pPr lvl="0"/>
            <a:r>
              <a:rPr lang="en-US" dirty="0"/>
              <a:t>This Is a Sample Outline with No Numbers and One-column</a:t>
            </a:r>
          </a:p>
          <a:p>
            <a:pPr lvl="1"/>
            <a:r>
              <a:rPr lang="en-US" dirty="0"/>
              <a:t>The H2 Level Does Not Have a Number</a:t>
            </a:r>
          </a:p>
          <a:p>
            <a:pPr lvl="2"/>
            <a:r>
              <a:rPr lang="en-US" dirty="0"/>
              <a:t>One of the Subheadings May Be a Special Feature  </a:t>
            </a:r>
          </a:p>
          <a:p>
            <a:pPr lvl="0"/>
            <a:r>
              <a:rPr lang="en-US" dirty="0"/>
              <a:t>This Outline Has Two Levels</a:t>
            </a:r>
          </a:p>
          <a:p>
            <a:pPr lvl="1"/>
            <a:r>
              <a:rPr lang="en-US" dirty="0"/>
              <a:t>Outline Items Usually Have No Ending Punctuation</a:t>
            </a:r>
          </a:p>
          <a:p>
            <a:pPr marL="803275" marR="0" lvl="2" indent="-2825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Special Feature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78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Outline: Version F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/>
          <p:cNvSpPr>
            <a:spLocks noGrp="1"/>
          </p:cNvSpPr>
          <p:nvPr>
            <p:ph type="title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BNL"/>
          <p:cNvSpPr>
            <a:spLocks noGrp="1"/>
          </p:cNvSpPr>
          <p:nvPr>
            <p:ph sz="quarter" idx="14" hasCustomPrompt="1"/>
          </p:nvPr>
        </p:nvSpPr>
        <p:spPr>
          <a:xfrm>
            <a:off x="304800" y="1752600"/>
            <a:ext cx="8534400" cy="4419600"/>
          </a:xfrm>
          <a:prstGeom prst="rect">
            <a:avLst/>
          </a:prstGeom>
        </p:spPr>
        <p:txBody>
          <a:bodyPr numCol="2" spcCol="548640"/>
          <a:lstStyle>
            <a:lvl1pPr marL="803275" marR="0" indent="-8032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800" b="0" i="0" baseline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 dirty="0"/>
              <a:t>1.1	This Is a Sample Outline for Two-Column and Double-numbered</a:t>
            </a:r>
          </a:p>
          <a:p>
            <a:pPr lvl="0"/>
            <a:r>
              <a:rPr lang="en-US" dirty="0"/>
              <a:t>1.2	It is Two-column </a:t>
            </a:r>
          </a:p>
          <a:p>
            <a:pPr lvl="0"/>
            <a:r>
              <a:rPr lang="en-US" dirty="0"/>
              <a:t>1.3	This Outline Has No Sub-lists</a:t>
            </a:r>
          </a:p>
          <a:p>
            <a:pPr lvl="0"/>
            <a:r>
              <a:rPr lang="en-US" dirty="0"/>
              <a:t>1.4	This List Is Double-numbered</a:t>
            </a:r>
          </a:p>
          <a:p>
            <a:pPr lvl="0"/>
            <a:r>
              <a:rPr lang="en-US" dirty="0"/>
              <a:t>1.5	The Outline Slide Has a Footer</a:t>
            </a:r>
          </a:p>
          <a:p>
            <a:pPr lvl="0"/>
            <a:r>
              <a:rPr lang="en-US" dirty="0"/>
              <a:t>1.6	Outline Items Usually Have No Ending Punctuation</a:t>
            </a:r>
          </a:p>
          <a:p>
            <a:pPr marL="803275" marR="0" lvl="0" indent="-8032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1.7	Another Heading</a:t>
            </a:r>
          </a:p>
          <a:p>
            <a:pPr marL="803275" marR="0" lvl="0" indent="-8032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1.8	Another Heading</a:t>
            </a:r>
          </a:p>
          <a:p>
            <a:pPr marL="803275" marR="0" lvl="0" indent="-8032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1.10	Another Heading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8789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Outline: Version F2 (2 text box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"/>
          <p:cNvSpPr>
            <a:spLocks noGrp="1"/>
          </p:cNvSpPr>
          <p:nvPr>
            <p:ph type="title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BNL1"/>
          <p:cNvSpPr>
            <a:spLocks noGrp="1"/>
          </p:cNvSpPr>
          <p:nvPr>
            <p:ph sz="quarter" idx="14" hasCustomPrompt="1"/>
          </p:nvPr>
        </p:nvSpPr>
        <p:spPr>
          <a:xfrm>
            <a:off x="304800" y="1752600"/>
            <a:ext cx="4038600" cy="4419600"/>
          </a:xfrm>
          <a:prstGeom prst="rect">
            <a:avLst/>
          </a:prstGeom>
        </p:spPr>
        <p:txBody>
          <a:bodyPr numCol="1" spcCol="548640"/>
          <a:lstStyle>
            <a:lvl1pPr marL="803275" marR="0" indent="-8032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800" b="0" i="0" baseline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 dirty="0"/>
              <a:t>1.1	This Is a Sample Outline for Two-Column (2 Boxes) and Double-numbered</a:t>
            </a:r>
          </a:p>
          <a:p>
            <a:pPr lvl="0"/>
            <a:r>
              <a:rPr lang="en-US" dirty="0"/>
              <a:t>1.2	It is Two-column </a:t>
            </a:r>
          </a:p>
          <a:p>
            <a:pPr lvl="0"/>
            <a:r>
              <a:rPr lang="en-US" dirty="0"/>
              <a:t>1.3	This Outline Has No Sub-lists</a:t>
            </a:r>
          </a:p>
          <a:p>
            <a:pPr lvl="0"/>
            <a:r>
              <a:rPr lang="en-US" dirty="0"/>
              <a:t>1.4	This List Is Double-numbered</a:t>
            </a:r>
          </a:p>
        </p:txBody>
      </p:sp>
      <p:sp>
        <p:nvSpPr>
          <p:cNvPr id="7" name="COBNL2"/>
          <p:cNvSpPr>
            <a:spLocks noGrp="1"/>
          </p:cNvSpPr>
          <p:nvPr>
            <p:ph sz="quarter" idx="15" hasCustomPrompt="1"/>
          </p:nvPr>
        </p:nvSpPr>
        <p:spPr>
          <a:xfrm>
            <a:off x="4767262" y="1752600"/>
            <a:ext cx="4038600" cy="4419600"/>
          </a:xfrm>
          <a:prstGeom prst="rect">
            <a:avLst/>
          </a:prstGeom>
        </p:spPr>
        <p:txBody>
          <a:bodyPr numCol="1" spcCol="548640"/>
          <a:lstStyle>
            <a:lvl1pPr marL="803275" marR="0" indent="-8032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800" b="0" i="0" baseline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 dirty="0"/>
              <a:t>1.5	The Outline Slide Has a Footer</a:t>
            </a:r>
          </a:p>
          <a:p>
            <a:pPr lvl="0"/>
            <a:r>
              <a:rPr lang="en-US" dirty="0"/>
              <a:t>1.6	Outline Items Usually Have No Ending Punctuation</a:t>
            </a:r>
          </a:p>
          <a:p>
            <a:pPr marL="803275" marR="0" lvl="0" indent="-8032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1.7	Another Heading</a:t>
            </a:r>
          </a:p>
          <a:p>
            <a:pPr marL="803275" marR="0" lvl="0" indent="-8032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1.8	Another Heading</a:t>
            </a:r>
          </a:p>
          <a:p>
            <a:pPr marL="803275" marR="0" lvl="0" indent="-8032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1.9	Another Heading</a:t>
            </a:r>
          </a:p>
          <a:p>
            <a:pPr marL="803275" marR="0" lvl="0" indent="-8032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1.10	Another Heading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0604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Outline: Version 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"/>
          <p:cNvSpPr>
            <a:spLocks noGrp="1"/>
          </p:cNvSpPr>
          <p:nvPr>
            <p:ph type="title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B"/>
          <p:cNvSpPr>
            <a:spLocks noGrp="1"/>
          </p:cNvSpPr>
          <p:nvPr>
            <p:ph sz="quarter" idx="14" hasCustomPrompt="1"/>
          </p:nvPr>
        </p:nvSpPr>
        <p:spPr>
          <a:xfrm>
            <a:off x="304800" y="1752600"/>
            <a:ext cx="8534400" cy="4495800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tabLst/>
              <a:defRPr sz="2800" b="0" i="0" baseline="0">
                <a:latin typeface="Times New Roman" charset="0"/>
                <a:ea typeface="Times New Roman" charset="0"/>
                <a:cs typeface="Times New Roman" charset="0"/>
              </a:defRPr>
            </a:lvl1pPr>
            <a:lvl2pPr marL="520700" indent="-508000">
              <a:spcBef>
                <a:spcPts val="2000"/>
              </a:spcBef>
              <a:buNone/>
              <a:tabLst/>
              <a:defRPr sz="2800" b="0" i="0" baseline="0">
                <a:solidFill>
                  <a:schemeClr val="accent2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635000" marR="0" indent="-39528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+mj-lt"/>
              <a:buAutoNum type="arabicPeriod"/>
              <a:tabLst/>
              <a:defRPr sz="2800" b="0" i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</a:lstStyle>
          <a:p>
            <a:pPr lvl="0"/>
            <a:r>
              <a:rPr lang="en-US" dirty="0"/>
              <a:t>This Is a Sample Outline with No Numbers</a:t>
            </a:r>
          </a:p>
          <a:p>
            <a:pPr lvl="1"/>
            <a:r>
              <a:rPr lang="en-US" dirty="0"/>
              <a:t>Learning Objective</a:t>
            </a:r>
          </a:p>
          <a:p>
            <a:pPr lvl="2"/>
            <a:r>
              <a:rPr lang="en-US" dirty="0"/>
              <a:t>Describe what racial &amp; ethnic group make up Latin America.</a:t>
            </a:r>
          </a:p>
          <a:p>
            <a:pPr lvl="2"/>
            <a:r>
              <a:rPr lang="en-US" dirty="0"/>
              <a:t>Explain Latin American agricultural systems.</a:t>
            </a:r>
          </a:p>
          <a:p>
            <a:pPr lvl="2"/>
            <a:r>
              <a:rPr lang="en-US" dirty="0"/>
              <a:t>Critically evaluate models of biodiversity conservation in the Latin American context.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338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rning Objectives: Versi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"/>
          <p:cNvSpPr>
            <a:spLocks noGrp="1"/>
          </p:cNvSpPr>
          <p:nvPr>
            <p:ph type="title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accent2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LONL"/>
          <p:cNvSpPr>
            <a:spLocks noGrp="1"/>
          </p:cNvSpPr>
          <p:nvPr>
            <p:ph sz="quarter" idx="16" hasCustomPrompt="1"/>
          </p:nvPr>
        </p:nvSpPr>
        <p:spPr>
          <a:xfrm>
            <a:off x="304800" y="1752600"/>
            <a:ext cx="8534400" cy="4495800"/>
          </a:xfrm>
          <a:prstGeom prst="rect">
            <a:avLst/>
          </a:prstGeom>
        </p:spPr>
        <p:txBody>
          <a:bodyPr/>
          <a:lstStyle>
            <a:lvl1pPr marL="514350" indent="-514350">
              <a:buClr>
                <a:schemeClr val="accent2"/>
              </a:buClr>
              <a:buFont typeface="+mj-lt"/>
              <a:buAutoNum type="arabicPeriod"/>
              <a:defRPr sz="2800" b="0" i="0" baseline="0">
                <a:latin typeface="Times New Roman" charset="0"/>
                <a:ea typeface="Times New Roman" charset="0"/>
                <a:cs typeface="Times New Roman" charset="0"/>
              </a:defRPr>
            </a:lvl1pPr>
            <a:lvl2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2pPr>
            <a:lvl3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3pPr>
            <a:lvl4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4pPr>
            <a:lvl5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US" dirty="0"/>
              <a:t>Explain the time value of money and why it is so important in the field of finance.</a:t>
            </a:r>
          </a:p>
          <a:p>
            <a:pPr lvl="0"/>
            <a:r>
              <a:rPr lang="en-US" dirty="0"/>
              <a:t>Explain the concept of future value, including the meaning of the terms principal, simple interest, and compound interest.</a:t>
            </a:r>
          </a:p>
          <a:p>
            <a:pPr lvl="0"/>
            <a:r>
              <a:rPr lang="en-US" dirty="0"/>
              <a:t>Explain the concept of present value, how it relates to future value, and is used to make business decisions.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381250" cy="365125"/>
          </a:xfrm>
          <a:prstGeom prst="rect">
            <a:avLst/>
          </a:prstGeom>
        </p:spPr>
        <p:txBody>
          <a:bodyPr/>
          <a:lstStyle/>
          <a:p>
            <a:fld id="{957104EA-F2AF-1046-9253-EE8D978719B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3214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rning Objectives: Versio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"/>
          <p:cNvSpPr>
            <a:spLocks noGrp="1"/>
          </p:cNvSpPr>
          <p:nvPr>
            <p:ph type="title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accent2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LOBL"/>
          <p:cNvSpPr>
            <a:spLocks noGrp="1"/>
          </p:cNvSpPr>
          <p:nvPr>
            <p:ph sz="quarter" idx="16" hasCustomPrompt="1"/>
          </p:nvPr>
        </p:nvSpPr>
        <p:spPr>
          <a:xfrm>
            <a:off x="304800" y="1752600"/>
            <a:ext cx="8534400" cy="4495800"/>
          </a:xfrm>
          <a:prstGeom prst="rect">
            <a:avLst/>
          </a:prstGeom>
        </p:spPr>
        <p:txBody>
          <a:bodyPr/>
          <a:lstStyle>
            <a:lvl1pPr marL="292608" indent="-292608">
              <a:buClr>
                <a:schemeClr val="accent2"/>
              </a:buClr>
              <a:buFont typeface="Arial" charset="0"/>
              <a:buChar char="•"/>
              <a:defRPr sz="2800" b="0" i="0" baseline="0">
                <a:latin typeface="Times New Roman" charset="0"/>
                <a:ea typeface="Times New Roman" charset="0"/>
                <a:cs typeface="Times New Roman" charset="0"/>
              </a:defRPr>
            </a:lvl1pPr>
            <a:lvl2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2pPr>
            <a:lvl3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3pPr>
            <a:lvl4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4pPr>
            <a:lvl5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US" dirty="0"/>
              <a:t>Explain the time value of money and why it is so important in the field of finance.</a:t>
            </a:r>
          </a:p>
          <a:p>
            <a:pPr lvl="0"/>
            <a:r>
              <a:rPr lang="en-US" dirty="0"/>
              <a:t>Explain the concept of future value, including the meaning of the terms principal, simple interest, and compound interest.</a:t>
            </a:r>
          </a:p>
          <a:p>
            <a:pPr lvl="0"/>
            <a:r>
              <a:rPr lang="en-US" dirty="0"/>
              <a:t>Explain the concept of present value, how it relates to future value, and is used to make business decisions.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7182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ept Check Question (1of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 b="1" i="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 dirty="0"/>
              <a:t>1.1 Periodicity Assumption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6" hasCustomPrompt="1"/>
          </p:nvPr>
        </p:nvSpPr>
        <p:spPr>
          <a:xfrm>
            <a:off x="304800" y="1752600"/>
            <a:ext cx="8534400" cy="44196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0"/>
              </a:spcBef>
              <a:buNone/>
              <a:defRPr sz="2800" baseline="0">
                <a:latin typeface="Times New Roman" charset="0"/>
                <a:ea typeface="Times New Roman" charset="0"/>
                <a:cs typeface="Times New Roman" charset="0"/>
              </a:defRPr>
            </a:lvl1pPr>
            <a:lvl2pPr marL="804672" indent="-448056">
              <a:spcBef>
                <a:spcPts val="1000"/>
              </a:spcBef>
              <a:buClr>
                <a:schemeClr val="accent2"/>
              </a:buClr>
              <a:buFont typeface="+mj-lt"/>
              <a:buAutoNum type="alphaLcPeriod"/>
              <a:defRPr sz="2800" baseline="0">
                <a:latin typeface="Times New Roman" charset="0"/>
                <a:ea typeface="Times New Roman" charset="0"/>
                <a:cs typeface="Times New Roman" charset="0"/>
              </a:defRPr>
            </a:lvl2pPr>
            <a:lvl3pPr marL="914400" indent="0">
              <a:buNone/>
              <a:defRPr sz="3000">
                <a:latin typeface="STIX" charset="0"/>
                <a:ea typeface="STIX" charset="0"/>
                <a:cs typeface="STIX" charset="0"/>
              </a:defRPr>
            </a:lvl3pPr>
            <a:lvl4pPr marL="1371600" indent="0">
              <a:buNone/>
              <a:defRPr sz="3000">
                <a:latin typeface="STIX" charset="0"/>
                <a:ea typeface="STIX" charset="0"/>
                <a:cs typeface="STIX" charset="0"/>
              </a:defRPr>
            </a:lvl4pPr>
            <a:lvl5pPr marL="1828800" indent="0">
              <a:buNone/>
              <a:defRPr sz="3000">
                <a:latin typeface="STIX" charset="0"/>
                <a:ea typeface="STIX" charset="0"/>
                <a:cs typeface="STIX" charset="0"/>
              </a:defRPr>
            </a:lvl5pPr>
          </a:lstStyle>
          <a:p>
            <a:pPr lvl="0"/>
            <a:r>
              <a:rPr lang="en-US" dirty="0"/>
              <a:t>Which one of these statements about the accrual basis of accounting is false?</a:t>
            </a:r>
          </a:p>
          <a:p>
            <a:pPr lvl="1"/>
            <a:r>
              <a:rPr lang="en-US" dirty="0"/>
              <a:t>Companies record events that change their financial statements in the period in which event occur, even if cash was not exchanged.</a:t>
            </a:r>
          </a:p>
          <a:p>
            <a:pPr lvl="1"/>
            <a:r>
              <a:rPr lang="en-US" dirty="0"/>
              <a:t>Companies recognize revenue in the period in which the performance obligation is satisfied.</a:t>
            </a:r>
          </a:p>
          <a:p>
            <a:pPr lvl="1"/>
            <a:r>
              <a:rPr lang="en-US" dirty="0"/>
              <a:t>This basis is accord with generally accepted accounting principles.</a:t>
            </a:r>
          </a:p>
        </p:txBody>
      </p:sp>
    </p:spTree>
    <p:extLst>
      <p:ext uri="{BB962C8B-B14F-4D97-AF65-F5344CB8AC3E}">
        <p14:creationId xmlns:p14="http://schemas.microsoft.com/office/powerpoint/2010/main" val="8124381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ept Check Question (2of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762001"/>
            <a:ext cx="8534400" cy="838199"/>
          </a:xfrm>
        </p:spPr>
        <p:txBody>
          <a:bodyPr/>
          <a:lstStyle/>
          <a:p>
            <a:r>
              <a:rPr lang="en-US" dirty="0"/>
              <a:t>1.1 Periodicity Assumption</a:t>
            </a:r>
          </a:p>
        </p:txBody>
      </p:sp>
      <p:sp>
        <p:nvSpPr>
          <p:cNvPr id="12" name="Question"/>
          <p:cNvSpPr>
            <a:spLocks noGrp="1"/>
          </p:cNvSpPr>
          <p:nvPr>
            <p:ph sz="quarter" idx="15" hasCustomPrompt="1"/>
          </p:nvPr>
        </p:nvSpPr>
        <p:spPr>
          <a:xfrm>
            <a:off x="304800" y="1752600"/>
            <a:ext cx="8534400" cy="44196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0"/>
              </a:spcBef>
              <a:buNone/>
              <a:tabLst/>
              <a:defRPr sz="2800" b="0" i="0" baseline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803275" indent="-450850">
              <a:spcBef>
                <a:spcPts val="1000"/>
              </a:spcBef>
              <a:buFont typeface="+mj-lt"/>
              <a:buNone/>
              <a:tabLst/>
              <a:defRPr sz="2800" b="0" i="0" baseline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349250" indent="-336550">
              <a:buClr>
                <a:schemeClr val="accent1"/>
              </a:buClr>
              <a:buFont typeface="Wingdings" charset="2"/>
              <a:buChar char="ü"/>
              <a:tabLst>
                <a:tab pos="796925" algn="l"/>
              </a:tabLst>
              <a:defRPr sz="2800" b="0" i="0">
                <a:latin typeface="Times New Roman" charset="0"/>
                <a:ea typeface="Times New Roman" charset="0"/>
                <a:cs typeface="Times New Roman" charset="0"/>
              </a:defRPr>
            </a:lvl3pPr>
          </a:lstStyle>
          <a:p>
            <a:pPr lvl="0"/>
            <a:r>
              <a:rPr lang="en-US" dirty="0"/>
              <a:t>Which one of these statements about the accrual basis of accounting is false?</a:t>
            </a:r>
          </a:p>
          <a:p>
            <a:pPr lvl="1"/>
            <a:r>
              <a:rPr lang="en-US" dirty="0"/>
              <a:t>a.  Companies record events that change their financial statements in the period in which event occur, even if cash was not exchanged.</a:t>
            </a:r>
          </a:p>
          <a:p>
            <a:pPr lvl="2"/>
            <a:r>
              <a:rPr lang="en-US" dirty="0"/>
              <a:t>b.  Companies recognize revenue in the period in which 	the performance obligation is satisfied.</a:t>
            </a:r>
          </a:p>
          <a:p>
            <a:pPr lvl="1"/>
            <a:r>
              <a:rPr lang="en-US" dirty="0"/>
              <a:t>c.  This basis is accord with generally accepted accounting principles.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3935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"/>
          <p:cNvSpPr>
            <a:spLocks noGrp="1"/>
          </p:cNvSpPr>
          <p:nvPr>
            <p:ph type="title" hasCustomPrompt="1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 b="1" i="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Section or Topic Heading</a:t>
            </a:r>
          </a:p>
        </p:txBody>
      </p:sp>
      <p:sp>
        <p:nvSpPr>
          <p:cNvPr id="6" name="Content Placeholder"/>
          <p:cNvSpPr>
            <a:spLocks noGrp="1"/>
          </p:cNvSpPr>
          <p:nvPr>
            <p:ph sz="quarter" idx="16"/>
          </p:nvPr>
        </p:nvSpPr>
        <p:spPr>
          <a:xfrm>
            <a:off x="304800" y="1752600"/>
            <a:ext cx="8534400" cy="1905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" name="Slide Number Placeholder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3A107DC3-1D90-419E-B11C-A853993F33FB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04800" y="3810000"/>
            <a:ext cx="8534400" cy="228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5063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Term: Versi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762001"/>
            <a:ext cx="8534400" cy="838199"/>
          </a:xfrm>
        </p:spPr>
        <p:txBody>
          <a:bodyPr/>
          <a:lstStyle/>
          <a:p>
            <a:r>
              <a:rPr lang="en-US" dirty="0"/>
              <a:t>Language</a:t>
            </a:r>
          </a:p>
        </p:txBody>
      </p:sp>
      <p:sp>
        <p:nvSpPr>
          <p:cNvPr id="7" name="Definition of Key Term"/>
          <p:cNvSpPr>
            <a:spLocks noGrp="1"/>
          </p:cNvSpPr>
          <p:nvPr>
            <p:ph sz="quarter" idx="15" hasCustomPrompt="1"/>
          </p:nvPr>
        </p:nvSpPr>
        <p:spPr>
          <a:xfrm>
            <a:off x="304800" y="1752600"/>
            <a:ext cx="8534400" cy="4114800"/>
          </a:xfrm>
          <a:prstGeom prst="rect">
            <a:avLst/>
          </a:prstGeom>
        </p:spPr>
        <p:txBody>
          <a:bodyPr/>
          <a:lstStyle>
            <a:lvl1pPr marL="292608" indent="-292608">
              <a:spcBef>
                <a:spcPts val="1000"/>
              </a:spcBef>
              <a:buClr>
                <a:schemeClr val="accent2"/>
              </a:buClr>
              <a:buFont typeface="Arial" charset="0"/>
              <a:buChar char="•"/>
              <a:defRPr sz="3000" b="0" i="0" baseline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803275" indent="-450850">
              <a:spcBef>
                <a:spcPts val="1000"/>
              </a:spcBef>
              <a:buFont typeface="+mj-lt"/>
              <a:buAutoNum type="alphaLcPeriod"/>
              <a:tabLst/>
              <a:defRPr sz="2800" b="0" i="0" baseline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</a:lstStyle>
          <a:p>
            <a:pPr lvl="0"/>
            <a:r>
              <a:rPr lang="en-US" dirty="0"/>
              <a:t>Form of communication using sounds and symbols combined according to specified rules</a:t>
            </a:r>
          </a:p>
        </p:txBody>
      </p:sp>
      <p:sp>
        <p:nvSpPr>
          <p:cNvPr id="9" name="Media LInk"/>
          <p:cNvSpPr>
            <a:spLocks noGrp="1"/>
          </p:cNvSpPr>
          <p:nvPr>
            <p:ph sz="quarter" idx="16" hasCustomPrompt="1"/>
          </p:nvPr>
        </p:nvSpPr>
        <p:spPr>
          <a:xfrm>
            <a:off x="304800" y="5867400"/>
            <a:ext cx="8534400" cy="6096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200" b="0" i="0" baseline="0">
                <a:latin typeface="Times New Roman" charset="0"/>
                <a:ea typeface="Times New Roman" charset="0"/>
                <a:cs typeface="Times New Roman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Media link placeholder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609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er: Versio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N"/>
          <p:cNvSpPr>
            <a:spLocks noGrp="1"/>
          </p:cNvSpPr>
          <p:nvPr>
            <p:ph sz="quarter" idx="19" hasCustomPrompt="1"/>
          </p:nvPr>
        </p:nvSpPr>
        <p:spPr>
          <a:xfrm>
            <a:off x="152400" y="228600"/>
            <a:ext cx="8839200" cy="533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 i="0" baseline="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 dirty="0"/>
              <a:t>Chapter 1</a:t>
            </a:r>
          </a:p>
        </p:txBody>
      </p:sp>
      <p:sp>
        <p:nvSpPr>
          <p:cNvPr id="14" name="CT"/>
          <p:cNvSpPr>
            <a:spLocks noGrp="1"/>
          </p:cNvSpPr>
          <p:nvPr>
            <p:ph sz="quarter" idx="20" hasCustomPrompt="1"/>
          </p:nvPr>
        </p:nvSpPr>
        <p:spPr>
          <a:xfrm>
            <a:off x="152400" y="838200"/>
            <a:ext cx="8839200" cy="22098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800" b="0" i="0">
                <a:latin typeface="Times New Roman" charset="0"/>
                <a:ea typeface="Times New Roman" charset="0"/>
                <a:cs typeface="Times New Roman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Edit Chapter Title</a:t>
            </a:r>
          </a:p>
        </p:txBody>
      </p:sp>
      <p:sp>
        <p:nvSpPr>
          <p:cNvPr id="8" name="Title "/>
          <p:cNvSpPr>
            <a:spLocks noGrp="1"/>
          </p:cNvSpPr>
          <p:nvPr>
            <p:ph type="title" hasCustomPrompt="1"/>
          </p:nvPr>
        </p:nvSpPr>
        <p:spPr>
          <a:xfrm>
            <a:off x="152400" y="3505200"/>
            <a:ext cx="8839200" cy="1447800"/>
          </a:xfrm>
          <a:prstGeom prst="rect">
            <a:avLst/>
          </a:prstGeom>
        </p:spPr>
        <p:txBody>
          <a:bodyPr anchor="b"/>
          <a:lstStyle>
            <a:lvl1pPr>
              <a:defRPr sz="6200" b="0" i="0" baseline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Click to Edit Book Title</a:t>
            </a:r>
          </a:p>
        </p:txBody>
      </p:sp>
      <p:sp>
        <p:nvSpPr>
          <p:cNvPr id="15" name="Edition"/>
          <p:cNvSpPr>
            <a:spLocks noGrp="1"/>
          </p:cNvSpPr>
          <p:nvPr>
            <p:ph sz="quarter" idx="17" hasCustomPrompt="1"/>
          </p:nvPr>
        </p:nvSpPr>
        <p:spPr>
          <a:xfrm>
            <a:off x="152400" y="5029200"/>
            <a:ext cx="8839200" cy="762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900" b="1" i="0" baseline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 dirty="0"/>
              <a:t>Third Edition</a:t>
            </a:r>
          </a:p>
        </p:txBody>
      </p:sp>
      <p:sp>
        <p:nvSpPr>
          <p:cNvPr id="16" name="Author"/>
          <p:cNvSpPr>
            <a:spLocks noGrp="1"/>
          </p:cNvSpPr>
          <p:nvPr>
            <p:ph sz="quarter" idx="18" hasCustomPrompt="1"/>
          </p:nvPr>
        </p:nvSpPr>
        <p:spPr>
          <a:xfrm>
            <a:off x="152400" y="6096000"/>
            <a:ext cx="8839200" cy="533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0" baseline="0">
                <a:solidFill>
                  <a:schemeClr val="accent2"/>
                </a:solidFill>
                <a:latin typeface="STIX" charset="0"/>
                <a:ea typeface="STIX" charset="0"/>
                <a:cs typeface="STIX" charset="0"/>
              </a:defRPr>
            </a:lvl1pPr>
          </a:lstStyle>
          <a:p>
            <a:pPr lvl="0"/>
            <a:r>
              <a:rPr lang="en-US" dirty="0"/>
              <a:t>David Klein</a:t>
            </a:r>
          </a:p>
        </p:txBody>
      </p:sp>
    </p:spTree>
    <p:extLst>
      <p:ext uri="{BB962C8B-B14F-4D97-AF65-F5344CB8AC3E}">
        <p14:creationId xmlns:p14="http://schemas.microsoft.com/office/powerpoint/2010/main" val="10642320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Term: Versio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762001"/>
            <a:ext cx="8534400" cy="838199"/>
          </a:xfrm>
        </p:spPr>
        <p:txBody>
          <a:bodyPr/>
          <a:lstStyle/>
          <a:p>
            <a:r>
              <a:rPr lang="en-US" dirty="0"/>
              <a:t>Anatomy and Physiology Defined</a:t>
            </a:r>
          </a:p>
        </p:txBody>
      </p:sp>
      <p:sp>
        <p:nvSpPr>
          <p:cNvPr id="7" name="Definition of Key Term"/>
          <p:cNvSpPr>
            <a:spLocks noGrp="1"/>
          </p:cNvSpPr>
          <p:nvPr>
            <p:ph sz="quarter" idx="15" hasCustomPrompt="1"/>
          </p:nvPr>
        </p:nvSpPr>
        <p:spPr>
          <a:xfrm>
            <a:off x="304800" y="1905000"/>
            <a:ext cx="8534400" cy="3962400"/>
          </a:xfrm>
          <a:prstGeom prst="rect">
            <a:avLst/>
          </a:prstGeom>
        </p:spPr>
        <p:txBody>
          <a:bodyPr/>
          <a:lstStyle>
            <a:lvl1pPr marL="292608" indent="-292608">
              <a:spcBef>
                <a:spcPts val="1000"/>
              </a:spcBef>
              <a:buClr>
                <a:schemeClr val="accent2"/>
              </a:buClr>
              <a:buFont typeface="Arial" charset="0"/>
              <a:buChar char="•"/>
              <a:defRPr sz="2800" b="0" i="0" baseline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803275" indent="-450850">
              <a:spcBef>
                <a:spcPts val="1000"/>
              </a:spcBef>
              <a:buFont typeface="+mj-lt"/>
              <a:buAutoNum type="alphaLcPeriod"/>
              <a:tabLst/>
              <a:defRPr sz="2800" b="0" i="0" baseline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</a:lstStyle>
          <a:p>
            <a:pPr lvl="0"/>
            <a:r>
              <a:rPr lang="en-US" dirty="0"/>
              <a:t>Anatomy is the science of structure and the relationships among structures.</a:t>
            </a:r>
          </a:p>
          <a:p>
            <a:pPr lvl="0"/>
            <a:r>
              <a:rPr lang="en-US" dirty="0"/>
              <a:t>Physiology is the science of body functions, that is, how the body parts work.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2711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for Fig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"/>
          <p:cNvSpPr>
            <a:spLocks noGrp="1"/>
          </p:cNvSpPr>
          <p:nvPr>
            <p:ph type="title" hasCustomPrompt="1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 b="1" i="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Section or Topic Heading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6"/>
          </p:nvPr>
        </p:nvSpPr>
        <p:spPr>
          <a:xfrm>
            <a:off x="304800" y="1752600"/>
            <a:ext cx="8534400" cy="3276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7" name="Content"/>
          <p:cNvSpPr>
            <a:spLocks noGrp="1"/>
          </p:cNvSpPr>
          <p:nvPr>
            <p:ph sz="quarter" idx="15" hasCustomPrompt="1"/>
          </p:nvPr>
        </p:nvSpPr>
        <p:spPr>
          <a:xfrm>
            <a:off x="304800" y="5029200"/>
            <a:ext cx="8534400" cy="1143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0"/>
              </a:spcBef>
              <a:buFont typeface="Arial" charset="0"/>
              <a:buNone/>
              <a:defRPr sz="2000" b="0" i="0" baseline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803275" indent="-450850">
              <a:spcBef>
                <a:spcPts val="1000"/>
              </a:spcBef>
              <a:buFont typeface="+mj-lt"/>
              <a:buAutoNum type="alphaLcPeriod"/>
              <a:tabLst/>
              <a:defRPr sz="2800" b="0" i="0" baseline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</a:lstStyle>
          <a:p>
            <a:pPr lvl="0"/>
            <a:r>
              <a:rPr lang="en-US" sz="2000" dirty="0"/>
              <a:t>Figure 4.5 Figure title placeholder</a:t>
            </a:r>
          </a:p>
          <a:p>
            <a:pPr lvl="0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1030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"/>
          <p:cNvSpPr>
            <a:spLocks noGrp="1"/>
          </p:cNvSpPr>
          <p:nvPr>
            <p:ph type="title" hasCustomPrompt="1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 b="1" i="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Section or Topic Heading</a:t>
            </a:r>
          </a:p>
        </p:txBody>
      </p:sp>
      <p:sp>
        <p:nvSpPr>
          <p:cNvPr id="6" name="Content Placeholder"/>
          <p:cNvSpPr>
            <a:spLocks noGrp="1"/>
          </p:cNvSpPr>
          <p:nvPr>
            <p:ph sz="quarter" idx="16"/>
          </p:nvPr>
        </p:nvSpPr>
        <p:spPr>
          <a:xfrm>
            <a:off x="304800" y="1752600"/>
            <a:ext cx="8534400" cy="441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" name="Slide Number Placeholder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791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"/>
          <p:cNvSpPr>
            <a:spLocks noGrp="1"/>
          </p:cNvSpPr>
          <p:nvPr>
            <p:ph type="title" hasCustomPrompt="1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 b="1" i="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Section or Topic Heading</a:t>
            </a:r>
          </a:p>
        </p:txBody>
      </p:sp>
      <p:sp>
        <p:nvSpPr>
          <p:cNvPr id="6" name="Content Placeholder"/>
          <p:cNvSpPr>
            <a:spLocks noGrp="1"/>
          </p:cNvSpPr>
          <p:nvPr>
            <p:ph sz="quarter" idx="16"/>
          </p:nvPr>
        </p:nvSpPr>
        <p:spPr>
          <a:xfrm>
            <a:off x="304800" y="1752600"/>
            <a:ext cx="8534400" cy="152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" name="Slide Number Placeholder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9C45D28D-E050-4820-AFD5-BCEEE93DFAD9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04800" y="3429000"/>
            <a:ext cx="8534400" cy="152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F641CCC3-3BAF-49BA-81A2-3696342DF5C5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04800" y="5029200"/>
            <a:ext cx="8534400" cy="990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3533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"/>
          <p:cNvSpPr>
            <a:spLocks noGrp="1"/>
          </p:cNvSpPr>
          <p:nvPr>
            <p:ph type="title" hasCustomPrompt="1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 b="1" i="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Section or Topic Heading</a:t>
            </a:r>
          </a:p>
        </p:txBody>
      </p:sp>
      <p:sp>
        <p:nvSpPr>
          <p:cNvPr id="6" name="Content Placeholder"/>
          <p:cNvSpPr>
            <a:spLocks noGrp="1"/>
          </p:cNvSpPr>
          <p:nvPr>
            <p:ph sz="quarter" idx="16"/>
          </p:nvPr>
        </p:nvSpPr>
        <p:spPr>
          <a:xfrm>
            <a:off x="304800" y="1752600"/>
            <a:ext cx="8534400" cy="990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" name="Slide Number Placeholder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9C45D28D-E050-4820-AFD5-BCEEE93DFAD9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04800" y="2895600"/>
            <a:ext cx="8534400" cy="68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F641CCC3-3BAF-49BA-81A2-3696342DF5C5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04800" y="3810000"/>
            <a:ext cx="8534400" cy="76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xmlns="" id="{F641CCC3-3BAF-49BA-81A2-3696342DF5C5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304800" y="4702175"/>
            <a:ext cx="8534400" cy="76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xmlns="" id="{F641CCC3-3BAF-49BA-81A2-3696342DF5C5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304800" y="5594350"/>
            <a:ext cx="3886200" cy="76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xmlns="" id="{F641CCC3-3BAF-49BA-81A2-3696342DF5C5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343400" y="5593143"/>
            <a:ext cx="3886200" cy="7477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915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"/>
          <p:cNvSpPr>
            <a:spLocks noGrp="1"/>
          </p:cNvSpPr>
          <p:nvPr>
            <p:ph type="title" hasCustomPrompt="1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 b="1" i="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Section or Topic Heading</a:t>
            </a:r>
          </a:p>
        </p:txBody>
      </p:sp>
      <p:sp>
        <p:nvSpPr>
          <p:cNvPr id="6" name="Content Placeholder"/>
          <p:cNvSpPr>
            <a:spLocks noGrp="1"/>
          </p:cNvSpPr>
          <p:nvPr>
            <p:ph sz="quarter" idx="16"/>
          </p:nvPr>
        </p:nvSpPr>
        <p:spPr>
          <a:xfrm>
            <a:off x="304800" y="1752600"/>
            <a:ext cx="85344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" name="Slide Number Placeholder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9C45D28D-E050-4820-AFD5-BCEEE93DFAD9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04800" y="2375848"/>
            <a:ext cx="8534400" cy="2911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latin typeface="Times New Roman" pitchFamily="18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F641CCC3-3BAF-49BA-81A2-3696342DF5C5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291152" y="2764808"/>
            <a:ext cx="8534400" cy="3946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latin typeface="Times New Roman" pitchFamily="18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9"/>
          </p:nvPr>
        </p:nvSpPr>
        <p:spPr>
          <a:xfrm>
            <a:off x="304800" y="3298208"/>
            <a:ext cx="8534400" cy="381000"/>
          </a:xfrm>
          <a:prstGeom prst="rect">
            <a:avLst/>
          </a:prstGeom>
        </p:spPr>
        <p:txBody>
          <a:bodyPr/>
          <a:lstStyle>
            <a:lvl1pPr>
              <a:buNone/>
              <a:defRPr baseline="0">
                <a:latin typeface="Times New Roman" pitchFamily="18" charset="0"/>
              </a:defRPr>
            </a:lvl1pPr>
            <a:lvl2pPr>
              <a:defRPr baseline="0">
                <a:latin typeface="Times New Roman" pitchFamily="18" charset="0"/>
              </a:defRPr>
            </a:lvl2pPr>
            <a:lvl3pPr>
              <a:defRPr baseline="0">
                <a:latin typeface="Times New Roman" pitchFamily="18" charset="0"/>
              </a:defRPr>
            </a:lvl3pPr>
            <a:lvl4pPr>
              <a:defRPr baseline="0">
                <a:latin typeface="Times New Roman" pitchFamily="18" charset="0"/>
              </a:defRPr>
            </a:lvl4pPr>
            <a:lvl5pPr>
              <a:defRPr baseline="0">
                <a:latin typeface="Times New Roman" pitchFamily="18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20"/>
          </p:nvPr>
        </p:nvSpPr>
        <p:spPr>
          <a:xfrm>
            <a:off x="304800" y="3831608"/>
            <a:ext cx="8534400" cy="381000"/>
          </a:xfrm>
          <a:prstGeom prst="rect">
            <a:avLst/>
          </a:prstGeom>
        </p:spPr>
        <p:txBody>
          <a:bodyPr/>
          <a:lstStyle>
            <a:lvl1pPr>
              <a:buNone/>
              <a:defRPr baseline="0">
                <a:latin typeface="Times New Roman" pitchFamily="18" charset="0"/>
              </a:defRPr>
            </a:lvl1pPr>
            <a:lvl2pPr>
              <a:defRPr baseline="0">
                <a:latin typeface="Times New Roman" pitchFamily="18" charset="0"/>
              </a:defRPr>
            </a:lvl2pPr>
            <a:lvl3pPr>
              <a:defRPr baseline="0">
                <a:latin typeface="Times New Roman" pitchFamily="18" charset="0"/>
              </a:defRPr>
            </a:lvl3pPr>
            <a:lvl4pPr>
              <a:defRPr baseline="0">
                <a:latin typeface="Times New Roman" pitchFamily="18" charset="0"/>
              </a:defRPr>
            </a:lvl4pPr>
            <a:lvl5pPr>
              <a:defRPr baseline="0">
                <a:latin typeface="Times New Roman" pitchFamily="18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21"/>
          </p:nvPr>
        </p:nvSpPr>
        <p:spPr>
          <a:xfrm>
            <a:off x="304800" y="4365008"/>
            <a:ext cx="8534400" cy="304800"/>
          </a:xfrm>
          <a:prstGeom prst="rect">
            <a:avLst/>
          </a:prstGeom>
        </p:spPr>
        <p:txBody>
          <a:bodyPr/>
          <a:lstStyle>
            <a:lvl1pPr>
              <a:buNone/>
              <a:defRPr baseline="0">
                <a:latin typeface="Times New Roman" pitchFamily="18" charset="0"/>
              </a:defRPr>
            </a:lvl1pPr>
            <a:lvl2pPr>
              <a:defRPr baseline="0">
                <a:latin typeface="Times New Roman" pitchFamily="18" charset="0"/>
              </a:defRPr>
            </a:lvl2pPr>
            <a:lvl3pPr>
              <a:defRPr baseline="0">
                <a:latin typeface="Times New Roman" pitchFamily="18" charset="0"/>
              </a:defRPr>
            </a:lvl3pPr>
            <a:lvl4pPr>
              <a:defRPr baseline="0">
                <a:latin typeface="Times New Roman" pitchFamily="18" charset="0"/>
              </a:defRPr>
            </a:lvl4pPr>
            <a:lvl5pPr>
              <a:defRPr baseline="0">
                <a:latin typeface="Times New Roman" pitchFamily="18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22"/>
          </p:nvPr>
        </p:nvSpPr>
        <p:spPr>
          <a:xfrm>
            <a:off x="304800" y="4822208"/>
            <a:ext cx="8534400" cy="304800"/>
          </a:xfrm>
          <a:prstGeom prst="rect">
            <a:avLst/>
          </a:prstGeom>
        </p:spPr>
        <p:txBody>
          <a:bodyPr/>
          <a:lstStyle>
            <a:lvl1pPr>
              <a:buNone/>
              <a:defRPr cap="none" baseline="0">
                <a:latin typeface="Times New Roman" pitchFamily="18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23"/>
          </p:nvPr>
        </p:nvSpPr>
        <p:spPr>
          <a:xfrm>
            <a:off x="304800" y="5279408"/>
            <a:ext cx="8534400" cy="304800"/>
          </a:xfrm>
          <a:prstGeom prst="rect">
            <a:avLst/>
          </a:prstGeom>
        </p:spPr>
        <p:txBody>
          <a:bodyPr/>
          <a:lstStyle>
            <a:lvl1pPr>
              <a:buNone/>
              <a:defRPr baseline="0">
                <a:latin typeface="Times New Roman" pitchFamily="18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24"/>
          </p:nvPr>
        </p:nvSpPr>
        <p:spPr>
          <a:xfrm>
            <a:off x="381000" y="5660408"/>
            <a:ext cx="8458200" cy="228600"/>
          </a:xfrm>
          <a:prstGeom prst="rect">
            <a:avLst/>
          </a:prstGeom>
        </p:spPr>
        <p:txBody>
          <a:bodyPr/>
          <a:lstStyle>
            <a:lvl1pPr>
              <a:buNone/>
              <a:defRPr baseline="0">
                <a:latin typeface="Times New Roman" pitchFamily="18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3533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"/>
          <p:cNvSpPr>
            <a:spLocks noGrp="1"/>
          </p:cNvSpPr>
          <p:nvPr>
            <p:ph type="title" hasCustomPrompt="1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 b="1" i="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Section or Topic Heading</a:t>
            </a:r>
          </a:p>
        </p:txBody>
      </p:sp>
      <p:sp>
        <p:nvSpPr>
          <p:cNvPr id="6" name="Content Placeholder 1"/>
          <p:cNvSpPr>
            <a:spLocks noGrp="1"/>
          </p:cNvSpPr>
          <p:nvPr>
            <p:ph sz="quarter" idx="16"/>
          </p:nvPr>
        </p:nvSpPr>
        <p:spPr>
          <a:xfrm>
            <a:off x="304800" y="1752600"/>
            <a:ext cx="4114800" cy="44513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7"/>
          </p:nvPr>
        </p:nvSpPr>
        <p:spPr>
          <a:xfrm>
            <a:off x="4724400" y="1752600"/>
            <a:ext cx="4114800" cy="44513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" name="Slide Number Placeholder 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7604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"/>
          <p:cNvSpPr>
            <a:spLocks noGrp="1"/>
          </p:cNvSpPr>
          <p:nvPr>
            <p:ph type="title" hasCustomPrompt="1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 b="1" i="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Section or Topic Heading</a:t>
            </a:r>
          </a:p>
        </p:txBody>
      </p:sp>
      <p:sp>
        <p:nvSpPr>
          <p:cNvPr id="6" name="Content Placeholder 1"/>
          <p:cNvSpPr>
            <a:spLocks noGrp="1"/>
          </p:cNvSpPr>
          <p:nvPr>
            <p:ph sz="quarter" idx="16"/>
          </p:nvPr>
        </p:nvSpPr>
        <p:spPr>
          <a:xfrm>
            <a:off x="304800" y="1752600"/>
            <a:ext cx="4114800" cy="2819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7"/>
          </p:nvPr>
        </p:nvSpPr>
        <p:spPr>
          <a:xfrm>
            <a:off x="4724400" y="1752600"/>
            <a:ext cx="4114800" cy="2819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8"/>
          </p:nvPr>
        </p:nvSpPr>
        <p:spPr>
          <a:xfrm>
            <a:off x="2286000" y="4724400"/>
            <a:ext cx="4572000" cy="1489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2984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Slide: Versi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4800" y="5410201"/>
            <a:ext cx="8534400" cy="380999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04800" y="609601"/>
            <a:ext cx="8534400" cy="47261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304800" y="5791200"/>
            <a:ext cx="8534400" cy="4571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457950" y="6356350"/>
            <a:ext cx="2381250" cy="365125"/>
          </a:xfrm>
        </p:spPr>
        <p:txBody>
          <a:bodyPr/>
          <a:lstStyle/>
          <a:p>
            <a:fld id="{43DD970A-8A59-5645-997B-8F1EF84171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562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ey Term: Versi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762001"/>
            <a:ext cx="8534400" cy="838199"/>
          </a:xfrm>
        </p:spPr>
        <p:txBody>
          <a:bodyPr/>
          <a:lstStyle/>
          <a:p>
            <a:r>
              <a:rPr lang="en-US" dirty="0"/>
              <a:t>Language</a:t>
            </a:r>
          </a:p>
        </p:txBody>
      </p:sp>
      <p:sp>
        <p:nvSpPr>
          <p:cNvPr id="7" name="Definition of Key Term"/>
          <p:cNvSpPr>
            <a:spLocks noGrp="1"/>
          </p:cNvSpPr>
          <p:nvPr>
            <p:ph sz="quarter" idx="15"/>
          </p:nvPr>
        </p:nvSpPr>
        <p:spPr>
          <a:xfrm>
            <a:off x="304800" y="1752600"/>
            <a:ext cx="8534400" cy="762000"/>
          </a:xfrm>
          <a:prstGeom prst="rect">
            <a:avLst/>
          </a:prstGeom>
        </p:spPr>
        <p:txBody>
          <a:bodyPr/>
          <a:lstStyle>
            <a:lvl1pPr marL="292608" indent="-292608">
              <a:spcBef>
                <a:spcPts val="1000"/>
              </a:spcBef>
              <a:buClr>
                <a:schemeClr val="accent2"/>
              </a:buClr>
              <a:buFont typeface="Arial" charset="0"/>
              <a:buNone/>
              <a:defRPr sz="3000" b="0" i="0" baseline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803275" indent="-450850">
              <a:spcBef>
                <a:spcPts val="1000"/>
              </a:spcBef>
              <a:buFont typeface="+mj-lt"/>
              <a:buAutoNum type="alphaLcPeriod"/>
              <a:tabLst/>
              <a:defRPr sz="2800" b="0" i="0" baseline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</a:lstStyle>
          <a:p>
            <a:pPr lvl="0"/>
            <a:endParaRPr lang="en-US" dirty="0"/>
          </a:p>
        </p:txBody>
      </p:sp>
      <p:sp>
        <p:nvSpPr>
          <p:cNvPr id="9" name="Media LInk"/>
          <p:cNvSpPr>
            <a:spLocks noGrp="1"/>
          </p:cNvSpPr>
          <p:nvPr>
            <p:ph sz="quarter" idx="16"/>
          </p:nvPr>
        </p:nvSpPr>
        <p:spPr>
          <a:xfrm>
            <a:off x="304800" y="2667000"/>
            <a:ext cx="8534400" cy="6096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200" b="0" i="0" baseline="0">
                <a:latin typeface="Times New Roman" charset="0"/>
                <a:ea typeface="Times New Roman" charset="0"/>
                <a:cs typeface="Times New Roman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7"/>
          </p:nvPr>
        </p:nvSpPr>
        <p:spPr>
          <a:xfrm>
            <a:off x="304800" y="3352800"/>
            <a:ext cx="8534400" cy="60960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8"/>
          </p:nvPr>
        </p:nvSpPr>
        <p:spPr>
          <a:xfrm>
            <a:off x="304800" y="4038600"/>
            <a:ext cx="8534400" cy="60960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9"/>
          </p:nvPr>
        </p:nvSpPr>
        <p:spPr>
          <a:xfrm>
            <a:off x="304800" y="4800600"/>
            <a:ext cx="8534400" cy="60960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20"/>
          </p:nvPr>
        </p:nvSpPr>
        <p:spPr>
          <a:xfrm>
            <a:off x="304800" y="5486400"/>
            <a:ext cx="8534400" cy="53340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609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Outline: Versi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COBBL"/>
          <p:cNvSpPr>
            <a:spLocks noGrp="1"/>
          </p:cNvSpPr>
          <p:nvPr>
            <p:ph sz="quarter" idx="10" hasCustomPrompt="1"/>
          </p:nvPr>
        </p:nvSpPr>
        <p:spPr>
          <a:xfrm>
            <a:off x="304800" y="1752600"/>
            <a:ext cx="8534400" cy="4495800"/>
          </a:xfrm>
          <a:prstGeom prst="rect">
            <a:avLst/>
          </a:prstGeom>
        </p:spPr>
        <p:txBody>
          <a:bodyPr/>
          <a:lstStyle>
            <a:lvl1pPr marL="295275" indent="-295275">
              <a:buClr>
                <a:schemeClr val="accent2"/>
              </a:buClr>
              <a:tabLst/>
              <a:defRPr sz="2800" b="0" i="0" baseline="0">
                <a:latin typeface="Times New Roman" charset="0"/>
                <a:ea typeface="Times New Roman" charset="0"/>
                <a:cs typeface="Times New Roman" charset="0"/>
              </a:defRPr>
            </a:lvl1pPr>
            <a:lvl2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2pPr>
            <a:lvl3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3pPr>
            <a:lvl4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4pPr>
            <a:lvl5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US" dirty="0"/>
              <a:t>This Is a Sample Outline for One-Column</a:t>
            </a:r>
          </a:p>
          <a:p>
            <a:pPr lvl="0"/>
            <a:r>
              <a:rPr lang="en-US" dirty="0"/>
              <a:t>It Is One-Column Only</a:t>
            </a:r>
          </a:p>
          <a:p>
            <a:pPr lvl="0"/>
            <a:r>
              <a:rPr lang="en-US" dirty="0"/>
              <a:t>This Outline Has H1 Headings Only</a:t>
            </a:r>
          </a:p>
          <a:p>
            <a:pPr lvl="0"/>
            <a:r>
              <a:rPr lang="en-US" dirty="0"/>
              <a:t>The Headings Are in Title Case, Matching the </a:t>
            </a:r>
            <a:r>
              <a:rPr lang="en-US" dirty="0" err="1"/>
              <a:t>eText</a:t>
            </a:r>
            <a:r>
              <a:rPr lang="en-US" dirty="0"/>
              <a:t>; This Can Vary by Title</a:t>
            </a:r>
          </a:p>
          <a:p>
            <a:pPr lvl="0"/>
            <a:r>
              <a:rPr lang="en-US" dirty="0"/>
              <a:t>This List Is Bulleted</a:t>
            </a:r>
          </a:p>
          <a:p>
            <a:pPr lvl="0"/>
            <a:r>
              <a:rPr lang="en-US" dirty="0"/>
              <a:t>The Outline Slide Has a Footer</a:t>
            </a:r>
          </a:p>
          <a:p>
            <a:pPr lvl="0"/>
            <a:r>
              <a:rPr lang="en-US" dirty="0"/>
              <a:t>Outline Items Usually Have No Ending Punctuation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9360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ey Term: Versi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762001"/>
            <a:ext cx="8534400" cy="838199"/>
          </a:xfrm>
        </p:spPr>
        <p:txBody>
          <a:bodyPr/>
          <a:lstStyle/>
          <a:p>
            <a:r>
              <a:rPr lang="en-US" dirty="0"/>
              <a:t>Language</a:t>
            </a:r>
          </a:p>
        </p:txBody>
      </p:sp>
      <p:sp>
        <p:nvSpPr>
          <p:cNvPr id="7" name="Definition of Key Term"/>
          <p:cNvSpPr>
            <a:spLocks noGrp="1"/>
          </p:cNvSpPr>
          <p:nvPr>
            <p:ph sz="quarter" idx="15"/>
          </p:nvPr>
        </p:nvSpPr>
        <p:spPr>
          <a:xfrm>
            <a:off x="304800" y="1752600"/>
            <a:ext cx="8534400" cy="533400"/>
          </a:xfrm>
          <a:prstGeom prst="rect">
            <a:avLst/>
          </a:prstGeom>
        </p:spPr>
        <p:txBody>
          <a:bodyPr/>
          <a:lstStyle>
            <a:lvl1pPr marL="292608" indent="-292608">
              <a:spcBef>
                <a:spcPts val="1000"/>
              </a:spcBef>
              <a:buClr>
                <a:schemeClr val="accent2"/>
              </a:buClr>
              <a:buFont typeface="Arial" charset="0"/>
              <a:buNone/>
              <a:defRPr sz="3000" b="0" i="0" baseline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803275" indent="-450850">
              <a:spcBef>
                <a:spcPts val="1000"/>
              </a:spcBef>
              <a:buFont typeface="+mj-lt"/>
              <a:buAutoNum type="alphaLcPeriod"/>
              <a:tabLst/>
              <a:defRPr sz="2800" b="0" i="0" baseline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</a:lstStyle>
          <a:p>
            <a:pPr lvl="0"/>
            <a:endParaRPr lang="en-US" dirty="0"/>
          </a:p>
        </p:txBody>
      </p:sp>
      <p:sp>
        <p:nvSpPr>
          <p:cNvPr id="9" name="Media LInk"/>
          <p:cNvSpPr>
            <a:spLocks noGrp="1"/>
          </p:cNvSpPr>
          <p:nvPr>
            <p:ph sz="quarter" idx="16"/>
          </p:nvPr>
        </p:nvSpPr>
        <p:spPr>
          <a:xfrm>
            <a:off x="304800" y="2438400"/>
            <a:ext cx="8534400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200" b="0" i="0" baseline="0">
                <a:latin typeface="Times New Roman" charset="0"/>
                <a:ea typeface="Times New Roman" charset="0"/>
                <a:cs typeface="Times New Roman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7"/>
          </p:nvPr>
        </p:nvSpPr>
        <p:spPr>
          <a:xfrm>
            <a:off x="304800" y="2971800"/>
            <a:ext cx="8534400" cy="45720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8"/>
          </p:nvPr>
        </p:nvSpPr>
        <p:spPr>
          <a:xfrm>
            <a:off x="304800" y="3505200"/>
            <a:ext cx="8534400" cy="45720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9"/>
          </p:nvPr>
        </p:nvSpPr>
        <p:spPr>
          <a:xfrm>
            <a:off x="304800" y="4038600"/>
            <a:ext cx="8534400" cy="53340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20"/>
          </p:nvPr>
        </p:nvSpPr>
        <p:spPr>
          <a:xfrm>
            <a:off x="304800" y="4648200"/>
            <a:ext cx="8534400" cy="53340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21"/>
          </p:nvPr>
        </p:nvSpPr>
        <p:spPr>
          <a:xfrm>
            <a:off x="304800" y="5257800"/>
            <a:ext cx="8534400" cy="45720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6093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"/>
          <p:cNvSpPr>
            <a:spLocks noGrp="1"/>
          </p:cNvSpPr>
          <p:nvPr>
            <p:ph type="title" hasCustomPrompt="1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 b="1" i="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Section or Topic Heading</a:t>
            </a:r>
          </a:p>
        </p:txBody>
      </p:sp>
      <p:sp>
        <p:nvSpPr>
          <p:cNvPr id="6" name="Content Placeholder"/>
          <p:cNvSpPr>
            <a:spLocks noGrp="1"/>
          </p:cNvSpPr>
          <p:nvPr>
            <p:ph sz="quarter" idx="16"/>
          </p:nvPr>
        </p:nvSpPr>
        <p:spPr>
          <a:xfrm>
            <a:off x="304800" y="1752600"/>
            <a:ext cx="8534400" cy="8415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" name="Slide Number Placeholder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"/>
          <p:cNvSpPr>
            <a:spLocks noGrp="1"/>
          </p:cNvSpPr>
          <p:nvPr>
            <p:ph sz="quarter" idx="17"/>
          </p:nvPr>
        </p:nvSpPr>
        <p:spPr>
          <a:xfrm>
            <a:off x="304800" y="2639742"/>
            <a:ext cx="8534400" cy="8415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9791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Key Term: Versi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762001"/>
            <a:ext cx="8534400" cy="838199"/>
          </a:xfrm>
        </p:spPr>
        <p:txBody>
          <a:bodyPr/>
          <a:lstStyle/>
          <a:p>
            <a:r>
              <a:rPr lang="en-US" dirty="0"/>
              <a:t>Language</a:t>
            </a:r>
          </a:p>
        </p:txBody>
      </p:sp>
      <p:sp>
        <p:nvSpPr>
          <p:cNvPr id="7" name="Definition of Key Term"/>
          <p:cNvSpPr>
            <a:spLocks noGrp="1"/>
          </p:cNvSpPr>
          <p:nvPr>
            <p:ph sz="quarter" idx="15" hasCustomPrompt="1"/>
          </p:nvPr>
        </p:nvSpPr>
        <p:spPr>
          <a:xfrm>
            <a:off x="304800" y="1752600"/>
            <a:ext cx="8534400" cy="1448715"/>
          </a:xfrm>
          <a:prstGeom prst="rect">
            <a:avLst/>
          </a:prstGeom>
        </p:spPr>
        <p:txBody>
          <a:bodyPr/>
          <a:lstStyle>
            <a:lvl1pPr marL="292608" indent="-292608">
              <a:spcBef>
                <a:spcPts val="1000"/>
              </a:spcBef>
              <a:buClr>
                <a:schemeClr val="accent2"/>
              </a:buClr>
              <a:buFont typeface="Arial" charset="0"/>
              <a:buChar char="•"/>
              <a:defRPr sz="3000" b="0" i="0" baseline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803275" indent="-450850">
              <a:spcBef>
                <a:spcPts val="1000"/>
              </a:spcBef>
              <a:buFont typeface="+mj-lt"/>
              <a:buAutoNum type="alphaLcPeriod"/>
              <a:tabLst/>
              <a:defRPr sz="2800" b="0" i="0" baseline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</a:lstStyle>
          <a:p>
            <a:pPr lvl="0"/>
            <a:r>
              <a:rPr lang="en-US" dirty="0"/>
              <a:t>Form of communication using sounds and symbols combined according to specified rules</a:t>
            </a:r>
          </a:p>
        </p:txBody>
      </p:sp>
      <p:sp>
        <p:nvSpPr>
          <p:cNvPr id="9" name="Media LInk"/>
          <p:cNvSpPr>
            <a:spLocks noGrp="1"/>
          </p:cNvSpPr>
          <p:nvPr>
            <p:ph sz="quarter" idx="16" hasCustomPrompt="1"/>
          </p:nvPr>
        </p:nvSpPr>
        <p:spPr>
          <a:xfrm>
            <a:off x="304800" y="5867400"/>
            <a:ext cx="8534400" cy="6096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200" b="0" i="0" baseline="0">
                <a:latin typeface="Times New Roman" charset="0"/>
                <a:ea typeface="Times New Roman" charset="0"/>
                <a:cs typeface="Times New Roman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Media link placeholder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C3DC02F1-4935-4750-B5A3-5561B9D90B4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22263" y="3276600"/>
            <a:ext cx="8499475" cy="1139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latin typeface="Times New Roman" panose="02020603050405020304" pitchFamily="18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4613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"/>
          <p:cNvSpPr>
            <a:spLocks noGrp="1"/>
          </p:cNvSpPr>
          <p:nvPr>
            <p:ph type="title" hasCustomPrompt="1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 b="1" i="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Section or Topic Heading</a:t>
            </a:r>
          </a:p>
        </p:txBody>
      </p:sp>
      <p:sp>
        <p:nvSpPr>
          <p:cNvPr id="6" name="Content Placeholder"/>
          <p:cNvSpPr>
            <a:spLocks noGrp="1"/>
          </p:cNvSpPr>
          <p:nvPr>
            <p:ph sz="quarter" idx="16"/>
          </p:nvPr>
        </p:nvSpPr>
        <p:spPr>
          <a:xfrm>
            <a:off x="304800" y="1752600"/>
            <a:ext cx="8534400" cy="152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" name="Slide Number Placeholder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9C45D28D-E050-4820-AFD5-BCEEE93DFAD9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04800" y="3429000"/>
            <a:ext cx="8534400" cy="152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latin typeface="Times New Roman" panose="02020603050405020304" pitchFamily="18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F641CCC3-3BAF-49BA-81A2-3696342DF5C5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04800" y="5029200"/>
            <a:ext cx="8534400" cy="990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latin typeface="Times New Roman" panose="02020603050405020304" pitchFamily="18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xmlns="" id="{F641CCC3-3BAF-49BA-81A2-3696342DF5C5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315371" y="5029200"/>
            <a:ext cx="8534400" cy="990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latin typeface="Times New Roman" panose="02020603050405020304" pitchFamily="18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1965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ey Term: Versi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762001"/>
            <a:ext cx="8534400" cy="838199"/>
          </a:xfrm>
        </p:spPr>
        <p:txBody>
          <a:bodyPr/>
          <a:lstStyle/>
          <a:p>
            <a:r>
              <a:rPr lang="en-US" dirty="0"/>
              <a:t>Language</a:t>
            </a:r>
          </a:p>
        </p:txBody>
      </p:sp>
      <p:sp>
        <p:nvSpPr>
          <p:cNvPr id="7" name="Definition of Key Term"/>
          <p:cNvSpPr>
            <a:spLocks noGrp="1"/>
          </p:cNvSpPr>
          <p:nvPr>
            <p:ph sz="quarter" idx="15" hasCustomPrompt="1"/>
          </p:nvPr>
        </p:nvSpPr>
        <p:spPr>
          <a:xfrm>
            <a:off x="304800" y="1752600"/>
            <a:ext cx="8534400" cy="3953250"/>
          </a:xfrm>
          <a:prstGeom prst="rect">
            <a:avLst/>
          </a:prstGeom>
        </p:spPr>
        <p:txBody>
          <a:bodyPr/>
          <a:lstStyle>
            <a:lvl1pPr marL="292608" indent="-292608">
              <a:spcBef>
                <a:spcPts val="1000"/>
              </a:spcBef>
              <a:buClr>
                <a:schemeClr val="accent2"/>
              </a:buClr>
              <a:buFont typeface="Arial" charset="0"/>
              <a:buChar char="•"/>
              <a:defRPr sz="3000" b="0" i="0" baseline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803275" indent="-450850">
              <a:spcBef>
                <a:spcPts val="1000"/>
              </a:spcBef>
              <a:buFont typeface="+mj-lt"/>
              <a:buAutoNum type="alphaLcPeriod"/>
              <a:tabLst/>
              <a:defRPr sz="2800" b="0" i="0" baseline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</a:lstStyle>
          <a:p>
            <a:pPr lvl="0"/>
            <a:r>
              <a:rPr lang="en-US" dirty="0"/>
              <a:t>Form of communication using sounds and symbols combined according to specified rules</a:t>
            </a:r>
          </a:p>
        </p:txBody>
      </p:sp>
      <p:sp>
        <p:nvSpPr>
          <p:cNvPr id="9" name="Media LInk"/>
          <p:cNvSpPr>
            <a:spLocks noGrp="1"/>
          </p:cNvSpPr>
          <p:nvPr>
            <p:ph sz="quarter" idx="16" hasCustomPrompt="1"/>
          </p:nvPr>
        </p:nvSpPr>
        <p:spPr>
          <a:xfrm>
            <a:off x="304800" y="5867400"/>
            <a:ext cx="8534400" cy="6096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200" b="0" i="0" baseline="0">
                <a:latin typeface="Times New Roman" charset="0"/>
                <a:ea typeface="Times New Roman" charset="0"/>
                <a:cs typeface="Times New Roman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Media link placeholder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2337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Google Shape;31;p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417744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: Versi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4800" y="5410201"/>
            <a:ext cx="8534400" cy="380999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04800" y="609601"/>
            <a:ext cx="8534400" cy="47261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304800" y="5791200"/>
            <a:ext cx="8534400" cy="4571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457950" y="6356350"/>
            <a:ext cx="2381250" cy="365125"/>
          </a:xfrm>
        </p:spPr>
        <p:txBody>
          <a:bodyPr/>
          <a:lstStyle/>
          <a:p>
            <a:fld id="{43DD970A-8A59-5645-997B-8F1EF84171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0574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mage Slide: Versio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61253"/>
            <a:ext cx="8534400" cy="32067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09601"/>
            <a:ext cx="8534400" cy="52772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381250" cy="365125"/>
          </a:xfrm>
        </p:spPr>
        <p:txBody>
          <a:bodyPr/>
          <a:lstStyle/>
          <a:p>
            <a:fld id="{43DD970A-8A59-5645-997B-8F1EF84171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686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Outline: Versio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"/>
          <p:cNvSpPr>
            <a:spLocks noGrp="1"/>
          </p:cNvSpPr>
          <p:nvPr>
            <p:ph type="title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BBL 2-col"/>
          <p:cNvSpPr>
            <a:spLocks noGrp="1"/>
          </p:cNvSpPr>
          <p:nvPr>
            <p:ph sz="quarter" idx="12" hasCustomPrompt="1"/>
          </p:nvPr>
        </p:nvSpPr>
        <p:spPr>
          <a:xfrm>
            <a:off x="304800" y="1752600"/>
            <a:ext cx="8534400" cy="4419600"/>
          </a:xfrm>
          <a:prstGeom prst="rect">
            <a:avLst/>
          </a:prstGeom>
        </p:spPr>
        <p:txBody>
          <a:bodyPr numCol="2" spcCol="548640"/>
          <a:lstStyle>
            <a:lvl1pPr marL="292608" marR="0" indent="-29260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 sz="2800" b="0" i="0" baseline="0">
                <a:latin typeface="Times New Roman" charset="0"/>
                <a:ea typeface="Times New Roman" charset="0"/>
                <a:cs typeface="Times New Roman" charset="0"/>
              </a:defRPr>
            </a:lvl1pPr>
            <a:lvl2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2pPr>
            <a:lvl3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3pPr>
            <a:lvl4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4pPr>
            <a:lvl5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US" dirty="0"/>
              <a:t>This Is a Sample Outline For Two-Column</a:t>
            </a:r>
          </a:p>
          <a:p>
            <a:pPr lvl="0"/>
            <a:r>
              <a:rPr lang="en-US" dirty="0"/>
              <a:t>This Outline Has No Sub-lists</a:t>
            </a:r>
          </a:p>
          <a:p>
            <a:pPr lvl="0"/>
            <a:r>
              <a:rPr lang="en-US" dirty="0"/>
              <a:t>This List Is Bulleted</a:t>
            </a:r>
          </a:p>
          <a:p>
            <a:pPr lvl="0"/>
            <a:r>
              <a:rPr lang="en-US" dirty="0"/>
              <a:t>The Outline Slide Has A Footer</a:t>
            </a:r>
          </a:p>
          <a:p>
            <a:pPr lvl="0"/>
            <a:r>
              <a:rPr lang="en-US" dirty="0"/>
              <a:t>Outline Items Usually Have No Ending Punctuation</a:t>
            </a:r>
          </a:p>
          <a:p>
            <a:pPr lvl="0"/>
            <a:r>
              <a:rPr lang="en-US" dirty="0"/>
              <a:t>This is Another Heading</a:t>
            </a:r>
          </a:p>
          <a:p>
            <a:pPr lvl="0"/>
            <a:r>
              <a:rPr lang="en-US" dirty="0"/>
              <a:t>This is Another Heading</a:t>
            </a:r>
          </a:p>
          <a:p>
            <a:pPr marL="292608" marR="0" lvl="0" indent="-29260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/>
            </a:pPr>
            <a:r>
              <a:rPr lang="en-US" dirty="0"/>
              <a:t>This is Another Heading</a:t>
            </a:r>
          </a:p>
          <a:p>
            <a:pPr marL="292608" marR="0" lvl="0" indent="-29260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/>
            </a:pPr>
            <a:r>
              <a:rPr lang="en-US" dirty="0"/>
              <a:t>This is Another Heading</a:t>
            </a:r>
          </a:p>
          <a:p>
            <a:pPr marL="292608" marR="0" lvl="0" indent="-29260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/>
            </a:pPr>
            <a:r>
              <a:rPr lang="en-US" dirty="0"/>
              <a:t>This is Another Heading</a:t>
            </a:r>
          </a:p>
          <a:p>
            <a:pPr marL="292608" marR="0" lvl="0" indent="-29260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/>
            </a:pPr>
            <a:r>
              <a:rPr lang="en-US" dirty="0"/>
              <a:t>This is Another Heading</a:t>
            </a:r>
          </a:p>
          <a:p>
            <a:pPr marL="292608" marR="0" lvl="0" indent="-29260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/>
            </a:pPr>
            <a:r>
              <a:rPr lang="en-US" dirty="0"/>
              <a:t>This is Another Heading</a:t>
            </a:r>
          </a:p>
          <a:p>
            <a:pPr marL="292608" marR="0" lvl="0" indent="-29260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/>
            </a:pPr>
            <a:r>
              <a:rPr lang="en-US" dirty="0"/>
              <a:t>This is Another Heading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600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Outline: Version C1 (single#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"/>
          <p:cNvSpPr>
            <a:spLocks noGrp="1"/>
          </p:cNvSpPr>
          <p:nvPr>
            <p:ph type="title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BNL"/>
          <p:cNvSpPr>
            <a:spLocks noGrp="1"/>
          </p:cNvSpPr>
          <p:nvPr>
            <p:ph sz="quarter" idx="12" hasCustomPrompt="1"/>
          </p:nvPr>
        </p:nvSpPr>
        <p:spPr>
          <a:xfrm>
            <a:off x="304800" y="1752600"/>
            <a:ext cx="8534400" cy="4495800"/>
          </a:xfrm>
          <a:prstGeom prst="rect">
            <a:avLst/>
          </a:prstGeom>
        </p:spPr>
        <p:txBody>
          <a:bodyPr/>
          <a:lstStyle>
            <a:lvl1pPr marL="514350" indent="-514350">
              <a:buClr>
                <a:schemeClr val="accent2"/>
              </a:buClr>
              <a:buFont typeface="+mj-lt"/>
              <a:buAutoNum type="arabicPeriod"/>
              <a:defRPr sz="2800" b="0" i="0" baseline="0">
                <a:latin typeface="Times New Roman" charset="0"/>
                <a:ea typeface="Times New Roman" charset="0"/>
                <a:cs typeface="Times New Roman" charset="0"/>
              </a:defRPr>
            </a:lvl1pPr>
            <a:lvl2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2pPr>
            <a:lvl3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3pPr>
            <a:lvl4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4pPr>
            <a:lvl5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US" dirty="0"/>
              <a:t>This Is a Sample Outline for One-Column</a:t>
            </a:r>
          </a:p>
          <a:p>
            <a:pPr lvl="0"/>
            <a:r>
              <a:rPr lang="en-US" dirty="0"/>
              <a:t>It Is One-Column Only</a:t>
            </a:r>
          </a:p>
          <a:p>
            <a:pPr lvl="0"/>
            <a:r>
              <a:rPr lang="en-US" dirty="0"/>
              <a:t>This Outline Has H1 Headings Only</a:t>
            </a:r>
          </a:p>
          <a:p>
            <a:pPr lvl="0"/>
            <a:r>
              <a:rPr lang="en-US" dirty="0"/>
              <a:t>The Headings Are in Title Case, Matching the </a:t>
            </a:r>
            <a:r>
              <a:rPr lang="en-US" dirty="0" err="1"/>
              <a:t>eText</a:t>
            </a:r>
            <a:r>
              <a:rPr lang="en-US" dirty="0"/>
              <a:t>; This Can Vary by Title</a:t>
            </a:r>
          </a:p>
          <a:p>
            <a:pPr lvl="0"/>
            <a:r>
              <a:rPr lang="en-US" dirty="0"/>
              <a:t>This List Is Numbered</a:t>
            </a:r>
          </a:p>
          <a:p>
            <a:pPr lvl="0"/>
            <a:r>
              <a:rPr lang="en-US" dirty="0"/>
              <a:t>The Outline Slide Has a Footer</a:t>
            </a:r>
          </a:p>
          <a:p>
            <a:pPr lvl="0"/>
            <a:r>
              <a:rPr lang="en-US" dirty="0"/>
              <a:t>Outline Items Usually Have No Ending Punctuation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427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Outline: Version C2 (double#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"/>
          <p:cNvSpPr>
            <a:spLocks noGrp="1"/>
          </p:cNvSpPr>
          <p:nvPr>
            <p:ph type="title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BNL"/>
          <p:cNvSpPr>
            <a:spLocks noGrp="1"/>
          </p:cNvSpPr>
          <p:nvPr>
            <p:ph sz="quarter" idx="14" hasCustomPrompt="1"/>
          </p:nvPr>
        </p:nvSpPr>
        <p:spPr>
          <a:xfrm>
            <a:off x="304800" y="1752600"/>
            <a:ext cx="8534400" cy="4114800"/>
          </a:xfrm>
          <a:prstGeom prst="rect">
            <a:avLst/>
          </a:prstGeom>
        </p:spPr>
        <p:txBody>
          <a:bodyPr/>
          <a:lstStyle>
            <a:lvl1pPr marL="803275" indent="-803275">
              <a:buNone/>
              <a:tabLst/>
              <a:defRPr sz="2800" b="0" i="0" baseline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 dirty="0"/>
              <a:t>1.1	This Is a Sample Outline for One-Column and Double-numbered</a:t>
            </a:r>
          </a:p>
          <a:p>
            <a:pPr lvl="0"/>
            <a:r>
              <a:rPr lang="en-US" dirty="0"/>
              <a:t>1.2	It is One-column Only</a:t>
            </a:r>
          </a:p>
          <a:p>
            <a:pPr lvl="0"/>
            <a:r>
              <a:rPr lang="en-US" dirty="0"/>
              <a:t>1.3	This Outline Has No Sub-lists</a:t>
            </a:r>
          </a:p>
          <a:p>
            <a:pPr lvl="0"/>
            <a:r>
              <a:rPr lang="en-US" dirty="0"/>
              <a:t>1.4	This List Is Double-numbered</a:t>
            </a:r>
          </a:p>
          <a:p>
            <a:pPr lvl="0"/>
            <a:r>
              <a:rPr lang="en-US" dirty="0"/>
              <a:t>1.5	The Outline Slide Has a Footer</a:t>
            </a:r>
          </a:p>
          <a:p>
            <a:pPr lvl="0"/>
            <a:r>
              <a:rPr lang="en-US" dirty="0"/>
              <a:t>10.6	Outline Items Usually Have No Ending Punctuation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572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Outline: Version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"/>
          <p:cNvSpPr>
            <a:spLocks noGrp="1"/>
          </p:cNvSpPr>
          <p:nvPr>
            <p:ph type="title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BBL"/>
          <p:cNvSpPr>
            <a:spLocks noGrp="1"/>
          </p:cNvSpPr>
          <p:nvPr>
            <p:ph sz="quarter" idx="12" hasCustomPrompt="1"/>
          </p:nvPr>
        </p:nvSpPr>
        <p:spPr>
          <a:xfrm>
            <a:off x="304800" y="1752600"/>
            <a:ext cx="8534400" cy="4495800"/>
          </a:xfrm>
          <a:prstGeom prst="rect">
            <a:avLst/>
          </a:prstGeom>
        </p:spPr>
        <p:txBody>
          <a:bodyPr/>
          <a:lstStyle>
            <a:lvl1pPr marL="292608" marR="0" indent="-29260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 sz="2800" b="0" i="0" baseline="0">
                <a:latin typeface="Times New Roman" charset="0"/>
                <a:ea typeface="Times New Roman" charset="0"/>
                <a:cs typeface="Times New Roman" charset="0"/>
              </a:defRPr>
            </a:lvl1pPr>
            <a:lvl2pPr marL="621792" marR="0" indent="-32004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Courier New" charset="0"/>
              <a:buChar char="o"/>
              <a:tabLst/>
              <a:defRPr sz="2400" b="0" i="0" baseline="0"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3pPr>
            <a:lvl4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4pPr>
            <a:lvl5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US" dirty="0"/>
              <a:t>This Is a Sample Outline for 1-Column </a:t>
            </a:r>
          </a:p>
          <a:p>
            <a:pPr lvl="1"/>
            <a:r>
              <a:rPr lang="en-US" dirty="0"/>
              <a:t>It Has H2s</a:t>
            </a:r>
          </a:p>
          <a:p>
            <a:pPr lvl="0"/>
            <a:r>
              <a:rPr lang="en-US" dirty="0"/>
              <a:t>It Is One-column Only</a:t>
            </a:r>
          </a:p>
          <a:p>
            <a:pPr lvl="1"/>
            <a:r>
              <a:rPr lang="en-US" dirty="0"/>
              <a:t>It Will Probably Not Have Art</a:t>
            </a:r>
          </a:p>
          <a:p>
            <a:pPr lvl="0"/>
            <a:r>
              <a:rPr lang="en-US" dirty="0"/>
              <a:t>This Is a Bulleted List</a:t>
            </a:r>
          </a:p>
          <a:p>
            <a:pPr lvl="1"/>
            <a:r>
              <a:rPr lang="en-US" dirty="0"/>
              <a:t>Make Sure That Any Links Included Here, for Any Reason, Have Descriptive Hyperlinks</a:t>
            </a:r>
          </a:p>
          <a:p>
            <a:pPr lvl="0"/>
            <a:r>
              <a:rPr lang="en-US" dirty="0"/>
              <a:t>Outline Items Usually Have No Ending Punctuation</a:t>
            </a:r>
          </a:p>
          <a:p>
            <a:pPr lvl="1"/>
            <a:r>
              <a:rPr lang="en-US" dirty="0"/>
              <a:t>There is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909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Outline: Version E1 (single#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/>
          <p:cNvSpPr>
            <a:spLocks noGrp="1"/>
          </p:cNvSpPr>
          <p:nvPr>
            <p:ph type="title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BNL"/>
          <p:cNvSpPr>
            <a:spLocks noGrp="1"/>
          </p:cNvSpPr>
          <p:nvPr>
            <p:ph sz="quarter" idx="14" hasCustomPrompt="1"/>
          </p:nvPr>
        </p:nvSpPr>
        <p:spPr>
          <a:xfrm>
            <a:off x="304800" y="1752600"/>
            <a:ext cx="8534400" cy="4419600"/>
          </a:xfrm>
          <a:prstGeom prst="rect">
            <a:avLst/>
          </a:prstGeom>
        </p:spPr>
        <p:txBody>
          <a:bodyPr/>
          <a:lstStyle>
            <a:lvl1pPr marL="465138" indent="-465138">
              <a:buClr>
                <a:schemeClr val="accent2"/>
              </a:buClr>
              <a:buFont typeface="+mj-lt"/>
              <a:buAutoNum type="arabicPeriod"/>
              <a:tabLst/>
              <a:defRPr sz="2800" b="0" i="0" baseline="0">
                <a:latin typeface="Times New Roman" charset="0"/>
                <a:ea typeface="Times New Roman" charset="0"/>
                <a:cs typeface="Times New Roman" charset="0"/>
              </a:defRPr>
            </a:lvl1pPr>
            <a:lvl2pPr marL="803275" indent="-282575">
              <a:buClr>
                <a:schemeClr val="accent2"/>
              </a:buClr>
              <a:tabLst/>
              <a:defRPr sz="2400" b="0" i="0" baseline="0">
                <a:latin typeface="Times New Roman" charset="0"/>
                <a:ea typeface="Times New Roman" charset="0"/>
                <a:cs typeface="Times New Roman" charset="0"/>
              </a:defRPr>
            </a:lvl2pPr>
            <a:lvl3pPr marL="803275" marR="0" indent="-2825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400" b="0" i="0">
                <a:solidFill>
                  <a:schemeClr val="accent2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</a:lstStyle>
          <a:p>
            <a:pPr lvl="0"/>
            <a:r>
              <a:rPr lang="en-US" dirty="0"/>
              <a:t>This Is a Sample Outline for One-Column and single number</a:t>
            </a:r>
          </a:p>
          <a:p>
            <a:pPr lvl="1"/>
            <a:r>
              <a:rPr lang="en-US" dirty="0"/>
              <a:t>The H2 Level Does Not Have a Number</a:t>
            </a:r>
          </a:p>
          <a:p>
            <a:pPr lvl="2"/>
            <a:r>
              <a:rPr lang="en-US" dirty="0"/>
              <a:t>One of the Subheadings May Be a Special Feature  </a:t>
            </a:r>
          </a:p>
          <a:p>
            <a:pPr lvl="0"/>
            <a:r>
              <a:rPr lang="en-US" dirty="0"/>
              <a:t>This Outline Has Two Levels</a:t>
            </a:r>
          </a:p>
          <a:p>
            <a:pPr lvl="1"/>
            <a:r>
              <a:rPr lang="en-US" dirty="0"/>
              <a:t>Outline Items Usually Have No Ending Punctuation</a:t>
            </a:r>
          </a:p>
          <a:p>
            <a:pPr marL="803275" marR="0" lvl="2" indent="-2825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Special Feature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432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Outline: Version E2 (double#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/>
          <p:cNvSpPr>
            <a:spLocks noGrp="1"/>
          </p:cNvSpPr>
          <p:nvPr>
            <p:ph type="title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BNL"/>
          <p:cNvSpPr>
            <a:spLocks noGrp="1"/>
          </p:cNvSpPr>
          <p:nvPr>
            <p:ph sz="quarter" idx="14" hasCustomPrompt="1"/>
          </p:nvPr>
        </p:nvSpPr>
        <p:spPr>
          <a:xfrm>
            <a:off x="304800" y="1752600"/>
            <a:ext cx="8534400" cy="4343400"/>
          </a:xfrm>
          <a:prstGeom prst="rect">
            <a:avLst/>
          </a:prstGeom>
        </p:spPr>
        <p:txBody>
          <a:bodyPr/>
          <a:lstStyle>
            <a:lvl1pPr marL="803275" indent="-803275">
              <a:buNone/>
              <a:tabLst/>
              <a:defRPr sz="2800" b="0" i="0" baseline="0">
                <a:latin typeface="Times New Roman" charset="0"/>
                <a:ea typeface="Times New Roman" charset="0"/>
                <a:cs typeface="Times New Roman" charset="0"/>
              </a:defRPr>
            </a:lvl1pPr>
            <a:lvl2pPr marL="1143000" indent="-292608">
              <a:buClr>
                <a:schemeClr val="accent2"/>
              </a:buClr>
              <a:defRPr sz="2400" b="0" i="0" baseline="0"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marR="0" indent="-29260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400" b="0" i="0">
                <a:solidFill>
                  <a:schemeClr val="accent2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</a:lstStyle>
          <a:p>
            <a:pPr lvl="0"/>
            <a:r>
              <a:rPr lang="en-US" dirty="0"/>
              <a:t>1.1	This Is a Sample Outline for One-Column and Double-numbered</a:t>
            </a:r>
          </a:p>
          <a:p>
            <a:pPr lvl="1"/>
            <a:r>
              <a:rPr lang="en-US" dirty="0"/>
              <a:t>The H2 Level Does Not Have a Number</a:t>
            </a:r>
          </a:p>
          <a:p>
            <a:pPr lvl="2"/>
            <a:r>
              <a:rPr lang="en-US" dirty="0"/>
              <a:t>One of the Subheadings May Be a Special Feature </a:t>
            </a:r>
          </a:p>
          <a:p>
            <a:pPr lvl="0"/>
            <a:r>
              <a:rPr lang="en-US" dirty="0"/>
              <a:t>10.2	This Outline Has Two Levels</a:t>
            </a:r>
          </a:p>
          <a:p>
            <a:pPr lvl="1"/>
            <a:r>
              <a:rPr lang="en-US" dirty="0"/>
              <a:t>Outline Items Usually Have No Ending Punctuation</a:t>
            </a:r>
          </a:p>
          <a:p>
            <a:pPr lvl="2"/>
            <a:r>
              <a:rPr lang="en-US" dirty="0"/>
              <a:t>Special Feature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65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048000"/>
            <a:ext cx="9144000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880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41" r:id="rId2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1100" kern="1200">
          <a:solidFill>
            <a:schemeClr val="tx1"/>
          </a:solidFill>
          <a:latin typeface="Source Sans Pro" charset="0"/>
          <a:ea typeface="Source Sans Pro" charset="0"/>
          <a:cs typeface="Source Sans Pro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762000"/>
            <a:ext cx="8534400" cy="83819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0" y="6324600"/>
            <a:ext cx="9144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381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586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42" r:id="rId2"/>
    <p:sldLayoutId id="2147483956" r:id="rId3"/>
    <p:sldLayoutId id="2147483955" r:id="rId4"/>
    <p:sldLayoutId id="2147483957" r:id="rId5"/>
    <p:sldLayoutId id="2147483959" r:id="rId6"/>
    <p:sldLayoutId id="2147483958" r:id="rId7"/>
    <p:sldLayoutId id="2147483960" r:id="rId8"/>
    <p:sldLayoutId id="2147483961" r:id="rId9"/>
    <p:sldLayoutId id="2147483962" r:id="rId10"/>
    <p:sldLayoutId id="214748396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accent1"/>
          </a:solidFill>
          <a:latin typeface="Times New Roman" charset="0"/>
          <a:ea typeface="Times New Roman" charset="0"/>
          <a:cs typeface="Times New Roman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762001"/>
            <a:ext cx="8534400" cy="1066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324600"/>
            <a:ext cx="9144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381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935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4" r:id="rId1"/>
    <p:sldLayoutId id="2147483964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accent2"/>
          </a:solidFill>
          <a:latin typeface="Times New Roman" charset="0"/>
          <a:ea typeface="Times New Roman" charset="0"/>
          <a:cs typeface="Times New Roman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762001"/>
            <a:ext cx="8534400" cy="8381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324600"/>
            <a:ext cx="9144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381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94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6" r:id="rId1"/>
    <p:sldLayoutId id="2147483967" r:id="rId2"/>
    <p:sldLayoutId id="2147483994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accent1"/>
          </a:solidFill>
          <a:latin typeface="Times New Roman" charset="0"/>
          <a:ea typeface="Times New Roman" charset="0"/>
          <a:cs typeface="Times New Roman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762002"/>
            <a:ext cx="8534400" cy="83819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324600"/>
            <a:ext cx="9144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381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953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9" r:id="rId1"/>
    <p:sldLayoutId id="214748397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accent1"/>
          </a:solidFill>
          <a:latin typeface="Times New Roman" charset="0"/>
          <a:ea typeface="Times New Roman" charset="0"/>
          <a:cs typeface="Times New Roman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762001"/>
            <a:ext cx="8534400" cy="83819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324600"/>
            <a:ext cx="9144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381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25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73" r:id="rId2"/>
    <p:sldLayoutId id="2147483991" r:id="rId3"/>
    <p:sldLayoutId id="2147484004" r:id="rId4"/>
    <p:sldLayoutId id="2147483997" r:id="rId5"/>
    <p:sldLayoutId id="2147483974" r:id="rId6"/>
    <p:sldLayoutId id="2147483975" r:id="rId7"/>
    <p:sldLayoutId id="2147484000" r:id="rId8"/>
    <p:sldLayoutId id="2147484003" r:id="rId9"/>
    <p:sldLayoutId id="2147484002" r:id="rId10"/>
    <p:sldLayoutId id="2147484005" r:id="rId11"/>
    <p:sldLayoutId id="2147484006" r:id="rId12"/>
    <p:sldLayoutId id="2147484007" r:id="rId13"/>
    <p:sldLayoutId id="2147484008" r:id="rId14"/>
    <p:sldLayoutId id="2147484009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accent1"/>
          </a:solidFill>
          <a:latin typeface="Times New Roman" charset="0"/>
          <a:ea typeface="Times New Roman" charset="0"/>
          <a:cs typeface="Times New Roman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457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fld id="{43DD970A-8A59-5645-997B-8F1EF84171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324600"/>
            <a:ext cx="9144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9740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8" r:id="rId1"/>
    <p:sldLayoutId id="2147483978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600" b="0" i="0" kern="1200">
          <a:solidFill>
            <a:schemeClr val="tx1"/>
          </a:solidFill>
          <a:latin typeface="STIX" charset="0"/>
          <a:ea typeface="STIX" charset="0"/>
          <a:cs typeface="STIX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Gregor_Mendel" TargetMode="External"/><Relationship Id="rId2" Type="http://schemas.openxmlformats.org/officeDocument/2006/relationships/hyperlink" Target="https://academic.oup.com/jhered/article/107/7/635/2622950" TargetMode="External"/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3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2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3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4.bin"/><Relationship Id="rId10" Type="http://schemas.openxmlformats.org/officeDocument/2006/relationships/image" Target="../media/image15.emf"/><Relationship Id="rId4" Type="http://schemas.openxmlformats.org/officeDocument/2006/relationships/image" Target="../media/image12.wmf"/><Relationship Id="rId9" Type="http://schemas.openxmlformats.org/officeDocument/2006/relationships/package" Target="../embeddings/Microsoft_Excel_Worksheet1.xlsx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6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allup.com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4.wmf"/><Relationship Id="rId4" Type="http://schemas.openxmlformats.org/officeDocument/2006/relationships/oleObject" Target="../embeddings/oleObject8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3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26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29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3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3BD7B39C-BF00-4F13-B06E-082B0BDAE183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152400" y="152400"/>
            <a:ext cx="8839200" cy="533400"/>
          </a:xfrm>
        </p:spPr>
        <p:txBody>
          <a:bodyPr/>
          <a:lstStyle/>
          <a:p>
            <a:r>
              <a:rPr lang="en-US" dirty="0"/>
              <a:t>Sections 11.1-11.2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ED7E4D3-8A97-4719-BC9B-B3AFE3509321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185057" y="685800"/>
            <a:ext cx="8839200" cy="2286000"/>
          </a:xfrm>
        </p:spPr>
        <p:txBody>
          <a:bodyPr/>
          <a:lstStyle/>
          <a:p>
            <a:r>
              <a:rPr lang="en-GB" sz="3200" b="1" dirty="0"/>
              <a:t>Chi-Square Distribution</a:t>
            </a:r>
          </a:p>
          <a:p>
            <a:r>
              <a:rPr lang="en-GB" sz="3200" b="1" dirty="0"/>
              <a:t>and</a:t>
            </a:r>
          </a:p>
          <a:p>
            <a:r>
              <a:rPr lang="en-GB" sz="3200" b="1" dirty="0"/>
              <a:t>the Goodness of Fit Test</a:t>
            </a:r>
            <a:endParaRPr lang="en-US" sz="3200" dirty="0"/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xmlns="" id="{A5E8E772-A5C1-CC4B-8415-2CFD3BA5F8BA}"/>
              </a:ext>
            </a:extLst>
          </p:cNvPr>
          <p:cNvSpPr txBox="1">
            <a:spLocks/>
          </p:cNvSpPr>
          <p:nvPr/>
        </p:nvSpPr>
        <p:spPr>
          <a:xfrm>
            <a:off x="152400" y="3730447"/>
            <a:ext cx="8839200" cy="5334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800" b="0" i="0" kern="1200" baseline="0">
                <a:solidFill>
                  <a:schemeClr val="accent2"/>
                </a:solidFill>
                <a:latin typeface="STIX" charset="0"/>
                <a:ea typeface="STIX" charset="0"/>
                <a:cs typeface="STIX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Times New Roman" panose="02020603050405020304" pitchFamily="18" charset="0"/>
              </a:rPr>
              <a:t>Ezra Halleck, City Tech (CUNY), Spring 2023</a:t>
            </a:r>
          </a:p>
        </p:txBody>
      </p:sp>
    </p:spTree>
    <p:extLst>
      <p:ext uri="{BB962C8B-B14F-4D97-AF65-F5344CB8AC3E}">
        <p14:creationId xmlns:p14="http://schemas.microsoft.com/office/powerpoint/2010/main" val="12872058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7D92ED-72FE-4D47-9CF5-F42E8E0B0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625" y="457200"/>
            <a:ext cx="8534400" cy="838199"/>
          </a:xfrm>
        </p:spPr>
        <p:txBody>
          <a:bodyPr/>
          <a:lstStyle/>
          <a:p>
            <a:r>
              <a:rPr lang="en-US" dirty="0"/>
              <a:t>11.2 A Goodness-of-Fit Test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77F139A-7B35-4FD7-8AA7-05DD812B877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64588" y="1219200"/>
            <a:ext cx="8534400" cy="4419600"/>
          </a:xfrm>
        </p:spPr>
        <p:txBody>
          <a:bodyPr/>
          <a:lstStyle/>
          <a:p>
            <a:pPr marL="0" indent="0">
              <a:buNone/>
            </a:pPr>
            <a:r>
              <a:rPr lang="en-US" sz="2600" b="1" dirty="0">
                <a:solidFill>
                  <a:srgbClr val="00007F"/>
                </a:solidFill>
              </a:rPr>
              <a:t>Definition</a:t>
            </a:r>
          </a:p>
          <a:p>
            <a:pPr marL="0" indent="0">
              <a:buNone/>
            </a:pPr>
            <a:r>
              <a:rPr lang="en-US" sz="2600" dirty="0"/>
              <a:t>An experiment with the following characteristics is called a </a:t>
            </a:r>
            <a:r>
              <a:rPr lang="en-US" sz="2600" b="1" dirty="0">
                <a:solidFill>
                  <a:schemeClr val="accent2"/>
                </a:solidFill>
              </a:rPr>
              <a:t>multinomial experiment</a:t>
            </a:r>
            <a:r>
              <a:rPr lang="en-US" sz="2600" dirty="0"/>
              <a:t>.</a:t>
            </a:r>
          </a:p>
          <a:p>
            <a:pPr marL="402336" indent="-402336">
              <a:buSzPct val="85000"/>
              <a:buFont typeface="+mj-lt"/>
              <a:buAutoNum type="arabicPeriod"/>
            </a:pPr>
            <a:r>
              <a:rPr lang="en-US" sz="2600" dirty="0"/>
              <a:t>The experiment consists of </a:t>
            </a:r>
            <a:r>
              <a:rPr lang="en-US" sz="2600" i="1" dirty="0"/>
              <a:t>n</a:t>
            </a:r>
            <a:r>
              <a:rPr lang="en-US" sz="2600" dirty="0"/>
              <a:t> identical trials (repetitions).</a:t>
            </a:r>
          </a:p>
          <a:p>
            <a:pPr marL="402336" indent="-402336">
              <a:buSzPct val="85000"/>
              <a:buFont typeface="+mj-lt"/>
              <a:buAutoNum type="arabicPeriod"/>
            </a:pPr>
            <a:r>
              <a:rPr lang="en-US" sz="2600" dirty="0"/>
              <a:t>Each trial results in one of </a:t>
            </a:r>
            <a:r>
              <a:rPr lang="en-US" sz="2600" i="1" dirty="0"/>
              <a:t>k</a:t>
            </a:r>
            <a:r>
              <a:rPr lang="en-US" sz="2600" dirty="0"/>
              <a:t> possible outcomes (or categories), where </a:t>
            </a:r>
            <a:r>
              <a:rPr lang="en-US" sz="2600" i="1" dirty="0"/>
              <a:t>k</a:t>
            </a:r>
            <a:r>
              <a:rPr lang="en-US" sz="2600" dirty="0"/>
              <a:t> &gt; 2.</a:t>
            </a:r>
          </a:p>
          <a:p>
            <a:pPr marL="0" indent="0">
              <a:buSzPct val="85000"/>
              <a:buNone/>
            </a:pPr>
            <a:r>
              <a:rPr lang="en-US" sz="2600" dirty="0"/>
              <a:t>	(k = 2 corresponds to a </a:t>
            </a:r>
            <a:r>
              <a:rPr lang="en-US" sz="2600" b="1" dirty="0">
                <a:solidFill>
                  <a:schemeClr val="accent2"/>
                </a:solidFill>
              </a:rPr>
              <a:t>binomial</a:t>
            </a:r>
            <a:r>
              <a:rPr lang="en-US" sz="2600" dirty="0"/>
              <a:t> experiment.)</a:t>
            </a:r>
          </a:p>
          <a:p>
            <a:pPr marL="514350" indent="-514350">
              <a:buSzPct val="85000"/>
              <a:buFont typeface="+mj-lt"/>
              <a:buAutoNum type="arabicPeriod" startAt="3"/>
            </a:pPr>
            <a:r>
              <a:rPr lang="en-US" sz="2600" dirty="0"/>
              <a:t>The trials are independent.</a:t>
            </a:r>
          </a:p>
          <a:p>
            <a:pPr marL="514350" indent="-514350">
              <a:buSzPct val="85000"/>
              <a:buFont typeface="+mj-lt"/>
              <a:buAutoNum type="arabicPeriod" startAt="3"/>
            </a:pPr>
            <a:r>
              <a:rPr lang="en-US" sz="2600" dirty="0"/>
              <a:t>The probabilities of the various outcomes remain constant for each trial.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D114F22-8631-42B4-927C-3D049CB84EA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317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AB7C50D-F3BD-4ADE-B9AE-177E327D3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534400" cy="838199"/>
          </a:xfrm>
        </p:spPr>
        <p:txBody>
          <a:bodyPr/>
          <a:lstStyle/>
          <a:p>
            <a:r>
              <a:rPr lang="en-US" dirty="0"/>
              <a:t>Observed and Expected Frequencies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2410328F-28B9-4760-B64D-D24472998D89}"/>
                  </a:ext>
                </a:extLst>
              </p:cNvPr>
              <p:cNvSpPr>
                <a:spLocks noGrp="1"/>
              </p:cNvSpPr>
              <p:nvPr>
                <p:ph sz="quarter" idx="15"/>
              </p:nvPr>
            </p:nvSpPr>
            <p:spPr>
              <a:xfrm>
                <a:off x="152400" y="1257300"/>
                <a:ext cx="8839200" cy="5099050"/>
              </a:xfrm>
            </p:spPr>
            <p:txBody>
              <a:bodyPr/>
              <a:lstStyle/>
              <a:p>
                <a:pPr marL="0" indent="0">
                  <a:lnSpc>
                    <a:spcPct val="80000"/>
                  </a:lnSpc>
                  <a:buNone/>
                </a:pPr>
                <a:r>
                  <a:rPr lang="en-US" sz="2800" b="1" dirty="0">
                    <a:solidFill>
                      <a:srgbClr val="00007F"/>
                    </a:solidFill>
                  </a:rPr>
                  <a:t>Definition</a:t>
                </a:r>
              </a:p>
              <a:p>
                <a:pPr marL="0" indent="0">
                  <a:buNone/>
                </a:pPr>
                <a:r>
                  <a:rPr lang="en-GB" sz="2800" dirty="0"/>
                  <a:t>The frequency for a category c obtained from the performance of an experiment is the </a:t>
                </a:r>
                <a:r>
                  <a:rPr lang="en-GB" sz="2800" b="1" dirty="0">
                    <a:solidFill>
                      <a:schemeClr val="accent2"/>
                    </a:solidFill>
                  </a:rPr>
                  <a:t>observed frequency</a:t>
                </a:r>
                <a:r>
                  <a:rPr lang="en-GB" sz="2800" dirty="0"/>
                  <a:t> </a:t>
                </a:r>
                <a:r>
                  <a:rPr lang="en-GB" sz="2800" i="1" dirty="0" err="1"/>
                  <a:t>O</a:t>
                </a:r>
                <a:r>
                  <a:rPr lang="en-GB" sz="2800" i="1" baseline="-25000" dirty="0" err="1"/>
                  <a:t>c</a:t>
                </a:r>
                <a:endParaRPr lang="en-GB" sz="2800" dirty="0"/>
              </a:p>
              <a:p>
                <a:pPr marL="0" indent="0">
                  <a:buNone/>
                </a:pPr>
                <a:r>
                  <a:rPr lang="en-GB" sz="2800" dirty="0"/>
                  <a:t>The </a:t>
                </a:r>
                <a:r>
                  <a:rPr lang="en-GB" sz="2800" b="1" dirty="0">
                    <a:solidFill>
                      <a:schemeClr val="accent2"/>
                    </a:solidFill>
                  </a:rPr>
                  <a:t>expected frequency </a:t>
                </a:r>
                <a:r>
                  <a:rPr lang="en-GB" sz="2800" i="1" dirty="0" err="1"/>
                  <a:t>E</a:t>
                </a:r>
                <a:r>
                  <a:rPr lang="en-GB" sz="2800" i="1" baseline="-25000" dirty="0" err="1"/>
                  <a:t>c</a:t>
                </a:r>
                <a:r>
                  <a:rPr lang="en-GB" sz="2800" dirty="0"/>
                  <a:t> for a category c, is what we expect to obtain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8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sz="2800" dirty="0"/>
                  <a:t> is true.</a:t>
                </a:r>
              </a:p>
              <a:p>
                <a:pPr marL="0" indent="0">
                  <a:buNone/>
                </a:pPr>
                <a:r>
                  <a:rPr lang="en-GB" sz="2800" dirty="0"/>
                  <a:t>Often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sz="2800" dirty="0"/>
                  <a:t> is given as a set of expected probabilities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GB" sz="2800" dirty="0"/>
                  <a:t>.</a:t>
                </a:r>
              </a:p>
              <a:p>
                <a:pPr marL="0" indent="0">
                  <a:buNone/>
                </a:pPr>
                <a:r>
                  <a:rPr lang="en-GB" sz="2800" dirty="0"/>
                  <a:t>Then the expected frequency for a category c is</a:t>
                </a:r>
                <a:endParaRPr lang="en-US" sz="2800" b="0" i="0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𝑛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n-US" sz="2800" b="0" dirty="0"/>
              </a:p>
              <a:p>
                <a:pPr marL="0" indent="0">
                  <a:buNone/>
                </a:pPr>
                <a:r>
                  <a:rPr lang="en-GB" sz="2800" dirty="0"/>
                  <a:t>where </a:t>
                </a:r>
                <a:r>
                  <a:rPr lang="en-GB" sz="2800" i="1" dirty="0"/>
                  <a:t>n</a:t>
                </a:r>
                <a:r>
                  <a:rPr lang="en-GB" sz="2800" dirty="0"/>
                  <a:t> is the sample size.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410328F-28B9-4760-B64D-D24472998D8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5"/>
              </p:nvPr>
            </p:nvSpPr>
            <p:spPr>
              <a:xfrm>
                <a:off x="152400" y="1257300"/>
                <a:ext cx="8839200" cy="5099050"/>
              </a:xfrm>
              <a:blipFill>
                <a:blip r:embed="rId2"/>
                <a:stretch>
                  <a:fillRect l="-1580" t="-2978" r="-4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AA786F2-CB7E-48F2-AE02-8172AD6FDAB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700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AB7C50D-F3BD-4ADE-B9AE-177E327D3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75156"/>
            <a:ext cx="9144000" cy="686539"/>
          </a:xfrm>
        </p:spPr>
        <p:txBody>
          <a:bodyPr>
            <a:normAutofit fontScale="90000"/>
          </a:bodyPr>
          <a:lstStyle/>
          <a:p>
            <a:r>
              <a:rPr lang="en-US" dirty="0"/>
              <a:t>Degrees of Freedom for Goodness of Fit Test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410328F-28B9-4760-B64D-D24472998D8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66688" y="1216326"/>
            <a:ext cx="8534400" cy="686539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In a goodness-of-fit test, the </a:t>
            </a:r>
            <a:r>
              <a:rPr lang="en-US" sz="2800" b="1" dirty="0">
                <a:solidFill>
                  <a:schemeClr val="accent2"/>
                </a:solidFill>
              </a:rPr>
              <a:t>degrees of freedom</a:t>
            </a:r>
            <a:r>
              <a:rPr lang="en-US" sz="2800" dirty="0"/>
              <a:t> are</a:t>
            </a:r>
          </a:p>
        </p:txBody>
      </p:sp>
      <p:graphicFrame>
        <p:nvGraphicFramePr>
          <p:cNvPr id="10" name="Content Placeholder 9" descr="d f = k minus 1.">
            <a:extLst>
              <a:ext uri="{FF2B5EF4-FFF2-40B4-BE49-F238E27FC236}">
                <a16:creationId xmlns:a16="http://schemas.microsoft.com/office/drawing/2014/main" xmlns="" id="{BEA4A7C2-9058-4E72-B243-3C62A583A4F1}"/>
              </a:ext>
            </a:extLst>
          </p:cNvPr>
          <p:cNvGraphicFramePr>
            <a:graphicFrameLocks noGrp="1" noChangeAspect="1"/>
          </p:cNvGraphicFramePr>
          <p:nvPr>
            <p:ph sz="quarter" idx="16"/>
            <p:extLst>
              <p:ext uri="{D42A27DB-BD31-4B8C-83A1-F6EECF244321}">
                <p14:modId xmlns:p14="http://schemas.microsoft.com/office/powerpoint/2010/main" val="2865193397"/>
              </p:ext>
            </p:extLst>
          </p:nvPr>
        </p:nvGraphicFramePr>
        <p:xfrm>
          <a:off x="3429000" y="1872637"/>
          <a:ext cx="13843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Equation" r:id="rId3" imgW="1384200" imgH="393480" progId="Equation.DSMT4">
                  <p:embed/>
                </p:oleObj>
              </mc:Choice>
              <mc:Fallback>
                <p:oleObj name="Equation" r:id="rId3" imgW="1384200" imgH="393480" progId="Equation.DSMT4">
                  <p:embed/>
                  <p:pic>
                    <p:nvPicPr>
                      <p:cNvPr id="10" name="Content Placeholder 9" descr="d f = k minus 1.">
                        <a:extLst>
                          <a:ext uri="{FF2B5EF4-FFF2-40B4-BE49-F238E27FC236}">
                            <a16:creationId xmlns:a16="http://schemas.microsoft.com/office/drawing/2014/main" xmlns="" id="{BEA4A7C2-9058-4E72-B243-3C62A583A4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29000" y="1872637"/>
                        <a:ext cx="138430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9121C699-EFA7-48C5-9E6A-D7BC2064CDFB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01613" y="2400402"/>
            <a:ext cx="8742387" cy="988035"/>
          </a:xfrm>
        </p:spPr>
        <p:txBody>
          <a:bodyPr/>
          <a:lstStyle/>
          <a:p>
            <a:r>
              <a:rPr lang="en-US" dirty="0"/>
              <a:t>where </a:t>
            </a:r>
            <a:r>
              <a:rPr lang="en-US" i="1" dirty="0">
                <a:cs typeface="Times New Roman" panose="02020603050405020304" pitchFamily="18" charset="0"/>
              </a:rPr>
              <a:t>k</a:t>
            </a:r>
            <a:r>
              <a:rPr lang="en-US" dirty="0"/>
              <a:t> is the number of possible outcomes (or </a:t>
            </a:r>
            <a:r>
              <a:rPr lang="en-US" b="1" dirty="0">
                <a:solidFill>
                  <a:schemeClr val="accent2"/>
                </a:solidFill>
              </a:rPr>
              <a:t>categories</a:t>
            </a:r>
            <a:r>
              <a:rPr lang="en-US" dirty="0"/>
              <a:t>) for the experiment (and NOT the sample size n!).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AA786F2-CB7E-48F2-AE02-8172AD6FDAB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0770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8F3EEA-312B-49D6-8C30-A6B169A01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152" y="509640"/>
            <a:ext cx="8534400" cy="838199"/>
          </a:xfrm>
        </p:spPr>
        <p:txBody>
          <a:bodyPr>
            <a:normAutofit fontScale="90000"/>
          </a:bodyPr>
          <a:lstStyle/>
          <a:p>
            <a:r>
              <a:rPr lang="en-US" dirty="0"/>
              <a:t>Test Statistic for a Goodness-of-Fit Test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10B548E4-8F6F-4593-BA30-61B9E4210938}"/>
                  </a:ext>
                </a:extLst>
              </p:cNvPr>
              <p:cNvSpPr>
                <a:spLocks noGrp="1"/>
              </p:cNvSpPr>
              <p:nvPr>
                <p:ph sz="quarter" idx="16"/>
              </p:nvPr>
            </p:nvSpPr>
            <p:spPr>
              <a:xfrm>
                <a:off x="336786" y="1295869"/>
                <a:ext cx="8488766" cy="5060481"/>
              </a:xfrm>
            </p:spPr>
            <p:txBody>
              <a:bodyPr/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</a:t>
                </a:r>
                <a:r>
                  <a:rPr lang="en-US" b="1" dirty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test statistic for a goodness-of-fit test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its value is calculated as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𝑂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𝐸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/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where </a:t>
                </a:r>
              </a:p>
              <a:p>
                <a:pPr marL="457200" lvl="1" indent="0">
                  <a:buNone/>
                </a:pPr>
                <a:r>
                  <a:rPr lang="en-US" sz="28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en-US" sz="2800" i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observed frequency for category c</a:t>
                </a:r>
              </a:p>
              <a:p>
                <a:pPr marL="457200" lvl="1" indent="0">
                  <a:buNone/>
                </a:pPr>
                <a:r>
                  <a:rPr lang="en-US" sz="2800" i="1" dirty="0" err="1">
                    <a:latin typeface="Times New Roman" panose="02020603050405020304" pitchFamily="18" charset="0"/>
                    <a:ea typeface="Verdana" pitchFamily="34" charset="0"/>
                    <a:cs typeface="Times New Roman" panose="02020603050405020304" pitchFamily="18" charset="0"/>
                  </a:rPr>
                  <a:t>E</a:t>
                </a:r>
                <a:r>
                  <a:rPr lang="en-US" sz="2800" i="1" baseline="-25000" dirty="0" err="1">
                    <a:latin typeface="Times New Roman" panose="02020603050405020304" pitchFamily="18" charset="0"/>
                    <a:ea typeface="Verdana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expected frequency for category c</a:t>
                </a:r>
                <a:endParaRPr lang="en-US" sz="28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chi-square goodness-of-fit test is:</a:t>
                </a:r>
              </a:p>
              <a:p>
                <a:pPr marL="0" indent="0" algn="ctr"/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almost always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right-tailed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0B548E4-8F6F-4593-BA30-61B9E421093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6"/>
              </p:nvPr>
            </p:nvSpPr>
            <p:spPr>
              <a:xfrm>
                <a:off x="336786" y="1295869"/>
                <a:ext cx="8488766" cy="5060481"/>
              </a:xfrm>
              <a:blipFill>
                <a:blip r:embed="rId2"/>
                <a:stretch>
                  <a:fillRect l="-1493" t="-15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38DBA8C-F5B5-438A-8CF1-C548CD6092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55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xmlns="" id="{9A335C31-0BCA-49D9-DCB1-3D0FC01A2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0" dirty="0"/>
              <a:t>"abominable", "shocking", "cooked”?</a:t>
            </a:r>
            <a:endParaRPr lang="en-US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xmlns="" id="{81076F22-6883-8C72-60FE-50A18D69BAFA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04800" y="1295400"/>
            <a:ext cx="8534400" cy="4876800"/>
          </a:xfrm>
        </p:spPr>
        <p:txBody>
          <a:bodyPr/>
          <a:lstStyle/>
          <a:p>
            <a:r>
              <a:rPr lang="en-US" dirty="0"/>
              <a:t>For a multinomial experiment, if the observed is too close to the expected, then suspicion arises. To test such a possibility, we perform a left-tailed test.</a:t>
            </a:r>
          </a:p>
          <a:p>
            <a:r>
              <a:rPr lang="en-US" dirty="0"/>
              <a:t>The null hypothesis H</a:t>
            </a:r>
            <a:r>
              <a:rPr lang="en-US" baseline="-25000" dirty="0"/>
              <a:t>0</a:t>
            </a:r>
            <a:r>
              <a:rPr lang="en-US" dirty="0"/>
              <a:t>: the experiment did happen.</a:t>
            </a:r>
          </a:p>
          <a:p>
            <a:r>
              <a:rPr lang="en-US" dirty="0"/>
              <a:t>Some of Mendel’s pea data are </a:t>
            </a:r>
            <a:r>
              <a:rPr lang="en-US" dirty="0">
                <a:hlinkClick r:id="rId2"/>
              </a:rPr>
              <a:t>suspicious</a:t>
            </a:r>
            <a:r>
              <a:rPr lang="en-US" dirty="0"/>
              <a:t>.</a:t>
            </a:r>
          </a:p>
          <a:p>
            <a:r>
              <a:rPr lang="en-US" dirty="0">
                <a:hlinkClick r:id="rId3"/>
              </a:rPr>
              <a:t>https://en.wikipedia.org/wiki/Gregor_Mendel</a:t>
            </a:r>
            <a:endParaRPr lang="en-US" dirty="0"/>
          </a:p>
          <a:p>
            <a:r>
              <a:rPr lang="en-US" dirty="0"/>
              <a:t>“One can applaud the lucky gambler;</a:t>
            </a:r>
          </a:p>
          <a:p>
            <a:r>
              <a:rPr lang="en-US" dirty="0"/>
              <a:t>but when he is lucky again tomorrow,</a:t>
            </a:r>
          </a:p>
          <a:p>
            <a:r>
              <a:rPr lang="en-US" dirty="0"/>
              <a:t>and the next day, and the following day, </a:t>
            </a:r>
          </a:p>
          <a:p>
            <a:r>
              <a:rPr lang="en-US" dirty="0"/>
              <a:t>one is entitled to become a little suspicious."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F386B21-B6E8-4701-6668-4FA7B68D02B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569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A9AE64-42A6-4DCD-A172-91EBC123C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440154"/>
            <a:ext cx="8534400" cy="669922"/>
          </a:xfrm>
        </p:spPr>
        <p:txBody>
          <a:bodyPr/>
          <a:lstStyle/>
          <a:p>
            <a:r>
              <a:rPr lang="en-US" dirty="0"/>
              <a:t>ATM usage by (work) day</a:t>
            </a:r>
            <a:endParaRPr lang="en-US" sz="2000" b="0" baseline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F8E273F6-D7D4-4930-A583-E7179CC6DB88}"/>
                  </a:ext>
                </a:extLst>
              </p:cNvPr>
              <p:cNvSpPr>
                <a:spLocks noGrp="1"/>
              </p:cNvSpPr>
              <p:nvPr>
                <p:ph sz="quarter" idx="16"/>
              </p:nvPr>
            </p:nvSpPr>
            <p:spPr>
              <a:xfrm>
                <a:off x="304800" y="990600"/>
                <a:ext cx="8534400" cy="5213351"/>
              </a:xfrm>
            </p:spPr>
            <p:txBody>
              <a:bodyPr/>
              <a:lstStyle/>
              <a:p>
                <a:r>
                  <a:rPr lang="en-US" sz="2600" dirty="0"/>
                  <a:t>A bank has an A</a:t>
                </a:r>
                <a:r>
                  <a:rPr lang="en-US" sz="100" dirty="0"/>
                  <a:t> </a:t>
                </a:r>
                <a:r>
                  <a:rPr lang="en-US" sz="2600" dirty="0"/>
                  <a:t>T</a:t>
                </a:r>
                <a:r>
                  <a:rPr lang="en-US" sz="100" dirty="0"/>
                  <a:t> </a:t>
                </a:r>
                <a:r>
                  <a:rPr lang="en-US" sz="2600" dirty="0"/>
                  <a:t>M installed inside a bank, and it is available to customers only from 7 A</a:t>
                </a:r>
                <a:r>
                  <a:rPr lang="en-US" sz="100" dirty="0"/>
                  <a:t> </a:t>
                </a:r>
                <a:r>
                  <a:rPr lang="en-US" sz="2600" dirty="0"/>
                  <a:t>M to 6 P</a:t>
                </a:r>
                <a:r>
                  <a:rPr lang="en-US" sz="100" dirty="0"/>
                  <a:t> </a:t>
                </a:r>
                <a:r>
                  <a:rPr lang="en-US" sz="2600" dirty="0"/>
                  <a:t>M Monday - Friday.</a:t>
                </a:r>
              </a:p>
              <a:p>
                <a:r>
                  <a:rPr lang="en-US" sz="2600" dirty="0"/>
                  <a:t>The manager wants to investigate if the percentage of transactions made on this A</a:t>
                </a:r>
                <a:r>
                  <a:rPr lang="en-US" sz="100" dirty="0"/>
                  <a:t> </a:t>
                </a:r>
                <a:r>
                  <a:rPr lang="en-US" sz="2600" dirty="0"/>
                  <a:t>T</a:t>
                </a:r>
                <a:r>
                  <a:rPr lang="en-US" sz="100" dirty="0"/>
                  <a:t> </a:t>
                </a:r>
                <a:r>
                  <a:rPr lang="en-US" sz="2600" dirty="0"/>
                  <a:t>M is the same for each day.</a:t>
                </a:r>
              </a:p>
              <a:p>
                <a:r>
                  <a:rPr lang="en-US" sz="2600" dirty="0"/>
                  <a:t>In one week, she counts the number of transactions made on this A</a:t>
                </a:r>
                <a:r>
                  <a:rPr lang="en-US" sz="100" dirty="0"/>
                  <a:t> </a:t>
                </a:r>
                <a:r>
                  <a:rPr lang="en-US" sz="2600" dirty="0"/>
                  <a:t>T</a:t>
                </a:r>
                <a:r>
                  <a:rPr lang="en-US" sz="100" dirty="0"/>
                  <a:t> </a:t>
                </a:r>
                <a:r>
                  <a:rPr lang="en-US" sz="2600" dirty="0"/>
                  <a:t>M on each of the 5 days.</a:t>
                </a:r>
              </a:p>
              <a:p>
                <a:r>
                  <a:rPr lang="en-US" sz="2600" dirty="0"/>
                  <a:t>The information she obtains is:</a:t>
                </a:r>
              </a:p>
              <a:p>
                <a:endParaRPr lang="en-US" sz="2600" dirty="0"/>
              </a:p>
              <a:p>
                <a:endParaRPr lang="en-US" sz="2600" dirty="0"/>
              </a:p>
              <a:p>
                <a:r>
                  <a:rPr lang="en-US" sz="2400" dirty="0"/>
                  <a:t>At the 1% level of significance, test whether we can reject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/>
                  <a:t>: # of people who use A</a:t>
                </a:r>
                <a:r>
                  <a:rPr lang="en-US" sz="100" dirty="0"/>
                  <a:t> </a:t>
                </a:r>
                <a:r>
                  <a:rPr lang="en-US" sz="2400" dirty="0"/>
                  <a:t>T</a:t>
                </a:r>
                <a:r>
                  <a:rPr lang="en-US" sz="100" dirty="0"/>
                  <a:t> </a:t>
                </a:r>
                <a:r>
                  <a:rPr lang="en-US" sz="2400" dirty="0"/>
                  <a:t>M each of 5 days is the same</a:t>
                </a:r>
              </a:p>
              <a:p>
                <a:r>
                  <a:rPr lang="en-US" sz="2400" dirty="0"/>
                  <a:t>Assume that this week is typical (not during a holiday season).</a:t>
                </a:r>
                <a:endParaRPr lang="en-US" sz="26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8E273F6-D7D4-4930-A583-E7179CC6DB8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6"/>
              </p:nvPr>
            </p:nvSpPr>
            <p:spPr>
              <a:xfrm>
                <a:off x="304800" y="990600"/>
                <a:ext cx="8534400" cy="5213351"/>
              </a:xfrm>
              <a:blipFill>
                <a:blip r:embed="rId2"/>
                <a:stretch>
                  <a:fillRect l="-1339" t="-1946" r="-149" b="-46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A0677E4-FD2B-4E49-86BE-352439C98B1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15</a:t>
            </a:fld>
            <a:endParaRPr lang="en-US" dirty="0"/>
          </a:p>
        </p:txBody>
      </p:sp>
      <p:graphicFrame>
        <p:nvGraphicFramePr>
          <p:cNvPr id="6" name="Content Placeholder 8" descr="Table is accessible to screenreaders&#10;">
            <a:extLst>
              <a:ext uri="{FF2B5EF4-FFF2-40B4-BE49-F238E27FC236}">
                <a16:creationId xmlns:a16="http://schemas.microsoft.com/office/drawing/2014/main" xmlns="" id="{9DCD842D-3031-E34C-A0C9-831EC1ECF34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6719249"/>
              </p:ext>
            </p:extLst>
          </p:nvPr>
        </p:nvGraphicFramePr>
        <p:xfrm>
          <a:off x="304799" y="4038600"/>
          <a:ext cx="8534401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22400">
                  <a:extLst>
                    <a:ext uri="{9D8B030D-6E8A-4147-A177-3AD203B41FA5}">
                      <a16:colId xmlns:a16="http://schemas.microsoft.com/office/drawing/2014/main" xmlns="" val="1557011874"/>
                    </a:ext>
                  </a:extLst>
                </a:gridCol>
                <a:gridCol w="1422400">
                  <a:extLst>
                    <a:ext uri="{9D8B030D-6E8A-4147-A177-3AD203B41FA5}">
                      <a16:colId xmlns:a16="http://schemas.microsoft.com/office/drawing/2014/main" xmlns="" val="2846257358"/>
                    </a:ext>
                  </a:extLst>
                </a:gridCol>
                <a:gridCol w="1341886">
                  <a:extLst>
                    <a:ext uri="{9D8B030D-6E8A-4147-A177-3AD203B41FA5}">
                      <a16:colId xmlns:a16="http://schemas.microsoft.com/office/drawing/2014/main" xmlns="" val="3883424769"/>
                    </a:ext>
                  </a:extLst>
                </a:gridCol>
                <a:gridCol w="1685610">
                  <a:extLst>
                    <a:ext uri="{9D8B030D-6E8A-4147-A177-3AD203B41FA5}">
                      <a16:colId xmlns:a16="http://schemas.microsoft.com/office/drawing/2014/main" xmlns="" val="2408513177"/>
                    </a:ext>
                  </a:extLst>
                </a:gridCol>
                <a:gridCol w="1409351">
                  <a:extLst>
                    <a:ext uri="{9D8B030D-6E8A-4147-A177-3AD203B41FA5}">
                      <a16:colId xmlns:a16="http://schemas.microsoft.com/office/drawing/2014/main" xmlns="" val="3985992225"/>
                    </a:ext>
                  </a:extLst>
                </a:gridCol>
                <a:gridCol w="1252754">
                  <a:extLst>
                    <a:ext uri="{9D8B030D-6E8A-4147-A177-3AD203B41FA5}">
                      <a16:colId xmlns:a16="http://schemas.microsoft.com/office/drawing/2014/main" xmlns="" val="9461281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rPr>
                        <a:t>Day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Monday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Tuesday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Wednesday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Thursday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Friday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1629569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rPr>
                        <a:t># of users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u="none" baseline="0" dirty="0">
                          <a:latin typeface="Times New Roman" panose="02020603050405020304" pitchFamily="18" charset="0"/>
                        </a:rPr>
                        <a:t>253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>
                          <a:latin typeface="Times New Roman" panose="02020603050405020304" pitchFamily="18" charset="0"/>
                        </a:rPr>
                        <a:t>197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>
                          <a:latin typeface="Times New Roman" panose="02020603050405020304" pitchFamily="18" charset="0"/>
                        </a:rPr>
                        <a:t>204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>
                          <a:latin typeface="Times New Roman" panose="02020603050405020304" pitchFamily="18" charset="0"/>
                        </a:rPr>
                        <a:t>297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>
                          <a:latin typeface="Times New Roman" panose="02020603050405020304" pitchFamily="18" charset="0"/>
                        </a:rPr>
                        <a:t>267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4503836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0230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8" descr="Graph has chi squared on x-axis. Bell-shaped curve has shaded region of alpha = 0.01 on right of critical value 13.277 for reject H sub 0. Non-shaded region has do not reject H sub 0.">
            <a:extLst>
              <a:ext uri="{FF2B5EF4-FFF2-40B4-BE49-F238E27FC236}">
                <a16:creationId xmlns:a16="http://schemas.microsoft.com/office/drawing/2014/main" xmlns="" id="{8C170231-F03A-444B-A0FF-8822AE217B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7992" y="2982949"/>
            <a:ext cx="4396008" cy="285024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2A24E2-414B-4159-B8B4-5F4A54314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280" y="533400"/>
            <a:ext cx="8534400" cy="838199"/>
          </a:xfrm>
        </p:spPr>
        <p:txBody>
          <a:bodyPr>
            <a:normAutofit fontScale="90000"/>
          </a:bodyPr>
          <a:lstStyle/>
          <a:p>
            <a:r>
              <a:rPr lang="en-US" dirty="0"/>
              <a:t>ATM usage by (work) day: Solution </a:t>
            </a:r>
            <a:r>
              <a:rPr lang="en-US" sz="2700" b="0" dirty="0"/>
              <a:t>(1 of 5)</a:t>
            </a:r>
            <a:r>
              <a:rPr lang="en-US" sz="2700" dirty="0"/>
              <a:t> </a:t>
            </a:r>
            <a:endParaRPr lang="en-US" sz="2000" b="0" baseline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1DD4657-8B19-47BA-8051-B265005BAE56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30591" y="1185167"/>
            <a:ext cx="8534400" cy="462080"/>
          </a:xfrm>
        </p:spPr>
        <p:txBody>
          <a:bodyPr/>
          <a:lstStyle/>
          <a:p>
            <a:r>
              <a:rPr lang="en-US" b="1" dirty="0"/>
              <a:t>Step 1:</a:t>
            </a:r>
            <a:endParaRPr lang="en-US" dirty="0"/>
          </a:p>
        </p:txBody>
      </p:sp>
      <p:graphicFrame>
        <p:nvGraphicFramePr>
          <p:cNvPr id="9" name="Content Placeholder 8" descr="H sub 0: p sub 1 = p sub 2 = p sub 3 = p sub 4 = p sub 5 = 0.20. H sub 1: at least two of the five proportions are not equal to 0.20.">
            <a:extLst>
              <a:ext uri="{FF2B5EF4-FFF2-40B4-BE49-F238E27FC236}">
                <a16:creationId xmlns:a16="http://schemas.microsoft.com/office/drawing/2014/main" xmlns="" id="{E4A4B23D-5FA0-48A9-B08F-8A66CDBBEF5C}"/>
              </a:ext>
            </a:extLst>
          </p:cNvPr>
          <p:cNvGraphicFramePr>
            <a:graphicFrameLocks noGrp="1" noChangeAspect="1"/>
          </p:cNvGraphicFramePr>
          <p:nvPr>
            <p:ph sz="quarter" idx="16"/>
            <p:extLst>
              <p:ext uri="{D42A27DB-BD31-4B8C-83A1-F6EECF244321}">
                <p14:modId xmlns:p14="http://schemas.microsoft.com/office/powerpoint/2010/main" val="3982953399"/>
              </p:ext>
            </p:extLst>
          </p:nvPr>
        </p:nvGraphicFramePr>
        <p:xfrm>
          <a:off x="875457" y="1647247"/>
          <a:ext cx="7199901" cy="8661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Equation" r:id="rId4" imgW="8445240" imgH="1015920" progId="Equation.DSMT4">
                  <p:embed/>
                </p:oleObj>
              </mc:Choice>
              <mc:Fallback>
                <p:oleObj name="Equation" r:id="rId4" imgW="8445240" imgH="1015920" progId="Equation.DSMT4">
                  <p:embed/>
                  <p:pic>
                    <p:nvPicPr>
                      <p:cNvPr id="9" name="Content Placeholder 8" descr="H sub 0: p sub 1 = p sub 2 = p sub 3 = p sub 4 = p sub 5 = 0.20. H sub 1: at least two of the five proportions are not equal to 0.20.">
                        <a:extLst>
                          <a:ext uri="{FF2B5EF4-FFF2-40B4-BE49-F238E27FC236}">
                            <a16:creationId xmlns:a16="http://schemas.microsoft.com/office/drawing/2014/main" xmlns="" id="{E4A4B23D-5FA0-48A9-B08F-8A66CDBBEF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75457" y="1647247"/>
                        <a:ext cx="7199901" cy="8661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27B959E-92F2-4436-A9A4-9BCF095022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457950" y="6407091"/>
            <a:ext cx="2381250" cy="365125"/>
          </a:xfrm>
        </p:spPr>
        <p:txBody>
          <a:bodyPr/>
          <a:lstStyle/>
          <a:p>
            <a:fld id="{67B19427-F580-D146-B60E-4CADEE75497F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8E37ECF2-D650-9143-8DF9-030BDD24D851}"/>
              </a:ext>
            </a:extLst>
          </p:cNvPr>
          <p:cNvSpPr txBox="1">
            <a:spLocks/>
          </p:cNvSpPr>
          <p:nvPr/>
        </p:nvSpPr>
        <p:spPr>
          <a:xfrm>
            <a:off x="289560" y="2478748"/>
            <a:ext cx="8289635" cy="55787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800" b="0" i="0" kern="12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latin typeface="Times New Roman" panose="02020603050405020304" pitchFamily="18" charset="0"/>
              </a:rPr>
              <a:t>Step 2: </a:t>
            </a:r>
            <a:r>
              <a:rPr lang="en-US" dirty="0">
                <a:latin typeface="Times New Roman" panose="02020603050405020304" pitchFamily="18" charset="0"/>
              </a:rPr>
              <a:t>There are 5 categories: </a:t>
            </a:r>
            <a:r>
              <a:rPr lang="en-US" sz="2800" dirty="0">
                <a:latin typeface="Times New Roman" panose="02020603050405020304" pitchFamily="18" charset="0"/>
              </a:rPr>
              <a:t>5 days </a:t>
            </a:r>
            <a:r>
              <a:rPr lang="en-US" dirty="0">
                <a:latin typeface="Times New Roman" panose="02020603050405020304" pitchFamily="18" charset="0"/>
              </a:rPr>
              <a:t>of </a:t>
            </a:r>
            <a:r>
              <a:rPr lang="en-US" sz="2800" dirty="0">
                <a:latin typeface="Times New Roman" panose="02020603050405020304" pitchFamily="18" charset="0"/>
              </a:rPr>
              <a:t>A</a:t>
            </a:r>
            <a:r>
              <a:rPr lang="en-US" sz="100" dirty="0">
                <a:latin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</a:rPr>
              <a:t>T</a:t>
            </a:r>
            <a:r>
              <a:rPr lang="en-US" sz="100" dirty="0">
                <a:latin typeface="Times New Roman" panose="02020603050405020304" pitchFamily="18" charset="0"/>
              </a:rPr>
              <a:t>  </a:t>
            </a:r>
            <a:r>
              <a:rPr lang="en-US" sz="2800" dirty="0">
                <a:latin typeface="Times New Roman" panose="02020603050405020304" pitchFamily="18" charset="0"/>
              </a:rPr>
              <a:t>M usage.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17FF2064-7597-634A-B811-039116EBBBB4}"/>
              </a:ext>
            </a:extLst>
          </p:cNvPr>
          <p:cNvSpPr txBox="1">
            <a:spLocks/>
          </p:cNvSpPr>
          <p:nvPr/>
        </p:nvSpPr>
        <p:spPr>
          <a:xfrm>
            <a:off x="310713" y="3324855"/>
            <a:ext cx="8534400" cy="344736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800" b="0" i="0" kern="12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/>
              <a:t>Step 3:</a:t>
            </a:r>
          </a:p>
          <a:p>
            <a:r>
              <a:rPr lang="en-GB" dirty="0"/>
              <a:t>Area in the right tail = </a:t>
            </a:r>
            <a:r>
              <a:rPr lang="el-GR" i="1" dirty="0"/>
              <a:t>α</a:t>
            </a:r>
            <a:r>
              <a:rPr lang="en-GB" dirty="0"/>
              <a:t> = .01</a:t>
            </a:r>
          </a:p>
          <a:p>
            <a:r>
              <a:rPr lang="en-GB" i="1" dirty="0"/>
              <a:t>k</a:t>
            </a:r>
            <a:r>
              <a:rPr lang="en-GB" dirty="0"/>
              <a:t> = number of categories = 5</a:t>
            </a:r>
          </a:p>
          <a:p>
            <a:r>
              <a:rPr lang="en-GB" i="1" dirty="0"/>
              <a:t>df</a:t>
            </a:r>
            <a:r>
              <a:rPr lang="en-GB" dirty="0"/>
              <a:t> = </a:t>
            </a:r>
            <a:r>
              <a:rPr lang="en-GB" i="1" dirty="0"/>
              <a:t>k</a:t>
            </a:r>
            <a:r>
              <a:rPr lang="en-GB" dirty="0"/>
              <a:t> − 1 = 5 − 1 = 4</a:t>
            </a:r>
          </a:p>
          <a:p>
            <a:r>
              <a:rPr lang="en-GB" dirty="0"/>
              <a:t>The critical value is:</a:t>
            </a:r>
          </a:p>
          <a:p>
            <a:r>
              <a:rPr lang="en-GB" dirty="0"/>
              <a:t> </a:t>
            </a:r>
            <a:r>
              <a:rPr lang="en-US" dirty="0">
                <a:latin typeface="Times New Roman" panose="02020603050405020304" pitchFamily="18" charset="0"/>
              </a:rPr>
              <a:t>CHISQ.INV(1-0.01,4) [Excel] = 13.277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9034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E3C737-4290-48D5-8D4C-B89B2993D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452" y="543900"/>
            <a:ext cx="8534400" cy="997309"/>
          </a:xfrm>
        </p:spPr>
        <p:txBody>
          <a:bodyPr>
            <a:normAutofit fontScale="90000"/>
          </a:bodyPr>
          <a:lstStyle/>
          <a:p>
            <a:r>
              <a:rPr lang="en-US" dirty="0"/>
              <a:t>ATM usage by (work) day: Solution </a:t>
            </a:r>
            <a:r>
              <a:rPr lang="en-US" sz="2700" b="0" dirty="0"/>
              <a:t>(2 of 5)</a:t>
            </a:r>
            <a:r>
              <a:rPr lang="en-US" sz="2700" dirty="0"/>
              <a:t> </a:t>
            </a:r>
            <a:endParaRPr lang="en-US" dirty="0"/>
          </a:p>
        </p:txBody>
      </p:sp>
      <p:graphicFrame>
        <p:nvGraphicFramePr>
          <p:cNvPr id="15" name="Content Placeholder 14" descr="Table is accessible to screenreaders&#10;">
            <a:extLst>
              <a:ext uri="{FF2B5EF4-FFF2-40B4-BE49-F238E27FC236}">
                <a16:creationId xmlns:a16="http://schemas.microsoft.com/office/drawing/2014/main" xmlns="" id="{0FEE1FB7-8F1A-4B7A-9C61-18C19C1C0014}"/>
              </a:ext>
            </a:extLst>
          </p:cNvPr>
          <p:cNvGraphicFramePr>
            <a:graphicFrameLocks noGrp="1"/>
          </p:cNvGraphicFramePr>
          <p:nvPr>
            <p:ph sz="quarter" idx="16"/>
            <p:extLst>
              <p:ext uri="{D42A27DB-BD31-4B8C-83A1-F6EECF244321}">
                <p14:modId xmlns:p14="http://schemas.microsoft.com/office/powerpoint/2010/main" val="3357065446"/>
              </p:ext>
            </p:extLst>
          </p:nvPr>
        </p:nvGraphicFramePr>
        <p:xfrm>
          <a:off x="336452" y="1292307"/>
          <a:ext cx="8727926" cy="3383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78307">
                  <a:extLst>
                    <a:ext uri="{9D8B030D-6E8A-4147-A177-3AD203B41FA5}">
                      <a16:colId xmlns:a16="http://schemas.microsoft.com/office/drawing/2014/main" xmlns="" val="3259040351"/>
                    </a:ext>
                  </a:extLst>
                </a:gridCol>
                <a:gridCol w="1378307">
                  <a:extLst>
                    <a:ext uri="{9D8B030D-6E8A-4147-A177-3AD203B41FA5}">
                      <a16:colId xmlns:a16="http://schemas.microsoft.com/office/drawing/2014/main" xmlns="" val="4158051781"/>
                    </a:ext>
                  </a:extLst>
                </a:gridCol>
                <a:gridCol w="612581">
                  <a:extLst>
                    <a:ext uri="{9D8B030D-6E8A-4147-A177-3AD203B41FA5}">
                      <a16:colId xmlns:a16="http://schemas.microsoft.com/office/drawing/2014/main" xmlns="" val="3744239560"/>
                    </a:ext>
                  </a:extLst>
                </a:gridCol>
                <a:gridCol w="1914316">
                  <a:extLst>
                    <a:ext uri="{9D8B030D-6E8A-4147-A177-3AD203B41FA5}">
                      <a16:colId xmlns:a16="http://schemas.microsoft.com/office/drawing/2014/main" xmlns="" val="2252974308"/>
                    </a:ext>
                  </a:extLst>
                </a:gridCol>
                <a:gridCol w="995444">
                  <a:extLst>
                    <a:ext uri="{9D8B030D-6E8A-4147-A177-3AD203B41FA5}">
                      <a16:colId xmlns:a16="http://schemas.microsoft.com/office/drawing/2014/main" xmlns="" val="2019271293"/>
                    </a:ext>
                  </a:extLst>
                </a:gridCol>
                <a:gridCol w="855176">
                  <a:extLst>
                    <a:ext uri="{9D8B030D-6E8A-4147-A177-3AD203B41FA5}">
                      <a16:colId xmlns:a16="http://schemas.microsoft.com/office/drawing/2014/main" xmlns="" val="1915770953"/>
                    </a:ext>
                  </a:extLst>
                </a:gridCol>
                <a:gridCol w="1593795">
                  <a:extLst>
                    <a:ext uri="{9D8B030D-6E8A-4147-A177-3AD203B41FA5}">
                      <a16:colId xmlns:a16="http://schemas.microsoft.com/office/drawing/2014/main" xmlns="" val="40047438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rPr>
                        <a:t>Category (Day)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rPr>
                        <a:t>Observed Frequency </a:t>
                      </a:r>
                      <a:r>
                        <a:rPr lang="en-US" sz="2000" b="1" i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rPr>
                        <a:t>O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rPr>
                        <a:t>p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000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rPr>
                        <a:t>Expected Frequency </a:t>
                      </a:r>
                    </a:p>
                    <a:p>
                      <a:pPr lvl="0" algn="ctr"/>
                      <a:r>
                        <a:rPr lang="en-US" sz="2000" b="1" i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rPr>
                        <a:t>E</a:t>
                      </a:r>
                      <a:r>
                        <a:rPr lang="en-US" sz="2000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rPr>
                        <a:t> = </a:t>
                      </a:r>
                      <a:r>
                        <a:rPr lang="en-US" sz="2000" b="1" i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rPr>
                        <a:t>np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rPr>
                        <a:t>(</a:t>
                      </a:r>
                      <a:r>
                        <a:rPr lang="en-US" sz="2000" b="1" i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rPr>
                        <a:t>O − E</a:t>
                      </a:r>
                      <a:r>
                        <a:rPr lang="en-US" sz="2000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rPr>
                        <a:t>)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1" baseline="0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</a:rPr>
                        <a:t> (O minus E) squared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1" baseline="0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</a:rPr>
                        <a:t>(O minus E) squared over E(O minus E) squared over E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3216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aseline="0" dirty="0">
                          <a:latin typeface="Times New Roman" panose="02020603050405020304" pitchFamily="18" charset="0"/>
                        </a:rPr>
                        <a:t>Monday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>
                          <a:latin typeface="Times New Roman" panose="02020603050405020304" pitchFamily="18" charset="0"/>
                        </a:rPr>
                        <a:t>253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>
                          <a:latin typeface="Times New Roman" panose="02020603050405020304" pitchFamily="18" charset="0"/>
                        </a:rPr>
                        <a:t>.20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>
                          <a:latin typeface="Times New Roman" panose="02020603050405020304" pitchFamily="18" charset="0"/>
                        </a:rPr>
                        <a:t>1200(.20) = 240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>
                          <a:latin typeface="Times New Roman" panose="02020603050405020304" pitchFamily="18" charset="0"/>
                        </a:rPr>
                        <a:t>  13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>
                          <a:latin typeface="Times New Roman" panose="02020603050405020304" pitchFamily="18" charset="0"/>
                        </a:rPr>
                        <a:t> 169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>
                          <a:latin typeface="Times New Roman" panose="02020603050405020304" pitchFamily="18" charset="0"/>
                        </a:rPr>
                        <a:t> .704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548844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aseline="0" dirty="0">
                          <a:latin typeface="Times New Roman" panose="02020603050405020304" pitchFamily="18" charset="0"/>
                        </a:rPr>
                        <a:t>Tuesday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>
                          <a:latin typeface="Times New Roman" panose="02020603050405020304" pitchFamily="18" charset="0"/>
                        </a:rPr>
                        <a:t>197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.20</a:t>
                      </a:r>
                      <a:endParaRPr lang="en-US" sz="2000" baseline="0" dirty="0">
                        <a:latin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>
                          <a:latin typeface="Times New Roman" panose="02020603050405020304" pitchFamily="18" charset="0"/>
                        </a:rPr>
                        <a:t>1200(.20) = 240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>
                          <a:latin typeface="Times New Roman" panose="02020603050405020304" pitchFamily="18" charset="0"/>
                        </a:rPr>
                        <a:t>−43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>
                          <a:latin typeface="Times New Roman" panose="02020603050405020304" pitchFamily="18" charset="0"/>
                        </a:rPr>
                        <a:t>1849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>
                          <a:latin typeface="Times New Roman" panose="02020603050405020304" pitchFamily="18" charset="0"/>
                        </a:rPr>
                        <a:t>7.704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520121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aseline="0" dirty="0">
                          <a:latin typeface="Times New Roman" panose="02020603050405020304" pitchFamily="18" charset="0"/>
                        </a:rPr>
                        <a:t>Wednesday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>
                          <a:latin typeface="Times New Roman" panose="02020603050405020304" pitchFamily="18" charset="0"/>
                        </a:rPr>
                        <a:t>204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.20</a:t>
                      </a:r>
                      <a:endParaRPr lang="en-US" sz="2000" baseline="0" dirty="0">
                        <a:latin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1200(.20) = 240</a:t>
                      </a: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>
                          <a:latin typeface="Times New Roman" panose="02020603050405020304" pitchFamily="18" charset="0"/>
                        </a:rPr>
                        <a:t>−36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>
                          <a:latin typeface="Times New Roman" panose="02020603050405020304" pitchFamily="18" charset="0"/>
                        </a:rPr>
                        <a:t>1246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>
                          <a:latin typeface="Times New Roman" panose="02020603050405020304" pitchFamily="18" charset="0"/>
                        </a:rPr>
                        <a:t>5.400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449008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aseline="0" dirty="0">
                          <a:latin typeface="Times New Roman" panose="02020603050405020304" pitchFamily="18" charset="0"/>
                        </a:rPr>
                        <a:t>Thursday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>
                          <a:latin typeface="Times New Roman" panose="02020603050405020304" pitchFamily="18" charset="0"/>
                        </a:rPr>
                        <a:t>279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.20</a:t>
                      </a:r>
                      <a:endParaRPr lang="en-US" sz="2000" baseline="0" dirty="0">
                        <a:latin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1200(.20) = 240</a:t>
                      </a: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>
                          <a:latin typeface="Times New Roman" panose="02020603050405020304" pitchFamily="18" charset="0"/>
                        </a:rPr>
                        <a:t>  39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>
                          <a:latin typeface="Times New Roman" panose="02020603050405020304" pitchFamily="18" charset="0"/>
                        </a:rPr>
                        <a:t>1521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>
                          <a:latin typeface="Times New Roman" panose="02020603050405020304" pitchFamily="18" charset="0"/>
                        </a:rPr>
                        <a:t>6.338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657389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aseline="0" dirty="0">
                          <a:latin typeface="Times New Roman" panose="02020603050405020304" pitchFamily="18" charset="0"/>
                        </a:rPr>
                        <a:t>Friday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>
                          <a:latin typeface="Times New Roman" panose="02020603050405020304" pitchFamily="18" charset="0"/>
                        </a:rPr>
                        <a:t>267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.20</a:t>
                      </a:r>
                      <a:endParaRPr lang="en-US" sz="2000" baseline="0" dirty="0">
                        <a:latin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1200(.20) = 240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>
                          <a:latin typeface="Times New Roman" panose="02020603050405020304" pitchFamily="18" charset="0"/>
                        </a:rPr>
                        <a:t>  27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>
                          <a:latin typeface="Times New Roman" panose="02020603050405020304" pitchFamily="18" charset="0"/>
                        </a:rPr>
                        <a:t> 729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>
                          <a:latin typeface="Times New Roman" panose="02020603050405020304" pitchFamily="18" charset="0"/>
                        </a:rPr>
                        <a:t>3.038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927003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0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rPr>
                        <a:t>Blank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baseline="0" dirty="0">
                          <a:latin typeface="Times New Roman" panose="02020603050405020304" pitchFamily="18" charset="0"/>
                        </a:rPr>
                        <a:t>n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</a:rPr>
                        <a:t> = 1200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rPr>
                        <a:t>Blank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rPr>
                        <a:t>Blank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rPr>
                        <a:t>Blank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rPr>
                        <a:t>Blank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aseline="0" dirty="0">
                          <a:latin typeface="Times New Roman" panose="02020603050405020304" pitchFamily="18" charset="0"/>
                        </a:rPr>
                        <a:t>Sum =23.184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85349934"/>
                  </a:ext>
                </a:extLst>
              </a:tr>
            </a:tbl>
          </a:graphicData>
        </a:graphic>
      </p:graphicFrame>
      <p:graphicFrame>
        <p:nvGraphicFramePr>
          <p:cNvPr id="11" name="Content Placeholder 10" descr="Image description is in table cell">
            <a:extLst>
              <a:ext uri="{FF2B5EF4-FFF2-40B4-BE49-F238E27FC236}">
                <a16:creationId xmlns:a16="http://schemas.microsoft.com/office/drawing/2014/main" xmlns="" id="{4FDE80AD-F491-4AA6-BB61-D5F820A1911F}"/>
              </a:ext>
            </a:extLst>
          </p:cNvPr>
          <p:cNvGraphicFramePr>
            <a:graphicFrameLocks noGrp="1" noChangeAspect="1"/>
          </p:cNvGraphicFramePr>
          <p:nvPr>
            <p:ph sz="quarter" idx="16"/>
          </p:nvPr>
        </p:nvGraphicFramePr>
        <p:xfrm>
          <a:off x="6621165" y="2920753"/>
          <a:ext cx="9398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Equation" r:id="rId3" imgW="939600" imgH="431640" progId="Equation.DSMT4">
                  <p:embed/>
                </p:oleObj>
              </mc:Choice>
              <mc:Fallback>
                <p:oleObj name="Equation" r:id="rId3" imgW="939600" imgH="431640" progId="Equation.DSMT4">
                  <p:embed/>
                  <p:pic>
                    <p:nvPicPr>
                      <p:cNvPr id="11" name="Content Placeholder 10" descr="Image description is in table cell">
                        <a:extLst>
                          <a:ext uri="{FF2B5EF4-FFF2-40B4-BE49-F238E27FC236}">
                            <a16:creationId xmlns:a16="http://schemas.microsoft.com/office/drawing/2014/main" xmlns="" id="{4FDE80AD-F491-4AA6-BB61-D5F820A1911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621165" y="2920753"/>
                        <a:ext cx="9398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Content Placeholder 12" descr="Image description is in table cell">
            <a:extLst>
              <a:ext uri="{FF2B5EF4-FFF2-40B4-BE49-F238E27FC236}">
                <a16:creationId xmlns:a16="http://schemas.microsoft.com/office/drawing/2014/main" xmlns="" id="{00964AD6-3AB5-48E4-873B-A8312758DDF4}"/>
              </a:ext>
            </a:extLst>
          </p:cNvPr>
          <p:cNvGraphicFramePr>
            <a:graphicFrameLocks noGrp="1" noChangeAspect="1"/>
          </p:cNvGraphicFramePr>
          <p:nvPr>
            <p:ph sz="quarter" idx="16"/>
            <p:extLst>
              <p:ext uri="{D42A27DB-BD31-4B8C-83A1-F6EECF244321}">
                <p14:modId xmlns:p14="http://schemas.microsoft.com/office/powerpoint/2010/main" val="981343949"/>
              </p:ext>
            </p:extLst>
          </p:nvPr>
        </p:nvGraphicFramePr>
        <p:xfrm>
          <a:off x="7749460" y="1581260"/>
          <a:ext cx="971946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Equation" r:id="rId5" imgW="1002960" imgH="711000" progId="Equation.DSMT4">
                  <p:embed/>
                </p:oleObj>
              </mc:Choice>
              <mc:Fallback>
                <p:oleObj name="Equation" r:id="rId5" imgW="1002960" imgH="711000" progId="Equation.DSMT4">
                  <p:embed/>
                  <p:pic>
                    <p:nvPicPr>
                      <p:cNvPr id="13" name="Content Placeholder 12" descr="Image description is in table cell">
                        <a:extLst>
                          <a:ext uri="{FF2B5EF4-FFF2-40B4-BE49-F238E27FC236}">
                            <a16:creationId xmlns:a16="http://schemas.microsoft.com/office/drawing/2014/main" xmlns="" id="{00964AD6-3AB5-48E4-873B-A8312758DDF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749460" y="1581260"/>
                        <a:ext cx="971946" cy="688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3B2FEFD-0BD9-4CB4-B320-4723B3F8C0B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D7689452-295C-2B47-9D9F-C376180B214C}"/>
              </a:ext>
            </a:extLst>
          </p:cNvPr>
          <p:cNvSpPr txBox="1">
            <a:spLocks/>
          </p:cNvSpPr>
          <p:nvPr/>
        </p:nvSpPr>
        <p:spPr>
          <a:xfrm>
            <a:off x="228609" y="4746819"/>
            <a:ext cx="3687687" cy="39895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800" b="0" i="0" kern="12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Step 4: </a:t>
            </a:r>
            <a:r>
              <a:rPr lang="en-US" dirty="0"/>
              <a:t>From the table:</a:t>
            </a:r>
            <a:endParaRPr lang="en-US" b="1" dirty="0"/>
          </a:p>
        </p:txBody>
      </p:sp>
      <p:graphicFrame>
        <p:nvGraphicFramePr>
          <p:cNvPr id="14" name="Content Placeholder 12" descr="chi squared = sum of, (O minus E) squared, over E = 23.184.">
            <a:extLst>
              <a:ext uri="{FF2B5EF4-FFF2-40B4-BE49-F238E27FC236}">
                <a16:creationId xmlns:a16="http://schemas.microsoft.com/office/drawing/2014/main" xmlns="" id="{306A3B29-2C68-5543-AE17-F5622E493CD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6692192"/>
              </p:ext>
            </p:extLst>
          </p:nvPr>
        </p:nvGraphicFramePr>
        <p:xfrm>
          <a:off x="127584" y="5235274"/>
          <a:ext cx="38989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Equation" r:id="rId7" imgW="3898800" imgH="965160" progId="Equation.DSMT4">
                  <p:embed/>
                </p:oleObj>
              </mc:Choice>
              <mc:Fallback>
                <p:oleObj name="Equation" r:id="rId7" imgW="3898800" imgH="965160" progId="Equation.DSMT4">
                  <p:embed/>
                  <p:pic>
                    <p:nvPicPr>
                      <p:cNvPr id="13" name="Content Placeholder 12" descr="chi squared = sum of, (O minus E) squared, over E = 23.184.">
                        <a:extLst>
                          <a:ext uri="{FF2B5EF4-FFF2-40B4-BE49-F238E27FC236}">
                            <a16:creationId xmlns:a16="http://schemas.microsoft.com/office/drawing/2014/main" xmlns="" id="{6581F78C-1F1C-4227-ADCD-7E7CE2EF340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27584" y="5235274"/>
                        <a:ext cx="3898900" cy="965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E0C8347E-76C3-2441-9368-DF6E47F5DB1C}"/>
              </a:ext>
            </a:extLst>
          </p:cNvPr>
          <p:cNvSpPr txBox="1"/>
          <p:nvPr/>
        </p:nvSpPr>
        <p:spPr>
          <a:xfrm>
            <a:off x="0" y="6370260"/>
            <a:ext cx="78325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Excel table has been done horizontally rather than vertically &amp; is live!</a:t>
            </a:r>
          </a:p>
        </p:txBody>
      </p:sp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xmlns="" id="{E50B7537-BCED-0746-8531-E22D25F31E7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0002915"/>
              </p:ext>
            </p:extLst>
          </p:nvPr>
        </p:nvGraphicFramePr>
        <p:xfrm>
          <a:off x="4098384" y="4732097"/>
          <a:ext cx="4980062" cy="15392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Worksheet" r:id="rId9" imgW="3492500" imgH="1079500" progId="Excel.Sheet.12">
                  <p:embed/>
                </p:oleObj>
              </mc:Choice>
              <mc:Fallback>
                <p:oleObj name="Worksheet" r:id="rId9" imgW="3492500" imgH="10795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098384" y="4732097"/>
                        <a:ext cx="4980062" cy="15392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9149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5373D6-93AA-44F3-8F3D-13089CEC6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ATM usage by (work) day: Solution </a:t>
            </a:r>
            <a:r>
              <a:rPr lang="en-US" sz="2700" b="0" dirty="0"/>
              <a:t>(3 of 5)</a:t>
            </a:r>
            <a:r>
              <a:rPr lang="en-US" sz="2700" dirty="0"/>
              <a:t> </a:t>
            </a:r>
            <a:endParaRPr lang="en-US" sz="2000" b="0" baseline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C59ABD8-16F0-42CE-99C8-FA6321268592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04800" y="1752600"/>
            <a:ext cx="1307295" cy="462080"/>
          </a:xfrm>
        </p:spPr>
        <p:txBody>
          <a:bodyPr/>
          <a:lstStyle/>
          <a:p>
            <a:r>
              <a:rPr lang="en-US" b="1" dirty="0"/>
              <a:t>Step 5: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AB10E85B-C29B-4B8B-B479-67CC5926E37C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25460" y="2214680"/>
            <a:ext cx="4326015" cy="379475"/>
          </a:xfrm>
        </p:spPr>
        <p:txBody>
          <a:bodyPr/>
          <a:lstStyle/>
          <a:p>
            <a:r>
              <a:rPr lang="en-US" dirty="0"/>
              <a:t>The value of the test statistic</a:t>
            </a:r>
          </a:p>
        </p:txBody>
      </p:sp>
      <p:graphicFrame>
        <p:nvGraphicFramePr>
          <p:cNvPr id="17" name="Content Placeholder 16" descr="chi squared = 23.184.">
            <a:extLst>
              <a:ext uri="{FF2B5EF4-FFF2-40B4-BE49-F238E27FC236}">
                <a16:creationId xmlns:a16="http://schemas.microsoft.com/office/drawing/2014/main" xmlns="" id="{BA025239-D0F1-425A-82ED-EB8B9F9370B1}"/>
              </a:ext>
            </a:extLst>
          </p:cNvPr>
          <p:cNvGraphicFramePr>
            <a:graphicFrameLocks noGrp="1" noChangeAspect="1"/>
          </p:cNvGraphicFramePr>
          <p:nvPr>
            <p:ph sz="quarter" idx="16"/>
          </p:nvPr>
        </p:nvGraphicFramePr>
        <p:xfrm>
          <a:off x="4891941" y="2209017"/>
          <a:ext cx="17780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Equation" r:id="rId3" imgW="1777680" imgH="406080" progId="Equation.DSMT4">
                  <p:embed/>
                </p:oleObj>
              </mc:Choice>
              <mc:Fallback>
                <p:oleObj name="Equation" r:id="rId3" imgW="1777680" imgH="406080" progId="Equation.DSMT4">
                  <p:embed/>
                  <p:pic>
                    <p:nvPicPr>
                      <p:cNvPr id="17" name="Content Placeholder 16" descr="chi squared = 23.184.">
                        <a:extLst>
                          <a:ext uri="{FF2B5EF4-FFF2-40B4-BE49-F238E27FC236}">
                            <a16:creationId xmlns:a16="http://schemas.microsoft.com/office/drawing/2014/main" xmlns="" id="{BA025239-D0F1-425A-82ED-EB8B9F9370B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891941" y="2209017"/>
                        <a:ext cx="1778000" cy="40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31C4A137-C81B-4749-8A71-1B2D0E7616A9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654330" y="2189042"/>
            <a:ext cx="2042549" cy="394648"/>
          </a:xfrm>
        </p:spPr>
        <p:txBody>
          <a:bodyPr/>
          <a:lstStyle/>
          <a:p>
            <a:r>
              <a:rPr lang="en-US" dirty="0"/>
              <a:t>is larger than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42903991-321A-4ACE-95D8-82937B540357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35508" y="2710242"/>
            <a:ext cx="2949857" cy="381000"/>
          </a:xfrm>
        </p:spPr>
        <p:txBody>
          <a:bodyPr/>
          <a:lstStyle/>
          <a:p>
            <a:r>
              <a:rPr lang="en-US" dirty="0"/>
              <a:t>the critical value of</a:t>
            </a:r>
          </a:p>
        </p:txBody>
      </p:sp>
      <p:graphicFrame>
        <p:nvGraphicFramePr>
          <p:cNvPr id="19" name="Content Placeholder 18" descr="chi squared = 13.277.">
            <a:extLst>
              <a:ext uri="{FF2B5EF4-FFF2-40B4-BE49-F238E27FC236}">
                <a16:creationId xmlns:a16="http://schemas.microsoft.com/office/drawing/2014/main" xmlns="" id="{E4F51A36-3492-474C-9A4A-132BBCAAFAB3}"/>
              </a:ext>
            </a:extLst>
          </p:cNvPr>
          <p:cNvGraphicFramePr>
            <a:graphicFrameLocks noGrp="1" noChangeAspect="1"/>
          </p:cNvGraphicFramePr>
          <p:nvPr>
            <p:ph sz="quarter" idx="16"/>
          </p:nvPr>
        </p:nvGraphicFramePr>
        <p:xfrm>
          <a:off x="3556420" y="2708280"/>
          <a:ext cx="18161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Equation" r:id="rId5" imgW="1815840" imgH="406080" progId="Equation.DSMT4">
                  <p:embed/>
                </p:oleObj>
              </mc:Choice>
              <mc:Fallback>
                <p:oleObj name="Equation" r:id="rId5" imgW="1815840" imgH="406080" progId="Equation.DSMT4">
                  <p:embed/>
                  <p:pic>
                    <p:nvPicPr>
                      <p:cNvPr id="19" name="Content Placeholder 18" descr="chi squared = 13.277.">
                        <a:extLst>
                          <a:ext uri="{FF2B5EF4-FFF2-40B4-BE49-F238E27FC236}">
                            <a16:creationId xmlns:a16="http://schemas.microsoft.com/office/drawing/2014/main" xmlns="" id="{E4F51A36-3492-474C-9A4A-132BBCAAFAB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556420" y="2708280"/>
                        <a:ext cx="1816100" cy="40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B696DC80-7155-4373-BF1D-3B827CAB1266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721451" y="3295781"/>
            <a:ext cx="7986055" cy="381000"/>
          </a:xfrm>
        </p:spPr>
        <p:txBody>
          <a:bodyPr/>
          <a:lstStyle/>
          <a:p>
            <a:pPr marL="0" indent="0">
              <a:buClr>
                <a:schemeClr val="accent2"/>
              </a:buClr>
            </a:pPr>
            <a:r>
              <a:rPr lang="en-US" dirty="0"/>
              <a:t>So it falls in the rejection region.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xmlns="" id="{9F8112A7-AF88-414B-B0FA-38D56676335D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681259" y="3857882"/>
            <a:ext cx="7986055" cy="405963"/>
          </a:xfrm>
        </p:spPr>
        <p:txBody>
          <a:bodyPr/>
          <a:lstStyle/>
          <a:p>
            <a:r>
              <a:rPr lang="en-US" dirty="0"/>
              <a:t>Hence, we reject the null hypothesis.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xmlns="" id="{F04EE33A-FE06-451E-9902-40DDC95B78A0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304800" y="4491529"/>
            <a:ext cx="8534400" cy="1864821"/>
          </a:xfrm>
        </p:spPr>
        <p:txBody>
          <a:bodyPr/>
          <a:lstStyle/>
          <a:p>
            <a:pPr marL="0" indent="0"/>
            <a:r>
              <a:rPr lang="en-US" dirty="0"/>
              <a:t>In conclusion, the number of persons who use this A</a:t>
            </a:r>
            <a:r>
              <a:rPr lang="en-US" sz="100" dirty="0"/>
              <a:t> </a:t>
            </a:r>
            <a:r>
              <a:rPr lang="en-US" dirty="0"/>
              <a:t>T</a:t>
            </a:r>
            <a:r>
              <a:rPr lang="en-US" sz="100" dirty="0"/>
              <a:t> </a:t>
            </a:r>
            <a:r>
              <a:rPr lang="en-US" dirty="0"/>
              <a:t>M is not the same for the 5 days of the week.</a:t>
            </a:r>
          </a:p>
          <a:p>
            <a:pPr marL="0" indent="0"/>
            <a:r>
              <a:rPr lang="en-US" dirty="0"/>
              <a:t>[It looks like usage drops off towards the beginning of the week and picks up as the weekend gets closer.]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AE3517D-9FAD-430C-ACF2-7F683A4C6FC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770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0" grpId="0" build="p"/>
      <p:bldP spid="11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xmlns="" id="{C043F8B3-F687-DF76-D045-DACC7D652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540402"/>
            <a:ext cx="8534400" cy="838199"/>
          </a:xfrm>
        </p:spPr>
        <p:txBody>
          <a:bodyPr>
            <a:normAutofit fontScale="90000"/>
          </a:bodyPr>
          <a:lstStyle/>
          <a:p>
            <a:r>
              <a:rPr lang="en-US" dirty="0"/>
              <a:t>ATM usage by (work) day: Solution </a:t>
            </a:r>
            <a:r>
              <a:rPr lang="en-US" sz="2700" b="0" dirty="0"/>
              <a:t>(4 of 5)</a:t>
            </a:r>
            <a:r>
              <a:rPr lang="en-US" sz="2700" dirty="0"/>
              <a:t>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13">
                <a:extLst>
                  <a:ext uri="{FF2B5EF4-FFF2-40B4-BE49-F238E27FC236}">
                    <a16:creationId xmlns:a16="http://schemas.microsoft.com/office/drawing/2014/main" xmlns="" id="{BE8A3F19-8F06-C3D6-994D-5080A4ABB8E3}"/>
                  </a:ext>
                </a:extLst>
              </p:cNvPr>
              <p:cNvSpPr>
                <a:spLocks noGrp="1"/>
              </p:cNvSpPr>
              <p:nvPr>
                <p:ph sz="quarter" idx="16"/>
              </p:nvPr>
            </p:nvSpPr>
            <p:spPr>
              <a:xfrm>
                <a:off x="304800" y="1378601"/>
                <a:ext cx="8534400" cy="4793599"/>
              </a:xfrm>
            </p:spPr>
            <p:txBody>
              <a:bodyPr/>
              <a:lstStyle/>
              <a:p>
                <a:r>
                  <a:rPr lang="en-US" dirty="0"/>
                  <a:t>Performing the test on a TI84</a:t>
                </a:r>
              </a:p>
              <a:p>
                <a:r>
                  <a:rPr lang="en-US" dirty="0"/>
                  <a:t>(which means using the p-value approach):</a:t>
                </a:r>
              </a:p>
              <a:p>
                <a:pPr marL="514350" indent="-514350">
                  <a:buAutoNum type="arabicPeriod"/>
                </a:pPr>
                <a:r>
                  <a:rPr lang="en-US" dirty="0"/>
                  <a:t>Put the data into the calculator as lists:</a:t>
                </a:r>
              </a:p>
              <a:p>
                <a:pPr marL="1200150" lvl="1" indent="-514350"/>
                <a:r>
                  <a:rPr lang="en-US" dirty="0"/>
                  <a:t>The observed as L1 and the expected as L2</a:t>
                </a:r>
              </a:p>
              <a:p>
                <a:pPr marL="514350" indent="-514350">
                  <a:buAutoNum type="arabicPeriod"/>
                </a:pPr>
                <a:r>
                  <a:rPr lang="en-US" dirty="0"/>
                  <a:t>Go to stat, tests: select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GOF–Test</a:t>
                </a:r>
              </a:p>
              <a:p>
                <a:pPr marL="514350" indent="-514350">
                  <a:buAutoNum type="arabicPeriod"/>
                </a:pPr>
                <a:r>
                  <a:rPr lang="en-US" dirty="0"/>
                  <a:t>Inputs: </a:t>
                </a:r>
                <a:r>
                  <a:rPr lang="en-US" dirty="0" err="1"/>
                  <a:t>Obs</a:t>
                </a:r>
                <a:r>
                  <a:rPr lang="en-US" dirty="0"/>
                  <a:t>: L1, Exp: L2, </a:t>
                </a:r>
                <a:r>
                  <a:rPr lang="en-US" dirty="0" err="1"/>
                  <a:t>df</a:t>
                </a:r>
                <a:r>
                  <a:rPr lang="en-US" dirty="0"/>
                  <a:t>: 4</a:t>
                </a:r>
              </a:p>
            </p:txBody>
          </p:sp>
        </mc:Choice>
        <mc:Fallback xmlns="">
          <p:sp>
            <p:nvSpPr>
              <p:cNvPr id="14" name="Content Placeholder 13">
                <a:extLst>
                  <a:ext uri="{FF2B5EF4-FFF2-40B4-BE49-F238E27FC236}">
                    <a16:creationId xmlns:a16="http://schemas.microsoft.com/office/drawing/2014/main" id="{BE8A3F19-8F06-C3D6-994D-5080A4ABB8E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6"/>
              </p:nvPr>
            </p:nvSpPr>
            <p:spPr>
              <a:xfrm>
                <a:off x="304800" y="1378601"/>
                <a:ext cx="8534400" cy="4793599"/>
              </a:xfrm>
              <a:blipFill>
                <a:blip r:embed="rId2"/>
                <a:stretch>
                  <a:fillRect l="-1637" t="-2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658EDE2-5547-877F-B4D4-EB0AE3F243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D77D2C48-D0C2-7358-BFAF-28B97056B5A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10" r="61180" b="45041"/>
          <a:stretch/>
        </p:blipFill>
        <p:spPr>
          <a:xfrm>
            <a:off x="7086600" y="1447800"/>
            <a:ext cx="1587500" cy="12954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39CB8E62-8BB9-2EF3-9AB8-2AAC22E92C6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10" r="36956"/>
          <a:stretch/>
        </p:blipFill>
        <p:spPr>
          <a:xfrm>
            <a:off x="6359525" y="3150980"/>
            <a:ext cx="2578100" cy="2679700"/>
          </a:xfrm>
          <a:prstGeom prst="rect">
            <a:avLst/>
          </a:prstGeom>
        </p:spPr>
      </p:pic>
      <p:pic>
        <p:nvPicPr>
          <p:cNvPr id="24" name="Picture 23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xmlns="" id="{BB5B2388-A2C3-B699-1F58-AFC8CA75FBA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09" r="25776" b="32645"/>
          <a:stretch/>
        </p:blipFill>
        <p:spPr>
          <a:xfrm>
            <a:off x="1266826" y="4267200"/>
            <a:ext cx="3035300" cy="1676400"/>
          </a:xfrm>
          <a:prstGeom prst="rect">
            <a:avLst/>
          </a:prstGeom>
        </p:spPr>
      </p:pic>
      <p:sp>
        <p:nvSpPr>
          <p:cNvPr id="29" name="Oval 28">
            <a:extLst>
              <a:ext uri="{FF2B5EF4-FFF2-40B4-BE49-F238E27FC236}">
                <a16:creationId xmlns:a16="http://schemas.microsoft.com/office/drawing/2014/main" xmlns="" id="{EFC519FE-9F39-CCD8-DF2A-ABDA6DD2BF11}"/>
              </a:ext>
            </a:extLst>
          </p:cNvPr>
          <p:cNvSpPr/>
          <p:nvPr/>
        </p:nvSpPr>
        <p:spPr>
          <a:xfrm>
            <a:off x="5791200" y="4490830"/>
            <a:ext cx="2882900" cy="3048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492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1FA406A-3F69-4FA2-8339-F85592277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884" y="501651"/>
            <a:ext cx="8534400" cy="641350"/>
          </a:xfrm>
        </p:spPr>
        <p:txBody>
          <a:bodyPr/>
          <a:lstStyle/>
          <a:p>
            <a:r>
              <a:rPr lang="en-US" dirty="0"/>
              <a:t>Opening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EC0B92D-240F-41A9-BD69-C1AE953EE6FD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17695" y="1158241"/>
            <a:ext cx="8534400" cy="5198108"/>
          </a:xfrm>
        </p:spPr>
        <p:txBody>
          <a:bodyPr/>
          <a:lstStyle/>
          <a:p>
            <a:r>
              <a:rPr lang="en-US" sz="2400" dirty="0">
                <a:latin typeface="Times New Roman" panose="02020603050405020304" pitchFamily="18" charset="0"/>
                <a:cs typeface="Arial" panose="020B0604020202020204" pitchFamily="34" charset="0"/>
              </a:rPr>
              <a:t>Are you a fan of people who work on Wall Street?</a:t>
            </a:r>
          </a:p>
          <a:p>
            <a:r>
              <a:rPr lang="en-US" sz="2400" dirty="0">
                <a:latin typeface="Times New Roman" panose="02020603050405020304" pitchFamily="18" charset="0"/>
                <a:cs typeface="Arial" panose="020B0604020202020204" pitchFamily="34" charset="0"/>
              </a:rPr>
              <a:t>Do you think that people who work on Wall Street are as honest and moral as the general public?</a:t>
            </a:r>
          </a:p>
          <a:p>
            <a:r>
              <a:rPr lang="en-US" sz="2400" dirty="0">
                <a:latin typeface="Times New Roman" panose="02020603050405020304" pitchFamily="18" charset="0"/>
                <a:cs typeface="Arial" panose="020B0604020202020204" pitchFamily="34" charset="0"/>
              </a:rPr>
              <a:t>In a Harris poll conducted in 2012, 28% of the U.S. adults polled agreed with the statement, “In general, people on Wall Street are as honest and moral as other people.”</a:t>
            </a:r>
          </a:p>
          <a:p>
            <a:r>
              <a:rPr lang="en-US" sz="2400" dirty="0">
                <a:latin typeface="Times New Roman" panose="02020603050405020304" pitchFamily="18" charset="0"/>
                <a:cs typeface="Arial" panose="020B0604020202020204" pitchFamily="34" charset="0"/>
              </a:rPr>
              <a:t>68% of the adults polled disagreed with this statement.</a:t>
            </a:r>
          </a:p>
          <a:p>
            <a:r>
              <a:rPr lang="en-US" sz="2400" dirty="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For the binomial distribution, the sum of probabilities for the two outcomes always comes to 100%.  For polls such as this, we ignored any 3</a:t>
            </a:r>
            <a:r>
              <a:rPr lang="en-US" sz="2400" baseline="30000" dirty="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rd</a:t>
            </a:r>
            <a:r>
              <a:rPr lang="en-US" sz="2400" dirty="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category:</a:t>
            </a:r>
          </a:p>
          <a:p>
            <a:pPr algn="ctr"/>
            <a:r>
              <a:rPr lang="en-US" sz="2400" dirty="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refuse to answer, neutral or no opinion</a:t>
            </a:r>
          </a:p>
          <a:p>
            <a:r>
              <a:rPr lang="en-US" sz="2400" dirty="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and in our examples, we adjusted the two probabilities proportionately so that they came to 100%.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AC117C1-C00F-4C21-BE99-82BABD0BD9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921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xmlns="" id="{C043F8B3-F687-DF76-D045-DACC7D652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ATM usage by (work) day: Solution </a:t>
            </a:r>
            <a:r>
              <a:rPr lang="en-US" sz="2700" b="0" dirty="0"/>
              <a:t>(4 of 5)</a:t>
            </a:r>
            <a:r>
              <a:rPr lang="en-US" sz="2700" dirty="0"/>
              <a:t> </a:t>
            </a:r>
            <a:endParaRPr lang="en-US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xmlns="" id="{BE8A3F19-8F06-C3D6-994D-5080A4ABB8E3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04800" y="1451113"/>
            <a:ext cx="8534400" cy="4797288"/>
          </a:xfrm>
        </p:spPr>
        <p:txBody>
          <a:bodyPr/>
          <a:lstStyle/>
          <a:p>
            <a:r>
              <a:rPr lang="en-US" dirty="0"/>
              <a:t>Performing the test on a TI84 (</a:t>
            </a:r>
            <a:r>
              <a:rPr lang="en-US" dirty="0" err="1"/>
              <a:t>cont</a:t>
            </a:r>
            <a:r>
              <a:rPr lang="en-US" dirty="0"/>
              <a:t>):</a:t>
            </a:r>
          </a:p>
          <a:p>
            <a:pPr marL="514350" indent="-514350">
              <a:buAutoNum type="arabicPeriod"/>
            </a:pPr>
            <a:r>
              <a:rPr lang="en-US" dirty="0"/>
              <a:t>The result of “Calculate”:</a:t>
            </a:r>
          </a:p>
          <a:p>
            <a:r>
              <a:rPr lang="en-US" dirty="0"/>
              <a:t>The p-value given is in </a:t>
            </a:r>
          </a:p>
          <a:p>
            <a:r>
              <a:rPr lang="en-US" dirty="0"/>
              <a:t>scientific notation ~0.0001</a:t>
            </a:r>
          </a:p>
          <a:p>
            <a:r>
              <a:rPr lang="en-US" dirty="0"/>
              <a:t>“Draw” shades the area to the</a:t>
            </a:r>
          </a:p>
          <a:p>
            <a:r>
              <a:rPr lang="en-US" dirty="0"/>
              <a:t>right of the TS as we will see </a:t>
            </a:r>
          </a:p>
          <a:p>
            <a:r>
              <a:rPr lang="en-US" dirty="0"/>
              <a:t>in the next example.</a:t>
            </a:r>
          </a:p>
          <a:p>
            <a:r>
              <a:rPr lang="en-US" dirty="0"/>
              <a:t>Here, the TS = 23 is off the scale</a:t>
            </a:r>
          </a:p>
          <a:p>
            <a:r>
              <a:rPr lang="en-US" sz="2000" dirty="0"/>
              <a:t>(remember that the peak is at </a:t>
            </a:r>
            <a:r>
              <a:rPr lang="en-US" sz="2000" dirty="0" err="1"/>
              <a:t>df</a:t>
            </a:r>
            <a:r>
              <a:rPr lang="en-US" sz="2000" dirty="0"/>
              <a:t>–2 = 2).</a:t>
            </a:r>
            <a:endParaRPr lang="en-US" dirty="0"/>
          </a:p>
          <a:p>
            <a:pPr marL="514350" indent="-514350">
              <a:buAutoNum type="arabicPeriod"/>
            </a:pPr>
            <a:endParaRPr lang="en-US" dirty="0"/>
          </a:p>
          <a:p>
            <a:endParaRPr lang="en-US" dirty="0"/>
          </a:p>
          <a:p>
            <a:pPr marL="1200150" lvl="1" indent="-514350">
              <a:buAutoNum type="arabicPeriod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658EDE2-5547-877F-B4D4-EB0AE3F243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26" name="Picture 25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xmlns="" id="{0CE9A1FC-E9C1-03A4-91A8-4847DE4477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10" r="22049" b="42562"/>
          <a:stretch/>
        </p:blipFill>
        <p:spPr>
          <a:xfrm>
            <a:off x="5021884" y="1939235"/>
            <a:ext cx="3187700" cy="1371600"/>
          </a:xfrm>
          <a:prstGeom prst="rect">
            <a:avLst/>
          </a:prstGeom>
        </p:spPr>
      </p:pic>
      <p:pic>
        <p:nvPicPr>
          <p:cNvPr id="28" name="Picture 27" descr="A picture containing text, screenshot, line, plot&#10;&#10;Description automatically generated">
            <a:extLst>
              <a:ext uri="{FF2B5EF4-FFF2-40B4-BE49-F238E27FC236}">
                <a16:creationId xmlns:a16="http://schemas.microsoft.com/office/drawing/2014/main" xmlns="" id="{32A12393-BEFD-0063-39CC-D597236995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0" t="17355" r="8460"/>
          <a:stretch/>
        </p:blipFill>
        <p:spPr>
          <a:xfrm>
            <a:off x="5257800" y="3471795"/>
            <a:ext cx="34290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533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3795F77-E4FB-48D0-B53A-ACE531BA3B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457200"/>
            <a:ext cx="8534400" cy="838199"/>
          </a:xfrm>
        </p:spPr>
        <p:txBody>
          <a:bodyPr/>
          <a:lstStyle/>
          <a:p>
            <a:r>
              <a:rPr lang="en-US" dirty="0"/>
              <a:t>Example 11-4 </a:t>
            </a:r>
            <a:r>
              <a:rPr lang="en-US" sz="2000" b="0" baseline="0" dirty="0"/>
              <a:t>(1 of 7)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A39BEE7-D290-490B-8867-D760D82309F1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277837" y="1104899"/>
            <a:ext cx="8534400" cy="4648201"/>
          </a:xfrm>
        </p:spPr>
        <p:txBody>
          <a:bodyPr/>
          <a:lstStyle/>
          <a:p>
            <a:r>
              <a:rPr lang="en-US" dirty="0"/>
              <a:t>In a Gallup poll conducted April 3–6, 2014, Americans aged 18 and older were asked if upper-income people were “paying their fair share in federal taxes, paying too much or paying too little.”</a:t>
            </a:r>
          </a:p>
          <a:p>
            <a:r>
              <a:rPr lang="en-US" dirty="0"/>
              <a:t>Of the respondents, 61% said too little, 24% said fair share, 13% said too much, and 2% had no opinion (</a:t>
            </a:r>
            <a:r>
              <a:rPr lang="en-US" dirty="0">
                <a:hlinkClick r:id="rId3"/>
              </a:rPr>
              <a:t>gallup.com</a:t>
            </a:r>
            <a:r>
              <a:rPr lang="en-US" dirty="0"/>
              <a:t>).</a:t>
            </a:r>
          </a:p>
          <a:p>
            <a:r>
              <a:rPr lang="en-US" dirty="0"/>
              <a:t>Assume that these percentages hold true for the entire 2014 population of Americans aged 18 and older.</a:t>
            </a:r>
          </a:p>
          <a:p>
            <a:r>
              <a:rPr lang="en-US" dirty="0"/>
              <a:t>Recently, 1000 randomly selected Americans aged 18 and older were asked the same question.</a:t>
            </a:r>
          </a:p>
          <a:p>
            <a:r>
              <a:rPr lang="en-US" dirty="0"/>
              <a:t>The table on the next slide lists the number of Americans in this sample who belonged to each response.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C4D64BD-9973-493C-A7CA-83E828C1BD5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457950" y="6385560"/>
            <a:ext cx="2381250" cy="365125"/>
          </a:xfrm>
        </p:spPr>
        <p:txBody>
          <a:bodyPr/>
          <a:lstStyle/>
          <a:p>
            <a:fld id="{67B19427-F580-D146-B60E-4CADEE75497F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343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3795F77-E4FB-48D0-B53A-ACE531BA3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11-4 </a:t>
            </a:r>
            <a:r>
              <a:rPr lang="en-US" sz="2000" b="0" baseline="0" dirty="0"/>
              <a:t>(2 of 7)</a:t>
            </a:r>
          </a:p>
        </p:txBody>
      </p:sp>
      <p:graphicFrame>
        <p:nvGraphicFramePr>
          <p:cNvPr id="9" name="Content Placeholder 8" descr="Table is accessible to screenreaders&#10;">
            <a:extLst>
              <a:ext uri="{FF2B5EF4-FFF2-40B4-BE49-F238E27FC236}">
                <a16:creationId xmlns:a16="http://schemas.microsoft.com/office/drawing/2014/main" xmlns="" id="{944F9B41-8038-4D3F-968A-FF4481004EF7}"/>
              </a:ext>
            </a:extLst>
          </p:cNvPr>
          <p:cNvGraphicFramePr>
            <a:graphicFrameLocks noGrp="1"/>
          </p:cNvGraphicFramePr>
          <p:nvPr>
            <p:ph sz="quarter" idx="16"/>
          </p:nvPr>
        </p:nvGraphicFramePr>
        <p:xfrm>
          <a:off x="511617" y="1474497"/>
          <a:ext cx="8120765" cy="792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24153">
                  <a:extLst>
                    <a:ext uri="{9D8B030D-6E8A-4147-A177-3AD203B41FA5}">
                      <a16:colId xmlns:a16="http://schemas.microsoft.com/office/drawing/2014/main" xmlns="" val="760314725"/>
                    </a:ext>
                  </a:extLst>
                </a:gridCol>
                <a:gridCol w="1624153">
                  <a:extLst>
                    <a:ext uri="{9D8B030D-6E8A-4147-A177-3AD203B41FA5}">
                      <a16:colId xmlns:a16="http://schemas.microsoft.com/office/drawing/2014/main" xmlns="" val="2702273835"/>
                    </a:ext>
                  </a:extLst>
                </a:gridCol>
                <a:gridCol w="1624153">
                  <a:extLst>
                    <a:ext uri="{9D8B030D-6E8A-4147-A177-3AD203B41FA5}">
                      <a16:colId xmlns:a16="http://schemas.microsoft.com/office/drawing/2014/main" xmlns="" val="3441051868"/>
                    </a:ext>
                  </a:extLst>
                </a:gridCol>
                <a:gridCol w="1624153">
                  <a:extLst>
                    <a:ext uri="{9D8B030D-6E8A-4147-A177-3AD203B41FA5}">
                      <a16:colId xmlns:a16="http://schemas.microsoft.com/office/drawing/2014/main" xmlns="" val="3132509752"/>
                    </a:ext>
                  </a:extLst>
                </a:gridCol>
                <a:gridCol w="1624153">
                  <a:extLst>
                    <a:ext uri="{9D8B030D-6E8A-4147-A177-3AD203B41FA5}">
                      <a16:colId xmlns:a16="http://schemas.microsoft.com/office/drawing/2014/main" xmlns="" val="23174689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000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rPr>
                        <a:t>Response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Too Little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Fair Share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Too Much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No Opinion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994614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000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rPr>
                        <a:t>Frequency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581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256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138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205263749"/>
                  </a:ext>
                </a:extLst>
              </a:tr>
            </a:tbl>
          </a:graphicData>
        </a:graphic>
      </p:graphicFrame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A39BEE7-D290-490B-8867-D760D82309F1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81800" y="2561025"/>
            <a:ext cx="8534400" cy="834845"/>
          </a:xfrm>
        </p:spPr>
        <p:txBody>
          <a:bodyPr/>
          <a:lstStyle/>
          <a:p>
            <a:r>
              <a:rPr lang="en-US" dirty="0"/>
              <a:t>Test at a 2.5% level of significance whether the current  distribution of opinions is different from that for 2014.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C4D64BD-9973-493C-A7CA-83E828C1BD5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DD071C95-A87C-334B-B8C2-73C78533EA76}"/>
              </a:ext>
            </a:extLst>
          </p:cNvPr>
          <p:cNvSpPr txBox="1">
            <a:spLocks/>
          </p:cNvSpPr>
          <p:nvPr/>
        </p:nvSpPr>
        <p:spPr>
          <a:xfrm>
            <a:off x="284922" y="3494449"/>
            <a:ext cx="8534400" cy="266643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800" b="0" i="0" kern="12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/>
              <a:t>Step 1:</a:t>
            </a:r>
          </a:p>
          <a:p>
            <a:pPr marL="974725" indent="-633413"/>
            <a:r>
              <a:rPr lang="en-US" i="1"/>
              <a:t>H</a:t>
            </a:r>
            <a:r>
              <a:rPr lang="en-US" baseline="-25000"/>
              <a:t>0</a:t>
            </a:r>
            <a:r>
              <a:rPr lang="en-US"/>
              <a:t> : The current percentage distribution of opinions is the same as for 2014.</a:t>
            </a:r>
          </a:p>
          <a:p>
            <a:pPr marL="974725" indent="-633413"/>
            <a:r>
              <a:rPr lang="en-US" i="1"/>
              <a:t>H</a:t>
            </a:r>
            <a:r>
              <a:rPr lang="en-US" baseline="-25000"/>
              <a:t>1</a:t>
            </a:r>
            <a:r>
              <a:rPr lang="en-US"/>
              <a:t> : The current percentage distribution of opinions is  different from that for 2014.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024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546" name="Picture 2" descr="Calculation graph of Inverse Probability Calculation: Calculation_1">
            <a:extLst>
              <a:ext uri="{FF2B5EF4-FFF2-40B4-BE49-F238E27FC236}">
                <a16:creationId xmlns:a16="http://schemas.microsoft.com/office/drawing/2014/main" xmlns="" id="{A4BEE8E8-D7AC-084A-90FE-2D705F345C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9324"/>
          <a:stretch/>
        </p:blipFill>
        <p:spPr bwMode="auto">
          <a:xfrm>
            <a:off x="4919973" y="956293"/>
            <a:ext cx="4118838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45B66F-1B54-4B01-918A-34C7F1136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537194"/>
            <a:ext cx="8534400" cy="838199"/>
          </a:xfrm>
        </p:spPr>
        <p:txBody>
          <a:bodyPr/>
          <a:lstStyle/>
          <a:p>
            <a:r>
              <a:rPr lang="en-US" dirty="0"/>
              <a:t>Example 11-4 </a:t>
            </a:r>
            <a:r>
              <a:rPr lang="en-US" sz="2000" b="0" dirty="0"/>
              <a:t>(3 of 7)</a:t>
            </a:r>
            <a:endParaRPr lang="en-US" sz="2000" b="0" baseline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EC8CBEE-3681-479D-BDB1-3CBFD7988439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04800" y="1140588"/>
            <a:ext cx="4615173" cy="2517012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</a:rPr>
              <a:t>Step 2: </a:t>
            </a:r>
          </a:p>
          <a:p>
            <a:r>
              <a:rPr lang="en-US" dirty="0">
                <a:latin typeface="Times New Roman" panose="02020603050405020304" pitchFamily="18" charset="0"/>
              </a:rPr>
              <a:t>There are 4 categories in this</a:t>
            </a:r>
          </a:p>
          <a:p>
            <a:pPr marL="301752" lvl="1" indent="0">
              <a:spcBef>
                <a:spcPts val="1000"/>
              </a:spcBef>
              <a:buClr>
                <a:schemeClr val="accent2"/>
              </a:buClr>
              <a:buNone/>
            </a:pPr>
            <a:r>
              <a:rPr lang="en-US" sz="2800" dirty="0">
                <a:latin typeface="Times New Roman" panose="02020603050405020304" pitchFamily="18" charset="0"/>
              </a:rPr>
              <a:t>multinomial experiment</a:t>
            </a:r>
          </a:p>
          <a:p>
            <a:r>
              <a:rPr lang="en-US" dirty="0">
                <a:latin typeface="Times New Roman" panose="02020603050405020304" pitchFamily="18" charset="0"/>
              </a:rPr>
              <a:t>We use the chi-square  distribution to make this test.</a:t>
            </a:r>
          </a:p>
          <a:p>
            <a:pPr marL="301752" lvl="1" indent="0">
              <a:spcBef>
                <a:spcPts val="1000"/>
              </a:spcBef>
              <a:buClr>
                <a:schemeClr val="accent2"/>
              </a:buClr>
              <a:buNone/>
            </a:pPr>
            <a:endParaRPr lang="en-US" sz="2800" dirty="0">
              <a:latin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EFD643A-FD12-4826-BDD7-A26B2450A4E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1BFFE470-6431-D24D-B37F-317A5BDF3825}"/>
              </a:ext>
            </a:extLst>
          </p:cNvPr>
          <p:cNvSpPr txBox="1">
            <a:spLocks/>
          </p:cNvSpPr>
          <p:nvPr/>
        </p:nvSpPr>
        <p:spPr>
          <a:xfrm>
            <a:off x="457200" y="3504896"/>
            <a:ext cx="4800600" cy="197998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800" b="0" i="0" kern="12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/>
              <a:t>Step 3:</a:t>
            </a:r>
          </a:p>
          <a:p>
            <a:r>
              <a:rPr lang="en-GB" dirty="0"/>
              <a:t>Area in the right tail = </a:t>
            </a:r>
            <a:r>
              <a:rPr lang="el-GR" i="1" dirty="0"/>
              <a:t>α</a:t>
            </a:r>
            <a:r>
              <a:rPr lang="en-GB" dirty="0"/>
              <a:t> = .025</a:t>
            </a:r>
          </a:p>
          <a:p>
            <a:r>
              <a:rPr lang="en-GB" i="1" dirty="0"/>
              <a:t>k</a:t>
            </a:r>
            <a:r>
              <a:rPr lang="en-GB" dirty="0"/>
              <a:t> = number of categories = 4</a:t>
            </a:r>
          </a:p>
          <a:p>
            <a:r>
              <a:rPr lang="en-GB" i="1" dirty="0"/>
              <a:t>df</a:t>
            </a:r>
            <a:r>
              <a:rPr lang="en-GB" dirty="0"/>
              <a:t> = </a:t>
            </a:r>
            <a:r>
              <a:rPr lang="en-GB" i="1" dirty="0"/>
              <a:t>k</a:t>
            </a:r>
            <a:r>
              <a:rPr lang="en-GB" dirty="0"/>
              <a:t> − 1 = 4 − 1 = 3</a:t>
            </a:r>
          </a:p>
        </p:txBody>
      </p:sp>
      <p:graphicFrame>
        <p:nvGraphicFramePr>
          <p:cNvPr id="8" name="Content Placeholder 7" descr="The critical value of chi squared = 9.248.">
            <a:extLst>
              <a:ext uri="{FF2B5EF4-FFF2-40B4-BE49-F238E27FC236}">
                <a16:creationId xmlns:a16="http://schemas.microsoft.com/office/drawing/2014/main" xmlns="" id="{534AAD6F-9944-EC44-B802-B2A11BD3017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9175" y="5609921"/>
          <a:ext cx="45847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Equation" r:id="rId4" imgW="4584600" imgH="406080" progId="Equation.DSMT4">
                  <p:embed/>
                </p:oleObj>
              </mc:Choice>
              <mc:Fallback>
                <p:oleObj name="Equation" r:id="rId4" imgW="4584600" imgH="406080" progId="Equation.DSMT4">
                  <p:embed/>
                  <p:pic>
                    <p:nvPicPr>
                      <p:cNvPr id="8" name="Content Placeholder 7" descr="The critical value of chi squared = 9.248.">
                        <a:extLst>
                          <a:ext uri="{FF2B5EF4-FFF2-40B4-BE49-F238E27FC236}">
                            <a16:creationId xmlns:a16="http://schemas.microsoft.com/office/drawing/2014/main" xmlns="" id="{534AAD6F-9944-EC44-B802-B2A11BD3017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19175" y="5609921"/>
                        <a:ext cx="4584700" cy="40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73666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Content Placeholder 14" descr="Table is accessible to screenreaders&#10;">
            <a:extLst>
              <a:ext uri="{FF2B5EF4-FFF2-40B4-BE49-F238E27FC236}">
                <a16:creationId xmlns:a16="http://schemas.microsoft.com/office/drawing/2014/main" xmlns="" id="{911CEE0C-296F-436A-9B98-4E0FCCCC59F3}"/>
              </a:ext>
            </a:extLst>
          </p:cNvPr>
          <p:cNvGraphicFramePr>
            <a:graphicFrameLocks noGrp="1"/>
          </p:cNvGraphicFramePr>
          <p:nvPr>
            <p:ph sz="quarter" idx="16"/>
            <p:extLst>
              <p:ext uri="{D42A27DB-BD31-4B8C-83A1-F6EECF244321}">
                <p14:modId xmlns:p14="http://schemas.microsoft.com/office/powerpoint/2010/main" val="2961616861"/>
              </p:ext>
            </p:extLst>
          </p:nvPr>
        </p:nvGraphicFramePr>
        <p:xfrm>
          <a:off x="358766" y="1935480"/>
          <a:ext cx="8652030" cy="2987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90505">
                  <a:extLst>
                    <a:ext uri="{9D8B030D-6E8A-4147-A177-3AD203B41FA5}">
                      <a16:colId xmlns:a16="http://schemas.microsoft.com/office/drawing/2014/main" xmlns="" val="3259040351"/>
                    </a:ext>
                  </a:extLst>
                </a:gridCol>
                <a:gridCol w="1390505">
                  <a:extLst>
                    <a:ext uri="{9D8B030D-6E8A-4147-A177-3AD203B41FA5}">
                      <a16:colId xmlns:a16="http://schemas.microsoft.com/office/drawing/2014/main" xmlns="" val="4158051781"/>
                    </a:ext>
                  </a:extLst>
                </a:gridCol>
                <a:gridCol w="618002">
                  <a:extLst>
                    <a:ext uri="{9D8B030D-6E8A-4147-A177-3AD203B41FA5}">
                      <a16:colId xmlns:a16="http://schemas.microsoft.com/office/drawing/2014/main" xmlns="" val="3744239560"/>
                    </a:ext>
                  </a:extLst>
                </a:gridCol>
                <a:gridCol w="1931257">
                  <a:extLst>
                    <a:ext uri="{9D8B030D-6E8A-4147-A177-3AD203B41FA5}">
                      <a16:colId xmlns:a16="http://schemas.microsoft.com/office/drawing/2014/main" xmlns="" val="2252974308"/>
                    </a:ext>
                  </a:extLst>
                </a:gridCol>
                <a:gridCol w="1004253">
                  <a:extLst>
                    <a:ext uri="{9D8B030D-6E8A-4147-A177-3AD203B41FA5}">
                      <a16:colId xmlns:a16="http://schemas.microsoft.com/office/drawing/2014/main" xmlns="" val="2019271293"/>
                    </a:ext>
                  </a:extLst>
                </a:gridCol>
                <a:gridCol w="799610">
                  <a:extLst>
                    <a:ext uri="{9D8B030D-6E8A-4147-A177-3AD203B41FA5}">
                      <a16:colId xmlns:a16="http://schemas.microsoft.com/office/drawing/2014/main" xmlns="" val="1915770953"/>
                    </a:ext>
                  </a:extLst>
                </a:gridCol>
                <a:gridCol w="1517898">
                  <a:extLst>
                    <a:ext uri="{9D8B030D-6E8A-4147-A177-3AD203B41FA5}">
                      <a16:colId xmlns:a16="http://schemas.microsoft.com/office/drawing/2014/main" xmlns="" val="40047438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000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rPr>
                        <a:t>Category (Response)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rPr>
                        <a:t>Observed Frequency </a:t>
                      </a:r>
                      <a:r>
                        <a:rPr lang="en-US" sz="2000" b="1" i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rPr>
                        <a:t>O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rPr>
                        <a:t>p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000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rPr>
                        <a:t>Expected Frequency </a:t>
                      </a:r>
                    </a:p>
                    <a:p>
                      <a:pPr lvl="0" algn="ctr"/>
                      <a:r>
                        <a:rPr lang="en-US" sz="2000" b="1" i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rPr>
                        <a:t>E</a:t>
                      </a:r>
                      <a:r>
                        <a:rPr lang="en-US" sz="2000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rPr>
                        <a:t> = </a:t>
                      </a:r>
                      <a:r>
                        <a:rPr lang="en-US" sz="2000" b="1" i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rPr>
                        <a:t>np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rPr>
                        <a:t>(</a:t>
                      </a:r>
                      <a:r>
                        <a:rPr lang="en-US" sz="2000" b="1" i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rPr>
                        <a:t>O − E</a:t>
                      </a:r>
                      <a:r>
                        <a:rPr lang="en-US" sz="2000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1" baseline="0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</a:rPr>
                        <a:t> (O minus E) squared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1" baseline="0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</a:rPr>
                        <a:t>(O minus E) squared over E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3216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aseline="0" dirty="0">
                          <a:latin typeface="Times New Roman" panose="02020603050405020304" pitchFamily="18" charset="0"/>
                        </a:rPr>
                        <a:t>Too little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>
                          <a:latin typeface="Times New Roman" panose="02020603050405020304" pitchFamily="18" charset="0"/>
                        </a:rPr>
                        <a:t>581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>
                          <a:latin typeface="Times New Roman" panose="02020603050405020304" pitchFamily="18" charset="0"/>
                        </a:rPr>
                        <a:t>.61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>
                          <a:latin typeface="Times New Roman" panose="02020603050405020304" pitchFamily="18" charset="0"/>
                        </a:rPr>
                        <a:t>1000(.61) = 610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>
                          <a:latin typeface="Times New Roman" panose="02020603050405020304" pitchFamily="18" charset="0"/>
                        </a:rPr>
                        <a:t>−29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>
                          <a:latin typeface="Times New Roman" panose="02020603050405020304" pitchFamily="18" charset="0"/>
                        </a:rPr>
                        <a:t>841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>
                          <a:latin typeface="Times New Roman" panose="02020603050405020304" pitchFamily="18" charset="0"/>
                        </a:rPr>
                        <a:t> 1.379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548844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aseline="0" dirty="0">
                          <a:latin typeface="Times New Roman" panose="02020603050405020304" pitchFamily="18" charset="0"/>
                        </a:rPr>
                        <a:t>Fair share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>
                          <a:latin typeface="Times New Roman" panose="02020603050405020304" pitchFamily="18" charset="0"/>
                        </a:rPr>
                        <a:t>256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.24</a:t>
                      </a:r>
                      <a:endParaRPr lang="en-US" sz="2000" baseline="0" dirty="0">
                        <a:latin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>
                          <a:latin typeface="Times New Roman" panose="02020603050405020304" pitchFamily="18" charset="0"/>
                        </a:rPr>
                        <a:t>1000(.24) = 240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>
                          <a:latin typeface="Times New Roman" panose="02020603050405020304" pitchFamily="18" charset="0"/>
                        </a:rPr>
                        <a:t>  16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>
                          <a:latin typeface="Times New Roman" panose="02020603050405020304" pitchFamily="18" charset="0"/>
                        </a:rPr>
                        <a:t>256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>
                          <a:latin typeface="Times New Roman" panose="02020603050405020304" pitchFamily="18" charset="0"/>
                        </a:rPr>
                        <a:t>1.067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520121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aseline="0" dirty="0">
                          <a:latin typeface="Times New Roman" panose="02020603050405020304" pitchFamily="18" charset="0"/>
                        </a:rPr>
                        <a:t>Too much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>
                          <a:latin typeface="Times New Roman" panose="02020603050405020304" pitchFamily="18" charset="0"/>
                        </a:rPr>
                        <a:t>138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.13</a:t>
                      </a:r>
                      <a:endParaRPr lang="en-US" sz="2000" baseline="0" dirty="0">
                        <a:latin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1000(.13) = 130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>
                          <a:latin typeface="Times New Roman" panose="02020603050405020304" pitchFamily="18" charset="0"/>
                        </a:rPr>
                        <a:t>   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>
                          <a:latin typeface="Times New Roman" panose="02020603050405020304" pitchFamily="18" charset="0"/>
                        </a:rPr>
                        <a:t> 64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>
                          <a:latin typeface="Times New Roman" panose="02020603050405020304" pitchFamily="18" charset="0"/>
                        </a:rPr>
                        <a:t>  .492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449008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aseline="0" dirty="0">
                          <a:latin typeface="Times New Roman" panose="02020603050405020304" pitchFamily="18" charset="0"/>
                        </a:rPr>
                        <a:t>No opinion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>
                          <a:latin typeface="Times New Roman" panose="02020603050405020304" pitchFamily="18" charset="0"/>
                        </a:rPr>
                        <a:t> 25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.02</a:t>
                      </a:r>
                      <a:endParaRPr lang="en-US" sz="2000" baseline="0" dirty="0">
                        <a:latin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1000(.02) = 20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>
                          <a:latin typeface="Times New Roman" panose="02020603050405020304" pitchFamily="18" charset="0"/>
                        </a:rPr>
                        <a:t>  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>
                          <a:latin typeface="Times New Roman" panose="02020603050405020304" pitchFamily="18" charset="0"/>
                        </a:rPr>
                        <a:t> 25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>
                          <a:latin typeface="Times New Roman" panose="02020603050405020304" pitchFamily="18" charset="0"/>
                        </a:rPr>
                        <a:t>1.250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657389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rPr>
                        <a:t>Blank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baseline="0" dirty="0">
                          <a:latin typeface="Times New Roman" panose="02020603050405020304" pitchFamily="18" charset="0"/>
                        </a:rPr>
                        <a:t>n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</a:rPr>
                        <a:t> = 1000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Blank</a:t>
                      </a:r>
                      <a:endParaRPr lang="en-US" sz="1000" baseline="0" dirty="0">
                        <a:latin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Blank</a:t>
                      </a: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Blank</a:t>
                      </a:r>
                      <a:endParaRPr lang="en-US" sz="2000" baseline="0" dirty="0">
                        <a:latin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Blank</a:t>
                      </a:r>
                      <a:endParaRPr lang="en-US" sz="2000" baseline="0" dirty="0">
                        <a:latin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aseline="0" dirty="0">
                          <a:latin typeface="Times New Roman" panose="02020603050405020304" pitchFamily="18" charset="0"/>
                        </a:rPr>
                        <a:t>Sum = 4.188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85349934"/>
                  </a:ext>
                </a:extLst>
              </a:tr>
            </a:tbl>
          </a:graphicData>
        </a:graphic>
      </p:graphicFrame>
      <p:graphicFrame>
        <p:nvGraphicFramePr>
          <p:cNvPr id="11" name="Content Placeholder 10" descr="Image description is in table cell">
            <a:extLst>
              <a:ext uri="{FF2B5EF4-FFF2-40B4-BE49-F238E27FC236}">
                <a16:creationId xmlns:a16="http://schemas.microsoft.com/office/drawing/2014/main" xmlns="" id="{B2A32C3B-CA72-40F8-A36A-BFD47E84B719}"/>
              </a:ext>
            </a:extLst>
          </p:cNvPr>
          <p:cNvGraphicFramePr>
            <a:graphicFrameLocks noGrp="1" noChangeAspect="1"/>
          </p:cNvGraphicFramePr>
          <p:nvPr>
            <p:ph sz="quarter" idx="16"/>
            <p:extLst>
              <p:ext uri="{D42A27DB-BD31-4B8C-83A1-F6EECF244321}">
                <p14:modId xmlns:p14="http://schemas.microsoft.com/office/powerpoint/2010/main" val="1567384223"/>
              </p:ext>
            </p:extLst>
          </p:nvPr>
        </p:nvGraphicFramePr>
        <p:xfrm>
          <a:off x="6708775" y="2252612"/>
          <a:ext cx="9398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name="Equation" r:id="rId3" imgW="939600" imgH="431640" progId="Equation.DSMT4">
                  <p:embed/>
                </p:oleObj>
              </mc:Choice>
              <mc:Fallback>
                <p:oleObj name="Equation" r:id="rId3" imgW="939600" imgH="431640" progId="Equation.DSMT4">
                  <p:embed/>
                  <p:pic>
                    <p:nvPicPr>
                      <p:cNvPr id="11" name="Content Placeholder 10" descr="Image description is in table cell">
                        <a:extLst>
                          <a:ext uri="{FF2B5EF4-FFF2-40B4-BE49-F238E27FC236}">
                            <a16:creationId xmlns:a16="http://schemas.microsoft.com/office/drawing/2014/main" xmlns="" id="{B2A32C3B-CA72-40F8-A36A-BFD47E84B71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708775" y="2252612"/>
                        <a:ext cx="9398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Content Placeholder 12" descr="Image description is in table cell">
            <a:extLst>
              <a:ext uri="{FF2B5EF4-FFF2-40B4-BE49-F238E27FC236}">
                <a16:creationId xmlns:a16="http://schemas.microsoft.com/office/drawing/2014/main" xmlns="" id="{4CAA9CF3-A2DE-4A24-ADA5-216103E4101C}"/>
              </a:ext>
            </a:extLst>
          </p:cNvPr>
          <p:cNvGraphicFramePr>
            <a:graphicFrameLocks noGrp="1" noChangeAspect="1"/>
          </p:cNvGraphicFramePr>
          <p:nvPr>
            <p:ph sz="quarter" idx="16"/>
            <p:extLst>
              <p:ext uri="{D42A27DB-BD31-4B8C-83A1-F6EECF244321}">
                <p14:modId xmlns:p14="http://schemas.microsoft.com/office/powerpoint/2010/main" val="1171693400"/>
              </p:ext>
            </p:extLst>
          </p:nvPr>
        </p:nvGraphicFramePr>
        <p:xfrm>
          <a:off x="7900982" y="2151216"/>
          <a:ext cx="971946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name="Equation" r:id="rId5" imgW="1002960" imgH="711000" progId="Equation.DSMT4">
                  <p:embed/>
                </p:oleObj>
              </mc:Choice>
              <mc:Fallback>
                <p:oleObj name="Equation" r:id="rId5" imgW="1002960" imgH="711000" progId="Equation.DSMT4">
                  <p:embed/>
                  <p:pic>
                    <p:nvPicPr>
                      <p:cNvPr id="13" name="Content Placeholder 12" descr="Image description is in table cell">
                        <a:extLst>
                          <a:ext uri="{FF2B5EF4-FFF2-40B4-BE49-F238E27FC236}">
                            <a16:creationId xmlns:a16="http://schemas.microsoft.com/office/drawing/2014/main" xmlns="" id="{4CAA9CF3-A2DE-4A24-ADA5-216103E4101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900982" y="2151216"/>
                        <a:ext cx="971946" cy="688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0ECEFE5-D3F2-428F-AF04-7DB50198B78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24</a:t>
            </a:fld>
            <a:endParaRPr lang="en-US" dirty="0"/>
          </a:p>
        </p:txBody>
      </p:sp>
      <p:graphicFrame>
        <p:nvGraphicFramePr>
          <p:cNvPr id="3" name="Content Placeholder 12" descr="chi squared = sum of, (O minus E) squared, over E = 4.188.">
            <a:extLst>
              <a:ext uri="{FF2B5EF4-FFF2-40B4-BE49-F238E27FC236}">
                <a16:creationId xmlns:a16="http://schemas.microsoft.com/office/drawing/2014/main" xmlns="" id="{842DFF0D-25AA-F4DC-F368-36957E24E3D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09800" y="5157417"/>
          <a:ext cx="3676020" cy="9567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" name="Equation" r:id="rId7" imgW="3708360" imgH="965160" progId="Equation.DSMT4">
                  <p:embed/>
                </p:oleObj>
              </mc:Choice>
              <mc:Fallback>
                <p:oleObj name="Equation" r:id="rId7" imgW="3708360" imgH="965160" progId="Equation.DSMT4">
                  <p:embed/>
                  <p:pic>
                    <p:nvPicPr>
                      <p:cNvPr id="3" name="Content Placeholder 12" descr="chi squared = sum of, (O minus E) squared, over E = 4.188.">
                        <a:extLst>
                          <a:ext uri="{FF2B5EF4-FFF2-40B4-BE49-F238E27FC236}">
                            <a16:creationId xmlns:a16="http://schemas.microsoft.com/office/drawing/2014/main" xmlns="" id="{842DFF0D-25AA-F4DC-F368-36957E24E3D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209800" y="5157417"/>
                        <a:ext cx="3676020" cy="9567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xmlns="" id="{FDA69024-8723-9F88-9AAD-A63BF1B8F4F1}"/>
              </a:ext>
            </a:extLst>
          </p:cNvPr>
          <p:cNvSpPr txBox="1">
            <a:spLocks/>
          </p:cNvSpPr>
          <p:nvPr/>
        </p:nvSpPr>
        <p:spPr>
          <a:xfrm>
            <a:off x="304800" y="607555"/>
            <a:ext cx="8534400" cy="8381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Example 11-4: Solution </a:t>
            </a:r>
            <a:r>
              <a:rPr lang="en-US" sz="2000" b="0" dirty="0"/>
              <a:t>(4 of 7)</a:t>
            </a:r>
            <a:endParaRPr lang="en-US" sz="20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1AAB17AE-0005-3D0F-28FA-5AD1259841EB}"/>
              </a:ext>
            </a:extLst>
          </p:cNvPr>
          <p:cNvSpPr txBox="1">
            <a:spLocks/>
          </p:cNvSpPr>
          <p:nvPr/>
        </p:nvSpPr>
        <p:spPr>
          <a:xfrm>
            <a:off x="304800" y="1258036"/>
            <a:ext cx="8289635" cy="55999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800" b="0" i="0" kern="12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latin typeface="Times New Roman" panose="02020603050405020304" pitchFamily="18" charset="0"/>
              </a:rPr>
              <a:t>Step 4: Calculation of the test statistic. </a:t>
            </a:r>
          </a:p>
        </p:txBody>
      </p:sp>
    </p:spTree>
    <p:extLst>
      <p:ext uri="{BB962C8B-B14F-4D97-AF65-F5344CB8AC3E}">
        <p14:creationId xmlns:p14="http://schemas.microsoft.com/office/powerpoint/2010/main" val="2185282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5373D6-93AA-44F3-8F3D-13089CEC6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11-4: Solution </a:t>
            </a:r>
            <a:r>
              <a:rPr lang="en-US" sz="2000" b="0" dirty="0"/>
              <a:t>(5 of 7)</a:t>
            </a:r>
            <a:endParaRPr lang="en-US" sz="2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C59ABD8-16F0-42CE-99C8-FA6321268592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04800" y="1752600"/>
            <a:ext cx="1307295" cy="462080"/>
          </a:xfrm>
        </p:spPr>
        <p:txBody>
          <a:bodyPr/>
          <a:lstStyle/>
          <a:p>
            <a:r>
              <a:rPr lang="en-US" b="1" dirty="0"/>
              <a:t>Step 5: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AB10E85B-C29B-4B8B-B479-67CC5926E37C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25460" y="2214680"/>
            <a:ext cx="4326015" cy="379475"/>
          </a:xfrm>
        </p:spPr>
        <p:txBody>
          <a:bodyPr/>
          <a:lstStyle/>
          <a:p>
            <a:r>
              <a:rPr lang="en-US" dirty="0"/>
              <a:t>The value of the test statistic</a:t>
            </a:r>
          </a:p>
        </p:txBody>
      </p:sp>
      <p:graphicFrame>
        <p:nvGraphicFramePr>
          <p:cNvPr id="17" name="Content Placeholder 16" descr="chi squared = 4.188.">
            <a:extLst>
              <a:ext uri="{FF2B5EF4-FFF2-40B4-BE49-F238E27FC236}">
                <a16:creationId xmlns:a16="http://schemas.microsoft.com/office/drawing/2014/main" xmlns="" id="{BA025239-D0F1-425A-82ED-EB8B9F9370B1}"/>
              </a:ext>
            </a:extLst>
          </p:cNvPr>
          <p:cNvGraphicFramePr>
            <a:graphicFrameLocks noGrp="1" noChangeAspect="1"/>
          </p:cNvGraphicFramePr>
          <p:nvPr>
            <p:ph sz="quarter" idx="16"/>
          </p:nvPr>
        </p:nvGraphicFramePr>
        <p:xfrm>
          <a:off x="4855950" y="2237517"/>
          <a:ext cx="16002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" name="Equation" r:id="rId3" imgW="1600200" imgH="406080" progId="Equation.DSMT4">
                  <p:embed/>
                </p:oleObj>
              </mc:Choice>
              <mc:Fallback>
                <p:oleObj name="Equation" r:id="rId3" imgW="1600200" imgH="406080" progId="Equation.DSMT4">
                  <p:embed/>
                  <p:pic>
                    <p:nvPicPr>
                      <p:cNvPr id="17" name="Content Placeholder 16" descr="chi squared = 4.188.">
                        <a:extLst>
                          <a:ext uri="{FF2B5EF4-FFF2-40B4-BE49-F238E27FC236}">
                            <a16:creationId xmlns:a16="http://schemas.microsoft.com/office/drawing/2014/main" xmlns="" id="{BA025239-D0F1-425A-82ED-EB8B9F9370B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855950" y="2237517"/>
                        <a:ext cx="1600200" cy="40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31C4A137-C81B-4749-8A71-1B2D0E7616A9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511086" y="2214680"/>
            <a:ext cx="2270233" cy="394648"/>
          </a:xfrm>
        </p:spPr>
        <p:txBody>
          <a:bodyPr/>
          <a:lstStyle/>
          <a:p>
            <a:r>
              <a:rPr lang="en-US" dirty="0"/>
              <a:t>is smaller than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42903991-321A-4ACE-95D8-82937B540357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35508" y="2710242"/>
            <a:ext cx="2949857" cy="381000"/>
          </a:xfrm>
        </p:spPr>
        <p:txBody>
          <a:bodyPr/>
          <a:lstStyle/>
          <a:p>
            <a:r>
              <a:rPr lang="en-US" dirty="0"/>
              <a:t>the critical value of</a:t>
            </a:r>
          </a:p>
        </p:txBody>
      </p:sp>
      <p:graphicFrame>
        <p:nvGraphicFramePr>
          <p:cNvPr id="19" name="Content Placeholder 18" descr="chi squared = 9.348.">
            <a:extLst>
              <a:ext uri="{FF2B5EF4-FFF2-40B4-BE49-F238E27FC236}">
                <a16:creationId xmlns:a16="http://schemas.microsoft.com/office/drawing/2014/main" xmlns="" id="{E4F51A36-3492-474C-9A4A-132BBCAAFAB3}"/>
              </a:ext>
            </a:extLst>
          </p:cNvPr>
          <p:cNvGraphicFramePr>
            <a:graphicFrameLocks noGrp="1" noChangeAspect="1"/>
          </p:cNvGraphicFramePr>
          <p:nvPr>
            <p:ph sz="quarter" idx="16"/>
          </p:nvPr>
        </p:nvGraphicFramePr>
        <p:xfrm>
          <a:off x="3542786" y="2719431"/>
          <a:ext cx="15875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" name="Equation" r:id="rId5" imgW="1587240" imgH="406080" progId="Equation.DSMT4">
                  <p:embed/>
                </p:oleObj>
              </mc:Choice>
              <mc:Fallback>
                <p:oleObj name="Equation" r:id="rId5" imgW="1587240" imgH="406080" progId="Equation.DSMT4">
                  <p:embed/>
                  <p:pic>
                    <p:nvPicPr>
                      <p:cNvPr id="19" name="Content Placeholder 18" descr="chi squared = 9.348.">
                        <a:extLst>
                          <a:ext uri="{FF2B5EF4-FFF2-40B4-BE49-F238E27FC236}">
                            <a16:creationId xmlns:a16="http://schemas.microsoft.com/office/drawing/2014/main" xmlns="" id="{E4F51A36-3492-474C-9A4A-132BBCAAFAB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542786" y="2719431"/>
                        <a:ext cx="1587500" cy="40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B696DC80-7155-4373-BF1D-3B827CAB1266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721451" y="3295780"/>
            <a:ext cx="7986055" cy="445961"/>
          </a:xfrm>
        </p:spPr>
        <p:txBody>
          <a:bodyPr/>
          <a:lstStyle/>
          <a:p>
            <a:pPr marL="292608" indent="-292608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It falls in the nonrejection region.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xmlns="" id="{9F8112A7-AF88-414B-B0FA-38D56676335D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681259" y="3857882"/>
            <a:ext cx="7986055" cy="482412"/>
          </a:xfrm>
        </p:spPr>
        <p:txBody>
          <a:bodyPr/>
          <a:lstStyle/>
          <a:p>
            <a:r>
              <a:rPr lang="en-US" dirty="0"/>
              <a:t>Hence, we fail to reject the null hypothesis.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xmlns="" id="{F04EE33A-FE06-451E-9902-40DDC95B78A0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304800" y="4822208"/>
            <a:ext cx="8534400" cy="883642"/>
          </a:xfrm>
        </p:spPr>
        <p:txBody>
          <a:bodyPr/>
          <a:lstStyle/>
          <a:p>
            <a:pPr marL="0" indent="0"/>
            <a:r>
              <a:rPr lang="en-US" dirty="0"/>
              <a:t>Thus, we are unable to say that the current percentage distribution of opinions is different from that of 2014.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AE3517D-9FAD-430C-ACF2-7F683A4C6FC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985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0" grpId="0" build="p"/>
      <p:bldP spid="11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xmlns="" id="{C043F8B3-F687-DF76-D045-DACC7D652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 11-4: Solution </a:t>
            </a:r>
            <a:r>
              <a:rPr lang="en-US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(6 of 7)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13">
                <a:extLst>
                  <a:ext uri="{FF2B5EF4-FFF2-40B4-BE49-F238E27FC236}">
                    <a16:creationId xmlns:a16="http://schemas.microsoft.com/office/drawing/2014/main" xmlns="" id="{BE8A3F19-8F06-C3D6-994D-5080A4ABB8E3}"/>
                  </a:ext>
                </a:extLst>
              </p:cNvPr>
              <p:cNvSpPr>
                <a:spLocks noGrp="1"/>
              </p:cNvSpPr>
              <p:nvPr>
                <p:ph sz="quarter" idx="16"/>
              </p:nvPr>
            </p:nvSpPr>
            <p:spPr/>
            <p:txBody>
              <a:bodyPr/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Performing the test on a TI84:</a:t>
                </a:r>
              </a:p>
              <a:p>
                <a:pPr marL="514350" indent="-514350">
                  <a:buAutoNum type="arabicPeriod"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Put the data into the calculator as lists:</a:t>
                </a:r>
              </a:p>
              <a:p>
                <a:pPr marL="1200150" lvl="1" indent="-514350"/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observed as L1 and the expected as L2</a:t>
                </a:r>
              </a:p>
              <a:p>
                <a:pPr marL="514350" indent="-514350">
                  <a:buAutoNum type="arabicPeriod"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Go to stat, tests: select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GOF–Test</a:t>
                </a:r>
              </a:p>
              <a:p>
                <a:pPr marL="514350" indent="-514350">
                  <a:buAutoNum type="arabicPeriod"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Inputs: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Obs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L1, Exp: L2,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df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3</a:t>
                </a:r>
              </a:p>
            </p:txBody>
          </p:sp>
        </mc:Choice>
        <mc:Fallback xmlns="">
          <p:sp>
            <p:nvSpPr>
              <p:cNvPr id="14" name="Content Placeholder 13">
                <a:extLst>
                  <a:ext uri="{FF2B5EF4-FFF2-40B4-BE49-F238E27FC236}">
                    <a16:creationId xmlns:a16="http://schemas.microsoft.com/office/drawing/2014/main" id="{BE8A3F19-8F06-C3D6-994D-5080A4ABB8E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6"/>
              </p:nvPr>
            </p:nvSpPr>
            <p:spPr>
              <a:blipFill>
                <a:blip r:embed="rId2"/>
                <a:stretch>
                  <a:fillRect l="-1637" t="-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658EDE2-5547-877F-B4D4-EB0AE3F243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26</a:t>
            </a:fld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39CB8E62-8BB9-2EF3-9AB8-2AAC22E92C6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10" r="36956"/>
          <a:stretch/>
        </p:blipFill>
        <p:spPr>
          <a:xfrm>
            <a:off x="6359525" y="3150980"/>
            <a:ext cx="2578100" cy="2679700"/>
          </a:xfrm>
          <a:prstGeom prst="rect">
            <a:avLst/>
          </a:prstGeom>
        </p:spPr>
      </p:pic>
      <p:pic>
        <p:nvPicPr>
          <p:cNvPr id="3" name="Picture 2" descr="A screenshot of a video game&#10;&#10;Description automatically generated">
            <a:extLst>
              <a:ext uri="{FF2B5EF4-FFF2-40B4-BE49-F238E27FC236}">
                <a16:creationId xmlns:a16="http://schemas.microsoft.com/office/drawing/2014/main" xmlns="" id="{55675442-564C-4A2E-99E0-06B8550E7DC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10" r="61180" b="54959"/>
          <a:stretch/>
        </p:blipFill>
        <p:spPr>
          <a:xfrm>
            <a:off x="6854825" y="965890"/>
            <a:ext cx="1587500" cy="990600"/>
          </a:xfrm>
          <a:prstGeom prst="rect">
            <a:avLst/>
          </a:prstGeom>
        </p:spPr>
      </p:pic>
      <p:pic>
        <p:nvPicPr>
          <p:cNvPr id="6" name="Picture 5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xmlns="" id="{F6A4F262-B2BF-92B5-B49D-F11F2FBE49F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10" r="27640" b="35124"/>
          <a:stretch/>
        </p:blipFill>
        <p:spPr>
          <a:xfrm>
            <a:off x="1981200" y="4114800"/>
            <a:ext cx="2959100" cy="160020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xmlns="" id="{47C80DC8-4ECE-C26F-70EC-05A124F14869}"/>
              </a:ext>
            </a:extLst>
          </p:cNvPr>
          <p:cNvSpPr/>
          <p:nvPr/>
        </p:nvSpPr>
        <p:spPr>
          <a:xfrm>
            <a:off x="5791200" y="4490830"/>
            <a:ext cx="2882900" cy="3048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610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xmlns="" id="{C043F8B3-F687-DF76-D045-DACC7D652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11-4: Solution </a:t>
            </a:r>
            <a:r>
              <a:rPr lang="en-US" sz="2000" b="0" dirty="0"/>
              <a:t>(7 of 7)</a:t>
            </a:r>
            <a:endParaRPr lang="en-US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xmlns="" id="{BE8A3F19-8F06-C3D6-994D-5080A4ABB8E3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04800" y="1451112"/>
            <a:ext cx="8534400" cy="5102087"/>
          </a:xfrm>
        </p:spPr>
        <p:txBody>
          <a:bodyPr/>
          <a:lstStyle/>
          <a:p>
            <a:r>
              <a:rPr lang="en-US" dirty="0"/>
              <a:t>Performing the test on a TI84 (</a:t>
            </a:r>
            <a:r>
              <a:rPr lang="en-US" dirty="0" err="1"/>
              <a:t>cont</a:t>
            </a:r>
            <a:r>
              <a:rPr lang="en-US" dirty="0"/>
              <a:t>):</a:t>
            </a:r>
          </a:p>
          <a:p>
            <a:pPr marL="514350" indent="-514350">
              <a:buAutoNum type="arabicPeriod"/>
            </a:pPr>
            <a:r>
              <a:rPr lang="en-US" dirty="0"/>
              <a:t>The result of “Calculate”:</a:t>
            </a:r>
          </a:p>
          <a:p>
            <a:r>
              <a:rPr lang="en-US" dirty="0"/>
              <a:t>	the p-value is ~.24 or 24%</a:t>
            </a:r>
          </a:p>
          <a:p>
            <a:endParaRPr lang="en-US" dirty="0"/>
          </a:p>
          <a:p>
            <a:r>
              <a:rPr lang="en-US" dirty="0"/>
              <a:t>For Draw, the area to the</a:t>
            </a:r>
          </a:p>
          <a:p>
            <a:r>
              <a:rPr lang="en-US" dirty="0"/>
              <a:t>right of the TS = 4.2 is shaded </a:t>
            </a:r>
          </a:p>
          <a:p>
            <a:r>
              <a:rPr lang="en-US" sz="2400" dirty="0"/>
              <a:t>(Peak is at </a:t>
            </a:r>
            <a:r>
              <a:rPr lang="en-US" sz="2400" dirty="0" err="1"/>
              <a:t>df</a:t>
            </a:r>
            <a:r>
              <a:rPr lang="en-US" sz="2400" dirty="0"/>
              <a:t>–2 = 1.)</a:t>
            </a:r>
            <a:endParaRPr lang="en-US" sz="2000" dirty="0"/>
          </a:p>
          <a:p>
            <a:endParaRPr lang="en-US" dirty="0"/>
          </a:p>
          <a:p>
            <a:pPr marL="1200150" lvl="1" indent="-514350">
              <a:buAutoNum type="arabicPeriod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658EDE2-5547-877F-B4D4-EB0AE3F243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3" name="Picture 2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xmlns="" id="{FF865B04-B42D-490C-384B-858FA47E59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18" r="23913" b="40083"/>
          <a:stretch/>
        </p:blipFill>
        <p:spPr>
          <a:xfrm>
            <a:off x="5562600" y="1865655"/>
            <a:ext cx="3111500" cy="1444490"/>
          </a:xfrm>
          <a:prstGeom prst="rect">
            <a:avLst/>
          </a:prstGeom>
        </p:spPr>
      </p:pic>
      <p:pic>
        <p:nvPicPr>
          <p:cNvPr id="6" name="Picture 5" descr="A picture containing text, screenshot, line, plot&#10;&#10;Description automatically generated">
            <a:extLst>
              <a:ext uri="{FF2B5EF4-FFF2-40B4-BE49-F238E27FC236}">
                <a16:creationId xmlns:a16="http://schemas.microsoft.com/office/drawing/2014/main" xmlns="" id="{DE71207A-E093-33D4-F443-C13654A2D33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3" t="17769" r="7143"/>
          <a:stretch/>
        </p:blipFill>
        <p:spPr>
          <a:xfrm>
            <a:off x="4876800" y="3569597"/>
            <a:ext cx="3505200" cy="252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472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2" name="Google Shape;432;p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4400" y="3048000"/>
            <a:ext cx="7010400" cy="3276600"/>
          </a:xfrm>
          <a:prstGeom prst="rect">
            <a:avLst/>
          </a:prstGeom>
          <a:noFill/>
          <a:ln>
            <a:noFill/>
          </a:ln>
        </p:spPr>
      </p:pic>
      <p:sp>
        <p:nvSpPr>
          <p:cNvPr id="430" name="Google Shape;430;p69"/>
          <p:cNvSpPr txBox="1">
            <a:spLocks noGrp="1"/>
          </p:cNvSpPr>
          <p:nvPr>
            <p:ph type="body" idx="1"/>
          </p:nvPr>
        </p:nvSpPr>
        <p:spPr>
          <a:xfrm flipH="1">
            <a:off x="-3" y="1305774"/>
            <a:ext cx="8915399" cy="288522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p-value for a chi-square test is usually defined as the tail area </a:t>
            </a:r>
            <a:r>
              <a:rPr lang="en" sz="240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above</a:t>
            </a:r>
            <a:r>
              <a:rPr lang="e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calculated test statistic.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is because the test statistic is always positive, and a higher test statistic means a stronger deviation from the null hypothesis.</a:t>
            </a: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exception is when you also want to see if the fit is too good to be true, such as if you suspect fraud.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1" name="Google Shape;431;p69"/>
          <p:cNvSpPr txBox="1">
            <a:spLocks noGrp="1"/>
          </p:cNvSpPr>
          <p:nvPr>
            <p:ph type="title"/>
          </p:nvPr>
        </p:nvSpPr>
        <p:spPr>
          <a:xfrm>
            <a:off x="457200" y="-12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</a:rPr>
              <a:t>Recap: p-value for a chi-square test</a:t>
            </a:r>
            <a:endParaRPr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330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5" name="Google Shape;455;p73"/>
              <p:cNvSpPr txBox="1">
                <a:spLocks noGrp="1"/>
              </p:cNvSpPr>
              <p:nvPr>
                <p:ph type="body" idx="1"/>
              </p:nvPr>
            </p:nvSpPr>
            <p:spPr>
              <a:xfrm flipH="1">
                <a:off x="76201" y="1295400"/>
                <a:ext cx="9067799" cy="471030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546100" lvl="0" indent="-4572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SzPts val="2200"/>
                  <a:buAutoNum type="arabicPeriod"/>
                </a:pPr>
                <a:r>
                  <a:rPr lang="en-US" sz="2400" dirty="0">
                    <a:solidFill>
                      <a:schemeClr val="accent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 must be performing a multinomial experiment:</a:t>
                </a:r>
              </a:p>
              <a:p>
                <a:pPr marL="1003300" lvl="1" indent="-457200">
                  <a:lnSpc>
                    <a:spcPct val="115000"/>
                  </a:lnSpc>
                  <a:buSzPts val="2200"/>
                </a:pPr>
                <a:r>
                  <a:rPr lang="en-US" sz="2000" i="1" dirty="0">
                    <a:solidFill>
                      <a:schemeClr val="accent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Independence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Each case that contributes a count to the table must be independent of all the other cases in the table.</a:t>
                </a:r>
              </a:p>
              <a:p>
                <a:pPr marL="1003300" lvl="1" indent="-457200">
                  <a:lnSpc>
                    <a:spcPct val="115000"/>
                  </a:lnSpc>
                  <a:buSzPts val="2200"/>
                </a:pP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number of categories must be at least 3 (otherwise, use binomial), which means that </a:t>
                </a:r>
                <a:r>
                  <a:rPr lang="en-US" sz="2000" i="1" dirty="0">
                    <a:solidFill>
                      <a:schemeClr val="accent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df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≥2</m:t>
                    </m:r>
                  </m:oMath>
                </a14:m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lvl="0" indent="-3683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SzPts val="2200"/>
                  <a:buAutoNum type="arabicPeriod"/>
                </a:pPr>
                <a:r>
                  <a:rPr lang="en-US" sz="2400" i="1" dirty="0">
                    <a:solidFill>
                      <a:schemeClr val="accent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Sample size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Each category must have at least 5 </a:t>
                </a:r>
                <a:r>
                  <a:rPr lang="en-US" sz="2400" i="1" dirty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expected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cases.</a:t>
                </a:r>
              </a:p>
            </p:txBody>
          </p:sp>
        </mc:Choice>
        <mc:Fallback xmlns="">
          <p:sp>
            <p:nvSpPr>
              <p:cNvPr id="455" name="Google Shape;455;p73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 flipH="1">
                <a:off x="76201" y="1295400"/>
                <a:ext cx="9067799" cy="47103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6" name="Google Shape;456;p73"/>
          <p:cNvSpPr txBox="1">
            <a:spLocks noGrp="1"/>
          </p:cNvSpPr>
          <p:nvPr>
            <p:ph type="title"/>
          </p:nvPr>
        </p:nvSpPr>
        <p:spPr>
          <a:xfrm>
            <a:off x="457200" y="-12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</a:rPr>
              <a:t>Conditions for the chi-square test</a:t>
            </a:r>
            <a:endParaRPr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980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1FA406A-3F69-4FA2-8339-F85592277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884" y="501651"/>
            <a:ext cx="8534400" cy="641350"/>
          </a:xfrm>
        </p:spPr>
        <p:txBody>
          <a:bodyPr/>
          <a:lstStyle/>
          <a:p>
            <a:r>
              <a:rPr lang="en-US" dirty="0"/>
              <a:t>Opening Example (</a:t>
            </a:r>
            <a:r>
              <a:rPr lang="en-US" dirty="0" err="1"/>
              <a:t>cont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EC0B92D-240F-41A9-BD69-C1AE953EE6FD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17695" y="1158241"/>
            <a:ext cx="8534400" cy="5198108"/>
          </a:xfrm>
        </p:spPr>
        <p:txBody>
          <a:bodyPr/>
          <a:lstStyle/>
          <a:p>
            <a:r>
              <a:rPr lang="en-US" sz="2400" dirty="0">
                <a:latin typeface="Times New Roman" panose="02020603050405020304" pitchFamily="18" charset="0"/>
                <a:cs typeface="Arial" panose="020B0604020202020204" pitchFamily="34" charset="0"/>
              </a:rPr>
              <a:t>Are you a fan of people who work on Wall Street?</a:t>
            </a:r>
          </a:p>
          <a:p>
            <a:r>
              <a:rPr lang="en-US" sz="2400" dirty="0">
                <a:latin typeface="Times New Roman" panose="02020603050405020304" pitchFamily="18" charset="0"/>
                <a:cs typeface="Arial" panose="020B0604020202020204" pitchFamily="34" charset="0"/>
              </a:rPr>
              <a:t>Do you think that people who work on Wall Street are as honest and moral as the general public?</a:t>
            </a:r>
          </a:p>
          <a:p>
            <a:r>
              <a:rPr lang="en-US" sz="2400" dirty="0">
                <a:latin typeface="Times New Roman" panose="02020603050405020304" pitchFamily="18" charset="0"/>
                <a:cs typeface="Arial" panose="020B0604020202020204" pitchFamily="34" charset="0"/>
              </a:rPr>
              <a:t>In a Harris poll conducted in 2012, 28% of the U.S. adults polled agreed with the statement, “In general, people on Wall Street are as honest and moral as other people.”</a:t>
            </a:r>
          </a:p>
          <a:p>
            <a:r>
              <a:rPr lang="en-US" sz="2400" dirty="0">
                <a:latin typeface="Times New Roman" panose="02020603050405020304" pitchFamily="18" charset="0"/>
                <a:cs typeface="Arial" panose="020B0604020202020204" pitchFamily="34" charset="0"/>
              </a:rPr>
              <a:t>68% of the adults polled disagreed with this statement.</a:t>
            </a:r>
          </a:p>
          <a:p>
            <a:r>
              <a:rPr lang="en-US" sz="2400" dirty="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This time we keep a 3</a:t>
            </a:r>
            <a:r>
              <a:rPr lang="en-US" sz="2400" baseline="30000" dirty="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rd</a:t>
            </a:r>
            <a:r>
              <a:rPr lang="en-US" sz="2400" dirty="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category---refuse to answer, </a:t>
            </a:r>
            <a:r>
              <a:rPr 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neutral</a:t>
            </a:r>
            <a:r>
              <a:rPr lang="en-US" sz="2400" dirty="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or no opinion---which has a probability of 100% – (28%+68%) = 4%.</a:t>
            </a:r>
          </a:p>
          <a:p>
            <a:r>
              <a:rPr lang="en-US" sz="2400" dirty="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The addition of this third category means our previous inferential methods do not apply.</a:t>
            </a:r>
          </a:p>
          <a:p>
            <a:r>
              <a:rPr lang="en-US" sz="2400" dirty="0">
                <a:latin typeface="Times New Roman" panose="02020603050405020304" pitchFamily="18" charset="0"/>
                <a:cs typeface="Arial" panose="020B0604020202020204" pitchFamily="34" charset="0"/>
              </a:rPr>
              <a:t>If we conduct a poll today of 300 people and find that 50 agree, 220 disagree and 30 are neutral, have opinions changed?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AC117C1-C00F-4C21-BE99-82BABD0BD9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028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1FA406A-3F69-4FA2-8339-F85592277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884" y="501651"/>
            <a:ext cx="8534400" cy="641350"/>
          </a:xfrm>
        </p:spPr>
        <p:txBody>
          <a:bodyPr>
            <a:normAutofit fontScale="90000"/>
          </a:bodyPr>
          <a:lstStyle/>
          <a:p>
            <a:r>
              <a:rPr lang="en-US" dirty="0"/>
              <a:t>Chapter Opening Example Reappearance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EC0B92D-240F-41A9-BD69-C1AE953EE6FD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08497" y="1117160"/>
            <a:ext cx="8498619" cy="2270759"/>
          </a:xfrm>
        </p:spPr>
        <p:txBody>
          <a:bodyPr/>
          <a:lstStyle/>
          <a:p>
            <a:r>
              <a:rPr lang="en-US" sz="2400" dirty="0">
                <a:latin typeface="Times New Roman" panose="02020603050405020304" pitchFamily="18" charset="0"/>
                <a:cs typeface="Arial" panose="020B0604020202020204" pitchFamily="34" charset="0"/>
              </a:rPr>
              <a:t>Given the statement, “In general, people on Wall Street are as honest and moral as other people,” a 2012 Harris poll revealed:</a:t>
            </a:r>
          </a:p>
          <a:p>
            <a:r>
              <a:rPr lang="en-US" sz="2400" dirty="0">
                <a:latin typeface="Times New Roman" panose="02020603050405020304" pitchFamily="18" charset="0"/>
                <a:cs typeface="Arial" panose="020B0604020202020204" pitchFamily="34" charset="0"/>
              </a:rPr>
              <a:t>28% of the U.S. adults polled agreed;</a:t>
            </a:r>
          </a:p>
          <a:p>
            <a:r>
              <a:rPr lang="en-US" sz="2400" dirty="0">
                <a:latin typeface="Times New Roman" panose="02020603050405020304" pitchFamily="18" charset="0"/>
                <a:cs typeface="Arial" panose="020B0604020202020204" pitchFamily="34" charset="0"/>
              </a:rPr>
              <a:t>68% of the adults polled disagreed with this statement;</a:t>
            </a:r>
          </a:p>
          <a:p>
            <a:r>
              <a:rPr lang="en-US" sz="2400" dirty="0">
                <a:latin typeface="Times New Roman" panose="02020603050405020304" pitchFamily="18" charset="0"/>
                <a:cs typeface="Arial" panose="020B0604020202020204" pitchFamily="34" charset="0"/>
              </a:rPr>
              <a:t>4% were not sure/refused to answer.</a:t>
            </a:r>
          </a:p>
        </p:txBody>
      </p:sp>
      <p:pic>
        <p:nvPicPr>
          <p:cNvPr id="5" name="Content Placeholder 9" descr="Are people on wall street honest and moral?  Not sure or refused: 4%, disagree: 68%, agree: 28%.">
            <a:extLst>
              <a:ext uri="{FF2B5EF4-FFF2-40B4-BE49-F238E27FC236}">
                <a16:creationId xmlns:a16="http://schemas.microsoft.com/office/drawing/2014/main" xmlns="" id="{75BBCAEB-036D-814E-9AED-D9C634AE6A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8600" y="3429000"/>
            <a:ext cx="5016500" cy="304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E0D3D77B-83AD-6D42-8694-5E2A05E315E0}"/>
                  </a:ext>
                </a:extLst>
              </p:cNvPr>
              <p:cNvSpPr txBox="1"/>
              <p:nvPr/>
            </p:nvSpPr>
            <p:spPr>
              <a:xfrm>
                <a:off x="314355" y="3387919"/>
                <a:ext cx="3577703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Arial" panose="020B0604020202020204" pitchFamily="34" charset="0"/>
                  </a:rPr>
                  <a:t>Suppose we conduct a poll today of 300 people &amp; find: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Arial" panose="020B0604020202020204" pitchFamily="34" charset="0"/>
                  </a:rPr>
                  <a:t>60 agree;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Arial" panose="020B0604020202020204" pitchFamily="34" charset="0"/>
                  </a:rPr>
                  <a:t>230 disagree;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Arial" panose="020B0604020202020204" pitchFamily="34" charset="0"/>
                  </a:rPr>
                  <a:t>10 are not sure/refused. Have opinions changed?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Arial" panose="020B0604020202020204" pitchFamily="34" charset="0"/>
                  </a:rPr>
                  <a:t>Use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=5%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0D3D77B-83AD-6D42-8694-5E2A05E315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355" y="3387919"/>
                <a:ext cx="3577703" cy="2677656"/>
              </a:xfrm>
              <a:prstGeom prst="rect">
                <a:avLst/>
              </a:prstGeom>
              <a:blipFill>
                <a:blip r:embed="rId3"/>
                <a:stretch>
                  <a:fillRect l="-2473" t="-1415" r="-2473" b="-47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D066C1C-7A53-0148-A037-B230B3A58BE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812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xmlns="" id="{6DF6E186-4448-6007-5C05-1840438BD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 Opening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xmlns="" id="{DF1D4909-2576-2638-64AC-B722E5893059}"/>
                  </a:ext>
                </a:extLst>
              </p:cNvPr>
              <p:cNvSpPr>
                <a:spLocks noGrp="1"/>
              </p:cNvSpPr>
              <p:nvPr>
                <p:ph sz="quarter" idx="16"/>
              </p:nvPr>
            </p:nvSpPr>
            <p:spPr>
              <a:xfrm>
                <a:off x="304800" y="1600201"/>
                <a:ext cx="8686800" cy="4572000"/>
              </a:xfrm>
            </p:spPr>
            <p:txBody>
              <a:bodyPr/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Make a table-&gt;</a:t>
                </a:r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Note that there are more than 2 categories and each expected is at least 5.</a:t>
                </a:r>
              </a:p>
              <a:p>
                <a:pPr lvl="1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Hence conditions are met for using chi-square test.</a:t>
                </a:r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 perform the test on a TI84, we put the data into L1 - L2.</a:t>
                </a:r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Calling the test &amp; “Calculate”:</a:t>
                </a:r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p-value = 0.005 &lt; 0.05 =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 conclude:</a:t>
                </a:r>
              </a:p>
              <a:p>
                <a:pPr lvl="1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opinion proportions regarding the morality of wall-street workers have changed since 2012.</a:t>
                </a:r>
              </a:p>
              <a:p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DF1D4909-2576-2638-64AC-B722E589305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6"/>
              </p:nvPr>
            </p:nvSpPr>
            <p:spPr>
              <a:xfrm>
                <a:off x="304800" y="1600201"/>
                <a:ext cx="8686800" cy="4572000"/>
              </a:xfrm>
              <a:blipFill>
                <a:blip r:embed="rId2"/>
                <a:stretch>
                  <a:fillRect l="-1608" t="-2216" r="-1462" b="-63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22CB14A-9D9A-EB3D-F8F9-8AC81D42A1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31</a:t>
            </a:fld>
            <a:endParaRPr lang="en-US" dirty="0"/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xmlns="" id="{107A5990-68B8-FF4F-ECDA-945EDAFAF09B}"/>
              </a:ext>
            </a:extLst>
          </p:cNvPr>
          <p:cNvGraphicFramePr>
            <a:graphicFrameLocks noGrp="1"/>
          </p:cNvGraphicFramePr>
          <p:nvPr/>
        </p:nvGraphicFramePr>
        <p:xfrm>
          <a:off x="5088848" y="497840"/>
          <a:ext cx="3810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xmlns="" val="320713277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xmlns="" val="2526212272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xmlns="" val="25557329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opinion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observed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expected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97688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agreed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.28*300 = 84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308799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disagreed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.68*300 = 204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510694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other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.04*300 = 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07487866"/>
                  </a:ext>
                </a:extLst>
              </a:tr>
            </a:tbl>
          </a:graphicData>
        </a:graphic>
      </p:graphicFrame>
      <p:pic>
        <p:nvPicPr>
          <p:cNvPr id="3" name="Picture 2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xmlns="" id="{F14B182B-4D79-592D-3FEC-BE0DAFB1BBD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60" r="27660" b="50389"/>
          <a:stretch/>
        </p:blipFill>
        <p:spPr>
          <a:xfrm>
            <a:off x="5562599" y="4038600"/>
            <a:ext cx="3338481" cy="121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369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xmlns="" id="{6DF6E186-4448-6007-5C05-1840438BD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 Opening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DF1D4909-2576-2638-64AC-B722E5893059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04800" y="1600201"/>
            <a:ext cx="8686800" cy="4572000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Make a table-&gt;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Note that there are more than 2 categories and each expected is at least 5.</a:t>
            </a:r>
          </a:p>
          <a:p>
            <a:pPr lvl="1"/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Hence conditions are met for using chi-square test.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Performing the test on a TI84, we put the data into L1 - L2.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Calling the test &amp; “Draw”-&gt;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Note the exponential curve.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TS is on the scale, but the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area is too small to be seen.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22CB14A-9D9A-EB3D-F8F9-8AC81D42A1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32</a:t>
            </a:fld>
            <a:endParaRPr lang="en-US" dirty="0"/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xmlns="" id="{107A5990-68B8-FF4F-ECDA-945EDAFAF09B}"/>
              </a:ext>
            </a:extLst>
          </p:cNvPr>
          <p:cNvGraphicFramePr>
            <a:graphicFrameLocks noGrp="1"/>
          </p:cNvGraphicFramePr>
          <p:nvPr/>
        </p:nvGraphicFramePr>
        <p:xfrm>
          <a:off x="5088848" y="497840"/>
          <a:ext cx="3810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xmlns="" val="320713277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xmlns="" val="2526212272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xmlns="" val="25557329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opinion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observed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expected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97688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agreed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.28*300 = 84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308799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disagreed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.68*300 = 204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510694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other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.04*300 = 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07487866"/>
                  </a:ext>
                </a:extLst>
              </a:tr>
            </a:tbl>
          </a:graphicData>
        </a:graphic>
      </p:graphicFrame>
      <p:pic>
        <p:nvPicPr>
          <p:cNvPr id="5" name="Picture 4" descr="A picture containing text, screenshot, line, plot&#10;&#10;Description automatically generated">
            <a:extLst>
              <a:ext uri="{FF2B5EF4-FFF2-40B4-BE49-F238E27FC236}">
                <a16:creationId xmlns:a16="http://schemas.microsoft.com/office/drawing/2014/main" xmlns="" id="{2341F223-2938-5EF4-1454-F0FD2F874A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3" t="17769" r="6832"/>
          <a:stretch/>
        </p:blipFill>
        <p:spPr>
          <a:xfrm>
            <a:off x="4800600" y="4011612"/>
            <a:ext cx="3517900" cy="2527300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xmlns="" id="{C1EFB3D9-C4A7-F018-ADB8-C91C2E65E8E9}"/>
              </a:ext>
            </a:extLst>
          </p:cNvPr>
          <p:cNvCxnSpPr/>
          <p:nvPr/>
        </p:nvCxnSpPr>
        <p:spPr>
          <a:xfrm>
            <a:off x="7924800" y="5410200"/>
            <a:ext cx="0" cy="4572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ADBC443-0A21-90BC-1A1A-29BA36D8DFB6}"/>
              </a:ext>
            </a:extLst>
          </p:cNvPr>
          <p:cNvSpPr txBox="1"/>
          <p:nvPr/>
        </p:nvSpPr>
        <p:spPr>
          <a:xfrm>
            <a:off x="6781800" y="5040868"/>
            <a:ext cx="1295400" cy="369332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TS = 10.52</a:t>
            </a:r>
          </a:p>
        </p:txBody>
      </p:sp>
    </p:spTree>
    <p:extLst>
      <p:ext uri="{BB962C8B-B14F-4D97-AF65-F5344CB8AC3E}">
        <p14:creationId xmlns:p14="http://schemas.microsoft.com/office/powerpoint/2010/main" val="593160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8F2B216-6BA6-423C-B23C-A65108BF2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80" y="461374"/>
            <a:ext cx="8534400" cy="838199"/>
          </a:xfrm>
        </p:spPr>
        <p:txBody>
          <a:bodyPr/>
          <a:lstStyle/>
          <a:p>
            <a:r>
              <a:rPr lang="en-US" dirty="0"/>
              <a:t>11.1 The Chi-Square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977FFD78-3285-47C7-9348-D72A139B2BD9}"/>
                  </a:ext>
                </a:extLst>
              </p:cNvPr>
              <p:cNvSpPr>
                <a:spLocks noGrp="1"/>
              </p:cNvSpPr>
              <p:nvPr>
                <p:ph sz="quarter" idx="15"/>
              </p:nvPr>
            </p:nvSpPr>
            <p:spPr>
              <a:xfrm>
                <a:off x="321880" y="1116444"/>
                <a:ext cx="8534400" cy="5239906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sz="2800" dirty="0"/>
                  <a:t>The </a:t>
                </a:r>
                <a:r>
                  <a:rPr lang="en-GB" sz="2800" b="1" dirty="0">
                    <a:solidFill>
                      <a:schemeClr val="accent2"/>
                    </a:solidFill>
                  </a:rPr>
                  <a:t>chi-square distribution</a:t>
                </a:r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2800" dirty="0"/>
                  <a:t> (read as “</a:t>
                </a:r>
                <a:r>
                  <a:rPr lang="en-GB" sz="2800" dirty="0" err="1"/>
                  <a:t>kie</a:t>
                </a:r>
                <a:r>
                  <a:rPr lang="en-GB" sz="2800" dirty="0"/>
                  <a:t>-square”) has only one parameter called the degrees of freedom (</a:t>
                </a:r>
                <a:r>
                  <a:rPr lang="en-GB" sz="2800" dirty="0" err="1"/>
                  <a:t>df</a:t>
                </a:r>
                <a:r>
                  <a:rPr lang="en-GB" sz="2800" dirty="0"/>
                  <a:t>).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GB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2800" dirty="0"/>
                  <a:t> assumes only nonnegative values, </a:t>
                </a:r>
              </a:p>
              <a:p>
                <a:pPr marL="510667" lvl="1" indent="0">
                  <a:buNone/>
                </a:pPr>
                <a:r>
                  <a:rPr lang="en-GB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i.e., the curve lies to the right of the vertical axis.</a:t>
                </a:r>
                <a:endParaRPr lang="en-GB" sz="2800" dirty="0"/>
              </a:p>
              <a:p>
                <a:pPr marL="0" indent="0">
                  <a:buNone/>
                </a:pPr>
                <a:r>
                  <a:rPr lang="en-GB" sz="2800" dirty="0"/>
                  <a:t>The shape of a chi-square distribution:</a:t>
                </a:r>
              </a:p>
              <a:p>
                <a:r>
                  <a:rPr lang="en-GB" sz="2800" dirty="0"/>
                  <a:t>for </a:t>
                </a:r>
                <a:r>
                  <a:rPr lang="en-GB" sz="2800" dirty="0" err="1"/>
                  <a:t>df</a:t>
                </a:r>
                <a:r>
                  <a:rPr lang="en-GB" sz="2800" dirty="0"/>
                  <a:t>=2 it is exponential, the curve with the most skewing;</a:t>
                </a:r>
              </a:p>
              <a:p>
                <a:r>
                  <a:rPr lang="en-GB" sz="2800" dirty="0"/>
                  <a:t>for small </a:t>
                </a:r>
                <a:r>
                  <a:rPr lang="en-GB" sz="2800" dirty="0" err="1"/>
                  <a:t>df</a:t>
                </a:r>
                <a:r>
                  <a:rPr lang="en-GB" sz="2800" dirty="0"/>
                  <a:t> &gt;2, the curve is bell-shaped and highly skewed to the right, less so as the </a:t>
                </a:r>
                <a:r>
                  <a:rPr lang="en-GB" sz="2800" dirty="0" err="1"/>
                  <a:t>df</a:t>
                </a:r>
                <a:r>
                  <a:rPr lang="en-GB" sz="2800" dirty="0"/>
                  <a:t> increases;</a:t>
                </a:r>
              </a:p>
              <a:p>
                <a:r>
                  <a:rPr lang="en-GB" sz="2800" dirty="0"/>
                  <a:t>for large </a:t>
                </a:r>
                <a:r>
                  <a:rPr lang="en-GB" sz="2800" dirty="0" err="1"/>
                  <a:t>df</a:t>
                </a:r>
                <a:r>
                  <a:rPr lang="en-GB" sz="2800" dirty="0"/>
                  <a:t>, curve is bell-shaped and more symmetric.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77FFD78-3285-47C7-9348-D72A139B2BD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5"/>
              </p:nvPr>
            </p:nvSpPr>
            <p:spPr>
              <a:xfrm>
                <a:off x="321880" y="1116444"/>
                <a:ext cx="8534400" cy="5239906"/>
              </a:xfrm>
              <a:blipFill>
                <a:blip r:embed="rId2"/>
                <a:stretch>
                  <a:fillRect l="-1486" t="-1932" r="-8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CDF1C93-1FEB-48F6-B5F6-01756F4F15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771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CFFC4C5-41F3-4E89-8338-6792F397E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762001"/>
            <a:ext cx="8534400" cy="1090437"/>
          </a:xfrm>
        </p:spPr>
        <p:txBody>
          <a:bodyPr>
            <a:normAutofit fontScale="90000"/>
          </a:bodyPr>
          <a:lstStyle/>
          <a:p>
            <a:r>
              <a:rPr lang="en-US" dirty="0"/>
              <a:t>Three Chi-Square Distribution Curves</a:t>
            </a:r>
          </a:p>
        </p:txBody>
      </p:sp>
      <p:pic>
        <p:nvPicPr>
          <p:cNvPr id="9" name="Content Placeholder 8" descr="Graph has chi squared on x-axis ranging from 0 to 21. One descending curve for d f = 2, two consecutive bell-shaped curves for d f = 7, d f = 12 respectively.">
            <a:extLst>
              <a:ext uri="{FF2B5EF4-FFF2-40B4-BE49-F238E27FC236}">
                <a16:creationId xmlns:a16="http://schemas.microsoft.com/office/drawing/2014/main" xmlns="" id="{4938FBA7-43E0-46BE-978A-FF885F8E2646}"/>
              </a:ext>
            </a:extLst>
          </p:cNvPr>
          <p:cNvPicPr>
            <a:picLocks noGrp="1" noChangeAspect="1"/>
          </p:cNvPicPr>
          <p:nvPr>
            <p:ph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335" y="1524000"/>
            <a:ext cx="8392696" cy="3172268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95F1920-78F9-4286-9579-10AFEA829FE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="" id="{B5810B8E-715D-0947-B59F-FB9C28FEAA2C}"/>
                  </a:ext>
                </a:extLst>
              </p:cNvPr>
              <p:cNvSpPr txBox="1"/>
              <p:nvPr/>
            </p:nvSpPr>
            <p:spPr>
              <a:xfrm>
                <a:off x="533400" y="4696268"/>
                <a:ext cx="5561138" cy="1384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𝑑𝑓</m:t>
                    </m:r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−2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peak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endParaRPr lang="en-US" sz="28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𝑑𝑓</m:t>
                    </m:r>
                  </m:oMath>
                </a14:m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mean;</a:t>
                </a:r>
              </a:p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median is somewhere in between.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5810B8E-715D-0947-B59F-FB9C28FEAA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4696268"/>
                <a:ext cx="5561138" cy="1384995"/>
              </a:xfrm>
              <a:prstGeom prst="rect">
                <a:avLst/>
              </a:prstGeom>
              <a:blipFill>
                <a:blip r:embed="rId3"/>
                <a:stretch>
                  <a:fillRect l="-2278" t="-4505" r="-1139" b="-10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1752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" name="Google Shape;291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3341" y="963564"/>
            <a:ext cx="7696325" cy="3532236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49"/>
          <p:cNvSpPr txBox="1">
            <a:spLocks noGrp="1"/>
          </p:cNvSpPr>
          <p:nvPr>
            <p:ph type="body" idx="1"/>
          </p:nvPr>
        </p:nvSpPr>
        <p:spPr>
          <a:xfrm flipH="1">
            <a:off x="457074" y="4495800"/>
            <a:ext cx="8458325" cy="18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n" sz="2400" dirty="0"/>
              <a:t>For the </a:t>
            </a:r>
            <a:r>
              <a:rPr lang="en" sz="2400" i="1" dirty="0"/>
              <a:t>χ</a:t>
            </a:r>
            <a:r>
              <a:rPr lang="en" sz="2400" i="1" baseline="30000" dirty="0"/>
              <a:t>2</a:t>
            </a:r>
            <a:r>
              <a:rPr lang="en" sz="2400" dirty="0"/>
              <a:t> distribution, as the df increases,</a:t>
            </a:r>
            <a:endParaRPr sz="2400" dirty="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lphaLcParenBoth"/>
            </a:pPr>
            <a:r>
              <a:rPr lang="en" sz="2400" dirty="0"/>
              <a:t>all measures of center (mean, median, mode) increase</a:t>
            </a: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lphaLcParenBoth"/>
            </a:pPr>
            <a:r>
              <a:rPr lang="en" sz="2400" dirty="0"/>
              <a:t>the variability increases</a:t>
            </a:r>
            <a:endParaRPr sz="2400" dirty="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lphaLcParenBoth"/>
            </a:pPr>
            <a:r>
              <a:rPr lang="en" sz="2400" dirty="0"/>
              <a:t>the shape becomes more skewed (less like a normal)</a:t>
            </a:r>
            <a:endParaRPr sz="240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289" name="Google Shape;289;p49"/>
          <p:cNvSpPr txBox="1">
            <a:spLocks noGrp="1"/>
          </p:cNvSpPr>
          <p:nvPr>
            <p:ph type="body" idx="1"/>
          </p:nvPr>
        </p:nvSpPr>
        <p:spPr>
          <a:xfrm flipH="1">
            <a:off x="2667000" y="562744"/>
            <a:ext cx="5105525" cy="49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Which of the following is false?</a:t>
            </a:r>
            <a:endParaRPr sz="2400" dirty="0"/>
          </a:p>
        </p:txBody>
      </p:sp>
      <p:sp>
        <p:nvSpPr>
          <p:cNvPr id="290" name="Google Shape;290;p49"/>
          <p:cNvSpPr txBox="1">
            <a:spLocks noGrp="1"/>
          </p:cNvSpPr>
          <p:nvPr>
            <p:ph type="title"/>
          </p:nvPr>
        </p:nvSpPr>
        <p:spPr>
          <a:xfrm>
            <a:off x="457200" y="-12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1"/>
                </a:solidFill>
              </a:rPr>
              <a:t>Practice</a:t>
            </a:r>
            <a:endParaRPr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" name="Google Shape;291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3341" y="963564"/>
            <a:ext cx="7696325" cy="3532236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49"/>
          <p:cNvSpPr txBox="1">
            <a:spLocks noGrp="1"/>
          </p:cNvSpPr>
          <p:nvPr>
            <p:ph type="body" idx="1"/>
          </p:nvPr>
        </p:nvSpPr>
        <p:spPr>
          <a:xfrm flipH="1">
            <a:off x="457074" y="4495800"/>
            <a:ext cx="8458325" cy="18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n" sz="2400" dirty="0"/>
              <a:t>For the </a:t>
            </a:r>
            <a:r>
              <a:rPr lang="en" sz="2400" i="1" dirty="0"/>
              <a:t>χ</a:t>
            </a:r>
            <a:r>
              <a:rPr lang="en" sz="2400" i="1" baseline="30000" dirty="0"/>
              <a:t>2</a:t>
            </a:r>
            <a:r>
              <a:rPr lang="en" sz="2400" dirty="0"/>
              <a:t> distribution, as the df increases,</a:t>
            </a:r>
            <a:endParaRPr sz="2400" dirty="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lphaLcParenBoth"/>
            </a:pPr>
            <a:r>
              <a:rPr lang="en" sz="2400" dirty="0"/>
              <a:t>all measures of center (mean, median, mode) increase</a:t>
            </a:r>
            <a:endParaRPr sz="2400" dirty="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lphaLcParenBoth"/>
            </a:pPr>
            <a:r>
              <a:rPr lang="en" sz="2400" dirty="0"/>
              <a:t>the variability increases</a:t>
            </a:r>
            <a:endParaRPr sz="2400" dirty="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lphaLcParenBoth"/>
            </a:pPr>
            <a:r>
              <a:rPr lang="en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the shape becomes more skewed (less like a normal)</a:t>
            </a:r>
            <a:endParaRPr sz="2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289" name="Google Shape;289;p49"/>
          <p:cNvSpPr txBox="1">
            <a:spLocks noGrp="1"/>
          </p:cNvSpPr>
          <p:nvPr>
            <p:ph type="body" idx="1"/>
          </p:nvPr>
        </p:nvSpPr>
        <p:spPr>
          <a:xfrm flipH="1">
            <a:off x="2667000" y="562744"/>
            <a:ext cx="5105525" cy="49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Which of the following is false?</a:t>
            </a:r>
            <a:endParaRPr sz="2400" dirty="0"/>
          </a:p>
        </p:txBody>
      </p:sp>
      <p:sp>
        <p:nvSpPr>
          <p:cNvPr id="290" name="Google Shape;290;p49"/>
          <p:cNvSpPr txBox="1">
            <a:spLocks noGrp="1"/>
          </p:cNvSpPr>
          <p:nvPr>
            <p:ph type="title"/>
          </p:nvPr>
        </p:nvSpPr>
        <p:spPr>
          <a:xfrm>
            <a:off x="457200" y="-12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1"/>
                </a:solidFill>
              </a:rPr>
              <a:t>Practice</a:t>
            </a:r>
            <a:endParaRPr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0205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138" name="Picture 2" descr="Calculation graph of Inverse Probability Calculation: Calculation_1">
            <a:extLst>
              <a:ext uri="{FF2B5EF4-FFF2-40B4-BE49-F238E27FC236}">
                <a16:creationId xmlns:a16="http://schemas.microsoft.com/office/drawing/2014/main" xmlns="" id="{EAEADD27-58AB-464E-853D-096153BB01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1817" y="2393927"/>
            <a:ext cx="4327548" cy="4327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xmlns="" id="{0616593C-43D1-44A2-8FCB-B85B7D07516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25791" y="515173"/>
                <a:ext cx="8839200" cy="838199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Example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US" b="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/>
                  <a:t>: finding area on right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616593C-43D1-44A2-8FCB-B85B7D07516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5791" y="515173"/>
                <a:ext cx="8839200" cy="838199"/>
              </a:xfrm>
              <a:blipFill>
                <a:blip r:embed="rId3"/>
                <a:stretch>
                  <a:fillRect l="-2296" t="-20896" b="-7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xmlns="" id="{B0FEC832-7BEF-4FE1-BF35-E92C3EC1D717}"/>
                  </a:ext>
                </a:extLst>
              </p:cNvPr>
              <p:cNvSpPr>
                <a:spLocks noGrp="1"/>
              </p:cNvSpPr>
              <p:nvPr>
                <p:ph sz="quarter" idx="16"/>
              </p:nvPr>
            </p:nvSpPr>
            <p:spPr>
              <a:xfrm>
                <a:off x="304800" y="1353371"/>
                <a:ext cx="8839200" cy="3948901"/>
              </a:xfrm>
            </p:spPr>
            <p:txBody>
              <a:bodyPr/>
              <a:lstStyle/>
              <a:p>
                <a:r>
                  <a:rPr lang="en-US" dirty="0"/>
                  <a:t>Find the area to the right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=12.02</m:t>
                    </m:r>
                  </m:oMath>
                </a14:m>
                <a:r>
                  <a:rPr lang="en-GB" dirty="0"/>
                  <a:t> </a:t>
                </a:r>
                <a:r>
                  <a:rPr lang="en-US" dirty="0">
                    <a:latin typeface="Times New Roman" panose="02020603050405020304" pitchFamily="18" charset="0"/>
                  </a:rPr>
                  <a:t>for </a:t>
                </a:r>
                <a:r>
                  <a:rPr lang="en-US" dirty="0" err="1">
                    <a:latin typeface="Times New Roman" panose="02020603050405020304" pitchFamily="18" charset="0"/>
                  </a:rPr>
                  <a:t>df</a:t>
                </a:r>
                <a:r>
                  <a:rPr lang="en-US" dirty="0">
                    <a:latin typeface="Times New Roman" panose="02020603050405020304" pitchFamily="18" charset="0"/>
                  </a:rPr>
                  <a:t> = 7.</a:t>
                </a:r>
              </a:p>
              <a:p>
                <a:endParaRPr lang="en-US" dirty="0" smtClean="0">
                  <a:latin typeface="Times New Roman" panose="02020603050405020304" pitchFamily="18" charset="0"/>
                </a:endParaRPr>
              </a:p>
              <a:p>
                <a:r>
                  <a:rPr lang="en-US" dirty="0" smtClean="0">
                    <a:latin typeface="Times New Roman" panose="02020603050405020304" pitchFamily="18" charset="0"/>
                  </a:rPr>
                  <a:t>TI-84</a:t>
                </a:r>
                <a:r>
                  <a:rPr lang="en-US" dirty="0">
                    <a:latin typeface="Times New Roman" panose="02020603050405020304" pitchFamily="18" charset="0"/>
                  </a:rPr>
                  <a:t>: As with the normal</a:t>
                </a:r>
              </a:p>
              <a:p>
                <a:r>
                  <a:rPr lang="en-US" dirty="0">
                    <a:latin typeface="Times New Roman" panose="02020603050405020304" pitchFamily="18" charset="0"/>
                  </a:rPr>
                  <a:t>and t distributions, go to </a:t>
                </a:r>
              </a:p>
              <a:p>
                <a:r>
                  <a:rPr lang="en-US" dirty="0">
                    <a:latin typeface="Times New Roman" panose="02020603050405020304" pitchFamily="18" charset="0"/>
                  </a:rPr>
                  <a:t>2</a:t>
                </a:r>
                <a:r>
                  <a:rPr lang="en-US" baseline="30000" dirty="0">
                    <a:latin typeface="Times New Roman" panose="02020603050405020304" pitchFamily="18" charset="0"/>
                  </a:rPr>
                  <a:t>nd</a:t>
                </a:r>
                <a:r>
                  <a:rPr lang="en-US" dirty="0">
                    <a:latin typeface="Times New Roman" panose="02020603050405020304" pitchFamily="18" charset="0"/>
                  </a:rPr>
                  <a:t> vars (</a:t>
                </a:r>
                <a:r>
                  <a:rPr lang="en-US" dirty="0" err="1">
                    <a:latin typeface="Times New Roman" panose="02020603050405020304" pitchFamily="18" charset="0"/>
                  </a:rPr>
                  <a:t>distr</a:t>
                </a:r>
                <a:r>
                  <a:rPr lang="en-US" dirty="0">
                    <a:latin typeface="Times New Roman" panose="02020603050405020304" pitchFamily="18" charset="0"/>
                  </a:rPr>
                  <a:t>).</a:t>
                </a:r>
              </a:p>
              <a:p>
                <a:r>
                  <a:rPr lang="en-US" dirty="0">
                    <a:latin typeface="Times New Roman" panose="02020603050405020304" pitchFamily="18" charset="0"/>
                  </a:rPr>
                  <a:t>Select </a:t>
                </a:r>
                <a:r>
                  <a:rPr lang="en-US" dirty="0"/>
                  <a:t>8: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cdf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</a:rPr>
                  <a:t> , </a:t>
                </a:r>
              </a:p>
              <a:p>
                <a:r>
                  <a:rPr lang="en-US" dirty="0">
                    <a:latin typeface="Times New Roman" panose="02020603050405020304" pitchFamily="18" charset="0"/>
                  </a:rPr>
                  <a:t>put in lower, upper and </a:t>
                </a:r>
                <a:r>
                  <a:rPr lang="en-US" dirty="0" err="1">
                    <a:latin typeface="Times New Roman" panose="02020603050405020304" pitchFamily="18" charset="0"/>
                  </a:rPr>
                  <a:t>df</a:t>
                </a:r>
                <a:r>
                  <a:rPr lang="en-US" dirty="0">
                    <a:latin typeface="Times New Roman" panose="02020603050405020304" pitchFamily="18" charset="0"/>
                  </a:rPr>
                  <a:t> inputs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err="1">
                    <a:latin typeface="Times New Roman" panose="02020603050405020304" pitchFamily="18" charset="0"/>
                  </a:rPr>
                  <a:t>cdf</a:t>
                </a:r>
                <a:r>
                  <a:rPr lang="en-US" dirty="0">
                    <a:latin typeface="Times New Roman" panose="02020603050405020304" pitchFamily="18" charset="0"/>
                  </a:rPr>
                  <a:t>(12.02, 1E99, 7)</a:t>
                </a:r>
              </a:p>
            </p:txBody>
          </p:sp>
        </mc:Choice>
        <mc:Fallback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B0FEC832-7BEF-4FE1-BF35-E92C3EC1D7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6"/>
              </p:nvPr>
            </p:nvSpPr>
            <p:spPr>
              <a:xfrm>
                <a:off x="304800" y="1353371"/>
                <a:ext cx="8839200" cy="3948901"/>
              </a:xfrm>
              <a:blipFill rotWithShape="1">
                <a:blip r:embed="rId4"/>
                <a:stretch>
                  <a:fillRect l="-1379" t="-2623" b="-69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D002B9D-0DB6-4822-AFE1-51EB35BB927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629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138" name="Picture 2" descr="Calculation graph of Inverse Probability Calculation: Calculation_1">
            <a:extLst>
              <a:ext uri="{FF2B5EF4-FFF2-40B4-BE49-F238E27FC236}">
                <a16:creationId xmlns:a16="http://schemas.microsoft.com/office/drawing/2014/main" xmlns="" id="{EAEADD27-58AB-464E-853D-096153BB01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04522" y="2231242"/>
            <a:ext cx="4327548" cy="4327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xmlns="" id="{0616593C-43D1-44A2-8FCB-B85B7D07516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25791" y="515173"/>
                <a:ext cx="8839200" cy="838199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/>
                  <a:t>Example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US" b="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/>
                  <a:t>: input of right probability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616593C-43D1-44A2-8FCB-B85B7D07516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5791" y="515173"/>
                <a:ext cx="8839200" cy="838199"/>
              </a:xfrm>
              <a:blipFill>
                <a:blip r:embed="rId3"/>
                <a:stretch>
                  <a:fillRect l="-2009" t="-164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xmlns="" id="{B0FEC832-7BEF-4FE1-BF35-E92C3EC1D717}"/>
                  </a:ext>
                </a:extLst>
              </p:cNvPr>
              <p:cNvSpPr>
                <a:spLocks noGrp="1"/>
              </p:cNvSpPr>
              <p:nvPr>
                <p:ph sz="quarter" idx="16"/>
              </p:nvPr>
            </p:nvSpPr>
            <p:spPr>
              <a:xfrm>
                <a:off x="304799" y="1353371"/>
                <a:ext cx="8560191" cy="5504629"/>
              </a:xfrm>
            </p:spPr>
            <p:txBody>
              <a:bodyPr/>
              <a:lstStyle/>
              <a:p>
                <a:r>
                  <a:rPr lang="en-US" dirty="0"/>
                  <a:t>Find the value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/>
                  <a:t> </a:t>
                </a:r>
                <a:r>
                  <a:rPr lang="en-US" dirty="0">
                    <a:latin typeface="Times New Roman" panose="02020603050405020304" pitchFamily="18" charset="0"/>
                  </a:rPr>
                  <a:t>for 7 degrees of freedom and an area of 0.10 in the right tail of the distribution curve.</a:t>
                </a:r>
              </a:p>
              <a:p>
                <a:endParaRPr lang="en-US" dirty="0" smtClean="0">
                  <a:latin typeface="Times New Roman" panose="02020603050405020304" pitchFamily="18" charset="0"/>
                </a:endParaRPr>
              </a:p>
              <a:p>
                <a:endParaRPr lang="en-US" dirty="0">
                  <a:latin typeface="Times New Roman" panose="02020603050405020304" pitchFamily="18" charset="0"/>
                </a:endParaRPr>
              </a:p>
              <a:p>
                <a:r>
                  <a:rPr lang="en-US" dirty="0" smtClean="0">
                    <a:latin typeface="Times New Roman" panose="02020603050405020304" pitchFamily="18" charset="0"/>
                  </a:rPr>
                  <a:t>TI-84</a:t>
                </a:r>
                <a:r>
                  <a:rPr lang="en-US" dirty="0">
                    <a:latin typeface="Times New Roman" panose="02020603050405020304" pitchFamily="18" charset="0"/>
                  </a:rPr>
                  <a:t>: not available, which means</a:t>
                </a:r>
              </a:p>
              <a:p>
                <a:r>
                  <a:rPr lang="en-US" dirty="0">
                    <a:latin typeface="Times New Roman" panose="02020603050405020304" pitchFamily="18" charset="0"/>
                  </a:rPr>
                  <a:t>for the critical value approach</a:t>
                </a:r>
              </a:p>
              <a:p>
                <a:r>
                  <a:rPr lang="en-US" dirty="0">
                    <a:latin typeface="Times New Roman" panose="02020603050405020304" pitchFamily="18" charset="0"/>
                  </a:rPr>
                  <a:t>the use of tables or an online tool.</a:t>
                </a:r>
              </a:p>
              <a:p>
                <a:r>
                  <a:rPr lang="en-US" dirty="0">
                    <a:latin typeface="Times New Roman" panose="02020603050405020304" pitchFamily="18" charset="0"/>
                  </a:rPr>
                  <a:t>Hence, when performing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/>
                  <a:t> tests</a:t>
                </a:r>
                <a:r>
                  <a:rPr lang="en-US" dirty="0">
                    <a:latin typeface="Times New Roman" panose="02020603050405020304" pitchFamily="18" charset="0"/>
                  </a:rPr>
                  <a:t>:</a:t>
                </a:r>
              </a:p>
              <a:p>
                <a:r>
                  <a:rPr lang="en-US" b="1" dirty="0">
                    <a:latin typeface="Times New Roman" panose="02020603050405020304" pitchFamily="18" charset="0"/>
                  </a:rPr>
                  <a:t>use the p-value approach.</a:t>
                </a:r>
              </a:p>
            </p:txBody>
          </p:sp>
        </mc:Choice>
        <mc:Fallback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B0FEC832-7BEF-4FE1-BF35-E92C3EC1D7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6"/>
              </p:nvPr>
            </p:nvSpPr>
            <p:spPr>
              <a:xfrm>
                <a:off x="304799" y="1353371"/>
                <a:ext cx="8560191" cy="5504629"/>
              </a:xfrm>
              <a:blipFill rotWithShape="1">
                <a:blip r:embed="rId4"/>
                <a:stretch>
                  <a:fillRect l="-1425" t="-1883" r="-4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D002B9D-0DB6-4822-AFE1-51EB35BB927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614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pener">
  <a:themeElements>
    <a:clrScheme name="Standard Design">
      <a:dk1>
        <a:srgbClr val="000000"/>
      </a:dk1>
      <a:lt1>
        <a:srgbClr val="FFFFFF"/>
      </a:lt1>
      <a:dk2>
        <a:srgbClr val="1A698A"/>
      </a:dk2>
      <a:lt2>
        <a:srgbClr val="FFFEFE"/>
      </a:lt2>
      <a:accent1>
        <a:srgbClr val="196E78"/>
      </a:accent1>
      <a:accent2>
        <a:srgbClr val="911B21"/>
      </a:accent2>
      <a:accent3>
        <a:srgbClr val="73653A"/>
      </a:accent3>
      <a:accent4>
        <a:srgbClr val="15344A"/>
      </a:accent4>
      <a:accent5>
        <a:srgbClr val="5A6F80"/>
      </a:accent5>
      <a:accent6>
        <a:srgbClr val="404140"/>
      </a:accent6>
      <a:hlink>
        <a:srgbClr val="1A698A"/>
      </a:hlink>
      <a:folHlink>
        <a:srgbClr val="4F3B58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apter Outline">
  <a:themeElements>
    <a:clrScheme name="Standard Design">
      <a:dk1>
        <a:srgbClr val="000000"/>
      </a:dk1>
      <a:lt1>
        <a:srgbClr val="FFFFFF"/>
      </a:lt1>
      <a:dk2>
        <a:srgbClr val="1A698A"/>
      </a:dk2>
      <a:lt2>
        <a:srgbClr val="FFFEFE"/>
      </a:lt2>
      <a:accent1>
        <a:srgbClr val="196E78"/>
      </a:accent1>
      <a:accent2>
        <a:srgbClr val="911B21"/>
      </a:accent2>
      <a:accent3>
        <a:srgbClr val="73653A"/>
      </a:accent3>
      <a:accent4>
        <a:srgbClr val="15344A"/>
      </a:accent4>
      <a:accent5>
        <a:srgbClr val="5A6F80"/>
      </a:accent5>
      <a:accent6>
        <a:srgbClr val="404140"/>
      </a:accent6>
      <a:hlink>
        <a:srgbClr val="1A698A"/>
      </a:hlink>
      <a:folHlink>
        <a:srgbClr val="4F3B58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Learning Objectives">
  <a:themeElements>
    <a:clrScheme name="Standard Design">
      <a:dk1>
        <a:srgbClr val="000000"/>
      </a:dk1>
      <a:lt1>
        <a:srgbClr val="FFFFFF"/>
      </a:lt1>
      <a:dk2>
        <a:srgbClr val="1A698A"/>
      </a:dk2>
      <a:lt2>
        <a:srgbClr val="FFFEFE"/>
      </a:lt2>
      <a:accent1>
        <a:srgbClr val="196E78"/>
      </a:accent1>
      <a:accent2>
        <a:srgbClr val="911B21"/>
      </a:accent2>
      <a:accent3>
        <a:srgbClr val="73653A"/>
      </a:accent3>
      <a:accent4>
        <a:srgbClr val="15344A"/>
      </a:accent4>
      <a:accent5>
        <a:srgbClr val="5A6F80"/>
      </a:accent5>
      <a:accent6>
        <a:srgbClr val="404140"/>
      </a:accent6>
      <a:hlink>
        <a:srgbClr val="1A698A"/>
      </a:hlink>
      <a:folHlink>
        <a:srgbClr val="4F3B58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oncept Check Question">
  <a:themeElements>
    <a:clrScheme name="Standard Design">
      <a:dk1>
        <a:srgbClr val="000000"/>
      </a:dk1>
      <a:lt1>
        <a:srgbClr val="FFFFFF"/>
      </a:lt1>
      <a:dk2>
        <a:srgbClr val="1A698A"/>
      </a:dk2>
      <a:lt2>
        <a:srgbClr val="FFFEFE"/>
      </a:lt2>
      <a:accent1>
        <a:srgbClr val="196E78"/>
      </a:accent1>
      <a:accent2>
        <a:srgbClr val="911B21"/>
      </a:accent2>
      <a:accent3>
        <a:srgbClr val="73653A"/>
      </a:accent3>
      <a:accent4>
        <a:srgbClr val="15344A"/>
      </a:accent4>
      <a:accent5>
        <a:srgbClr val="5A6F80"/>
      </a:accent5>
      <a:accent6>
        <a:srgbClr val="404140"/>
      </a:accent6>
      <a:hlink>
        <a:srgbClr val="1A698A"/>
      </a:hlink>
      <a:folHlink>
        <a:srgbClr val="4F3B58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Key Term">
  <a:themeElements>
    <a:clrScheme name="Standard Design">
      <a:dk1>
        <a:srgbClr val="000000"/>
      </a:dk1>
      <a:lt1>
        <a:srgbClr val="FFFFFF"/>
      </a:lt1>
      <a:dk2>
        <a:srgbClr val="1A698A"/>
      </a:dk2>
      <a:lt2>
        <a:srgbClr val="FFFEFE"/>
      </a:lt2>
      <a:accent1>
        <a:srgbClr val="196E78"/>
      </a:accent1>
      <a:accent2>
        <a:srgbClr val="911B21"/>
      </a:accent2>
      <a:accent3>
        <a:srgbClr val="73653A"/>
      </a:accent3>
      <a:accent4>
        <a:srgbClr val="15344A"/>
      </a:accent4>
      <a:accent5>
        <a:srgbClr val="5A6F80"/>
      </a:accent5>
      <a:accent6>
        <a:srgbClr val="404140"/>
      </a:accent6>
      <a:hlink>
        <a:srgbClr val="1A698A"/>
      </a:hlink>
      <a:folHlink>
        <a:srgbClr val="4F3B58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Image Slide Master">
  <a:themeElements>
    <a:clrScheme name="Standard Design">
      <a:dk1>
        <a:srgbClr val="000000"/>
      </a:dk1>
      <a:lt1>
        <a:srgbClr val="FFFFFF"/>
      </a:lt1>
      <a:dk2>
        <a:srgbClr val="1A698A"/>
      </a:dk2>
      <a:lt2>
        <a:srgbClr val="FFFEFE"/>
      </a:lt2>
      <a:accent1>
        <a:srgbClr val="196E78"/>
      </a:accent1>
      <a:accent2>
        <a:srgbClr val="911B21"/>
      </a:accent2>
      <a:accent3>
        <a:srgbClr val="73653A"/>
      </a:accent3>
      <a:accent4>
        <a:srgbClr val="15344A"/>
      </a:accent4>
      <a:accent5>
        <a:srgbClr val="5A6F80"/>
      </a:accent5>
      <a:accent6>
        <a:srgbClr val="404140"/>
      </a:accent6>
      <a:hlink>
        <a:srgbClr val="1A698A"/>
      </a:hlink>
      <a:folHlink>
        <a:srgbClr val="4F3B58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Custom Design">
  <a:themeElements>
    <a:clrScheme name="Standard Design">
      <a:dk1>
        <a:srgbClr val="000000"/>
      </a:dk1>
      <a:lt1>
        <a:srgbClr val="FFFFFF"/>
      </a:lt1>
      <a:dk2>
        <a:srgbClr val="1A698A"/>
      </a:dk2>
      <a:lt2>
        <a:srgbClr val="FFFEFE"/>
      </a:lt2>
      <a:accent1>
        <a:srgbClr val="196E78"/>
      </a:accent1>
      <a:accent2>
        <a:srgbClr val="911B21"/>
      </a:accent2>
      <a:accent3>
        <a:srgbClr val="73653A"/>
      </a:accent3>
      <a:accent4>
        <a:srgbClr val="15344A"/>
      </a:accent4>
      <a:accent5>
        <a:srgbClr val="5A6F80"/>
      </a:accent5>
      <a:accent6>
        <a:srgbClr val="404140"/>
      </a:accent6>
      <a:hlink>
        <a:srgbClr val="1A698A"/>
      </a:hlink>
      <a:folHlink>
        <a:srgbClr val="4F3B58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E39A3ED730EF40BC95659DEDC34250" ma:contentTypeVersion="4" ma:contentTypeDescription="Create a new document." ma:contentTypeScope="" ma:versionID="35ae4085b5cb6bde6e905c69dcb10e27">
  <xsd:schema xmlns:xsd="http://www.w3.org/2001/XMLSchema" xmlns:xs="http://www.w3.org/2001/XMLSchema" xmlns:p="http://schemas.microsoft.com/office/2006/metadata/properties" xmlns:ns2="2e108766-8a5d-4dd6-bf2d-0e83b2e3ea10" targetNamespace="http://schemas.microsoft.com/office/2006/metadata/properties" ma:root="true" ma:fieldsID="6e076ca49e7c802acdbea8cc88235627" ns2:_="">
    <xsd:import namespace="2e108766-8a5d-4dd6-bf2d-0e83b2e3ea1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108766-8a5d-4dd6-bf2d-0e83b2e3ea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F7605ED-CCB9-4441-91E0-7F14D93A170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e108766-8a5d-4dd6-bf2d-0e83b2e3ea1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936CF6A-C1C3-4ABA-ACA7-1D450D43CCA9}">
  <ds:schemaRefs>
    <ds:schemaRef ds:uri="http://schemas.microsoft.com/office/2006/metadata/properties"/>
    <ds:schemaRef ds:uri="http://www.w3.org/XML/1998/namespace"/>
    <ds:schemaRef ds:uri="http://purl.org/dc/terms/"/>
    <ds:schemaRef ds:uri="2e108766-8a5d-4dd6-bf2d-0e83b2e3ea10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93F815B-6E6B-437C-95EA-B6C979BFBC9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30088</TotalTime>
  <Words>2675</Words>
  <Application>Microsoft Office PowerPoint</Application>
  <PresentationFormat>On-screen Show (4:3)</PresentationFormat>
  <Paragraphs>398</Paragraphs>
  <Slides>32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7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41" baseType="lpstr">
      <vt:lpstr>Opener</vt:lpstr>
      <vt:lpstr>Chapter Outline</vt:lpstr>
      <vt:lpstr>Learning Objectives</vt:lpstr>
      <vt:lpstr>Concept Check Question</vt:lpstr>
      <vt:lpstr>Key Term</vt:lpstr>
      <vt:lpstr>Image Slide Master</vt:lpstr>
      <vt:lpstr>Custom Design</vt:lpstr>
      <vt:lpstr>Equation</vt:lpstr>
      <vt:lpstr>Worksheet</vt:lpstr>
      <vt:lpstr>PowerPoint Presentation</vt:lpstr>
      <vt:lpstr>Opening Example</vt:lpstr>
      <vt:lpstr>Opening Example (cont)</vt:lpstr>
      <vt:lpstr>11.1 The Chi-Square Distribution</vt:lpstr>
      <vt:lpstr>Three Chi-Square Distribution Curves</vt:lpstr>
      <vt:lpstr>Practice</vt:lpstr>
      <vt:lpstr>Practice</vt:lpstr>
      <vt:lpstr>Example of χ^2: finding area on right</vt:lpstr>
      <vt:lpstr>Example of χ^2: input of right probability</vt:lpstr>
      <vt:lpstr>11.2 A Goodness-of-Fit Test</vt:lpstr>
      <vt:lpstr>Observed and Expected Frequencies</vt:lpstr>
      <vt:lpstr>Degrees of Freedom for Goodness of Fit Test</vt:lpstr>
      <vt:lpstr>Test Statistic for a Goodness-of-Fit Test</vt:lpstr>
      <vt:lpstr>"abominable", "shocking", "cooked”?</vt:lpstr>
      <vt:lpstr>ATM usage by (work) day</vt:lpstr>
      <vt:lpstr>ATM usage by (work) day: Solution (1 of 5) </vt:lpstr>
      <vt:lpstr>ATM usage by (work) day: Solution (2 of 5) </vt:lpstr>
      <vt:lpstr>ATM usage by (work) day: Solution (3 of 5) </vt:lpstr>
      <vt:lpstr>ATM usage by (work) day: Solution (4 of 5) </vt:lpstr>
      <vt:lpstr>ATM usage by (work) day: Solution (4 of 5) </vt:lpstr>
      <vt:lpstr>Example 11-4 (1 of 7)</vt:lpstr>
      <vt:lpstr>Example 11-4 (2 of 7)</vt:lpstr>
      <vt:lpstr>Example 11-4 (3 of 7)</vt:lpstr>
      <vt:lpstr>PowerPoint Presentation</vt:lpstr>
      <vt:lpstr>Example 11-4: Solution (5 of 7)</vt:lpstr>
      <vt:lpstr>Example 11-4: Solution (6 of 7)</vt:lpstr>
      <vt:lpstr>Example 11-4: Solution (7 of 7)</vt:lpstr>
      <vt:lpstr>Recap: p-value for a chi-square test</vt:lpstr>
      <vt:lpstr>Conditions for the chi-square test</vt:lpstr>
      <vt:lpstr>Chapter Opening Example Reappearance</vt:lpstr>
      <vt:lpstr>Chapter Opening</vt:lpstr>
      <vt:lpstr>Chapter Opening</vt:lpstr>
    </vt:vector>
  </TitlesOfParts>
  <Company>SPi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Introductory Statistics, 9e</dc:title>
  <dc:subject>Statistics</dc:subject>
  <dc:creator>Mann</dc:creator>
  <cp:lastModifiedBy>math</cp:lastModifiedBy>
  <cp:revision>2001</cp:revision>
  <cp:lastPrinted>2021-11-08T11:58:29Z</cp:lastPrinted>
  <dcterms:created xsi:type="dcterms:W3CDTF">2017-04-21T14:49:46Z</dcterms:created>
  <dcterms:modified xsi:type="dcterms:W3CDTF">2023-08-08T19:39:32Z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0x01010070E39A3ED730EF40BC95659DEDC34250</vt:lpwstr>
  </property>
</Properties>
</file>