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4"/>
    <p:sldMasterId id="2147483936" r:id="rId5"/>
    <p:sldMasterId id="2147483943" r:id="rId6"/>
    <p:sldMasterId id="2147483965" r:id="rId7"/>
    <p:sldMasterId id="2147483968" r:id="rId8"/>
    <p:sldMasterId id="2147483971" r:id="rId9"/>
    <p:sldMasterId id="2147483976" r:id="rId10"/>
  </p:sldMasterIdLst>
  <p:notesMasterIdLst>
    <p:notesMasterId r:id="rId27"/>
  </p:notesMasterIdLst>
  <p:sldIdLst>
    <p:sldId id="658" r:id="rId11"/>
    <p:sldId id="699" r:id="rId12"/>
    <p:sldId id="703" r:id="rId13"/>
    <p:sldId id="752" r:id="rId14"/>
    <p:sldId id="686" r:id="rId15"/>
    <p:sldId id="687" r:id="rId16"/>
    <p:sldId id="689" r:id="rId17"/>
    <p:sldId id="755" r:id="rId18"/>
    <p:sldId id="753" r:id="rId19"/>
    <p:sldId id="692" r:id="rId20"/>
    <p:sldId id="756" r:id="rId21"/>
    <p:sldId id="718" r:id="rId22"/>
    <p:sldId id="720" r:id="rId23"/>
    <p:sldId id="725" r:id="rId24"/>
    <p:sldId id="754" r:id="rId25"/>
    <p:sldId id="265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108" userDrawn="1">
          <p15:clr>
            <a:srgbClr val="A4A3A4"/>
          </p15:clr>
        </p15:guide>
        <p15:guide id="4" pos="4458" userDrawn="1">
          <p15:clr>
            <a:srgbClr val="A4A3A4"/>
          </p15:clr>
        </p15:guide>
        <p15:guide id="5" orient="horz" pos="1584">
          <p15:clr>
            <a:srgbClr val="A4A3A4"/>
          </p15:clr>
        </p15:guide>
        <p15:guide id="6" pos="4992">
          <p15:clr>
            <a:srgbClr val="A4A3A4"/>
          </p15:clr>
        </p15:guide>
        <p15:guide id="7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vin, Megan - Hoboken" initials="MG" lastIdx="38" clrIdx="0"/>
  <p:cmAuthor id="1" name="Michael, Leah - Indianapolis" initials="LM" lastIdx="9" clrIdx="1"/>
  <p:cmAuthor id="2" name="Heaney, Barbara - Hoboken" initials="BH" lastIdx="3" clrIdx="2"/>
  <p:cmAuthor id="3" name="Perry, Nancy - Hoboken" initials="NP" lastIdx="2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F"/>
    <a:srgbClr val="931B21"/>
    <a:srgbClr val="930000"/>
    <a:srgbClr val="EAEAE9"/>
    <a:srgbClr val="E4E5E3"/>
    <a:srgbClr val="F2F2F1"/>
    <a:srgbClr val="EB9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90612" autoAdjust="0"/>
  </p:normalViewPr>
  <p:slideViewPr>
    <p:cSldViewPr>
      <p:cViewPr varScale="1">
        <p:scale>
          <a:sx n="68" d="100"/>
          <a:sy n="68" d="100"/>
        </p:scale>
        <p:origin x="-1212" y="-90"/>
      </p:cViewPr>
      <p:guideLst>
        <p:guide orient="horz" pos="2112"/>
        <p:guide orient="horz" pos="1108"/>
        <p:guide orient="horz" pos="1584"/>
        <p:guide pos="2880"/>
        <p:guide pos="4458"/>
        <p:guide pos="4992"/>
        <p:guide pos="1632"/>
      </p:guideLst>
    </p:cSldViewPr>
  </p:slideViewPr>
  <p:outlineViewPr>
    <p:cViewPr>
      <p:scale>
        <a:sx n="33" d="100"/>
        <a:sy n="33" d="100"/>
      </p:scale>
      <p:origin x="0" y="-93864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0" d="100"/>
        <a:sy n="70" d="100"/>
      </p:scale>
      <p:origin x="0" y="6254"/>
    </p:cViewPr>
  </p:sorterViewPr>
  <p:notesViewPr>
    <p:cSldViewPr>
      <p:cViewPr varScale="1">
        <p:scale>
          <a:sx n="91" d="100"/>
          <a:sy n="91" d="100"/>
        </p:scale>
        <p:origin x="2472" y="1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194C1A8-DC4B-4329-AF88-FD913597DE85}" type="datetimeFigureOut">
              <a:rPr lang="en-US" smtClean="0"/>
              <a:pPr/>
              <a:t>7/26/2023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8073E54-D085-4E2E-B9A5-A53D7E5194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73E54-D085-4E2E-B9A5-A53D7E51940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92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73E54-D085-4E2E-B9A5-A53D7E51940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7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65125"/>
            <a:ext cx="8839200" cy="1387475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3" name="Edition"/>
          <p:cNvSpPr>
            <a:spLocks noGrp="1"/>
          </p:cNvSpPr>
          <p:nvPr>
            <p:ph sz="quarter" idx="21" hasCustomPrompt="1"/>
          </p:nvPr>
        </p:nvSpPr>
        <p:spPr>
          <a:xfrm>
            <a:off x="152400" y="1828800"/>
            <a:ext cx="88392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5pPr>
          </a:lstStyle>
          <a:p>
            <a:pPr lvl="0"/>
            <a:r>
              <a:rPr lang="en-US" dirty="0"/>
              <a:t>Third Edition</a:t>
            </a:r>
          </a:p>
        </p:txBody>
      </p:sp>
      <p:sp>
        <p:nvSpPr>
          <p:cNvPr id="5" name="Author"/>
          <p:cNvSpPr>
            <a:spLocks noGrp="1"/>
          </p:cNvSpPr>
          <p:nvPr>
            <p:ph sz="quarter" idx="22" hasCustomPrompt="1"/>
          </p:nvPr>
        </p:nvSpPr>
        <p:spPr>
          <a:xfrm>
            <a:off x="152400" y="2363724"/>
            <a:ext cx="88392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David Klein</a:t>
            </a:r>
          </a:p>
        </p:txBody>
      </p:sp>
      <p:sp>
        <p:nvSpPr>
          <p:cNvPr id="29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37338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31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4419600"/>
            <a:ext cx="883920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</p:spTree>
    <p:extLst>
      <p:ext uri="{BB962C8B-B14F-4D97-AF65-F5344CB8AC3E}">
        <p14:creationId xmlns:p14="http://schemas.microsoft.com/office/powerpoint/2010/main" val="82637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282575">
              <a:buClr>
                <a:schemeClr val="accent2"/>
              </a:buClr>
              <a:tabLst/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This Is a Sample Outline with No Numbers and One-column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 numCol="2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	This Is a Sample Outline for Two-Column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1.8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78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2 (2 text box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1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	This Is a Sample Outline for Two-Column (2 Boxes)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</p:txBody>
      </p:sp>
      <p:sp>
        <p:nvSpPr>
          <p:cNvPr id="7" name="COBNL2"/>
          <p:cNvSpPr>
            <a:spLocks noGrp="1"/>
          </p:cNvSpPr>
          <p:nvPr>
            <p:ph sz="quarter" idx="15" hasCustomPrompt="1"/>
          </p:nvPr>
        </p:nvSpPr>
        <p:spPr>
          <a:xfrm>
            <a:off x="4767262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1.8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1.9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60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520700" indent="-508000">
              <a:spcBef>
                <a:spcPts val="2000"/>
              </a:spcBef>
              <a:buNone/>
              <a:tabLst/>
              <a:defRPr sz="2800" b="0" i="0" baseline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635000" marR="0" indent="-39528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 sz="2800" b="0" i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This Is a Sample Outline with No Numbers</a:t>
            </a:r>
          </a:p>
          <a:p>
            <a:pPr lvl="1"/>
            <a:r>
              <a:rPr lang="en-US" dirty="0"/>
              <a:t>Learning Objective</a:t>
            </a:r>
          </a:p>
          <a:p>
            <a:pPr lvl="2"/>
            <a:r>
              <a:rPr lang="en-US" dirty="0"/>
              <a:t>Describe what racial &amp; ethnic group make up Latin America.</a:t>
            </a:r>
          </a:p>
          <a:p>
            <a:pPr lvl="2"/>
            <a:r>
              <a:rPr lang="en-US" dirty="0"/>
              <a:t>Explain Latin American agricultural systems.</a:t>
            </a:r>
          </a:p>
          <a:p>
            <a:pPr lvl="2"/>
            <a:r>
              <a:rPr lang="en-US" dirty="0"/>
              <a:t>Critically evaluate models of biodiversity conservation in the Latin American context.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33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LON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957104EA-F2AF-1046-9253-EE8D978719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2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LOB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indent="-292608">
              <a:buClr>
                <a:schemeClr val="accent2"/>
              </a:buClr>
              <a:buFont typeface="Arial" charset="0"/>
              <a:buChar char="•"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18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1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 Periodicity Assumption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None/>
              <a:defRPr sz="280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804672" indent="-448056">
              <a:spcBef>
                <a:spcPts val="1000"/>
              </a:spcBef>
              <a:buClr>
                <a:schemeClr val="accent2"/>
              </a:buClr>
              <a:buFont typeface="+mj-lt"/>
              <a:buAutoNum type="alphaLcPeriod"/>
              <a:defRPr sz="280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>
              <a:buNone/>
              <a:defRPr sz="3000">
                <a:latin typeface="STIX" charset="0"/>
                <a:ea typeface="STIX" charset="0"/>
                <a:cs typeface="STIX" charset="0"/>
              </a:defRPr>
            </a:lvl3pPr>
            <a:lvl4pPr marL="1371600" indent="0">
              <a:buNone/>
              <a:defRPr sz="3000">
                <a:latin typeface="STIX" charset="0"/>
                <a:ea typeface="STIX" charset="0"/>
                <a:cs typeface="STIX" charset="0"/>
              </a:defRPr>
            </a:lvl4pPr>
            <a:lvl5pPr marL="1828800" indent="0">
              <a:buNone/>
              <a:defRPr sz="3000">
                <a:latin typeface="STIX" charset="0"/>
                <a:ea typeface="STIX" charset="0"/>
                <a:cs typeface="STIX" charset="0"/>
              </a:defRPr>
            </a:lvl5pPr>
          </a:lstStyle>
          <a:p>
            <a:pPr lvl="0"/>
            <a:r>
              <a:rPr lang="en-US" dirty="0"/>
              <a:t>Which one of these statements about the accrual basis of accounting is false?</a:t>
            </a:r>
          </a:p>
          <a:p>
            <a:pPr lvl="1"/>
            <a:r>
              <a:rPr lang="en-US" dirty="0"/>
              <a:t>Companies record events that change their financial statements in the period in which event occur, even if cash was not exchanged.</a:t>
            </a:r>
          </a:p>
          <a:p>
            <a:pPr lvl="1"/>
            <a:r>
              <a:rPr lang="en-US" dirty="0"/>
              <a:t>Companies recognize revenue in the period in which the performance obligation is satisfied.</a:t>
            </a:r>
          </a:p>
          <a:p>
            <a:pPr lvl="1"/>
            <a:r>
              <a:rPr lang="en-US" dirty="0"/>
              <a:t>This basis is accord with generally accepted accounting principles.</a:t>
            </a:r>
          </a:p>
        </p:txBody>
      </p:sp>
    </p:spTree>
    <p:extLst>
      <p:ext uri="{BB962C8B-B14F-4D97-AF65-F5344CB8AC3E}">
        <p14:creationId xmlns:p14="http://schemas.microsoft.com/office/powerpoint/2010/main" val="812438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2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</p:spPr>
        <p:txBody>
          <a:bodyPr/>
          <a:lstStyle/>
          <a:p>
            <a:r>
              <a:rPr lang="en-US" dirty="0"/>
              <a:t>1.1 Periodicity Assumption</a:t>
            </a:r>
          </a:p>
        </p:txBody>
      </p:sp>
      <p:sp>
        <p:nvSpPr>
          <p:cNvPr id="12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None/>
              <a:tabLst/>
              <a:defRPr sz="28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None/>
              <a:tabLst/>
              <a:defRPr sz="28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349250" indent="-336550">
              <a:buClr>
                <a:schemeClr val="accent1"/>
              </a:buClr>
              <a:buFont typeface="Wingdings" charset="2"/>
              <a:buChar char="ü"/>
              <a:tabLst>
                <a:tab pos="796925" algn="l"/>
              </a:tabLst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Which one of these statements about the accrual basis of accounting is false?</a:t>
            </a:r>
          </a:p>
          <a:p>
            <a:pPr lvl="1"/>
            <a:r>
              <a:rPr lang="en-US" dirty="0"/>
              <a:t>a.  Companies record events that change their financial statements in the period in which event occur, even if cash was not exchanged.</a:t>
            </a:r>
          </a:p>
          <a:p>
            <a:pPr lvl="2"/>
            <a:r>
              <a:rPr lang="en-US" dirty="0"/>
              <a:t>b.  Companies recognize revenue in the period in which 	the performance obligation is satisfied.</a:t>
            </a:r>
          </a:p>
          <a:p>
            <a:pPr lvl="1"/>
            <a:r>
              <a:rPr lang="en-US" dirty="0"/>
              <a:t>c.  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93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190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3A107DC3-1D90-419E-B11C-A853993F33F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04800" y="3810000"/>
            <a:ext cx="85344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06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</p:spPr>
        <p:txBody>
          <a:bodyPr/>
          <a:lstStyle/>
          <a:p>
            <a:r>
              <a:rPr lang="en-US" dirty="0"/>
              <a:t>Language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Char char="•"/>
              <a:defRPr sz="30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Form of communication using sounds and symbols combined according to specified rules</a:t>
            </a:r>
          </a:p>
        </p:txBody>
      </p:sp>
      <p:sp>
        <p:nvSpPr>
          <p:cNvPr id="9" name="Media LInk"/>
          <p:cNvSpPr>
            <a:spLocks noGrp="1"/>
          </p:cNvSpPr>
          <p:nvPr>
            <p:ph sz="quarter" idx="16" hasCustomPrompt="1"/>
          </p:nvPr>
        </p:nvSpPr>
        <p:spPr>
          <a:xfrm>
            <a:off x="304800" y="5867400"/>
            <a:ext cx="8534400" cy="6096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Media link placeholder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2286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14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838200"/>
            <a:ext cx="8839200" cy="2209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505200"/>
            <a:ext cx="8839200" cy="1447800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15" name="Edition"/>
          <p:cNvSpPr>
            <a:spLocks noGrp="1"/>
          </p:cNvSpPr>
          <p:nvPr>
            <p:ph sz="quarter" idx="17" hasCustomPrompt="1"/>
          </p:nvPr>
        </p:nvSpPr>
        <p:spPr>
          <a:xfrm>
            <a:off x="152400" y="5029200"/>
            <a:ext cx="8839200" cy="76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Third Edition</a:t>
            </a:r>
          </a:p>
        </p:txBody>
      </p:sp>
      <p:sp>
        <p:nvSpPr>
          <p:cNvPr id="16" name="Author"/>
          <p:cNvSpPr>
            <a:spLocks noGrp="1"/>
          </p:cNvSpPr>
          <p:nvPr>
            <p:ph sz="quarter" idx="18" hasCustomPrompt="1"/>
          </p:nvPr>
        </p:nvSpPr>
        <p:spPr>
          <a:xfrm>
            <a:off x="152400" y="60960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solidFill>
                  <a:schemeClr val="accent2"/>
                </a:solidFill>
                <a:latin typeface="STIX" charset="0"/>
                <a:ea typeface="STIX" charset="0"/>
                <a:cs typeface="STIX" charset="0"/>
              </a:defRPr>
            </a:lvl1pPr>
          </a:lstStyle>
          <a:p>
            <a:pPr lvl="0"/>
            <a:r>
              <a:rPr lang="en-US" dirty="0"/>
              <a:t>David Klein</a:t>
            </a:r>
          </a:p>
        </p:txBody>
      </p:sp>
    </p:spTree>
    <p:extLst>
      <p:ext uri="{BB962C8B-B14F-4D97-AF65-F5344CB8AC3E}">
        <p14:creationId xmlns:p14="http://schemas.microsoft.com/office/powerpoint/2010/main" val="1064232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</p:spPr>
        <p:txBody>
          <a:bodyPr/>
          <a:lstStyle/>
          <a:p>
            <a:r>
              <a:rPr lang="en-US" dirty="0"/>
              <a:t>Anatomy and Physiology Defined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905000"/>
            <a:ext cx="8534400" cy="39624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Char char="•"/>
              <a:defRPr sz="28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Anatomy is the science of structure and the relationships among structures.</a:t>
            </a:r>
          </a:p>
          <a:p>
            <a:pPr lvl="0"/>
            <a:r>
              <a:rPr lang="en-US" dirty="0"/>
              <a:t>Physiology is the science of body functions, that is, how the body parts work.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71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for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3276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"/>
          <p:cNvSpPr>
            <a:spLocks noGrp="1"/>
          </p:cNvSpPr>
          <p:nvPr>
            <p:ph sz="quarter" idx="15" hasCustomPrompt="1"/>
          </p:nvPr>
        </p:nvSpPr>
        <p:spPr>
          <a:xfrm>
            <a:off x="304800" y="5029200"/>
            <a:ext cx="8534400" cy="114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Font typeface="Arial" charset="0"/>
              <a:buNone/>
              <a:defRPr sz="20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sz="2000" dirty="0"/>
              <a:t>Figure 4.5 Figure title placeholder</a:t>
            </a:r>
          </a:p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03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9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15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9C45D28D-E050-4820-AFD5-BCEEE93DFAD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04800" y="3429000"/>
            <a:ext cx="8534400" cy="15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F641CCC3-3BAF-49BA-81A2-3696342DF5C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04800" y="5029200"/>
            <a:ext cx="85344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53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9C45D28D-E050-4820-AFD5-BCEEE93DFAD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04800" y="2895600"/>
            <a:ext cx="8534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F641CCC3-3BAF-49BA-81A2-3696342DF5C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04800" y="3810000"/>
            <a:ext cx="85344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xmlns="" id="{F641CCC3-3BAF-49BA-81A2-3696342DF5C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04800" y="4702175"/>
            <a:ext cx="85344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xmlns="" id="{F641CCC3-3BAF-49BA-81A2-3696342DF5C5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04800" y="5594350"/>
            <a:ext cx="38862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xmlns="" id="{F641CCC3-3BAF-49BA-81A2-3696342DF5C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343400" y="5593143"/>
            <a:ext cx="3886200" cy="747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915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9C45D28D-E050-4820-AFD5-BCEEE93DFAD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04800" y="2375848"/>
            <a:ext cx="8534400" cy="2911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Times New Roman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F641CCC3-3BAF-49BA-81A2-3696342DF5C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91152" y="2764808"/>
            <a:ext cx="8534400" cy="394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Times New Roman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9"/>
          </p:nvPr>
        </p:nvSpPr>
        <p:spPr>
          <a:xfrm>
            <a:off x="304800" y="3298208"/>
            <a:ext cx="8534400" cy="381000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0"/>
          </p:nvPr>
        </p:nvSpPr>
        <p:spPr>
          <a:xfrm>
            <a:off x="304800" y="3831608"/>
            <a:ext cx="8534400" cy="381000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1"/>
          </p:nvPr>
        </p:nvSpPr>
        <p:spPr>
          <a:xfrm>
            <a:off x="304800" y="4365008"/>
            <a:ext cx="8534400" cy="304800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2"/>
          </p:nvPr>
        </p:nvSpPr>
        <p:spPr>
          <a:xfrm>
            <a:off x="304800" y="4822208"/>
            <a:ext cx="8534400" cy="304800"/>
          </a:xfrm>
          <a:prstGeom prst="rect">
            <a:avLst/>
          </a:prstGeom>
        </p:spPr>
        <p:txBody>
          <a:bodyPr/>
          <a:lstStyle>
            <a:lvl1pPr>
              <a:buNone/>
              <a:defRPr cap="none" baseline="0">
                <a:latin typeface="Times New Roman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/>
          </p:nvPr>
        </p:nvSpPr>
        <p:spPr>
          <a:xfrm>
            <a:off x="304800" y="5279408"/>
            <a:ext cx="8534400" cy="304800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Times New Roman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24"/>
          </p:nvPr>
        </p:nvSpPr>
        <p:spPr>
          <a:xfrm>
            <a:off x="381000" y="5660408"/>
            <a:ext cx="8458200" cy="228600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Times New Roman" pitchFamily="18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533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4451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4451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604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2286000" y="4724400"/>
            <a:ext cx="4572000" cy="1489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2984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Slid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534400" cy="380999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609601"/>
            <a:ext cx="8534400" cy="47261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04800" y="5791200"/>
            <a:ext cx="8534400" cy="4571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3DD970A-8A59-5645-997B-8F1EF84171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62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 Term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</p:spPr>
        <p:txBody>
          <a:bodyPr/>
          <a:lstStyle/>
          <a:p>
            <a:r>
              <a:rPr lang="en-US" dirty="0"/>
              <a:t>Language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/>
          </p:nvPr>
        </p:nvSpPr>
        <p:spPr>
          <a:xfrm>
            <a:off x="304800" y="1752600"/>
            <a:ext cx="8534400" cy="7620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None/>
              <a:defRPr sz="30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9" name="Media LInk"/>
          <p:cNvSpPr>
            <a:spLocks noGrp="1"/>
          </p:cNvSpPr>
          <p:nvPr>
            <p:ph sz="quarter" idx="16"/>
          </p:nvPr>
        </p:nvSpPr>
        <p:spPr>
          <a:xfrm>
            <a:off x="304800" y="2667000"/>
            <a:ext cx="8534400" cy="6096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04800" y="3352800"/>
            <a:ext cx="8534400" cy="6096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8"/>
          </p:nvPr>
        </p:nvSpPr>
        <p:spPr>
          <a:xfrm>
            <a:off x="304800" y="4038600"/>
            <a:ext cx="8534400" cy="6096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9"/>
          </p:nvPr>
        </p:nvSpPr>
        <p:spPr>
          <a:xfrm>
            <a:off x="304800" y="4800600"/>
            <a:ext cx="8534400" cy="6096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0"/>
          </p:nvPr>
        </p:nvSpPr>
        <p:spPr>
          <a:xfrm>
            <a:off x="304800" y="5486400"/>
            <a:ext cx="8534400" cy="533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0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BBL"/>
          <p:cNvSpPr>
            <a:spLocks noGrp="1"/>
          </p:cNvSpPr>
          <p:nvPr>
            <p:ph sz="quarter" idx="10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5275" indent="-295275">
              <a:buClr>
                <a:schemeClr val="accent2"/>
              </a:buClr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360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y Term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838199"/>
          </a:xfrm>
        </p:spPr>
        <p:txBody>
          <a:bodyPr/>
          <a:lstStyle/>
          <a:p>
            <a:r>
              <a:rPr lang="en-US" dirty="0"/>
              <a:t>Language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/>
          </p:nvPr>
        </p:nvSpPr>
        <p:spPr>
          <a:xfrm>
            <a:off x="304800" y="1752600"/>
            <a:ext cx="8534400" cy="5334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None/>
              <a:defRPr sz="30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endParaRPr lang="en-US" dirty="0"/>
          </a:p>
        </p:txBody>
      </p:sp>
      <p:sp>
        <p:nvSpPr>
          <p:cNvPr id="9" name="Media LInk"/>
          <p:cNvSpPr>
            <a:spLocks noGrp="1"/>
          </p:cNvSpPr>
          <p:nvPr>
            <p:ph sz="quarter" idx="16"/>
          </p:nvPr>
        </p:nvSpPr>
        <p:spPr>
          <a:xfrm>
            <a:off x="304800" y="2438400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304800" y="2971800"/>
            <a:ext cx="8534400" cy="4572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8"/>
          </p:nvPr>
        </p:nvSpPr>
        <p:spPr>
          <a:xfrm>
            <a:off x="304800" y="3505200"/>
            <a:ext cx="8534400" cy="4572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9"/>
          </p:nvPr>
        </p:nvSpPr>
        <p:spPr>
          <a:xfrm>
            <a:off x="304800" y="4038600"/>
            <a:ext cx="8534400" cy="533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0"/>
          </p:nvPr>
        </p:nvSpPr>
        <p:spPr>
          <a:xfrm>
            <a:off x="304800" y="4648200"/>
            <a:ext cx="8534400" cy="533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1"/>
          </p:nvPr>
        </p:nvSpPr>
        <p:spPr>
          <a:xfrm>
            <a:off x="304800" y="5257800"/>
            <a:ext cx="8534400" cy="4572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09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E1B8-36B1-4B43-81ED-B1FEAEE8FC6E}" type="datetime4">
              <a:rPr lang="en-US" smtClean="0"/>
              <a:t>July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2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July 26,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031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534400" cy="380999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609601"/>
            <a:ext cx="8534400" cy="47261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04800" y="5791200"/>
            <a:ext cx="8534400" cy="4571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3DD970A-8A59-5645-997B-8F1EF84171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57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 Slid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61253"/>
            <a:ext cx="8534400" cy="32067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1"/>
            <a:ext cx="8534400" cy="52772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3DD970A-8A59-5645-997B-8F1EF84171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68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BL 2-co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 numCol="2" spcCol="548640"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Two-Column</a:t>
            </a:r>
          </a:p>
          <a:p>
            <a:pPr lvl="0"/>
            <a:r>
              <a:rPr lang="en-US" dirty="0"/>
              <a:t>This Outline Has No Sub-lists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  <a:p>
            <a:pPr lvl="0"/>
            <a:r>
              <a:rPr lang="en-US" dirty="0"/>
              <a:t>This is Another Heading</a:t>
            </a:r>
          </a:p>
          <a:p>
            <a:pPr lvl="0"/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0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Numbered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2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0"/>
            <a:r>
              <a:rPr lang="en-US" dirty="0"/>
              <a:t>1.2	It is One-column Only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10.6	Outline Items Usually Have No Ending Punctuation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7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BB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621792" marR="0" indent="-32004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charset="0"/>
              <a:buChar char="o"/>
              <a:tabLst/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1-Column </a:t>
            </a:r>
          </a:p>
          <a:p>
            <a:pPr lvl="1"/>
            <a:r>
              <a:rPr lang="en-US" dirty="0"/>
              <a:t>It Has H2s</a:t>
            </a:r>
          </a:p>
          <a:p>
            <a:pPr lvl="0"/>
            <a:r>
              <a:rPr lang="en-US" dirty="0"/>
              <a:t>It Is One-column Only</a:t>
            </a:r>
          </a:p>
          <a:p>
            <a:pPr lvl="1"/>
            <a:r>
              <a:rPr lang="en-US" dirty="0"/>
              <a:t>It Will Probably Not Have Art</a:t>
            </a:r>
          </a:p>
          <a:p>
            <a:pPr lvl="0"/>
            <a:r>
              <a:rPr lang="en-US" dirty="0"/>
              <a:t>This Is a Bulleted List</a:t>
            </a:r>
          </a:p>
          <a:p>
            <a:pPr lvl="1"/>
            <a:r>
              <a:rPr lang="en-US" dirty="0"/>
              <a:t>Make Sure That Any Links Included Here, for Any Reason, Have Descriptive Hyperlinks</a:t>
            </a:r>
          </a:p>
          <a:p>
            <a:pPr lvl="0"/>
            <a:r>
              <a:rPr lang="en-US" dirty="0"/>
              <a:t>Outline Items Usually Have No Ending Punctuation</a:t>
            </a:r>
          </a:p>
          <a:p>
            <a:pPr lvl="1"/>
            <a:r>
              <a:rPr lang="en-US" dirty="0"/>
              <a:t>There is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0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465138" indent="-465138">
              <a:buClr>
                <a:schemeClr val="accent2"/>
              </a:buClr>
              <a:buFont typeface="+mj-lt"/>
              <a:buAutoNum type="arabicPeriod"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282575">
              <a:buClr>
                <a:schemeClr val="accent2"/>
              </a:buClr>
              <a:tabLst/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This Is a Sample Outline for One-Column and single number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3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3434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1143000" indent="-292608">
              <a:buClr>
                <a:schemeClr val="accent2"/>
              </a:buClr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marR="0" indent="-29260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</a:t>
            </a:r>
          </a:p>
          <a:p>
            <a:pPr lvl="0"/>
            <a:r>
              <a:rPr lang="en-US" dirty="0"/>
              <a:t>10.2	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lvl="2"/>
            <a:r>
              <a:rPr lang="en-US" dirty="0"/>
              <a:t>Special Feature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480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8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1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838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8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42" r:id="rId2"/>
    <p:sldLayoutId id="2147483956" r:id="rId3"/>
    <p:sldLayoutId id="2147483955" r:id="rId4"/>
    <p:sldLayoutId id="2147483957" r:id="rId5"/>
    <p:sldLayoutId id="2147483959" r:id="rId6"/>
    <p:sldLayoutId id="2147483958" r:id="rId7"/>
    <p:sldLayoutId id="2147483960" r:id="rId8"/>
    <p:sldLayoutId id="2147483961" r:id="rId9"/>
    <p:sldLayoutId id="2147483962" r:id="rId10"/>
    <p:sldLayoutId id="21474839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3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6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accent2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9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accent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2"/>
            <a:ext cx="8534400" cy="838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9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accent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838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91" r:id="rId3"/>
    <p:sldLayoutId id="2147484004" r:id="rId4"/>
    <p:sldLayoutId id="2147483997" r:id="rId5"/>
    <p:sldLayoutId id="2147483974" r:id="rId6"/>
    <p:sldLayoutId id="2147483975" r:id="rId7"/>
    <p:sldLayoutId id="2147484000" r:id="rId8"/>
    <p:sldLayoutId id="2147484003" r:id="rId9"/>
    <p:sldLayoutId id="2147484002" r:id="rId10"/>
    <p:sldLayoutId id="2147484005" r:id="rId11"/>
    <p:sldLayoutId id="214748400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accent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43DD970A-8A59-5645-997B-8F1EF84171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74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7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600" b="0" i="0" kern="1200">
          <a:solidFill>
            <a:schemeClr val="tx1"/>
          </a:solidFill>
          <a:latin typeface="STIX" charset="0"/>
          <a:ea typeface="STIX" charset="0"/>
          <a:cs typeface="STIX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24.png"/><Relationship Id="rId5" Type="http://schemas.openxmlformats.org/officeDocument/2006/relationships/image" Target="../media/image20.wmf"/><Relationship Id="rId10" Type="http://schemas.openxmlformats.org/officeDocument/2006/relationships/image" Target="../media/image23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BD7B39C-BF00-4F13-B06E-082B0BDAE18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lang="en-US" dirty="0"/>
              <a:t>Sections 6.2-6.3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D7E4D3-8A97-4719-BC9B-B3AFE350932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35423" y="685800"/>
            <a:ext cx="8839200" cy="2286000"/>
          </a:xfrm>
        </p:spPr>
        <p:txBody>
          <a:bodyPr/>
          <a:lstStyle/>
          <a:p>
            <a:r>
              <a:rPr lang="en-US" sz="3200" b="1" dirty="0"/>
              <a:t>Normal Random Variables:</a:t>
            </a:r>
          </a:p>
          <a:p>
            <a:r>
              <a:rPr lang="en-US" sz="3200" b="1" dirty="0"/>
              <a:t>Standardizing and applications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xmlns="" id="{A5E8E772-A5C1-CC4B-8415-2CFD3BA5F8BA}"/>
              </a:ext>
            </a:extLst>
          </p:cNvPr>
          <p:cNvSpPr txBox="1">
            <a:spLocks/>
          </p:cNvSpPr>
          <p:nvPr/>
        </p:nvSpPr>
        <p:spPr>
          <a:xfrm>
            <a:off x="348927" y="3619501"/>
            <a:ext cx="8001000" cy="5334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800" b="0" i="0" kern="1200" baseline="0">
                <a:solidFill>
                  <a:schemeClr val="accent2"/>
                </a:solidFill>
                <a:latin typeface="STIX" charset="0"/>
                <a:ea typeface="STIX" charset="0"/>
                <a:cs typeface="STIX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</a:rPr>
              <a:t>Ezra Halleck, City Tech (CUNY), Spring 2023</a:t>
            </a:r>
          </a:p>
        </p:txBody>
      </p:sp>
    </p:spTree>
    <p:extLst>
      <p:ext uri="{BB962C8B-B14F-4D97-AF65-F5344CB8AC3E}">
        <p14:creationId xmlns:p14="http://schemas.microsoft.com/office/powerpoint/2010/main" val="1287205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95295"/>
            <a:ext cx="8534400" cy="604823"/>
          </a:xfrm>
        </p:spPr>
        <p:txBody>
          <a:bodyPr>
            <a:normAutofit fontScale="90000"/>
          </a:bodyPr>
          <a:lstStyle/>
          <a:p>
            <a:r>
              <a:rPr lang="en-US" dirty="0"/>
              <a:t>Type 2 Example for nonstandard normal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304800" y="927984"/>
            <a:ext cx="8155172" cy="1686977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/>
              <a:t>X</a:t>
            </a:r>
            <a:r>
              <a:rPr lang="en-US" dirty="0"/>
              <a:t> be a continuous random variable that is normally distributed with mean 25 and standard deviation 4.</a:t>
            </a:r>
          </a:p>
          <a:p>
            <a:r>
              <a:rPr lang="en-US" dirty="0"/>
              <a:t>To nearest %, find chance that an outcome is between </a:t>
            </a:r>
            <a:r>
              <a:rPr lang="en-US" i="1" dirty="0"/>
              <a:t>x </a:t>
            </a:r>
            <a:r>
              <a:rPr lang="en-US" dirty="0"/>
              <a:t>= 18 and </a:t>
            </a:r>
            <a:r>
              <a:rPr lang="en-US" i="1" dirty="0"/>
              <a:t>x</a:t>
            </a:r>
            <a:r>
              <a:rPr lang="en-US" dirty="0"/>
              <a:t> = 34.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66487A60-269F-EE41-B613-490BD63B9F76}"/>
              </a:ext>
            </a:extLst>
          </p:cNvPr>
          <p:cNvSpPr txBox="1">
            <a:spLocks/>
          </p:cNvSpPr>
          <p:nvPr/>
        </p:nvSpPr>
        <p:spPr>
          <a:xfrm>
            <a:off x="250099" y="2663558"/>
            <a:ext cx="2344479" cy="5379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800" b="0" i="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</a:t>
            </a:r>
            <a:r>
              <a:rPr lang="en-US" i="1" dirty="0"/>
              <a:t>x</a:t>
            </a:r>
            <a:r>
              <a:rPr lang="en-US" dirty="0"/>
              <a:t> = 18:</a:t>
            </a:r>
            <a:endParaRPr lang="en-IN" dirty="0"/>
          </a:p>
        </p:txBody>
      </p:sp>
      <p:graphicFrame>
        <p:nvGraphicFramePr>
          <p:cNvPr id="7" name="Content Placeholder 14" descr="z = 18 minus 25, over 4 = negative 1.75.">
            <a:extLst>
              <a:ext uri="{FF2B5EF4-FFF2-40B4-BE49-F238E27FC236}">
                <a16:creationId xmlns:a16="http://schemas.microsoft.com/office/drawing/2014/main" xmlns="" id="{4FD2ABAC-487A-CF4C-9258-EB1446F6E3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785443"/>
              </p:ext>
            </p:extLst>
          </p:nvPr>
        </p:nvGraphicFramePr>
        <p:xfrm>
          <a:off x="1295400" y="3078270"/>
          <a:ext cx="2454984" cy="72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793960" imgH="825480" progId="Equation.DSMT4">
                  <p:embed/>
                </p:oleObj>
              </mc:Choice>
              <mc:Fallback>
                <p:oleObj name="Equation" r:id="rId4" imgW="2793960" imgH="825480" progId="Equation.DSMT4">
                  <p:embed/>
                  <p:pic>
                    <p:nvPicPr>
                      <p:cNvPr id="15" name="Content Placeholder 14" descr="z = 18 minus 25, over 4 = negative 1.75.">
                        <a:extLst>
                          <a:ext uri="{FF2B5EF4-FFF2-40B4-BE49-F238E27FC236}">
                            <a16:creationId xmlns:a16="http://schemas.microsoft.com/office/drawing/2014/main" xmlns="" id="{47C7E9B0-B10D-4715-8692-744B9AB692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3078270"/>
                        <a:ext cx="2454984" cy="72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5">
            <a:extLst>
              <a:ext uri="{FF2B5EF4-FFF2-40B4-BE49-F238E27FC236}">
                <a16:creationId xmlns:a16="http://schemas.microsoft.com/office/drawing/2014/main" xmlns="" id="{F6D2778F-D1F1-0D4B-9ECF-242981B9F78D}"/>
              </a:ext>
            </a:extLst>
          </p:cNvPr>
          <p:cNvSpPr txBox="1">
            <a:spLocks/>
          </p:cNvSpPr>
          <p:nvPr/>
        </p:nvSpPr>
        <p:spPr>
          <a:xfrm>
            <a:off x="390375" y="3779730"/>
            <a:ext cx="2470071" cy="379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</a:rPr>
              <a:t>For </a:t>
            </a:r>
            <a:r>
              <a:rPr lang="en-US" i="1" dirty="0">
                <a:latin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</a:rPr>
              <a:t> = 34:</a:t>
            </a:r>
            <a:endParaRPr lang="en-IN" dirty="0">
              <a:latin typeface="Times New Roman" panose="02020603050405020304" pitchFamily="18" charset="0"/>
            </a:endParaRPr>
          </a:p>
        </p:txBody>
      </p:sp>
      <p:graphicFrame>
        <p:nvGraphicFramePr>
          <p:cNvPr id="9" name="Content Placeholder 15" descr="z = start fraction 34 minus 25 over 4 end fraction = 2.25.">
            <a:extLst>
              <a:ext uri="{FF2B5EF4-FFF2-40B4-BE49-F238E27FC236}">
                <a16:creationId xmlns:a16="http://schemas.microsoft.com/office/drawing/2014/main" xmlns="" id="{6313473B-1E0D-C34C-9163-D2CE095059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431332"/>
              </p:ext>
            </p:extLst>
          </p:nvPr>
        </p:nvGraphicFramePr>
        <p:xfrm>
          <a:off x="1047238" y="4267002"/>
          <a:ext cx="2452023" cy="769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2628720" imgH="825480" progId="Equation.DSMT4">
                  <p:embed/>
                </p:oleObj>
              </mc:Choice>
              <mc:Fallback>
                <p:oleObj name="Equation" r:id="rId6" imgW="2628720" imgH="825480" progId="Equation.DSMT4">
                  <p:embed/>
                  <p:pic>
                    <p:nvPicPr>
                      <p:cNvPr id="16" name="Content Placeholder 15" descr="z = start fraction 34 minus 25 over 4 end fraction = 2.25.">
                        <a:extLst>
                          <a:ext uri="{FF2B5EF4-FFF2-40B4-BE49-F238E27FC236}">
                            <a16:creationId xmlns:a16="http://schemas.microsoft.com/office/drawing/2014/main" xmlns="" id="{E83519F0-ED34-4FB2-B3A0-6493C5978E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47238" y="4267002"/>
                        <a:ext cx="2452023" cy="769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17" descr="P of x between 18 and 34 = P of z between negative 1.75 and 2.25 = 0.9878 minus 0.0401 = 0.9477.">
            <a:extLst>
              <a:ext uri="{FF2B5EF4-FFF2-40B4-BE49-F238E27FC236}">
                <a16:creationId xmlns:a16="http://schemas.microsoft.com/office/drawing/2014/main" xmlns="" id="{0DA6251B-0763-F646-991D-442B7268E7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056500"/>
              </p:ext>
            </p:extLst>
          </p:nvPr>
        </p:nvGraphicFramePr>
        <p:xfrm>
          <a:off x="172420" y="5158741"/>
          <a:ext cx="5283102" cy="9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5663880" imgH="990360" progId="Equation.DSMT4">
                  <p:embed/>
                </p:oleObj>
              </mc:Choice>
              <mc:Fallback>
                <p:oleObj name="Equation" r:id="rId8" imgW="5663880" imgH="990360" progId="Equation.DSMT4">
                  <p:embed/>
                  <p:pic>
                    <p:nvPicPr>
                      <p:cNvPr id="18" name="Content Placeholder 17" descr="P of x between 18 and 34 = P of z between negative 1.75 and 2.25 = 0.9878 minus 0.0401 = 0.9477.">
                        <a:extLst>
                          <a:ext uri="{FF2B5EF4-FFF2-40B4-BE49-F238E27FC236}">
                            <a16:creationId xmlns:a16="http://schemas.microsoft.com/office/drawing/2014/main" xmlns="" id="{4EA9B694-03A8-4994-BC02-D2F33D7893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2420" y="5158741"/>
                        <a:ext cx="5283102" cy="9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Content Placeholder 8" descr="The area under the bell-shaped curve is shaded between 18 and 34. The shaded area is 0.9477. The mean is at x = 25. The z scale below the x-axis shows that x = 18 corresponds to z = negative 1.75, x = 25 to z = 0, and x = 34 to z = 2.25.">
            <a:extLst>
              <a:ext uri="{FF2B5EF4-FFF2-40B4-BE49-F238E27FC236}">
                <a16:creationId xmlns:a16="http://schemas.microsoft.com/office/drawing/2014/main" xmlns="" id="{723649DC-632F-CB4A-A3B6-C780ADB0CAA2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883"/>
          <a:stretch/>
        </p:blipFill>
        <p:spPr>
          <a:xfrm>
            <a:off x="4138076" y="2475739"/>
            <a:ext cx="4755825" cy="26299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3FA0988-AEFF-BC47-A9DC-7C59D5EBDE57}"/>
              </a:ext>
            </a:extLst>
          </p:cNvPr>
          <p:cNvSpPr txBox="1"/>
          <p:nvPr/>
        </p:nvSpPr>
        <p:spPr>
          <a:xfrm>
            <a:off x="155944" y="6373150"/>
            <a:ext cx="83040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chance that an outcome is between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18 and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34 is 95%.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xmlns="" id="{D7BF69E7-E645-1A54-70A7-643701229ADD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83" b="11583"/>
          <a:stretch/>
        </p:blipFill>
        <p:spPr>
          <a:xfrm>
            <a:off x="5309716" y="5122473"/>
            <a:ext cx="3784600" cy="99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3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8" descr="The area under the bell-shaped curve is shaded to the right of x = 55. The shaded area is 0.0013. The mean is at x = 40. The z scale below the x-axis shows that x = 40 corresponds to z = 0, and x = 55 to z = 3.00.">
            <a:extLst>
              <a:ext uri="{FF2B5EF4-FFF2-40B4-BE49-F238E27FC236}">
                <a16:creationId xmlns:a16="http://schemas.microsoft.com/office/drawing/2014/main" xmlns="" id="{9440E9C2-723F-E246-902E-92B56D28BA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4306"/>
          <a:stretch/>
        </p:blipFill>
        <p:spPr>
          <a:xfrm>
            <a:off x="5272536" y="3048000"/>
            <a:ext cx="3623693" cy="31532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40692"/>
            <a:ext cx="8534400" cy="838199"/>
          </a:xfrm>
        </p:spPr>
        <p:txBody>
          <a:bodyPr>
            <a:normAutofit/>
          </a:bodyPr>
          <a:lstStyle/>
          <a:p>
            <a:r>
              <a:rPr lang="en-US" dirty="0"/>
              <a:t>Type 3 Example with TI84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04799" y="1105597"/>
                <a:ext cx="8591429" cy="5095617"/>
              </a:xfrm>
            </p:spPr>
            <p:txBody>
              <a:bodyPr/>
              <a:lstStyle/>
              <a:p>
                <a:r>
                  <a:rPr lang="en-US" dirty="0"/>
                  <a:t>Let </a:t>
                </a:r>
                <a:r>
                  <a:rPr lang="en-US" i="1" dirty="0"/>
                  <a:t>x</a:t>
                </a:r>
                <a:r>
                  <a:rPr lang="en-US" dirty="0"/>
                  <a:t> be a normal random variable with its mean equal to 40 and standard deviation equal to 5. Find </a:t>
                </a:r>
                <a:r>
                  <a:rPr lang="en-US" i="1" dirty="0"/>
                  <a:t>P 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dirty="0"/>
                  <a:t> &gt; 55).</a:t>
                </a:r>
              </a:p>
              <a:p>
                <a:endParaRPr lang="en-US" sz="4800" dirty="0"/>
              </a:p>
              <a:p>
                <a:r>
                  <a:rPr lang="en-US" dirty="0"/>
                  <a:t>Directly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sz="1400" dirty="0"/>
              </a:p>
              <a:p>
                <a:r>
                  <a:rPr lang="en-US" dirty="0"/>
                  <a:t>Using standardized </a:t>
                </a:r>
                <a:r>
                  <a:rPr lang="en-US" dirty="0" err="1"/>
                  <a:t>val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04799" y="1105597"/>
                <a:ext cx="8591429" cy="5095617"/>
              </a:xfrm>
              <a:blipFill>
                <a:blip r:embed="rId4"/>
                <a:stretch>
                  <a:fillRect l="-1625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Content Placeholder 9" descr="z = 55 minus 40, over 5 = 3.00.">
            <a:extLst>
              <a:ext uri="{FF2B5EF4-FFF2-40B4-BE49-F238E27FC236}">
                <a16:creationId xmlns:a16="http://schemas.microsoft.com/office/drawing/2014/main" xmlns="" id="{B81C0CBC-EDA8-564F-98E7-1E8FF44581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2004418"/>
          <a:ext cx="2526321" cy="8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5" imgW="2628720" imgH="838080" progId="Equation.DSMT4">
                  <p:embed/>
                </p:oleObj>
              </mc:Choice>
              <mc:Fallback>
                <p:oleObj name="Equation" r:id="rId5" imgW="2628720" imgH="838080" progId="Equation.DSMT4">
                  <p:embed/>
                  <p:pic>
                    <p:nvPicPr>
                      <p:cNvPr id="6" name="Content Placeholder 9" descr="z = 55 minus 40, over 5 = 3.00.">
                        <a:extLst>
                          <a:ext uri="{FF2B5EF4-FFF2-40B4-BE49-F238E27FC236}">
                            <a16:creationId xmlns:a16="http://schemas.microsoft.com/office/drawing/2014/main" xmlns="" id="{B81C0CBC-EDA8-564F-98E7-1E8FF44581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2004418"/>
                        <a:ext cx="2526321" cy="805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xmlns="" id="{FF3969B3-40A8-8AB4-E043-A298D1F53D5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23" b="12165"/>
          <a:stretch/>
        </p:blipFill>
        <p:spPr>
          <a:xfrm>
            <a:off x="247771" y="3355105"/>
            <a:ext cx="466344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7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762001"/>
            <a:ext cx="8745005" cy="838199"/>
          </a:xfrm>
        </p:spPr>
        <p:txBody>
          <a:bodyPr>
            <a:normAutofit fontScale="90000"/>
          </a:bodyPr>
          <a:lstStyle/>
          <a:p>
            <a:r>
              <a:rPr lang="en-US" dirty="0"/>
              <a:t>6.3 Applications of the Normal Distribution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306572" y="1524000"/>
                <a:ext cx="8608828" cy="4832350"/>
              </a:xfrm>
            </p:spPr>
            <p:txBody>
              <a:bodyPr/>
              <a:lstStyle/>
              <a:p>
                <a:r>
                  <a:rPr lang="en-US" dirty="0"/>
                  <a:t>Internal medicine physicians earned an average of $196,000 in 2014.*</a:t>
                </a:r>
              </a:p>
              <a:p>
                <a:r>
                  <a:rPr lang="en-US" dirty="0"/>
                  <a:t>Suppose that the earnings are normally distributed with a a standard deviation of $20,000.</a:t>
                </a:r>
              </a:p>
              <a:p>
                <a:r>
                  <a:rPr lang="en-US" dirty="0"/>
                  <a:t>Find the probability that the earnings of a randomly selected internal medicine physician are between $169,400 and $206,800.</a:t>
                </a:r>
              </a:p>
              <a:p>
                <a:r>
                  <a:rPr lang="en-US" dirty="0"/>
                  <a:t>For display and calculation purpose, it is better to work with the unit thousands of dollars k$: so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=196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dirty="0"/>
                  <a:t>. And we are looking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169.4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≤206.8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sz="1600" dirty="0"/>
                  <a:t>*According to the 2015 Physician Compensation Report by Medscape (a subsidiary of WebMD)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306572" y="1524000"/>
                <a:ext cx="8608828" cy="4832350"/>
              </a:xfrm>
              <a:blipFill>
                <a:blip r:embed="rId3"/>
                <a:stretch>
                  <a:fillRect l="-1620" t="-2362" r="-1915" b="-8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04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838199"/>
          </a:xfrm>
        </p:spPr>
        <p:txBody>
          <a:bodyPr/>
          <a:lstStyle/>
          <a:p>
            <a:r>
              <a:rPr lang="en-US" dirty="0"/>
              <a:t>Internal medical physician earnings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2296" name="Picture 8" descr="Calculation graph of Probability Calculation: Calculation_1">
            <a:extLst>
              <a:ext uri="{FF2B5EF4-FFF2-40B4-BE49-F238E27FC236}">
                <a16:creationId xmlns:a16="http://schemas.microsoft.com/office/drawing/2014/main" xmlns="" id="{B55F2333-6937-C240-8175-F1B002F16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1114573"/>
            <a:ext cx="5638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BBD111F-1B07-1F4D-82F9-2C4BA47304F8}"/>
              </a:ext>
            </a:extLst>
          </p:cNvPr>
          <p:cNvSpPr txBox="1"/>
          <p:nvPr/>
        </p:nvSpPr>
        <p:spPr>
          <a:xfrm>
            <a:off x="152400" y="1676400"/>
            <a:ext cx="4953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076E0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 ∼ Normal(</a:t>
            </a:r>
            <a:r>
              <a:rPr lang="el-GR" b="0" i="0" dirty="0">
                <a:solidFill>
                  <a:srgbClr val="076E0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 = 196, σ = 20)</a:t>
            </a:r>
            <a:br>
              <a:rPr lang="el-GR" b="0" i="0" dirty="0">
                <a:solidFill>
                  <a:srgbClr val="076E0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76E0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that X is between 169.4 and 206.8 = P(169.4 ≤ X ≤ 206.8) = 0.6136</a:t>
            </a:r>
          </a:p>
          <a:p>
            <a:r>
              <a:rPr lang="en-US" dirty="0">
                <a:solidFill>
                  <a:srgbClr val="076E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Hence, a randomly selected internal medical physician has a 61% chance of earning between $169,400 and $206,800.</a:t>
            </a:r>
          </a:p>
          <a:p>
            <a:pPr algn="l"/>
            <a:endParaRPr lang="en-US" dirty="0">
              <a:solidFill>
                <a:srgbClr val="076E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8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Beverage example</a:t>
            </a:r>
            <a:endParaRPr lang="en-IN" sz="2000" b="0" baseline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152400" y="1752600"/>
            <a:ext cx="8839200" cy="4191000"/>
          </a:xfrm>
        </p:spPr>
        <p:txBody>
          <a:bodyPr/>
          <a:lstStyle/>
          <a:p>
            <a:r>
              <a:rPr lang="en-GB" dirty="0"/>
              <a:t>Geiser drinks makes an orange </a:t>
            </a:r>
            <a:r>
              <a:rPr lang="en-GB" dirty="0" err="1"/>
              <a:t>flavored</a:t>
            </a:r>
            <a:r>
              <a:rPr lang="en-GB" dirty="0"/>
              <a:t> seltzer.</a:t>
            </a:r>
          </a:p>
          <a:p>
            <a:r>
              <a:rPr lang="en-GB" dirty="0"/>
              <a:t>The filling machines are adjusted to pour 12.01 oz into each 12-ounce bottle.</a:t>
            </a:r>
          </a:p>
          <a:p>
            <a:r>
              <a:rPr lang="en-GB" dirty="0"/>
              <a:t>However, the actual amount in each bottle is not exactly 12.01 oz; it varies.</a:t>
            </a:r>
          </a:p>
          <a:p>
            <a:r>
              <a:rPr lang="en-GB" dirty="0"/>
              <a:t>The actual amount has a normal distribution with a mean of 12.01 ounces and a standard deviation of .015 ounce.</a:t>
            </a:r>
          </a:p>
          <a:p>
            <a:r>
              <a:rPr lang="en-GB" dirty="0"/>
              <a:t>What is the chance that a random bottle has less than 12 oz?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08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88E959-CBE8-1743-A831-4C59CD425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1"/>
            <a:ext cx="5257800" cy="1111250"/>
          </a:xfrm>
        </p:spPr>
        <p:txBody>
          <a:bodyPr>
            <a:normAutofit fontScale="90000"/>
          </a:bodyPr>
          <a:lstStyle/>
          <a:p>
            <a:r>
              <a:rPr lang="en-US" dirty="0"/>
              <a:t>Beverage example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69B96A-F95B-024D-B983-24BF3CB78D9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6201" y="1752600"/>
            <a:ext cx="5257800" cy="4419600"/>
          </a:xfrm>
        </p:spPr>
        <p:txBody>
          <a:bodyPr/>
          <a:lstStyle/>
          <a:p>
            <a:r>
              <a:rPr lang="en-US" dirty="0"/>
              <a:t>X ∼ Normal(</a:t>
            </a:r>
            <a:r>
              <a:rPr lang="el-GR" dirty="0"/>
              <a:t>μ = 12.01, σ = 0.01</a:t>
            </a:r>
            <a:r>
              <a:rPr lang="en-US" dirty="0"/>
              <a:t>5)</a:t>
            </a:r>
            <a:r>
              <a:rPr lang="el-GR" dirty="0"/>
              <a:t/>
            </a:r>
            <a:br>
              <a:rPr lang="el-GR" dirty="0"/>
            </a:br>
            <a:r>
              <a:rPr lang="en-US" dirty="0"/>
              <a:t>The probability that X is below 12</a:t>
            </a:r>
          </a:p>
          <a:p>
            <a:r>
              <a:rPr lang="en-US" dirty="0"/>
              <a:t>= P(X ≤ 12) = 0.2525.</a:t>
            </a:r>
          </a:p>
          <a:p>
            <a:r>
              <a:rPr lang="en-GB" dirty="0"/>
              <a:t>Hence, the chance that a random bottle has less than 12 oz is 25%.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A34658-4CA7-3742-9A74-37273D0EF8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4034" name="Picture 2" descr="Calculation graph of Probability Calculation: Calculation_1">
            <a:extLst>
              <a:ext uri="{FF2B5EF4-FFF2-40B4-BE49-F238E27FC236}">
                <a16:creationId xmlns:a16="http://schemas.microsoft.com/office/drawing/2014/main" xmlns="" id="{A5328924-EC1D-A241-A66C-F40D5B29A6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81600" y="533401"/>
            <a:ext cx="38862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78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41AD3F-080D-42F9-A7C0-AB084B7B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57200"/>
            <a:ext cx="8534400" cy="685800"/>
          </a:xfrm>
        </p:spPr>
        <p:txBody>
          <a:bodyPr/>
          <a:lstStyle/>
          <a:p>
            <a:r>
              <a:rPr lang="en-US" dirty="0"/>
              <a:t>tire lifetimes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E97A30-D74A-4A47-B978-F5BCABB3F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life of a certain automobile tire is normally distributed with mean 35,000 (=35k) miles and standard deviation 5000 (=5k) miles.</a:t>
            </a:r>
          </a:p>
          <a:p>
            <a:pPr marL="385763" indent="-385763">
              <a:buFont typeface="+mj-lt"/>
              <a:buAutoNum type="alphaLcParenR"/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proportion of tires last between 30,000 (30k) and 40,000 (40k) miles? (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P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{|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&lt; 1})</a:t>
            </a:r>
          </a:p>
          <a:p>
            <a:pPr marL="385763" indent="-385763">
              <a:buFont typeface="+mj-lt"/>
              <a:buAutoNum type="alphaLcParenR"/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proportion of such tires last over 40,000 miles (40k)? (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&gt;1})</a:t>
            </a:r>
          </a:p>
          <a:p>
            <a:pPr marL="385763" indent="-385763">
              <a:buFont typeface="+mj-lt"/>
              <a:buAutoNum type="alphaLcParenR"/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proportion last over 50,000 miles (=50k)?(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&gt;3})</a:t>
            </a:r>
          </a:p>
          <a:p>
            <a:pPr marL="342900" indent="-342900">
              <a:buAutoNum type="alphaLcParenR" startAt="4"/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tire is in working condition after 40,000 miles (=40k), what is the conditional probability that it will still be working after an additional 10,000 miles (=10k)?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 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&gt;3}/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&gt;1})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use the percentages from the empirical rule to answer these questions:</a:t>
            </a:r>
          </a:p>
          <a:p>
            <a:pPr marL="342900" indent="-342900">
              <a:buAutoNum type="alphaLcParenR"/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chance of being within one standard deviation of the mean is 68%.</a:t>
            </a:r>
          </a:p>
          <a:p>
            <a:pPr marL="342900" indent="-342900">
              <a:buAutoNum type="alphaLcParenR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chance of being beyond one standard deviation on one side is (100-68)/2%=16%</a:t>
            </a:r>
          </a:p>
          <a:p>
            <a:pPr marL="342900" indent="-342900">
              <a:buFont typeface="Arial"/>
              <a:buAutoNum type="alphaLcParenR"/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chance of being within 3 standard deviations is 99.7%. Henc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the chance of being beyond three standard deviations on one side is (100-99.7)/2% = 0.15%</a:t>
            </a:r>
          </a:p>
          <a:p>
            <a:pPr marL="342900" indent="-342900">
              <a:buFont typeface="Arial"/>
              <a:buAutoNum type="alphaLcParenR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 ingredients from parts c and b: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&gt;3}/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&gt;1} = 0.15%/16% ~ 1%</a:t>
            </a: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answer each of the questions using complete sentences.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B6CC90-B0F4-4347-883C-8BEF3B45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7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55A08-262F-B948-B596-EE54D259E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838199"/>
          </a:xfrm>
        </p:spPr>
        <p:txBody>
          <a:bodyPr>
            <a:noAutofit/>
          </a:bodyPr>
          <a:lstStyle/>
          <a:p>
            <a:r>
              <a:rPr lang="en-US" sz="3200" dirty="0"/>
              <a:t>Summary of inequalities &amp; Excel commands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435579-7D30-4842-82FB-C608A94219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xmlns="" id="{6AFA1802-2892-0741-A869-202839024D4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9495055"/>
                  </p:ext>
                </p:extLst>
              </p:nvPr>
            </p:nvGraphicFramePr>
            <p:xfrm>
              <a:off x="114300" y="1295400"/>
              <a:ext cx="8801099" cy="1478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0100">
                      <a:extLst>
                        <a:ext uri="{9D8B030D-6E8A-4147-A177-3AD203B41FA5}">
                          <a16:colId xmlns:a16="http://schemas.microsoft.com/office/drawing/2014/main" xmlns="" val="2889769816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xmlns="" val="3243359581"/>
                        </a:ext>
                      </a:extLst>
                    </a:gridCol>
                    <a:gridCol w="5943599">
                      <a:extLst>
                        <a:ext uri="{9D8B030D-6E8A-4147-A177-3AD203B41FA5}">
                          <a16:colId xmlns:a16="http://schemas.microsoft.com/office/drawing/2014/main" xmlns="" val="253909048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Inequality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Excel Command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89488567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 </m:t>
                              </m:r>
                            </m:oMath>
                          </a14:m>
                          <a:r>
                            <a:rPr lang="en-US" dirty="0"/>
                            <a:t>NORM.S.DIST(b, TRUE)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613774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dirty="0"/>
                            <a:t>NORM.S.DIST(</a:t>
                          </a:r>
                          <a:r>
                            <a:rPr lang="en-US" dirty="0" err="1"/>
                            <a:t>b,TRUE</a:t>
                          </a:r>
                          <a:r>
                            <a:rPr lang="en-US" dirty="0"/>
                            <a:t>)-NORM.S.DIST(</a:t>
                          </a:r>
                          <a:r>
                            <a:rPr lang="en-US" dirty="0" err="1"/>
                            <a:t>a,TRUE</a:t>
                          </a:r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846808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US" dirty="0"/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z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dirty="0"/>
                            <a:t>1 - NORM.S.DIST(a ,TRUE)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8798413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6AFA1802-2892-0741-A869-202839024D4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9495055"/>
                  </p:ext>
                </p:extLst>
              </p:nvPr>
            </p:nvGraphicFramePr>
            <p:xfrm>
              <a:off x="114300" y="1295400"/>
              <a:ext cx="8801099" cy="1478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0100">
                      <a:extLst>
                        <a:ext uri="{9D8B030D-6E8A-4147-A177-3AD203B41FA5}">
                          <a16:colId xmlns:a16="http://schemas.microsoft.com/office/drawing/2014/main" val="2889769816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val="3243359581"/>
                        </a:ext>
                      </a:extLst>
                    </a:gridCol>
                    <a:gridCol w="5943599">
                      <a:extLst>
                        <a:ext uri="{9D8B030D-6E8A-4147-A177-3AD203B41FA5}">
                          <a16:colId xmlns:a16="http://schemas.microsoft.com/office/drawing/2014/main" val="253909048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Inequality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Excel Command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488567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506" t="-110345" r="-290741" b="-2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291" t="-110345" r="-641" b="-23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13774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506" t="-203333" r="-290741" b="-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291" t="-203333" r="-641" b="-1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6808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506" t="-313793" r="-290741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291" t="-313793" r="-641" b="-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984131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1D9578B-6B2F-A946-94D3-19C91D2834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1" y="3141885"/>
            <a:ext cx="2814049" cy="218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7064443-5E3C-6242-9BF9-ECF3ABE318C1}"/>
              </a:ext>
            </a:extLst>
          </p:cNvPr>
          <p:cNvPicPr/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617"/>
          <a:stretch/>
        </p:blipFill>
        <p:spPr bwMode="auto">
          <a:xfrm>
            <a:off x="6172197" y="3052640"/>
            <a:ext cx="2743202" cy="2475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050E92B-1B1D-1F4F-AC13-75F3A6477FA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60295" y="3169959"/>
            <a:ext cx="2889462" cy="224083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688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55A08-262F-B948-B596-EE54D259E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838199"/>
          </a:xfrm>
        </p:spPr>
        <p:txBody>
          <a:bodyPr>
            <a:noAutofit/>
          </a:bodyPr>
          <a:lstStyle/>
          <a:p>
            <a:r>
              <a:rPr lang="en-US" sz="3200" dirty="0"/>
              <a:t>Summary of inequalities &amp; TI84 commands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435579-7D30-4842-82FB-C608A94219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3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xmlns="" id="{6AFA1802-2892-0741-A869-202839024D4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176597"/>
                  </p:ext>
                </p:extLst>
              </p:nvPr>
            </p:nvGraphicFramePr>
            <p:xfrm>
              <a:off x="114300" y="1295400"/>
              <a:ext cx="8801099" cy="1478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0100">
                      <a:extLst>
                        <a:ext uri="{9D8B030D-6E8A-4147-A177-3AD203B41FA5}">
                          <a16:colId xmlns:a16="http://schemas.microsoft.com/office/drawing/2014/main" xmlns="" val="2889769816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xmlns="" val="3243359581"/>
                        </a:ext>
                      </a:extLst>
                    </a:gridCol>
                    <a:gridCol w="5943599">
                      <a:extLst>
                        <a:ext uri="{9D8B030D-6E8A-4147-A177-3AD203B41FA5}">
                          <a16:colId xmlns:a16="http://schemas.microsoft.com/office/drawing/2014/main" xmlns="" val="253909048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Inequality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TI84 </a:t>
                          </a:r>
                          <a:r>
                            <a:rPr lang="en-US" dirty="0"/>
                            <a:t>Command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89488567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 </m:t>
                              </m:r>
                            </m:oMath>
                          </a14:m>
                          <a:r>
                            <a:rPr lang="en-US" dirty="0" err="1"/>
                            <a:t>normalcdf</a:t>
                          </a:r>
                          <a:r>
                            <a:rPr lang="en-US" dirty="0"/>
                            <a:t>(-</a:t>
                          </a:r>
                          <a:r>
                            <a:rPr lang="en-US" dirty="0" smtClean="0"/>
                            <a:t>1E99,b,0,1</a:t>
                          </a:r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613774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dirty="0" err="1"/>
                            <a:t>normalcdf</a:t>
                          </a:r>
                          <a:r>
                            <a:rPr lang="en-US" dirty="0"/>
                            <a:t>(a,b,0,1)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846808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US" dirty="0"/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z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dirty="0" smtClean="0"/>
                            <a:t>normalcdf(a,1E99,0,1</a:t>
                          </a:r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8798413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AFA1802-2892-0741-A869-202839024D4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176597"/>
                  </p:ext>
                </p:extLst>
              </p:nvPr>
            </p:nvGraphicFramePr>
            <p:xfrm>
              <a:off x="114300" y="1295400"/>
              <a:ext cx="8801099" cy="1478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01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889769816"/>
                        </a:ext>
                      </a:extLst>
                    </a:gridCol>
                    <a:gridCol w="20574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243359581"/>
                        </a:ext>
                      </a:extLst>
                    </a:gridCol>
                    <a:gridCol w="594359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53909048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Inequality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TI84 </a:t>
                          </a:r>
                          <a:r>
                            <a:rPr lang="en-US" dirty="0"/>
                            <a:t>Command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89488567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9053" t="-110000" r="-288462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8255" t="-110000" r="-103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613774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9053" t="-210000" r="-288462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8255" t="-210000" r="-103" b="-1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846808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9053" t="-304918" r="-28846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8255" t="-304918" r="-103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87984131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1D9578B-6B2F-A946-94D3-19C91D2834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3141885"/>
            <a:ext cx="2814049" cy="218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7064443-5E3C-6242-9BF9-ECF3ABE318C1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7"/>
          <a:stretch/>
        </p:blipFill>
        <p:spPr bwMode="auto">
          <a:xfrm>
            <a:off x="6172197" y="3052640"/>
            <a:ext cx="2743202" cy="2475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050E92B-1B1D-1F4F-AC13-75F3A6477FA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295" y="3169959"/>
            <a:ext cx="2889462" cy="22408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3E0CA98-7BBC-5E97-FBB8-62355308B735}"/>
              </a:ext>
            </a:extLst>
          </p:cNvPr>
          <p:cNvSpPr txBox="1"/>
          <p:nvPr/>
        </p:nvSpPr>
        <p:spPr>
          <a:xfrm>
            <a:off x="762000" y="5562600"/>
            <a:ext cx="1136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Type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B06C52-017D-5768-E1A8-53B4B1B6E9A0}"/>
              </a:ext>
            </a:extLst>
          </p:cNvPr>
          <p:cNvSpPr txBox="1"/>
          <p:nvPr/>
        </p:nvSpPr>
        <p:spPr>
          <a:xfrm>
            <a:off x="3810000" y="5562600"/>
            <a:ext cx="1136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Type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A7DCD8E-96B0-3828-2D76-D8D946E82841}"/>
              </a:ext>
            </a:extLst>
          </p:cNvPr>
          <p:cNvSpPr txBox="1"/>
          <p:nvPr/>
        </p:nvSpPr>
        <p:spPr>
          <a:xfrm>
            <a:off x="6511982" y="5562600"/>
            <a:ext cx="1136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Type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41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60AFF6-0BD5-AD4E-BB1B-32087FC5B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443984"/>
            <a:ext cx="8534400" cy="838199"/>
          </a:xfrm>
        </p:spPr>
        <p:txBody>
          <a:bodyPr/>
          <a:lstStyle/>
          <a:p>
            <a:r>
              <a:rPr lang="en-US" dirty="0"/>
              <a:t>Type 2 (sandwich inequality)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3FA36B-894B-744E-8E9C-DA409540232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46172" y="1204058"/>
            <a:ext cx="4478227" cy="4434742"/>
          </a:xfrm>
        </p:spPr>
        <p:txBody>
          <a:bodyPr/>
          <a:lstStyle/>
          <a:p>
            <a:r>
              <a:rPr lang="en-US" sz="2400" dirty="0"/>
              <a:t>Find the chance that a value in the standard normal distribution is between -1.5 and 0.5 to nearest %.</a:t>
            </a:r>
          </a:p>
          <a:p>
            <a:r>
              <a:rPr lang="en-US" sz="2400" dirty="0"/>
              <a:t>Using Excel:</a:t>
            </a:r>
          </a:p>
          <a:p>
            <a:r>
              <a:rPr lang="en-US" sz="2000" dirty="0"/>
              <a:t>P(-1.5 &lt; Z &lt; 0.5) = NORM.S.DIST(0.5, TRUE) - NORM.S.DIST(-1.5, TRUE)</a:t>
            </a:r>
          </a:p>
          <a:p>
            <a:r>
              <a:rPr lang="en-US" sz="2000" dirty="0"/>
              <a:t>Using a TI84, Go to </a:t>
            </a:r>
            <a:r>
              <a:rPr lang="en-US" sz="2000" dirty="0" err="1"/>
              <a:t>distr</a:t>
            </a:r>
            <a:r>
              <a:rPr lang="en-US" sz="2000" dirty="0"/>
              <a:t> (2</a:t>
            </a:r>
            <a:r>
              <a:rPr lang="en-US" sz="2000" baseline="30000" dirty="0"/>
              <a:t>nd</a:t>
            </a:r>
            <a:r>
              <a:rPr lang="en-US" sz="2000" dirty="0"/>
              <a:t> vars)</a:t>
            </a:r>
          </a:p>
          <a:p>
            <a:r>
              <a:rPr lang="en-US" sz="2000" dirty="0"/>
              <a:t>Select </a:t>
            </a:r>
            <a:r>
              <a:rPr lang="en-US" sz="2000" dirty="0" err="1"/>
              <a:t>normalcdf</a:t>
            </a:r>
            <a:endParaRPr lang="en-US" sz="2000" dirty="0"/>
          </a:p>
          <a:p>
            <a:r>
              <a:rPr lang="en-US" sz="2000" dirty="0"/>
              <a:t>Put in the lower, upper. And skip to paste.</a:t>
            </a:r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42675A-3515-5F43-B95A-AB604607C2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5842" name="Picture 2" descr="Calculation graph of Probability Calculation: Calculation_1">
            <a:extLst>
              <a:ext uri="{FF2B5EF4-FFF2-40B4-BE49-F238E27FC236}">
                <a16:creationId xmlns:a16="http://schemas.microsoft.com/office/drawing/2014/main" xmlns="" id="{A487E080-DA92-5D48-823D-F4C0547F6E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558" r="3656"/>
          <a:stretch/>
        </p:blipFill>
        <p:spPr bwMode="auto">
          <a:xfrm>
            <a:off x="4724399" y="1100156"/>
            <a:ext cx="417343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ACD5722-B248-E04B-A1F3-3E860EEE8594}"/>
              </a:ext>
            </a:extLst>
          </p:cNvPr>
          <p:cNvSpPr txBox="1"/>
          <p:nvPr/>
        </p:nvSpPr>
        <p:spPr>
          <a:xfrm>
            <a:off x="306355" y="5789520"/>
            <a:ext cx="6872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Hence, the chance that a value is between -1.5 and 0.5 is is 62%. 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xmlns="" id="{E0530D51-1291-198B-2285-79A7B277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573" b="12164"/>
          <a:stretch/>
        </p:blipFill>
        <p:spPr>
          <a:xfrm>
            <a:off x="248030" y="4648200"/>
            <a:ext cx="4241799" cy="58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0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073" y="415926"/>
            <a:ext cx="8593215" cy="838199"/>
          </a:xfrm>
        </p:spPr>
        <p:txBody>
          <a:bodyPr>
            <a:noAutofit/>
          </a:bodyPr>
          <a:lstStyle/>
          <a:p>
            <a:r>
              <a:rPr lang="en-US" sz="3800" dirty="0"/>
              <a:t>6.2 Standardizing a Normal Distribution</a:t>
            </a:r>
            <a:endParaRPr lang="en-IN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397480" y="1004590"/>
            <a:ext cx="8534400" cy="1676400"/>
          </a:xfrm>
        </p:spPr>
        <p:txBody>
          <a:bodyPr/>
          <a:lstStyle/>
          <a:p>
            <a:r>
              <a:rPr lang="en-US" b="1" dirty="0">
                <a:solidFill>
                  <a:srgbClr val="00007F"/>
                </a:solidFill>
              </a:rPr>
              <a:t>Converting an </a:t>
            </a:r>
            <a:r>
              <a:rPr lang="en-US" b="1" i="1" dirty="0">
                <a:solidFill>
                  <a:srgbClr val="00007F"/>
                </a:solidFill>
              </a:rPr>
              <a:t>x</a:t>
            </a:r>
            <a:r>
              <a:rPr lang="en-US" b="1" dirty="0">
                <a:solidFill>
                  <a:srgbClr val="00007F"/>
                </a:solidFill>
              </a:rPr>
              <a:t> Value to a </a:t>
            </a:r>
            <a:r>
              <a:rPr lang="en-US" b="1" i="1" dirty="0">
                <a:solidFill>
                  <a:srgbClr val="00007F"/>
                </a:solidFill>
              </a:rPr>
              <a:t>z</a:t>
            </a:r>
            <a:r>
              <a:rPr lang="en-US" b="1" dirty="0">
                <a:solidFill>
                  <a:srgbClr val="00007F"/>
                </a:solidFill>
              </a:rPr>
              <a:t> Value</a:t>
            </a:r>
          </a:p>
          <a:p>
            <a:r>
              <a:rPr lang="en-US" dirty="0"/>
              <a:t>For a normal random variable </a:t>
            </a:r>
            <a:r>
              <a:rPr lang="en-US" i="1" dirty="0"/>
              <a:t>x</a:t>
            </a:r>
            <a:r>
              <a:rPr lang="en-US" dirty="0"/>
              <a:t>, a particular value of </a:t>
            </a:r>
            <a:r>
              <a:rPr lang="en-US" i="1" dirty="0"/>
              <a:t>x</a:t>
            </a:r>
            <a:r>
              <a:rPr lang="en-US" dirty="0"/>
              <a:t> can be converted to its corresponding </a:t>
            </a:r>
            <a:r>
              <a:rPr lang="en-GB" i="1" dirty="0"/>
              <a:t>z </a:t>
            </a:r>
            <a:r>
              <a:rPr lang="en-US" dirty="0"/>
              <a:t>value by using the formula</a:t>
            </a:r>
            <a:endParaRPr lang="en-IN" dirty="0"/>
          </a:p>
        </p:txBody>
      </p:sp>
      <p:graphicFrame>
        <p:nvGraphicFramePr>
          <p:cNvPr id="9" name="Content Placeholder 8" descr="z = x minus mu, over sigma.">
            <a:extLst>
              <a:ext uri="{FF2B5EF4-FFF2-40B4-BE49-F238E27FC236}">
                <a16:creationId xmlns:a16="http://schemas.microsoft.com/office/drawing/2014/main" xmlns="" id="{29D42624-F4DC-46D1-BEB2-71FCBA74067C}"/>
              </a:ext>
            </a:extLst>
          </p:cNvPr>
          <p:cNvGraphicFramePr>
            <a:graphicFrameLocks noGrp="1" noChangeAspect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2245788864"/>
              </p:ext>
            </p:extLst>
          </p:nvPr>
        </p:nvGraphicFramePr>
        <p:xfrm>
          <a:off x="3886200" y="2607733"/>
          <a:ext cx="1371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371600" imgH="838080" progId="Equation.DSMT4">
                  <p:embed/>
                </p:oleObj>
              </mc:Choice>
              <mc:Fallback>
                <p:oleObj name="Equation" r:id="rId3" imgW="1371600" imgH="838080" progId="Equation.DSMT4">
                  <p:embed/>
                  <p:pic>
                    <p:nvPicPr>
                      <p:cNvPr id="9" name="Content Placeholder 8" descr="z = x minus mu, over sigma.">
                        <a:extLst>
                          <a:ext uri="{FF2B5EF4-FFF2-40B4-BE49-F238E27FC236}">
                            <a16:creationId xmlns:a16="http://schemas.microsoft.com/office/drawing/2014/main" xmlns="" id="{29D42624-F4DC-46D1-BEB2-71FCBA7406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6200" y="2607733"/>
                        <a:ext cx="1371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7"/>
          </p:nvPr>
        </p:nvSpPr>
        <p:spPr>
          <a:xfrm>
            <a:off x="426888" y="3614125"/>
            <a:ext cx="8534400" cy="84094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</a:rPr>
              <a:t>where </a:t>
            </a:r>
            <a:r>
              <a:rPr lang="el-GR" i="1" dirty="0">
                <a:latin typeface="Times New Roman" panose="02020603050405020304" pitchFamily="18" charset="0"/>
              </a:rPr>
              <a:t>μ</a:t>
            </a:r>
            <a:r>
              <a:rPr lang="en-GB" dirty="0">
                <a:latin typeface="Times New Roman" panose="02020603050405020304" pitchFamily="18" charset="0"/>
              </a:rPr>
              <a:t> and </a:t>
            </a:r>
            <a:r>
              <a:rPr lang="el-GR" dirty="0">
                <a:latin typeface="Times New Roman" panose="02020603050405020304" pitchFamily="18" charset="0"/>
              </a:rPr>
              <a:t>σ</a:t>
            </a:r>
            <a:r>
              <a:rPr lang="en-GB" dirty="0">
                <a:latin typeface="Times New Roman" panose="02020603050405020304" pitchFamily="18" charset="0"/>
              </a:rPr>
              <a:t> are the mean and standard deviation of the normal distribution of 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>
                <a:latin typeface="Times New Roman" panose="02020603050405020304" pitchFamily="18" charset="0"/>
              </a:rPr>
              <a:t>, respectively.</a:t>
            </a:r>
            <a:endParaRPr lang="en-IN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20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9038"/>
            <a:ext cx="8712200" cy="838199"/>
          </a:xfrm>
        </p:spPr>
        <p:txBody>
          <a:bodyPr>
            <a:normAutofit fontScale="90000"/>
          </a:bodyPr>
          <a:lstStyle/>
          <a:p>
            <a:r>
              <a:rPr lang="en-US" dirty="0"/>
              <a:t>Type 1 Example for nonstandard normal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152400" y="1001968"/>
            <a:ext cx="8839200" cy="5094032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/>
              <a:t>X</a:t>
            </a:r>
            <a:r>
              <a:rPr lang="en-US" dirty="0"/>
              <a:t> have a normal distribution with a mean of 50 and a standard deviation of 10.</a:t>
            </a:r>
          </a:p>
          <a:p>
            <a:r>
              <a:rPr lang="en-US" dirty="0"/>
              <a:t>Convert the following </a:t>
            </a:r>
            <a:r>
              <a:rPr lang="en-US" i="1" dirty="0"/>
              <a:t>x</a:t>
            </a:r>
            <a:r>
              <a:rPr lang="en-US" dirty="0"/>
              <a:t> values to </a:t>
            </a:r>
            <a:r>
              <a:rPr lang="en-GB" i="1" dirty="0"/>
              <a:t>z</a:t>
            </a:r>
            <a:r>
              <a:rPr lang="en-US" dirty="0"/>
              <a:t> values and find the probability to the left of these points.</a:t>
            </a:r>
          </a:p>
          <a:p>
            <a:pPr marL="180975" indent="360363"/>
            <a:r>
              <a:rPr lang="en-US" dirty="0">
                <a:solidFill>
                  <a:schemeClr val="accent2"/>
                </a:solidFill>
              </a:rPr>
              <a:t>(a)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= 55</a:t>
            </a:r>
          </a:p>
          <a:p>
            <a:pPr marL="180975" indent="360363"/>
            <a:endParaRPr lang="en-US" dirty="0"/>
          </a:p>
          <a:p>
            <a:pPr marL="180975" indent="360363"/>
            <a:endParaRPr lang="en-US" dirty="0"/>
          </a:p>
          <a:p>
            <a:pPr marL="180975" indent="360363"/>
            <a:endParaRPr lang="en-US" dirty="0">
              <a:solidFill>
                <a:schemeClr val="accent2"/>
              </a:solidFill>
            </a:endParaRPr>
          </a:p>
          <a:p>
            <a:pPr marL="180975" indent="360363"/>
            <a:r>
              <a:rPr lang="en-US" dirty="0">
                <a:solidFill>
                  <a:schemeClr val="accent2"/>
                </a:solidFill>
              </a:rPr>
              <a:t>(b)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= 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Content Placeholder 18" descr="z = x minus mu, over sigma = 55 minus 50, over 10 = 0.50.">
            <a:extLst>
              <a:ext uri="{FF2B5EF4-FFF2-40B4-BE49-F238E27FC236}">
                <a16:creationId xmlns:a16="http://schemas.microsoft.com/office/drawing/2014/main" xmlns="" id="{527F93A8-7ED8-4940-8886-7C0F5A6C09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742688"/>
              </p:ext>
            </p:extLst>
          </p:nvPr>
        </p:nvGraphicFramePr>
        <p:xfrm>
          <a:off x="2057400" y="3317100"/>
          <a:ext cx="3237864" cy="755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3593880" imgH="838080" progId="Equation.DSMT4">
                  <p:embed/>
                </p:oleObj>
              </mc:Choice>
              <mc:Fallback>
                <p:oleObj name="Equation" r:id="rId3" imgW="3593880" imgH="838080" progId="Equation.DSMT4">
                  <p:embed/>
                  <p:pic>
                    <p:nvPicPr>
                      <p:cNvPr id="19" name="Content Placeholder 18" descr="z = x minus mu, over sigma = 55 minus 50, over 10 = 0.50.">
                        <a:extLst>
                          <a:ext uri="{FF2B5EF4-FFF2-40B4-BE49-F238E27FC236}">
                            <a16:creationId xmlns:a16="http://schemas.microsoft.com/office/drawing/2014/main" xmlns="" id="{C7EB11C9-6998-404A-9F1B-E92409DF13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3317100"/>
                        <a:ext cx="3237864" cy="7551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15" descr="P of x less than 55 = P of z less than 0.50 = 0.6915.">
            <a:extLst>
              <a:ext uri="{FF2B5EF4-FFF2-40B4-BE49-F238E27FC236}">
                <a16:creationId xmlns:a16="http://schemas.microsoft.com/office/drawing/2014/main" xmlns="" id="{EC52A745-D12C-F141-B75D-9214B0EDE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836239"/>
              </p:ext>
            </p:extLst>
          </p:nvPr>
        </p:nvGraphicFramePr>
        <p:xfrm>
          <a:off x="2043223" y="4204068"/>
          <a:ext cx="4331316" cy="466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4483080" imgH="482400" progId="Equation.DSMT4">
                  <p:embed/>
                </p:oleObj>
              </mc:Choice>
              <mc:Fallback>
                <p:oleObj name="Equation" r:id="rId5" imgW="4483080" imgH="482400" progId="Equation.DSMT4">
                  <p:embed/>
                  <p:pic>
                    <p:nvPicPr>
                      <p:cNvPr id="16" name="Content Placeholder 15" descr="P of x less than 55 = P of z less than 0.50 = 0.6915.">
                        <a:extLst>
                          <a:ext uri="{FF2B5EF4-FFF2-40B4-BE49-F238E27FC236}">
                            <a16:creationId xmlns:a16="http://schemas.microsoft.com/office/drawing/2014/main" xmlns="" id="{5F748C1F-F928-4CEE-8BC0-7BDCCE533F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43223" y="4204068"/>
                        <a:ext cx="4331316" cy="466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05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1"/>
            <a:ext cx="9067800" cy="838199"/>
          </a:xfrm>
        </p:spPr>
        <p:txBody>
          <a:bodyPr>
            <a:noAutofit/>
          </a:bodyPr>
          <a:lstStyle/>
          <a:p>
            <a:r>
              <a:rPr lang="en-US" dirty="0"/>
              <a:t>Graphs for a) and calculator approaches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xmlns="" id="{7818AE73-BED9-350A-6DCA-96280CDFF449}"/>
                  </a:ext>
                </a:extLst>
              </p:cNvPr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4800600" y="1600200"/>
                <a:ext cx="3733800" cy="4419600"/>
              </a:xfrm>
            </p:spPr>
            <p:txBody>
              <a:bodyPr/>
              <a:lstStyle/>
              <a:p>
                <a:r>
                  <a:rPr lang="en-US" dirty="0"/>
                  <a:t>With a TI84, you can calculate a probability directly or you can use the standardized value. </a:t>
                </a:r>
              </a:p>
              <a:p>
                <a:r>
                  <a:rPr lang="en-US" dirty="0"/>
                  <a:t>Directly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Using standardized </a:t>
                </a:r>
                <a:r>
                  <a:rPr lang="en-US" dirty="0" smtClean="0"/>
                  <a:t>normal distribution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818AE73-BED9-350A-6DCA-96280CDFF4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4800600" y="1600200"/>
                <a:ext cx="3733800" cy="4419600"/>
              </a:xfrm>
              <a:blipFill rotWithShape="1">
                <a:blip r:embed="rId2"/>
                <a:stretch>
                  <a:fillRect l="-3431" t="-2345" r="-490" b="-7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xmlns="" id="{457B1545-58B0-FEA1-F893-E2BB1D2008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19" b="12164"/>
          <a:stretch/>
        </p:blipFill>
        <p:spPr>
          <a:xfrm>
            <a:off x="3998760" y="3828736"/>
            <a:ext cx="4775200" cy="1217208"/>
          </a:xfrm>
          <a:prstGeom prst="rect">
            <a:avLst/>
          </a:prstGeom>
        </p:spPr>
      </p:pic>
      <p:pic>
        <p:nvPicPr>
          <p:cNvPr id="12" name="Content Placeholder 8" descr="The area under the bell-shaped curve is shaded to the left of negative x = 55. The shaded area is 0.6915. mu = 50 and sigma = 10. In the second curve, the area under the curve is shaded to the left of 0.50, the z value for x = 55. ">
            <a:extLst>
              <a:ext uri="{FF2B5EF4-FFF2-40B4-BE49-F238E27FC236}">
                <a16:creationId xmlns:a16="http://schemas.microsoft.com/office/drawing/2014/main" xmlns="" id="{9C4FB30A-DB22-7040-0E7C-3D25788C2B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0" y="1564296"/>
            <a:ext cx="3841066" cy="372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9038"/>
            <a:ext cx="8712200" cy="838199"/>
          </a:xfrm>
        </p:spPr>
        <p:txBody>
          <a:bodyPr>
            <a:normAutofit fontScale="90000"/>
          </a:bodyPr>
          <a:lstStyle/>
          <a:p>
            <a:r>
              <a:rPr lang="en-US" dirty="0"/>
              <a:t>Type 1 Example for nonstandard normal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6"/>
              </p:nvPr>
            </p:nvSpPr>
            <p:spPr>
              <a:xfrm>
                <a:off x="152400" y="1001968"/>
                <a:ext cx="8839200" cy="5094032"/>
              </a:xfrm>
            </p:spPr>
            <p:txBody>
              <a:bodyPr/>
              <a:lstStyle/>
              <a:p>
                <a:r>
                  <a:rPr lang="en-US" dirty="0"/>
                  <a:t>Let </a:t>
                </a:r>
                <a:r>
                  <a:rPr lang="en-US" i="1" dirty="0"/>
                  <a:t>X</a:t>
                </a:r>
                <a:r>
                  <a:rPr lang="en-US" dirty="0"/>
                  <a:t> have a normal distribution with a mean of 50 and a standard deviation of 10.</a:t>
                </a:r>
              </a:p>
              <a:p>
                <a:r>
                  <a:rPr lang="en-US" dirty="0"/>
                  <a:t>Convert the following </a:t>
                </a:r>
                <a:r>
                  <a:rPr lang="en-US" i="1" dirty="0"/>
                  <a:t>x</a:t>
                </a:r>
                <a:r>
                  <a:rPr lang="en-US" dirty="0"/>
                  <a:t> values to </a:t>
                </a:r>
                <a:r>
                  <a:rPr lang="en-GB" i="1" dirty="0"/>
                  <a:t>z</a:t>
                </a:r>
                <a:r>
                  <a:rPr lang="en-US" dirty="0"/>
                  <a:t> values and find the probability to the left of these points.</a:t>
                </a:r>
                <a:endParaRPr lang="en-US" dirty="0">
                  <a:solidFill>
                    <a:schemeClr val="accent2"/>
                  </a:solidFill>
                </a:endParaRPr>
              </a:p>
              <a:p>
                <a:pPr marL="180975" indent="360363"/>
                <a:r>
                  <a:rPr lang="en-US" dirty="0">
                    <a:solidFill>
                      <a:schemeClr val="accent2"/>
                    </a:solidFill>
                  </a:rPr>
                  <a:t>(b)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 = 35</a:t>
                </a:r>
              </a:p>
              <a:p>
                <a:r>
                  <a:rPr lang="en-US" dirty="0"/>
                  <a:t>Directly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dirty="0"/>
              </a:p>
              <a:p>
                <a:endParaRPr lang="en-US" sz="1800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Using standardized </a:t>
                </a:r>
                <a:r>
                  <a:rPr lang="en-US" dirty="0" smtClean="0"/>
                  <a:t>values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6"/>
              </p:nvPr>
            </p:nvSpPr>
            <p:spPr>
              <a:xfrm>
                <a:off x="152400" y="1001968"/>
                <a:ext cx="8839200" cy="5094032"/>
              </a:xfrm>
              <a:blipFill rotWithShape="1">
                <a:blip r:embed="rId3"/>
                <a:stretch>
                  <a:fillRect l="-1379" t="-2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Content Placeholder 9" descr="z = x minus mu, over sigma = 35 minus 50, over 10 = negative 1.50.">
            <a:extLst>
              <a:ext uri="{FF2B5EF4-FFF2-40B4-BE49-F238E27FC236}">
                <a16:creationId xmlns:a16="http://schemas.microsoft.com/office/drawing/2014/main" xmlns="" id="{87F1C56F-31AE-0F4E-96CC-0CD31E5487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922419"/>
              </p:ext>
            </p:extLst>
          </p:nvPr>
        </p:nvGraphicFramePr>
        <p:xfrm>
          <a:off x="3733800" y="2710784"/>
          <a:ext cx="4051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4051080" imgH="838080" progId="Equation.DSMT4">
                  <p:embed/>
                </p:oleObj>
              </mc:Choice>
              <mc:Fallback>
                <p:oleObj name="Equation" r:id="rId4" imgW="4051080" imgH="838080" progId="Equation.DSMT4">
                  <p:embed/>
                  <p:pic>
                    <p:nvPicPr>
                      <p:cNvPr id="8" name="Content Placeholder 9" descr="z = x minus mu, over sigma = 35 minus 50, over 10 = negative 1.50.">
                        <a:extLst>
                          <a:ext uri="{FF2B5EF4-FFF2-40B4-BE49-F238E27FC236}">
                            <a16:creationId xmlns:a16="http://schemas.microsoft.com/office/drawing/2014/main" xmlns="" id="{87F1C56F-31AE-0F4E-96CC-0CD31E5487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33800" y="2710784"/>
                        <a:ext cx="4051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ontent Placeholder 10" descr="P of x less than 35 = P of z less than negative 1.50 = 0.0668.">
            <a:extLst>
              <a:ext uri="{FF2B5EF4-FFF2-40B4-BE49-F238E27FC236}">
                <a16:creationId xmlns:a16="http://schemas.microsoft.com/office/drawing/2014/main" xmlns="" id="{046E0A7C-9A51-A044-A4D8-94837AAA73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932210"/>
              </p:ext>
            </p:extLst>
          </p:nvPr>
        </p:nvGraphicFramePr>
        <p:xfrm>
          <a:off x="381000" y="5743575"/>
          <a:ext cx="4876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4876560" imgH="482400" progId="Equation.DSMT4">
                  <p:embed/>
                </p:oleObj>
              </mc:Choice>
              <mc:Fallback>
                <p:oleObj name="Equation" r:id="rId6" imgW="4876560" imgH="482400" progId="Equation.DSMT4">
                  <p:embed/>
                  <p:pic>
                    <p:nvPicPr>
                      <p:cNvPr id="9" name="Content Placeholder 10" descr="P of x less than 35 = P of z less than negative 1.50 = 0.0668.">
                        <a:extLst>
                          <a:ext uri="{FF2B5EF4-FFF2-40B4-BE49-F238E27FC236}">
                            <a16:creationId xmlns:a16="http://schemas.microsoft.com/office/drawing/2014/main" xmlns="" id="{046E0A7C-9A51-A044-A4D8-94837AAA73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1000" y="5743575"/>
                        <a:ext cx="4876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xmlns="" id="{F959E691-FAEE-7A74-6D96-4D6FCCB9299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14" b="12795"/>
          <a:stretch/>
        </p:blipFill>
        <p:spPr>
          <a:xfrm>
            <a:off x="304800" y="3873099"/>
            <a:ext cx="4394200" cy="114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4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alculation graph of Probability Calculation: Calculation_1">
            <a:extLst>
              <a:ext uri="{FF2B5EF4-FFF2-40B4-BE49-F238E27FC236}">
                <a16:creationId xmlns:a16="http://schemas.microsoft.com/office/drawing/2014/main" xmlns="" id="{9556C187-613C-634F-BA57-8218F8B6B3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85143" y="0"/>
            <a:ext cx="3733799" cy="604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4548963" cy="838199"/>
          </a:xfrm>
        </p:spPr>
        <p:txBody>
          <a:bodyPr>
            <a:noAutofit/>
          </a:bodyPr>
          <a:lstStyle/>
          <a:p>
            <a:r>
              <a:rPr lang="en-US" dirty="0"/>
              <a:t>Graphs for 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356350"/>
            <a:ext cx="457200" cy="365125"/>
          </a:xfrm>
        </p:spPr>
        <p:txBody>
          <a:bodyPr/>
          <a:lstStyle/>
          <a:p>
            <a:fld id="{67B19427-F580-D146-B60E-4CADEE75497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7892" name="Picture 4" descr="Integer number line">
            <a:extLst>
              <a:ext uri="{FF2B5EF4-FFF2-40B4-BE49-F238E27FC236}">
                <a16:creationId xmlns:a16="http://schemas.microsoft.com/office/drawing/2014/main" xmlns="" id="{2064E411-CDDC-5E4E-8675-6FA041A8C7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98553" y="6045281"/>
            <a:ext cx="3554059" cy="772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8318EC2-49F7-6940-82CF-6470A79D0192}"/>
              </a:ext>
            </a:extLst>
          </p:cNvPr>
          <p:cNvSpPr txBox="1"/>
          <p:nvPr/>
        </p:nvSpPr>
        <p:spPr>
          <a:xfrm>
            <a:off x="6649775" y="6286001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-1.5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EC74C8-BA36-B742-8522-582EB0EC0238}"/>
              </a:ext>
            </a:extLst>
          </p:cNvPr>
          <p:cNvCxnSpPr/>
          <p:nvPr/>
        </p:nvCxnSpPr>
        <p:spPr>
          <a:xfrm flipV="1">
            <a:off x="6923247" y="5522059"/>
            <a:ext cx="0" cy="8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2EEA5F1-0F35-CB46-925A-D2E8EA756776}"/>
              </a:ext>
            </a:extLst>
          </p:cNvPr>
          <p:cNvSpPr txBox="1"/>
          <p:nvPr/>
        </p:nvSpPr>
        <p:spPr>
          <a:xfrm>
            <a:off x="609600" y="5015874"/>
            <a:ext cx="3962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76E07"/>
                </a:solidFill>
                <a:effectLst/>
                <a:latin typeface="Arial" panose="020B0604020202020204" pitchFamily="34" charset="0"/>
              </a:rPr>
              <a:t>X ∼ Normal(</a:t>
            </a:r>
            <a:r>
              <a:rPr lang="el-GR" sz="2000" b="0" i="0" dirty="0">
                <a:solidFill>
                  <a:srgbClr val="076E07"/>
                </a:solidFill>
                <a:effectLst/>
                <a:latin typeface="Arial" panose="020B0604020202020204" pitchFamily="34" charset="0"/>
              </a:rPr>
              <a:t>μ = 50, σ = 10)</a:t>
            </a:r>
            <a:br>
              <a:rPr lang="el-GR" sz="2000" b="0" i="0" dirty="0">
                <a:solidFill>
                  <a:srgbClr val="076E07"/>
                </a:solidFill>
                <a:effectLst/>
                <a:latin typeface="Arial" panose="020B0604020202020204" pitchFamily="34" charset="0"/>
              </a:rPr>
            </a:br>
            <a:r>
              <a:rPr lang="en-US" sz="2000" dirty="0">
                <a:solidFill>
                  <a:srgbClr val="076E07"/>
                </a:solidFill>
                <a:latin typeface="Arial" panose="020B0604020202020204" pitchFamily="34" charset="0"/>
              </a:rPr>
              <a:t>The probability that X is below 35 </a:t>
            </a:r>
          </a:p>
          <a:p>
            <a:r>
              <a:rPr lang="en-US" sz="2000" dirty="0">
                <a:solidFill>
                  <a:srgbClr val="076E07"/>
                </a:solidFill>
                <a:latin typeface="Arial" panose="020B0604020202020204" pitchFamily="34" charset="0"/>
              </a:rPr>
              <a:t>= P(X ≤ 35) = 0.06681</a:t>
            </a:r>
            <a:endParaRPr lang="en-US" sz="2000" b="0" i="0" dirty="0">
              <a:solidFill>
                <a:srgbClr val="076E07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Content Placeholder 8" descr="The area under the bell-shaped curve is shaded to the left of negative x = 35. The shaded area is 0.0668. mu = 50 and sigma = 10. The z scale below the x-axis shows that x = 50 corresponds to z = 0 and x = 35 corresponds to z = negative 1.50.">
            <a:extLst>
              <a:ext uri="{FF2B5EF4-FFF2-40B4-BE49-F238E27FC236}">
                <a16:creationId xmlns:a16="http://schemas.microsoft.com/office/drawing/2014/main" xmlns="" id="{2B360357-30BC-5C4A-9CB8-FC9CAE3FF0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7672"/>
          <a:stretch/>
        </p:blipFill>
        <p:spPr>
          <a:xfrm>
            <a:off x="457200" y="1741600"/>
            <a:ext cx="4548963" cy="304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9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8|37.4|1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8|37.4|15.8"/>
</p:tagLst>
</file>

<file path=ppt/theme/theme1.xml><?xml version="1.0" encoding="utf-8"?>
<a:theme xmlns:a="http://schemas.openxmlformats.org/drawingml/2006/main" name="Open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apter Outline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arning Objectives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 Check Questio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ey Term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Image Slide Mast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ustom Desig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E39A3ED730EF40BC95659DEDC34250" ma:contentTypeVersion="4" ma:contentTypeDescription="Create a new document." ma:contentTypeScope="" ma:versionID="35ae4085b5cb6bde6e905c69dcb10e27">
  <xsd:schema xmlns:xsd="http://www.w3.org/2001/XMLSchema" xmlns:xs="http://www.w3.org/2001/XMLSchema" xmlns:p="http://schemas.microsoft.com/office/2006/metadata/properties" xmlns:ns2="2e108766-8a5d-4dd6-bf2d-0e83b2e3ea10" targetNamespace="http://schemas.microsoft.com/office/2006/metadata/properties" ma:root="true" ma:fieldsID="6e076ca49e7c802acdbea8cc88235627" ns2:_="">
    <xsd:import namespace="2e108766-8a5d-4dd6-bf2d-0e83b2e3e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08766-8a5d-4dd6-bf2d-0e83b2e3ea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36CF6A-C1C3-4ABA-ACA7-1D450D43CCA9}">
  <ds:schemaRefs>
    <ds:schemaRef ds:uri="http://schemas.microsoft.com/office/2006/metadata/properties"/>
    <ds:schemaRef ds:uri="http://www.w3.org/XML/1998/namespace"/>
    <ds:schemaRef ds:uri="http://purl.org/dc/terms/"/>
    <ds:schemaRef ds:uri="2e108766-8a5d-4dd6-bf2d-0e83b2e3ea10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7605ED-CCB9-4441-91E0-7F14D93A17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108766-8a5d-4dd6-bf2d-0e83b2e3e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3F815B-6E6B-437C-95EA-B6C979BFBC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23528</TotalTime>
  <Words>1042</Words>
  <Application>Microsoft Office PowerPoint</Application>
  <PresentationFormat>On-screen Show (4:3)</PresentationFormat>
  <Paragraphs>137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Opener</vt:lpstr>
      <vt:lpstr>Chapter Outline</vt:lpstr>
      <vt:lpstr>Learning Objectives</vt:lpstr>
      <vt:lpstr>Concept Check Question</vt:lpstr>
      <vt:lpstr>Key Term</vt:lpstr>
      <vt:lpstr>Image Slide Master</vt:lpstr>
      <vt:lpstr>Custom Design</vt:lpstr>
      <vt:lpstr>Equation</vt:lpstr>
      <vt:lpstr>PowerPoint Presentation</vt:lpstr>
      <vt:lpstr>Summary of inequalities &amp; Excel commands</vt:lpstr>
      <vt:lpstr>Summary of inequalities &amp; TI84 commands</vt:lpstr>
      <vt:lpstr>Type 2 (sandwich inequality) example</vt:lpstr>
      <vt:lpstr>6.2 Standardizing a Normal Distribution</vt:lpstr>
      <vt:lpstr>Type 1 Example for nonstandard normal</vt:lpstr>
      <vt:lpstr>Graphs for a) and calculator approaches</vt:lpstr>
      <vt:lpstr>Type 1 Example for nonstandard normal</vt:lpstr>
      <vt:lpstr>Graphs for b)</vt:lpstr>
      <vt:lpstr>Type 2 Example for nonstandard normal</vt:lpstr>
      <vt:lpstr>Type 3 Example with TI84</vt:lpstr>
      <vt:lpstr>6.3 Applications of the Normal Distribution</vt:lpstr>
      <vt:lpstr>Internal medical physician earnings</vt:lpstr>
      <vt:lpstr>Beverage example</vt:lpstr>
      <vt:lpstr>Beverage example solution</vt:lpstr>
      <vt:lpstr>tire lifetimes example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Introductory Statistics, 9e</dc:title>
  <dc:subject>Statistics</dc:subject>
  <dc:creator>Mann</dc:creator>
  <cp:lastModifiedBy>math</cp:lastModifiedBy>
  <cp:revision>1956</cp:revision>
  <cp:lastPrinted>2017-04-26T13:25:47Z</cp:lastPrinted>
  <dcterms:created xsi:type="dcterms:W3CDTF">2017-04-21T14:49:46Z</dcterms:created>
  <dcterms:modified xsi:type="dcterms:W3CDTF">2023-07-26T19:29:01Z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0x01010070E39A3ED730EF40BC95659DEDC34250</vt:lpwstr>
  </property>
</Properties>
</file>