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85"/>
  </p:notesMasterIdLst>
  <p:sldIdLst>
    <p:sldId id="658" r:id="rId11"/>
    <p:sldId id="523" r:id="rId12"/>
    <p:sldId id="524" r:id="rId13"/>
    <p:sldId id="526" r:id="rId14"/>
    <p:sldId id="281" r:id="rId15"/>
    <p:sldId id="282" r:id="rId16"/>
    <p:sldId id="690" r:id="rId17"/>
    <p:sldId id="691" r:id="rId18"/>
    <p:sldId id="692" r:id="rId19"/>
    <p:sldId id="693" r:id="rId20"/>
    <p:sldId id="679" r:id="rId21"/>
    <p:sldId id="680" r:id="rId22"/>
    <p:sldId id="533" r:id="rId23"/>
    <p:sldId id="681" r:id="rId24"/>
    <p:sldId id="535" r:id="rId25"/>
    <p:sldId id="684" r:id="rId26"/>
    <p:sldId id="685" r:id="rId27"/>
    <p:sldId id="540" r:id="rId28"/>
    <p:sldId id="686" r:id="rId29"/>
    <p:sldId id="695" r:id="rId30"/>
    <p:sldId id="543" r:id="rId31"/>
    <p:sldId id="549" r:id="rId32"/>
    <p:sldId id="550" r:id="rId33"/>
    <p:sldId id="551" r:id="rId34"/>
    <p:sldId id="604" r:id="rId35"/>
    <p:sldId id="672" r:id="rId36"/>
    <p:sldId id="673" r:id="rId37"/>
    <p:sldId id="674" r:id="rId38"/>
    <p:sldId id="675" r:id="rId39"/>
    <p:sldId id="676" r:id="rId40"/>
    <p:sldId id="737" r:id="rId41"/>
    <p:sldId id="736" r:id="rId42"/>
    <p:sldId id="738" r:id="rId43"/>
    <p:sldId id="739" r:id="rId44"/>
    <p:sldId id="677" r:id="rId45"/>
    <p:sldId id="678" r:id="rId46"/>
    <p:sldId id="742" r:id="rId47"/>
    <p:sldId id="743" r:id="rId48"/>
    <p:sldId id="687" r:id="rId49"/>
    <p:sldId id="457" r:id="rId50"/>
    <p:sldId id="456" r:id="rId51"/>
    <p:sldId id="474" r:id="rId52"/>
    <p:sldId id="571" r:id="rId53"/>
    <p:sldId id="576" r:id="rId54"/>
    <p:sldId id="616" r:id="rId55"/>
    <p:sldId id="477" r:id="rId56"/>
    <p:sldId id="659" r:id="rId57"/>
    <p:sldId id="483" r:id="rId58"/>
    <p:sldId id="485" r:id="rId59"/>
    <p:sldId id="486" r:id="rId60"/>
    <p:sldId id="487" r:id="rId61"/>
    <p:sldId id="459" r:id="rId62"/>
    <p:sldId id="478" r:id="rId63"/>
    <p:sldId id="481" r:id="rId64"/>
    <p:sldId id="660" r:id="rId65"/>
    <p:sldId id="489" r:id="rId66"/>
    <p:sldId id="492" r:id="rId67"/>
    <p:sldId id="494" r:id="rId68"/>
    <p:sldId id="627" r:id="rId69"/>
    <p:sldId id="495" r:id="rId70"/>
    <p:sldId id="503" r:id="rId71"/>
    <p:sldId id="505" r:id="rId72"/>
    <p:sldId id="498" r:id="rId73"/>
    <p:sldId id="509" r:id="rId74"/>
    <p:sldId id="510" r:id="rId75"/>
    <p:sldId id="512" r:id="rId76"/>
    <p:sldId id="513" r:id="rId77"/>
    <p:sldId id="515" r:id="rId78"/>
    <p:sldId id="694" r:id="rId79"/>
    <p:sldId id="741" r:id="rId80"/>
    <p:sldId id="740" r:id="rId81"/>
    <p:sldId id="518" r:id="rId82"/>
    <p:sldId id="520" r:id="rId83"/>
    <p:sldId id="522" r:id="rId84"/>
  </p:sldIdLst>
  <p:sldSz cx="9144000" cy="6858000" type="screen4x3"/>
  <p:notesSz cx="7315200" cy="96012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2880" userDrawn="1">
          <p15:clr>
            <a:srgbClr val="A4A3A4"/>
          </p15:clr>
        </p15:guide>
        <p15:guide id="3" orient="horz" pos="1108" userDrawn="1">
          <p15:clr>
            <a:srgbClr val="A4A3A4"/>
          </p15:clr>
        </p15:guide>
        <p15:guide id="4" pos="4458" userDrawn="1">
          <p15:clr>
            <a:srgbClr val="A4A3A4"/>
          </p15:clr>
        </p15:guide>
        <p15:guide id="6" pos="298">
          <p15:clr>
            <a:srgbClr val="A4A3A4"/>
          </p15:clr>
        </p15:guide>
        <p15:guide id="7" pos="5557">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7F"/>
    <a:srgbClr val="931B21"/>
    <a:srgbClr val="930000"/>
    <a:srgbClr val="EAEAE9"/>
    <a:srgbClr val="E4E5E3"/>
    <a:srgbClr val="F2F2F1"/>
    <a:srgbClr val="EB9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782" autoAdjust="0"/>
    <p:restoredTop sz="94988" autoAdjust="0"/>
  </p:normalViewPr>
  <p:slideViewPr>
    <p:cSldViewPr>
      <p:cViewPr varScale="1">
        <p:scale>
          <a:sx n="127" d="100"/>
          <a:sy n="127" d="100"/>
        </p:scale>
        <p:origin x="208" y="280"/>
      </p:cViewPr>
      <p:guideLst>
        <p:guide orient="horz" pos="2064"/>
        <p:guide pos="2880"/>
        <p:guide orient="horz" pos="1108"/>
        <p:guide pos="4458"/>
        <p:guide pos="298"/>
        <p:guide pos="5557"/>
      </p:guideLst>
    </p:cSldViewPr>
  </p:slideViewPr>
  <p:outlineViewPr>
    <p:cViewPr>
      <p:scale>
        <a:sx n="50" d="100"/>
        <a:sy n="50" d="100"/>
      </p:scale>
      <p:origin x="0" y="-68754"/>
    </p:cViewPr>
  </p:outlineViewPr>
  <p:notesTextViewPr>
    <p:cViewPr>
      <p:scale>
        <a:sx n="66" d="100"/>
        <a:sy n="66" d="100"/>
      </p:scale>
      <p:origin x="0" y="0"/>
    </p:cViewPr>
  </p:notesTextViewPr>
  <p:sorterViewPr>
    <p:cViewPr>
      <p:scale>
        <a:sx n="70" d="100"/>
        <a:sy n="70" d="100"/>
      </p:scale>
      <p:origin x="0" y="6254"/>
    </p:cViewPr>
  </p:sorterViewPr>
  <p:notesViewPr>
    <p:cSldViewPr>
      <p:cViewPr varScale="1">
        <p:scale>
          <a:sx n="91" d="100"/>
          <a:sy n="91" d="100"/>
        </p:scale>
        <p:origin x="2472" y="184"/>
      </p:cViewPr>
      <p:guideLst>
        <p:guide orient="horz" pos="3024"/>
        <p:guide pos="2304"/>
      </p:guideLst>
    </p:cSldViewPr>
  </p:notes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viewProps" Target="view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commentAuthors" Target="commentAuthor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pPr/>
              <a:t>7/12/2023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pPr/>
              <a:t>‹#›</a:t>
            </a:fld>
            <a:endParaRPr lang="en-US" dirty="0"/>
          </a:p>
        </p:txBody>
      </p:sp>
    </p:spTree>
    <p:extLst>
      <p:ext uri="{BB962C8B-B14F-4D97-AF65-F5344CB8AC3E}">
        <p14:creationId xmlns:p14="http://schemas.microsoft.com/office/powerpoint/2010/main"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c5810fb_0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c5810fb_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38</a:t>
            </a:fld>
            <a:endParaRPr lang="en-US" dirty="0"/>
          </a:p>
        </p:txBody>
      </p:sp>
    </p:spTree>
    <p:extLst>
      <p:ext uri="{BB962C8B-B14F-4D97-AF65-F5344CB8AC3E}">
        <p14:creationId xmlns:p14="http://schemas.microsoft.com/office/powerpoint/2010/main" val="381791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c5810fb_0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c5810fb_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c5810fb_0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c5810fb_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21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c5810fb_0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c5810fb_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473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c5810fb_0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c5810fb_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79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c5810fb_0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c5810fb_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71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73E54-D085-4E2E-B9A5-A53D7E51940E}" type="slidenum">
              <a:rPr lang="en-US" smtClean="0"/>
              <a:pPr/>
              <a:t>31</a:t>
            </a:fld>
            <a:endParaRPr lang="en-US" dirty="0"/>
          </a:p>
        </p:txBody>
      </p:sp>
    </p:spTree>
    <p:extLst>
      <p:ext uri="{BB962C8B-B14F-4D97-AF65-F5344CB8AC3E}">
        <p14:creationId xmlns:p14="http://schemas.microsoft.com/office/powerpoint/2010/main" val="165728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36</a:t>
            </a:fld>
            <a:endParaRPr lang="en-US" dirty="0"/>
          </a:p>
        </p:txBody>
      </p:sp>
    </p:spTree>
    <p:extLst>
      <p:ext uri="{BB962C8B-B14F-4D97-AF65-F5344CB8AC3E}">
        <p14:creationId xmlns:p14="http://schemas.microsoft.com/office/powerpoint/2010/main" val="1249152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pPr/>
              <a:t>37</a:t>
            </a:fld>
            <a:endParaRPr lang="en-US" dirty="0"/>
          </a:p>
        </p:txBody>
      </p:sp>
    </p:spTree>
    <p:extLst>
      <p:ext uri="{BB962C8B-B14F-4D97-AF65-F5344CB8AC3E}">
        <p14:creationId xmlns:p14="http://schemas.microsoft.com/office/powerpoint/2010/main" val="57311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828800"/>
            <a:ext cx="8839200" cy="4572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4196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34037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2051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410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9563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188232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81771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81243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85239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905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
        <p:nvSpPr>
          <p:cNvPr id="7" name="Content Placeholder 6">
            <a:extLst>
              <a:ext uri="{FF2B5EF4-FFF2-40B4-BE49-F238E27FC236}">
                <a16:creationId xmlns:a16="http://schemas.microsoft.com/office/drawing/2014/main" id="{3A107DC3-1D90-419E-B11C-A853993F33FB}"/>
              </a:ext>
            </a:extLst>
          </p:cNvPr>
          <p:cNvSpPr>
            <a:spLocks noGrp="1"/>
          </p:cNvSpPr>
          <p:nvPr>
            <p:ph sz="quarter" idx="17"/>
          </p:nvPr>
        </p:nvSpPr>
        <p:spPr>
          <a:xfrm>
            <a:off x="304800" y="3810000"/>
            <a:ext cx="8534400" cy="2286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32506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838200"/>
            <a:ext cx="8839200" cy="22098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4478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66227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21187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977103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253979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3429000"/>
            <a:ext cx="8534400" cy="834845"/>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4567426"/>
            <a:ext cx="8534400" cy="607160"/>
          </a:xfrm>
          <a:prstGeom prst="rect">
            <a:avLst/>
          </a:prstGeom>
        </p:spPr>
        <p:txBody>
          <a:bodyPr/>
          <a:lstStyle>
            <a:lvl1pPr marL="0" indent="0">
              <a:buNone/>
              <a:defRPr/>
            </a:lvl1pPr>
          </a:lstStyle>
          <a:p>
            <a:pPr lvl="0"/>
            <a:endParaRPr lang="en-US" dirty="0"/>
          </a:p>
        </p:txBody>
      </p:sp>
      <p:sp>
        <p:nvSpPr>
          <p:cNvPr id="8" name="Content Placeholder 8">
            <a:extLst>
              <a:ext uri="{FF2B5EF4-FFF2-40B4-BE49-F238E27FC236}">
                <a16:creationId xmlns:a16="http://schemas.microsoft.com/office/drawing/2014/main" id="{F641CCC3-3BAF-49BA-81A2-3696342DF5C5}"/>
              </a:ext>
            </a:extLst>
          </p:cNvPr>
          <p:cNvSpPr>
            <a:spLocks noGrp="1"/>
          </p:cNvSpPr>
          <p:nvPr>
            <p:ph sz="quarter" idx="19"/>
          </p:nvPr>
        </p:nvSpPr>
        <p:spPr>
          <a:xfrm>
            <a:off x="306592" y="5279225"/>
            <a:ext cx="8534400" cy="607160"/>
          </a:xfrm>
          <a:prstGeom prst="rect">
            <a:avLst/>
          </a:prstGeom>
        </p:spPr>
        <p:txBody>
          <a:bodyPr/>
          <a:lstStyle>
            <a:lvl1pPr marL="0" indent="0">
              <a:buNone/>
              <a:defRPr/>
            </a:lvl1pPr>
          </a:lstStyle>
          <a:p>
            <a:pPr lvl="0"/>
            <a:endParaRPr lang="en-US" dirty="0"/>
          </a:p>
        </p:txBody>
      </p:sp>
      <p:sp>
        <p:nvSpPr>
          <p:cNvPr id="10" name="Content Placeholder 8">
            <a:extLst>
              <a:ext uri="{FF2B5EF4-FFF2-40B4-BE49-F238E27FC236}">
                <a16:creationId xmlns:a16="http://schemas.microsoft.com/office/drawing/2014/main" id="{F641CCC3-3BAF-49BA-81A2-3696342DF5C5}"/>
              </a:ext>
            </a:extLst>
          </p:cNvPr>
          <p:cNvSpPr>
            <a:spLocks noGrp="1"/>
          </p:cNvSpPr>
          <p:nvPr>
            <p:ph sz="quarter" idx="20"/>
          </p:nvPr>
        </p:nvSpPr>
        <p:spPr>
          <a:xfrm>
            <a:off x="297625" y="5539202"/>
            <a:ext cx="8534400" cy="60716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92353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533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375848"/>
            <a:ext cx="8534400" cy="291152"/>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291152" y="2764808"/>
            <a:ext cx="8534400" cy="394648"/>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10" name="Content Placeholder 9"/>
          <p:cNvSpPr>
            <a:spLocks noGrp="1"/>
          </p:cNvSpPr>
          <p:nvPr>
            <p:ph sz="quarter" idx="19"/>
          </p:nvPr>
        </p:nvSpPr>
        <p:spPr>
          <a:xfrm>
            <a:off x="304800" y="32982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2" name="Content Placeholder 11"/>
          <p:cNvSpPr>
            <a:spLocks noGrp="1"/>
          </p:cNvSpPr>
          <p:nvPr>
            <p:ph sz="quarter" idx="20"/>
          </p:nvPr>
        </p:nvSpPr>
        <p:spPr>
          <a:xfrm>
            <a:off x="304800" y="38316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4" name="Content Placeholder 13"/>
          <p:cNvSpPr>
            <a:spLocks noGrp="1"/>
          </p:cNvSpPr>
          <p:nvPr>
            <p:ph sz="quarter" idx="21"/>
          </p:nvPr>
        </p:nvSpPr>
        <p:spPr>
          <a:xfrm>
            <a:off x="304800" y="4365008"/>
            <a:ext cx="8534400" cy="3048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6" name="Content Placeholder 15"/>
          <p:cNvSpPr>
            <a:spLocks noGrp="1"/>
          </p:cNvSpPr>
          <p:nvPr>
            <p:ph sz="quarter" idx="22"/>
          </p:nvPr>
        </p:nvSpPr>
        <p:spPr>
          <a:xfrm>
            <a:off x="304800" y="4822208"/>
            <a:ext cx="8534400" cy="304800"/>
          </a:xfrm>
          <a:prstGeom prst="rect">
            <a:avLst/>
          </a:prstGeom>
        </p:spPr>
        <p:txBody>
          <a:bodyPr/>
          <a:lstStyle>
            <a:lvl1pPr>
              <a:buNone/>
              <a:defRPr cap="none" baseline="0">
                <a:latin typeface="Times New Roman" pitchFamily="18" charset="0"/>
              </a:defRPr>
            </a:lvl1pPr>
          </a:lstStyle>
          <a:p>
            <a:pPr lvl="0"/>
            <a:endParaRPr lang="en-US" dirty="0"/>
          </a:p>
        </p:txBody>
      </p:sp>
      <p:sp>
        <p:nvSpPr>
          <p:cNvPr id="18" name="Content Placeholder 17"/>
          <p:cNvSpPr>
            <a:spLocks noGrp="1"/>
          </p:cNvSpPr>
          <p:nvPr>
            <p:ph sz="quarter" idx="23"/>
          </p:nvPr>
        </p:nvSpPr>
        <p:spPr>
          <a:xfrm>
            <a:off x="304800" y="5279408"/>
            <a:ext cx="8534400" cy="304800"/>
          </a:xfrm>
          <a:prstGeom prst="rect">
            <a:avLst/>
          </a:prstGeom>
        </p:spPr>
        <p:txBody>
          <a:bodyPr/>
          <a:lstStyle>
            <a:lvl1pPr>
              <a:buNone/>
              <a:defRPr baseline="0">
                <a:latin typeface="Times New Roman" pitchFamily="18" charset="0"/>
              </a:defRPr>
            </a:lvl1pPr>
          </a:lstStyle>
          <a:p>
            <a:pPr lvl="0"/>
            <a:endParaRPr lang="en-US" dirty="0"/>
          </a:p>
        </p:txBody>
      </p:sp>
      <p:sp>
        <p:nvSpPr>
          <p:cNvPr id="20" name="Content Placeholder 19"/>
          <p:cNvSpPr>
            <a:spLocks noGrp="1"/>
          </p:cNvSpPr>
          <p:nvPr>
            <p:ph sz="quarter" idx="24"/>
          </p:nvPr>
        </p:nvSpPr>
        <p:spPr>
          <a:xfrm>
            <a:off x="381000" y="5660408"/>
            <a:ext cx="8458200" cy="228600"/>
          </a:xfrm>
          <a:prstGeom prst="rect">
            <a:avLst/>
          </a:prstGeom>
        </p:spPr>
        <p:txBody>
          <a:bodyPr/>
          <a:lstStyle>
            <a:lvl1pPr>
              <a:buNone/>
              <a:defRPr baseline="0">
                <a:latin typeface="Times New Roman" pitchFamily="18" charset="0"/>
              </a:defRPr>
            </a:lvl1pPr>
          </a:lstStyle>
          <a:p>
            <a:pPr lvl="0"/>
            <a:endParaRPr lang="en-US" dirty="0"/>
          </a:p>
        </p:txBody>
      </p:sp>
      <p:sp>
        <p:nvSpPr>
          <p:cNvPr id="17" name="Content Placeholder 19"/>
          <p:cNvSpPr>
            <a:spLocks noGrp="1"/>
          </p:cNvSpPr>
          <p:nvPr>
            <p:ph sz="quarter" idx="25"/>
          </p:nvPr>
        </p:nvSpPr>
        <p:spPr>
          <a:xfrm>
            <a:off x="533400" y="5845082"/>
            <a:ext cx="8458200" cy="228600"/>
          </a:xfrm>
          <a:prstGeom prst="rect">
            <a:avLst/>
          </a:prstGeom>
        </p:spPr>
        <p:txBody>
          <a:bodyPr/>
          <a:lstStyle>
            <a:lvl1pPr>
              <a:buNone/>
              <a:defRPr baseline="0">
                <a:latin typeface="Times New Roman" pitchFamily="18" charset="0"/>
              </a:defRPr>
            </a:lvl1pPr>
          </a:lstStyle>
          <a:p>
            <a:pPr lvl="0"/>
            <a:endParaRPr lang="en-US" dirty="0"/>
          </a:p>
        </p:txBody>
      </p:sp>
      <p:sp>
        <p:nvSpPr>
          <p:cNvPr id="19" name="Content Placeholder 19"/>
          <p:cNvSpPr>
            <a:spLocks noGrp="1"/>
          </p:cNvSpPr>
          <p:nvPr>
            <p:ph sz="quarter" idx="26"/>
          </p:nvPr>
        </p:nvSpPr>
        <p:spPr>
          <a:xfrm>
            <a:off x="533400" y="5952658"/>
            <a:ext cx="8458200" cy="228600"/>
          </a:xfrm>
          <a:prstGeom prst="rect">
            <a:avLst/>
          </a:prstGeom>
        </p:spPr>
        <p:txBody>
          <a:bodyPr/>
          <a:lstStyle>
            <a:lvl1pPr>
              <a:buNone/>
              <a:defRPr baseline="0">
                <a:latin typeface="Times New Roman" pitchFamily="18" charset="0"/>
              </a:defRPr>
            </a:lvl1pPr>
          </a:lstStyle>
          <a:p>
            <a:pPr lvl="0"/>
            <a:endParaRPr lang="en-US" dirty="0"/>
          </a:p>
        </p:txBody>
      </p:sp>
      <p:sp>
        <p:nvSpPr>
          <p:cNvPr id="21" name="Content Placeholder 19"/>
          <p:cNvSpPr>
            <a:spLocks noGrp="1"/>
          </p:cNvSpPr>
          <p:nvPr>
            <p:ph sz="quarter" idx="27"/>
          </p:nvPr>
        </p:nvSpPr>
        <p:spPr>
          <a:xfrm>
            <a:off x="685800" y="6105058"/>
            <a:ext cx="8458200" cy="228600"/>
          </a:xfrm>
          <a:prstGeom prst="rect">
            <a:avLst/>
          </a:prstGeom>
        </p:spPr>
        <p:txBody>
          <a:bodyPr/>
          <a:lstStyle>
            <a:lvl1pPr>
              <a:buNone/>
              <a:defRPr baseline="0">
                <a:latin typeface="Times New Roman" pitchFamily="18" charset="0"/>
              </a:defRPr>
            </a:lvl1pPr>
          </a:lstStyle>
          <a:p>
            <a:pPr lvl="0"/>
            <a:endParaRPr lang="en-US" dirty="0"/>
          </a:p>
        </p:txBody>
      </p:sp>
    </p:spTree>
    <p:extLst>
      <p:ext uri="{BB962C8B-B14F-4D97-AF65-F5344CB8AC3E}">
        <p14:creationId xmlns:p14="http://schemas.microsoft.com/office/powerpoint/2010/main" val="892353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4513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4513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126476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613298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21505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p:nvPr>
        </p:nvSpPr>
        <p:spPr>
          <a:xfrm>
            <a:off x="304800" y="1752600"/>
            <a:ext cx="8534400" cy="685800"/>
          </a:xfrm>
          <a:prstGeom prst="rect">
            <a:avLst/>
          </a:prstGeom>
        </p:spPr>
        <p:txBody>
          <a:bodyPr/>
          <a:lstStyle>
            <a:lvl1pPr marL="292608" indent="-292608">
              <a:spcBef>
                <a:spcPts val="1000"/>
              </a:spcBef>
              <a:buClr>
                <a:schemeClr val="accent2"/>
              </a:buClr>
              <a:buFont typeface="Arial" charset="0"/>
              <a:buNone/>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endParaRPr lang="en-US" dirty="0"/>
          </a:p>
        </p:txBody>
      </p:sp>
      <p:sp>
        <p:nvSpPr>
          <p:cNvPr id="9" name="Media LInk"/>
          <p:cNvSpPr>
            <a:spLocks noGrp="1"/>
          </p:cNvSpPr>
          <p:nvPr>
            <p:ph sz="quarter" idx="16"/>
          </p:nvPr>
        </p:nvSpPr>
        <p:spPr>
          <a:xfrm>
            <a:off x="304800" y="2590800"/>
            <a:ext cx="8534400" cy="3810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
        <p:nvSpPr>
          <p:cNvPr id="10" name="Content Placeholder 9"/>
          <p:cNvSpPr>
            <a:spLocks noGrp="1"/>
          </p:cNvSpPr>
          <p:nvPr>
            <p:ph sz="quarter" idx="17"/>
          </p:nvPr>
        </p:nvSpPr>
        <p:spPr>
          <a:xfrm>
            <a:off x="473075" y="3276600"/>
            <a:ext cx="8137525" cy="457200"/>
          </a:xfrm>
          <a:prstGeom prst="rect">
            <a:avLst/>
          </a:prstGeom>
        </p:spPr>
        <p:txBody>
          <a:bodyPr/>
          <a:lstStyle>
            <a:lvl1pPr>
              <a:buNone/>
              <a:defRPr/>
            </a:lvl1pPr>
          </a:lstStyle>
          <a:p>
            <a:pPr lvl="0"/>
            <a:endParaRPr lang="en-US" dirty="0"/>
          </a:p>
        </p:txBody>
      </p:sp>
      <p:sp>
        <p:nvSpPr>
          <p:cNvPr id="16" name="Content Placeholder 15"/>
          <p:cNvSpPr>
            <a:spLocks noGrp="1"/>
          </p:cNvSpPr>
          <p:nvPr>
            <p:ph sz="quarter" idx="18"/>
          </p:nvPr>
        </p:nvSpPr>
        <p:spPr>
          <a:xfrm>
            <a:off x="473075" y="3886200"/>
            <a:ext cx="8213725" cy="304800"/>
          </a:xfrm>
          <a:prstGeom prst="rect">
            <a:avLst/>
          </a:prstGeom>
        </p:spPr>
        <p:txBody>
          <a:bodyPr/>
          <a:lstStyle>
            <a:lvl1pPr>
              <a:buNone/>
              <a:defRPr/>
            </a:lvl1pPr>
          </a:lstStyle>
          <a:p>
            <a:pPr lvl="0"/>
            <a:endParaRPr lang="en-US" dirty="0"/>
          </a:p>
        </p:txBody>
      </p:sp>
      <p:sp>
        <p:nvSpPr>
          <p:cNvPr id="18" name="Content Placeholder 17"/>
          <p:cNvSpPr>
            <a:spLocks noGrp="1"/>
          </p:cNvSpPr>
          <p:nvPr>
            <p:ph sz="quarter" idx="19"/>
          </p:nvPr>
        </p:nvSpPr>
        <p:spPr>
          <a:xfrm>
            <a:off x="473075" y="4343400"/>
            <a:ext cx="8213725" cy="381000"/>
          </a:xfrm>
          <a:prstGeom prst="rect">
            <a:avLst/>
          </a:prstGeom>
        </p:spPr>
        <p:txBody>
          <a:bodyPr/>
          <a:lstStyle>
            <a:lvl1pPr>
              <a:buNone/>
              <a:defRPr/>
            </a:lvl1pPr>
          </a:lstStyle>
          <a:p>
            <a:pPr lvl="0"/>
            <a:endParaRPr lang="en-US" dirty="0"/>
          </a:p>
        </p:txBody>
      </p:sp>
      <p:sp>
        <p:nvSpPr>
          <p:cNvPr id="20" name="Content Placeholder 19"/>
          <p:cNvSpPr>
            <a:spLocks noGrp="1"/>
          </p:cNvSpPr>
          <p:nvPr>
            <p:ph sz="quarter" idx="20"/>
          </p:nvPr>
        </p:nvSpPr>
        <p:spPr>
          <a:xfrm>
            <a:off x="473075" y="4800600"/>
            <a:ext cx="8348663" cy="381000"/>
          </a:xfrm>
          <a:prstGeom prst="rect">
            <a:avLst/>
          </a:prstGeom>
        </p:spPr>
        <p:txBody>
          <a:bodyPr/>
          <a:lstStyle>
            <a:lvl1pPr>
              <a:buNone/>
              <a:defRPr/>
            </a:lvl1pPr>
          </a:lstStyle>
          <a:p>
            <a:pPr lvl="0"/>
            <a:endParaRPr lang="en-US" dirty="0"/>
          </a:p>
        </p:txBody>
      </p:sp>
      <p:sp>
        <p:nvSpPr>
          <p:cNvPr id="22" name="Content Placeholder 21"/>
          <p:cNvSpPr>
            <a:spLocks noGrp="1"/>
          </p:cNvSpPr>
          <p:nvPr>
            <p:ph sz="quarter" idx="21"/>
          </p:nvPr>
        </p:nvSpPr>
        <p:spPr>
          <a:xfrm>
            <a:off x="473075" y="5257800"/>
            <a:ext cx="8348663" cy="381000"/>
          </a:xfrm>
          <a:prstGeom prst="rect">
            <a:avLst/>
          </a:prstGeom>
        </p:spPr>
        <p:txBody>
          <a:bodyPr/>
          <a:lstStyle>
            <a:lvl1pPr>
              <a:buNone/>
              <a:defRPr/>
            </a:lvl1pPr>
          </a:lstStyle>
          <a:p>
            <a:pPr lvl="0"/>
            <a:endParaRPr lang="en-US" dirty="0"/>
          </a:p>
        </p:txBody>
      </p:sp>
      <p:sp>
        <p:nvSpPr>
          <p:cNvPr id="24" name="Content Placeholder 23"/>
          <p:cNvSpPr>
            <a:spLocks noGrp="1"/>
          </p:cNvSpPr>
          <p:nvPr>
            <p:ph sz="quarter" idx="22"/>
          </p:nvPr>
        </p:nvSpPr>
        <p:spPr>
          <a:xfrm>
            <a:off x="473075" y="5715000"/>
            <a:ext cx="8348663" cy="304800"/>
          </a:xfrm>
          <a:prstGeom prst="rect">
            <a:avLst/>
          </a:prstGeom>
        </p:spPr>
        <p:txBody>
          <a:bodyPr/>
          <a:lstStyle>
            <a:lvl1pPr>
              <a:buNone/>
              <a:defRPr/>
            </a:lvl1pPr>
          </a:lstStyle>
          <a:p>
            <a:pPr lvl="0"/>
            <a:endParaRPr lang="en-US" dirty="0"/>
          </a:p>
        </p:txBody>
      </p:sp>
      <p:sp>
        <p:nvSpPr>
          <p:cNvPr id="26" name="Content Placeholder 25"/>
          <p:cNvSpPr>
            <a:spLocks noGrp="1"/>
          </p:cNvSpPr>
          <p:nvPr>
            <p:ph sz="quarter" idx="23"/>
          </p:nvPr>
        </p:nvSpPr>
        <p:spPr>
          <a:xfrm>
            <a:off x="473075" y="6172200"/>
            <a:ext cx="8137525" cy="152400"/>
          </a:xfrm>
          <a:prstGeom prst="rect">
            <a:avLst/>
          </a:prstGeom>
        </p:spPr>
        <p:txBody>
          <a:bodyPr/>
          <a:lstStyle>
            <a:lvl1pPr>
              <a:buNone/>
              <a:defRPr/>
            </a:lvl1pPr>
          </a:lstStyle>
          <a:p>
            <a:pPr lvl="0"/>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86693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261716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533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 </a:t>
            </a:r>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375848"/>
            <a:ext cx="8534400" cy="291152"/>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291152" y="2764808"/>
            <a:ext cx="8534400" cy="394648"/>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10" name="Content Placeholder 9"/>
          <p:cNvSpPr>
            <a:spLocks noGrp="1"/>
          </p:cNvSpPr>
          <p:nvPr>
            <p:ph sz="quarter" idx="19"/>
          </p:nvPr>
        </p:nvSpPr>
        <p:spPr>
          <a:xfrm>
            <a:off x="304800" y="32982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2" name="Content Placeholder 11"/>
          <p:cNvSpPr>
            <a:spLocks noGrp="1"/>
          </p:cNvSpPr>
          <p:nvPr>
            <p:ph sz="quarter" idx="20"/>
          </p:nvPr>
        </p:nvSpPr>
        <p:spPr>
          <a:xfrm>
            <a:off x="304800" y="38316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4" name="Content Placeholder 13"/>
          <p:cNvSpPr>
            <a:spLocks noGrp="1"/>
          </p:cNvSpPr>
          <p:nvPr>
            <p:ph sz="quarter" idx="21"/>
          </p:nvPr>
        </p:nvSpPr>
        <p:spPr>
          <a:xfrm>
            <a:off x="304800" y="4365008"/>
            <a:ext cx="8534400" cy="3048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6" name="Content Placeholder 15"/>
          <p:cNvSpPr>
            <a:spLocks noGrp="1"/>
          </p:cNvSpPr>
          <p:nvPr>
            <p:ph sz="quarter" idx="22"/>
          </p:nvPr>
        </p:nvSpPr>
        <p:spPr>
          <a:xfrm>
            <a:off x="304800" y="4822208"/>
            <a:ext cx="8534400" cy="304800"/>
          </a:xfrm>
          <a:prstGeom prst="rect">
            <a:avLst/>
          </a:prstGeom>
        </p:spPr>
        <p:txBody>
          <a:bodyPr/>
          <a:lstStyle>
            <a:lvl1pPr>
              <a:buNone/>
              <a:defRPr cap="none" baseline="0">
                <a:latin typeface="Times New Roman" pitchFamily="18" charset="0"/>
              </a:defRPr>
            </a:lvl1pPr>
          </a:lstStyle>
          <a:p>
            <a:pPr lvl="0"/>
            <a:endParaRPr lang="en-US" dirty="0"/>
          </a:p>
        </p:txBody>
      </p:sp>
      <p:sp>
        <p:nvSpPr>
          <p:cNvPr id="18" name="Content Placeholder 17"/>
          <p:cNvSpPr>
            <a:spLocks noGrp="1"/>
          </p:cNvSpPr>
          <p:nvPr>
            <p:ph sz="quarter" idx="23"/>
          </p:nvPr>
        </p:nvSpPr>
        <p:spPr>
          <a:xfrm>
            <a:off x="304800" y="5279408"/>
            <a:ext cx="8534400" cy="304800"/>
          </a:xfrm>
          <a:prstGeom prst="rect">
            <a:avLst/>
          </a:prstGeom>
        </p:spPr>
        <p:txBody>
          <a:bodyPr/>
          <a:lstStyle>
            <a:lvl1pPr>
              <a:buNone/>
              <a:defRPr baseline="0">
                <a:latin typeface="Times New Roman" pitchFamily="18" charset="0"/>
              </a:defRPr>
            </a:lvl1pPr>
          </a:lstStyle>
          <a:p>
            <a:pPr lvl="0"/>
            <a:endParaRPr lang="en-US" dirty="0"/>
          </a:p>
        </p:txBody>
      </p:sp>
      <p:sp>
        <p:nvSpPr>
          <p:cNvPr id="20" name="Content Placeholder 19"/>
          <p:cNvSpPr>
            <a:spLocks noGrp="1"/>
          </p:cNvSpPr>
          <p:nvPr>
            <p:ph sz="quarter" idx="24"/>
          </p:nvPr>
        </p:nvSpPr>
        <p:spPr>
          <a:xfrm>
            <a:off x="381000" y="5660408"/>
            <a:ext cx="8458200" cy="228600"/>
          </a:xfrm>
          <a:prstGeom prst="rect">
            <a:avLst/>
          </a:prstGeom>
        </p:spPr>
        <p:txBody>
          <a:bodyPr/>
          <a:lstStyle>
            <a:lvl1pPr>
              <a:buNone/>
              <a:defRPr baseline="0">
                <a:latin typeface="Times New Roman" pitchFamily="18" charset="0"/>
              </a:defRPr>
            </a:lvl1pPr>
          </a:lstStyle>
          <a:p>
            <a:pPr lvl="0"/>
            <a:endParaRPr lang="en-US" dirty="0"/>
          </a:p>
        </p:txBody>
      </p:sp>
    </p:spTree>
    <p:extLst>
      <p:ext uri="{BB962C8B-B14F-4D97-AF65-F5344CB8AC3E}">
        <p14:creationId xmlns:p14="http://schemas.microsoft.com/office/powerpoint/2010/main" val="1026934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14513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a:t>
            </a:r>
            <a:r>
              <a:rPr lang="en-US" dirty="0"/>
              <a:t> </a:t>
            </a:r>
          </a:p>
        </p:txBody>
      </p:sp>
      <p:sp>
        <p:nvSpPr>
          <p:cNvPr id="7" name="Content Placeholder"/>
          <p:cNvSpPr>
            <a:spLocks noGrp="1"/>
          </p:cNvSpPr>
          <p:nvPr>
            <p:ph sz="quarter" idx="17"/>
          </p:nvPr>
        </p:nvSpPr>
        <p:spPr>
          <a:xfrm>
            <a:off x="321880" y="3270500"/>
            <a:ext cx="8534400" cy="114513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3657636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68976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a:t>
            </a:r>
            <a:r>
              <a:rPr lang="en-US" dirty="0"/>
              <a:t> </a:t>
            </a:r>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
        <p:nvSpPr>
          <p:cNvPr id="8" name="Content Placeholder"/>
          <p:cNvSpPr>
            <a:spLocks noGrp="1"/>
          </p:cNvSpPr>
          <p:nvPr>
            <p:ph sz="quarter" idx="19"/>
          </p:nvPr>
        </p:nvSpPr>
        <p:spPr>
          <a:xfrm>
            <a:off x="321880" y="2594155"/>
            <a:ext cx="8534400" cy="68976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2829095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IN" dirty="0"/>
              <a:t>Copyright ©2016 John Wiley &amp; Sons, Inc.</a:t>
            </a:r>
            <a:r>
              <a:rPr lang="en-US" dirty="0"/>
              <a:t> </a:t>
            </a:r>
          </a:p>
        </p:txBody>
      </p:sp>
    </p:spTree>
    <p:extLst>
      <p:ext uri="{BB962C8B-B14F-4D97-AF65-F5344CB8AC3E}">
        <p14:creationId xmlns:p14="http://schemas.microsoft.com/office/powerpoint/2010/main" val="1842641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900703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432560"/>
            <a:ext cx="8534400" cy="4815840"/>
          </a:xfrm>
          <a:prstGeom prst="rect">
            <a:avLst/>
          </a:prstGeom>
        </p:spPr>
        <p:txBody>
          <a:bodyPr/>
          <a:lstStyle>
            <a:lvl1pPr marL="457200" indent="-457200" algn="l">
              <a:lnSpc>
                <a:spcPct val="100000"/>
              </a:lnSpc>
              <a:spcBef>
                <a:spcPts val="624"/>
              </a:spcBef>
              <a:buClr>
                <a:schemeClr val="accent2"/>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chemeClr val="accent2"/>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©2021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6" name="Content Placeholder 5"/>
          <p:cNvSpPr>
            <a:spLocks noGrp="1"/>
          </p:cNvSpPr>
          <p:nvPr>
            <p:ph sz="quarter" idx="11"/>
          </p:nvPr>
        </p:nvSpPr>
        <p:spPr>
          <a:xfrm>
            <a:off x="295835" y="6438900"/>
            <a:ext cx="1066800" cy="257950"/>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60367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plus image, figure title, caption, and source">
    <p:spTree>
      <p:nvGrpSpPr>
        <p:cNvPr id="1" name=""/>
        <p:cNvGrpSpPr/>
        <p:nvPr/>
      </p:nvGrpSpPr>
      <p:grpSpPr>
        <a:xfrm>
          <a:off x="0" y="0"/>
          <a:ext cx="0" cy="0"/>
          <a:chOff x="0" y="0"/>
          <a:chExt cx="0" cy="0"/>
        </a:xfrm>
      </p:grpSpPr>
      <p:sp>
        <p:nvSpPr>
          <p:cNvPr id="6" name="Picture Placeholder 4"/>
          <p:cNvSpPr>
            <a:spLocks noGrp="1"/>
          </p:cNvSpPr>
          <p:nvPr>
            <p:ph sz="quarter" idx="16" hasCustomPrompt="1"/>
          </p:nvPr>
        </p:nvSpPr>
        <p:spPr>
          <a:xfrm>
            <a:off x="2965214" y="2362201"/>
            <a:ext cx="3058189" cy="1363133"/>
          </a:xfrm>
          <a:prstGeom prst="rect">
            <a:avLst/>
          </a:prstGeom>
        </p:spPr>
        <p:txBody>
          <a:bodyPr/>
          <a:lstStyle>
            <a:lvl1pPr marL="0" indent="0">
              <a:buNone/>
              <a:defRPr sz="2489" b="0" i="0">
                <a:latin typeface="+mn-lt"/>
                <a:ea typeface="Calibri" charset="0"/>
                <a:cs typeface="Calibri" charset="0"/>
              </a:defRPr>
            </a:lvl1pPr>
          </a:lstStyle>
          <a:p>
            <a:pPr lvl="0"/>
            <a:r>
              <a:rPr lang="en-US" dirty="0"/>
              <a:t>Click to add image</a:t>
            </a:r>
          </a:p>
        </p:txBody>
      </p:sp>
      <p:sp>
        <p:nvSpPr>
          <p:cNvPr id="7" name="Figure title"/>
          <p:cNvSpPr>
            <a:spLocks noGrp="1"/>
          </p:cNvSpPr>
          <p:nvPr>
            <p:ph sz="quarter" idx="15" hasCustomPrompt="1"/>
          </p:nvPr>
        </p:nvSpPr>
        <p:spPr>
          <a:xfrm>
            <a:off x="380060" y="1427164"/>
            <a:ext cx="8534400" cy="690561"/>
          </a:xfrm>
          <a:prstGeom prst="rect">
            <a:avLst/>
          </a:prstGeom>
        </p:spPr>
        <p:txBody>
          <a:bodyPr/>
          <a:lstStyle>
            <a:lvl1pPr marL="0" indent="0" algn="ctr">
              <a:spcBef>
                <a:spcPts val="889"/>
              </a:spcBef>
              <a:buClr>
                <a:srgbClr val="B11116"/>
              </a:buClr>
              <a:buFont typeface="Arial" panose="020B0604020202020204" pitchFamily="34" charset="0"/>
              <a:buNone/>
              <a:defRPr sz="1778" b="0" i="0" baseline="0">
                <a:solidFill>
                  <a:schemeClr val="tx1"/>
                </a:solidFill>
                <a:latin typeface="+mn-lt"/>
                <a:ea typeface="Calibri" charset="0"/>
                <a:cs typeface="Calibri" charset="0"/>
              </a:defRPr>
            </a:lvl1pPr>
            <a:lvl2pPr marL="714031" indent="-400761">
              <a:spcBef>
                <a:spcPts val="889"/>
              </a:spcBef>
              <a:buFont typeface="+mj-lt"/>
              <a:buAutoNum type="alphaLcPeriod"/>
              <a:tabLst/>
              <a:defRPr sz="2489" b="0" i="0" baseline="0">
                <a:solidFill>
                  <a:schemeClr val="tx1"/>
                </a:solidFill>
                <a:latin typeface="Source Sans Pro" charset="0"/>
                <a:ea typeface="Source Sans Pro" charset="0"/>
                <a:cs typeface="Source Sans Pro" charset="0"/>
              </a:defRPr>
            </a:lvl2pPr>
          </a:lstStyle>
          <a:p>
            <a:pPr lvl="0"/>
            <a:r>
              <a:rPr lang="en-US" sz="1778" dirty="0"/>
              <a:t>Click to add figure title</a:t>
            </a:r>
          </a:p>
          <a:p>
            <a:pPr lvl="0"/>
            <a:endParaRPr lang="en-US" dirty="0"/>
          </a:p>
        </p:txBody>
      </p:sp>
      <p:sp>
        <p:nvSpPr>
          <p:cNvPr id="8" name="TextBox 7"/>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©2021 John Wiley &amp; Sons, Inc.</a:t>
            </a:r>
          </a:p>
        </p:txBody>
      </p:sp>
      <p:sp>
        <p:nvSpPr>
          <p:cNvPr id="9"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3" name="Table Placeholder 2"/>
          <p:cNvSpPr>
            <a:spLocks noGrp="1"/>
          </p:cNvSpPr>
          <p:nvPr>
            <p:ph type="tbl" sz="quarter" idx="17"/>
          </p:nvPr>
        </p:nvSpPr>
        <p:spPr>
          <a:xfrm>
            <a:off x="6728178" y="2497138"/>
            <a:ext cx="2106789" cy="1320800"/>
          </a:xfrm>
          <a:prstGeom prst="rect">
            <a:avLst/>
          </a:prstGeom>
        </p:spPr>
        <p:txBody>
          <a:bodyPr/>
          <a:lstStyle>
            <a:lvl1pPr marL="0" indent="0">
              <a:buNone/>
              <a:defRPr/>
            </a:lvl1pPr>
          </a:lstStyle>
          <a:p>
            <a:endParaRPr lang="en-US" dirty="0"/>
          </a:p>
        </p:txBody>
      </p:sp>
      <p:sp>
        <p:nvSpPr>
          <p:cNvPr id="4" name="Title 3"/>
          <p:cNvSpPr>
            <a:spLocks noGrp="1"/>
          </p:cNvSpPr>
          <p:nvPr>
            <p:ph type="title"/>
          </p:nvPr>
        </p:nvSpPr>
        <p:spPr>
          <a:xfrm>
            <a:off x="281354" y="457200"/>
            <a:ext cx="8534400" cy="1141412"/>
          </a:xfrm>
        </p:spPr>
        <p:txBody>
          <a:bodyPr>
            <a:normAutofit/>
          </a:bodyPr>
          <a:lstStyle>
            <a:lvl1pPr>
              <a:defRPr sz="3600" b="0"/>
            </a:lvl1pPr>
          </a:lstStyle>
          <a:p>
            <a:r>
              <a:rPr lang="en-US" dirty="0"/>
              <a:t>Click to edit Master title style</a:t>
            </a:r>
          </a:p>
        </p:txBody>
      </p:sp>
      <p:sp>
        <p:nvSpPr>
          <p:cNvPr id="11" name="Content Placeholder 10"/>
          <p:cNvSpPr>
            <a:spLocks noGrp="1"/>
          </p:cNvSpPr>
          <p:nvPr>
            <p:ph sz="quarter" idx="18"/>
          </p:nvPr>
        </p:nvSpPr>
        <p:spPr>
          <a:xfrm>
            <a:off x="579968" y="4183063"/>
            <a:ext cx="8334022" cy="1041400"/>
          </a:xfrm>
          <a:prstGeom prst="rect">
            <a:avLst/>
          </a:prstGeom>
        </p:spPr>
        <p:txBody>
          <a:bodyPr/>
          <a:lstStyle>
            <a:lvl1pPr>
              <a:lnSpc>
                <a:spcPct val="100000"/>
              </a:lnSpc>
              <a:spcBef>
                <a:spcPts val="624"/>
              </a:spcBef>
              <a:buClr>
                <a:srgbClr val="B11116"/>
              </a:buClr>
              <a:defRPr/>
            </a:lvl1pPr>
          </a:lstStyle>
          <a:p>
            <a:pPr lvl="0"/>
            <a:endParaRPr lang="en-US" dirty="0"/>
          </a:p>
        </p:txBody>
      </p:sp>
      <p:sp>
        <p:nvSpPr>
          <p:cNvPr id="5" name="Picture Placeholder 4"/>
          <p:cNvSpPr>
            <a:spLocks noGrp="1"/>
          </p:cNvSpPr>
          <p:nvPr>
            <p:ph type="pic" sz="quarter" idx="19"/>
          </p:nvPr>
        </p:nvSpPr>
        <p:spPr>
          <a:xfrm>
            <a:off x="300567" y="2298700"/>
            <a:ext cx="2548467" cy="1265238"/>
          </a:xfrm>
          <a:prstGeom prst="rect">
            <a:avLst/>
          </a:prstGeom>
        </p:spPr>
        <p:txBody>
          <a:bodyPr/>
          <a:lstStyle/>
          <a:p>
            <a:endParaRPr lang="en-US" dirty="0"/>
          </a:p>
        </p:txBody>
      </p:sp>
      <p:sp>
        <p:nvSpPr>
          <p:cNvPr id="12" name="Picture Placeholder 11"/>
          <p:cNvSpPr>
            <a:spLocks noGrp="1"/>
          </p:cNvSpPr>
          <p:nvPr>
            <p:ph type="pic" sz="quarter" idx="20"/>
          </p:nvPr>
        </p:nvSpPr>
        <p:spPr>
          <a:xfrm>
            <a:off x="478368" y="3657601"/>
            <a:ext cx="1854200" cy="631825"/>
          </a:xfrm>
          <a:prstGeom prst="rect">
            <a:avLst/>
          </a:prstGeom>
        </p:spPr>
        <p:txBody>
          <a:bodyPr/>
          <a:lstStyle/>
          <a:p>
            <a:endParaRPr lang="en-US" dirty="0"/>
          </a:p>
        </p:txBody>
      </p:sp>
      <p:sp>
        <p:nvSpPr>
          <p:cNvPr id="10" name="Content Placeholder 9"/>
          <p:cNvSpPr>
            <a:spLocks noGrp="1"/>
          </p:cNvSpPr>
          <p:nvPr>
            <p:ph sz="quarter" idx="21"/>
          </p:nvPr>
        </p:nvSpPr>
        <p:spPr>
          <a:xfrm>
            <a:off x="579968" y="5407025"/>
            <a:ext cx="3810000" cy="6858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7B87F3B8-4D51-42A0-884F-DBA69811E018}"/>
              </a:ext>
            </a:extLst>
          </p:cNvPr>
          <p:cNvSpPr>
            <a:spLocks noGrp="1"/>
          </p:cNvSpPr>
          <p:nvPr>
            <p:ph sz="quarter" idx="22"/>
          </p:nvPr>
        </p:nvSpPr>
        <p:spPr>
          <a:xfrm>
            <a:off x="5867400" y="5407025"/>
            <a:ext cx="2895600" cy="68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
        <p:nvSpPr>
          <p:cNvPr id="14" name="Picture Placeholder 11">
            <a:extLst>
              <a:ext uri="{FF2B5EF4-FFF2-40B4-BE49-F238E27FC236}">
                <a16:creationId xmlns:a16="http://schemas.microsoft.com/office/drawing/2014/main" id="{FBA3E100-6354-4F60-B216-877F69A22A66}"/>
              </a:ext>
            </a:extLst>
          </p:cNvPr>
          <p:cNvSpPr>
            <a:spLocks noGrp="1"/>
          </p:cNvSpPr>
          <p:nvPr>
            <p:ph type="pic" sz="quarter" idx="24"/>
          </p:nvPr>
        </p:nvSpPr>
        <p:spPr>
          <a:xfrm>
            <a:off x="630768" y="3810001"/>
            <a:ext cx="1854200" cy="631825"/>
          </a:xfrm>
          <a:prstGeom prst="rect">
            <a:avLst/>
          </a:prstGeom>
        </p:spPr>
        <p:txBody>
          <a:bodyPr/>
          <a:lstStyle/>
          <a:p>
            <a:endParaRPr lang="en-US" dirty="0"/>
          </a:p>
        </p:txBody>
      </p:sp>
    </p:spTree>
    <p:extLst>
      <p:ext uri="{BB962C8B-B14F-4D97-AF65-F5344CB8AC3E}">
        <p14:creationId xmlns:p14="http://schemas.microsoft.com/office/powerpoint/2010/main" val="93872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plus image, figure title, caption, and source">
    <p:spTree>
      <p:nvGrpSpPr>
        <p:cNvPr id="1" name=""/>
        <p:cNvGrpSpPr/>
        <p:nvPr/>
      </p:nvGrpSpPr>
      <p:grpSpPr>
        <a:xfrm>
          <a:off x="0" y="0"/>
          <a:ext cx="0" cy="0"/>
          <a:chOff x="0" y="0"/>
          <a:chExt cx="0" cy="0"/>
        </a:xfrm>
      </p:grpSpPr>
      <p:sp>
        <p:nvSpPr>
          <p:cNvPr id="4" name="Title 3"/>
          <p:cNvSpPr>
            <a:spLocks noGrp="1"/>
          </p:cNvSpPr>
          <p:nvPr>
            <p:ph type="title"/>
          </p:nvPr>
        </p:nvSpPr>
        <p:spPr>
          <a:xfrm>
            <a:off x="281354" y="457200"/>
            <a:ext cx="8534400" cy="1141412"/>
          </a:xfrm>
        </p:spPr>
        <p:txBody>
          <a:bodyPr>
            <a:normAutofit/>
          </a:bodyPr>
          <a:lstStyle>
            <a:lvl1pPr>
              <a:defRPr sz="3600" b="0"/>
            </a:lvl1pPr>
          </a:lstStyle>
          <a:p>
            <a:r>
              <a:rPr lang="en-US" dirty="0"/>
              <a:t>Click to edit Master title style</a:t>
            </a:r>
          </a:p>
        </p:txBody>
      </p:sp>
      <p:sp>
        <p:nvSpPr>
          <p:cNvPr id="6" name="Picture Placeholder 4"/>
          <p:cNvSpPr>
            <a:spLocks noGrp="1"/>
          </p:cNvSpPr>
          <p:nvPr>
            <p:ph sz="quarter" idx="16" hasCustomPrompt="1"/>
          </p:nvPr>
        </p:nvSpPr>
        <p:spPr>
          <a:xfrm>
            <a:off x="2965214" y="2362201"/>
            <a:ext cx="3058189" cy="1363133"/>
          </a:xfrm>
          <a:prstGeom prst="rect">
            <a:avLst/>
          </a:prstGeom>
        </p:spPr>
        <p:txBody>
          <a:bodyPr/>
          <a:lstStyle>
            <a:lvl1pPr marL="0" indent="0">
              <a:buNone/>
              <a:defRPr sz="2489" b="0" i="0">
                <a:latin typeface="+mn-lt"/>
                <a:ea typeface="Calibri" charset="0"/>
                <a:cs typeface="Calibri" charset="0"/>
              </a:defRPr>
            </a:lvl1pPr>
          </a:lstStyle>
          <a:p>
            <a:pPr lvl="0"/>
            <a:r>
              <a:rPr lang="en-US" dirty="0"/>
              <a:t>Click to add image</a:t>
            </a:r>
          </a:p>
        </p:txBody>
      </p:sp>
      <p:sp>
        <p:nvSpPr>
          <p:cNvPr id="7" name="Figure title"/>
          <p:cNvSpPr>
            <a:spLocks noGrp="1"/>
          </p:cNvSpPr>
          <p:nvPr>
            <p:ph sz="quarter" idx="15" hasCustomPrompt="1"/>
          </p:nvPr>
        </p:nvSpPr>
        <p:spPr>
          <a:xfrm>
            <a:off x="380060" y="1427164"/>
            <a:ext cx="8534400" cy="690561"/>
          </a:xfrm>
          <a:prstGeom prst="rect">
            <a:avLst/>
          </a:prstGeom>
        </p:spPr>
        <p:txBody>
          <a:bodyPr/>
          <a:lstStyle>
            <a:lvl1pPr marL="0" indent="0" algn="ctr">
              <a:spcBef>
                <a:spcPts val="889"/>
              </a:spcBef>
              <a:buClr>
                <a:srgbClr val="B11116"/>
              </a:buClr>
              <a:buFont typeface="Arial" panose="020B0604020202020204" pitchFamily="34" charset="0"/>
              <a:buNone/>
              <a:defRPr sz="1778" b="0" i="0" baseline="0">
                <a:solidFill>
                  <a:schemeClr val="tx1"/>
                </a:solidFill>
                <a:latin typeface="+mn-lt"/>
                <a:ea typeface="Calibri" charset="0"/>
                <a:cs typeface="Calibri" charset="0"/>
              </a:defRPr>
            </a:lvl1pPr>
            <a:lvl2pPr marL="714031" indent="-400761">
              <a:spcBef>
                <a:spcPts val="889"/>
              </a:spcBef>
              <a:buFont typeface="+mj-lt"/>
              <a:buAutoNum type="alphaLcPeriod"/>
              <a:tabLst/>
              <a:defRPr sz="2489" b="0" i="0" baseline="0">
                <a:solidFill>
                  <a:schemeClr val="tx1"/>
                </a:solidFill>
                <a:latin typeface="Source Sans Pro" charset="0"/>
                <a:ea typeface="Source Sans Pro" charset="0"/>
                <a:cs typeface="Source Sans Pro" charset="0"/>
              </a:defRPr>
            </a:lvl2pPr>
          </a:lstStyle>
          <a:p>
            <a:pPr lvl="0"/>
            <a:r>
              <a:rPr lang="en-US" sz="1778" dirty="0"/>
              <a:t>Click to add figure title</a:t>
            </a:r>
          </a:p>
          <a:p>
            <a:pPr lvl="0"/>
            <a:endParaRPr lang="en-US" dirty="0"/>
          </a:p>
        </p:txBody>
      </p:sp>
      <p:sp>
        <p:nvSpPr>
          <p:cNvPr id="3" name="Table Placeholder 2"/>
          <p:cNvSpPr>
            <a:spLocks noGrp="1"/>
          </p:cNvSpPr>
          <p:nvPr>
            <p:ph type="tbl" sz="quarter" idx="17"/>
          </p:nvPr>
        </p:nvSpPr>
        <p:spPr>
          <a:xfrm>
            <a:off x="6728178" y="2497138"/>
            <a:ext cx="2106789" cy="1320800"/>
          </a:xfrm>
          <a:prstGeom prst="rect">
            <a:avLst/>
          </a:prstGeom>
        </p:spPr>
        <p:txBody>
          <a:bodyPr/>
          <a:lstStyle>
            <a:lvl1pPr marL="0" indent="0">
              <a:buNone/>
              <a:defRPr/>
            </a:lvl1pPr>
          </a:lstStyle>
          <a:p>
            <a:endParaRPr lang="en-US" dirty="0"/>
          </a:p>
        </p:txBody>
      </p:sp>
      <p:sp>
        <p:nvSpPr>
          <p:cNvPr id="11" name="Content Placeholder 10"/>
          <p:cNvSpPr>
            <a:spLocks noGrp="1"/>
          </p:cNvSpPr>
          <p:nvPr>
            <p:ph sz="quarter" idx="18"/>
          </p:nvPr>
        </p:nvSpPr>
        <p:spPr>
          <a:xfrm>
            <a:off x="579968" y="4183063"/>
            <a:ext cx="8334022" cy="1041400"/>
          </a:xfrm>
          <a:prstGeom prst="rect">
            <a:avLst/>
          </a:prstGeom>
        </p:spPr>
        <p:txBody>
          <a:bodyPr/>
          <a:lstStyle>
            <a:lvl1pPr>
              <a:lnSpc>
                <a:spcPct val="100000"/>
              </a:lnSpc>
              <a:spcBef>
                <a:spcPts val="624"/>
              </a:spcBef>
              <a:buClr>
                <a:srgbClr val="B11116"/>
              </a:buClr>
              <a:defRPr/>
            </a:lvl1pPr>
          </a:lstStyle>
          <a:p>
            <a:pPr lvl="0"/>
            <a:endParaRPr lang="en-US" dirty="0"/>
          </a:p>
        </p:txBody>
      </p:sp>
      <p:sp>
        <p:nvSpPr>
          <p:cNvPr id="5" name="Picture Placeholder 4"/>
          <p:cNvSpPr>
            <a:spLocks noGrp="1"/>
          </p:cNvSpPr>
          <p:nvPr>
            <p:ph type="pic" sz="quarter" idx="19"/>
          </p:nvPr>
        </p:nvSpPr>
        <p:spPr>
          <a:xfrm>
            <a:off x="300567" y="2298700"/>
            <a:ext cx="2548467" cy="1265238"/>
          </a:xfrm>
          <a:prstGeom prst="rect">
            <a:avLst/>
          </a:prstGeom>
        </p:spPr>
        <p:txBody>
          <a:bodyPr/>
          <a:lstStyle/>
          <a:p>
            <a:endParaRPr lang="en-US" dirty="0"/>
          </a:p>
        </p:txBody>
      </p:sp>
      <p:sp>
        <p:nvSpPr>
          <p:cNvPr id="12" name="Picture Placeholder 11"/>
          <p:cNvSpPr>
            <a:spLocks noGrp="1"/>
          </p:cNvSpPr>
          <p:nvPr>
            <p:ph type="pic" sz="quarter" idx="20"/>
          </p:nvPr>
        </p:nvSpPr>
        <p:spPr>
          <a:xfrm>
            <a:off x="478368" y="3657601"/>
            <a:ext cx="1854200" cy="631825"/>
          </a:xfrm>
          <a:prstGeom prst="rect">
            <a:avLst/>
          </a:prstGeom>
        </p:spPr>
        <p:txBody>
          <a:bodyPr/>
          <a:lstStyle/>
          <a:p>
            <a:endParaRPr lang="en-US" dirty="0"/>
          </a:p>
        </p:txBody>
      </p:sp>
      <p:sp>
        <p:nvSpPr>
          <p:cNvPr id="10" name="Content Placeholder 9"/>
          <p:cNvSpPr>
            <a:spLocks noGrp="1"/>
          </p:cNvSpPr>
          <p:nvPr>
            <p:ph sz="quarter" idx="21"/>
          </p:nvPr>
        </p:nvSpPr>
        <p:spPr>
          <a:xfrm>
            <a:off x="579968" y="5407025"/>
            <a:ext cx="3810000" cy="6858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7B87F3B8-4D51-42A0-884F-DBA69811E018}"/>
              </a:ext>
            </a:extLst>
          </p:cNvPr>
          <p:cNvSpPr>
            <a:spLocks noGrp="1"/>
          </p:cNvSpPr>
          <p:nvPr>
            <p:ph sz="quarter" idx="22"/>
          </p:nvPr>
        </p:nvSpPr>
        <p:spPr>
          <a:xfrm>
            <a:off x="5867400" y="5407025"/>
            <a:ext cx="2895600" cy="68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
        <p:nvSpPr>
          <p:cNvPr id="14" name="Picture Placeholder 11">
            <a:extLst>
              <a:ext uri="{FF2B5EF4-FFF2-40B4-BE49-F238E27FC236}">
                <a16:creationId xmlns:a16="http://schemas.microsoft.com/office/drawing/2014/main" id="{FBA3E100-6354-4F60-B216-877F69A22A66}"/>
              </a:ext>
            </a:extLst>
          </p:cNvPr>
          <p:cNvSpPr>
            <a:spLocks noGrp="1"/>
          </p:cNvSpPr>
          <p:nvPr>
            <p:ph type="pic" sz="quarter" idx="24"/>
          </p:nvPr>
        </p:nvSpPr>
        <p:spPr>
          <a:xfrm>
            <a:off x="630768" y="3810001"/>
            <a:ext cx="1854200" cy="631825"/>
          </a:xfrm>
          <a:prstGeom prst="rect">
            <a:avLst/>
          </a:prstGeom>
        </p:spPr>
        <p:txBody>
          <a:bodyPr/>
          <a:lstStyle/>
          <a:p>
            <a:endParaRPr lang="en-US" dirty="0"/>
          </a:p>
        </p:txBody>
      </p:sp>
      <p:sp>
        <p:nvSpPr>
          <p:cNvPr id="15" name="Content Placeholder 9">
            <a:extLst>
              <a:ext uri="{FF2B5EF4-FFF2-40B4-BE49-F238E27FC236}">
                <a16:creationId xmlns:a16="http://schemas.microsoft.com/office/drawing/2014/main" id="{D4F03B1F-AF0D-48FA-A707-99942F7A9391}"/>
              </a:ext>
            </a:extLst>
          </p:cNvPr>
          <p:cNvSpPr>
            <a:spLocks noGrp="1"/>
          </p:cNvSpPr>
          <p:nvPr>
            <p:ph sz="quarter" idx="25"/>
          </p:nvPr>
        </p:nvSpPr>
        <p:spPr>
          <a:xfrm>
            <a:off x="732368" y="5559425"/>
            <a:ext cx="3810000" cy="685800"/>
          </a:xfrm>
          <a:prstGeom prst="rect">
            <a:avLst/>
          </a:prstGeom>
        </p:spPr>
        <p:txBody>
          <a:bodyPr/>
          <a:lstStyle/>
          <a:p>
            <a:pPr lvl="0"/>
            <a:endParaRPr lang="en-US" dirty="0"/>
          </a:p>
        </p:txBody>
      </p:sp>
      <p:sp>
        <p:nvSpPr>
          <p:cNvPr id="16" name="Content Placeholder 9">
            <a:extLst>
              <a:ext uri="{FF2B5EF4-FFF2-40B4-BE49-F238E27FC236}">
                <a16:creationId xmlns:a16="http://schemas.microsoft.com/office/drawing/2014/main" id="{D3DC740C-7A99-4335-A71F-01EF1A986F5D}"/>
              </a:ext>
            </a:extLst>
          </p:cNvPr>
          <p:cNvSpPr>
            <a:spLocks noGrp="1"/>
          </p:cNvSpPr>
          <p:nvPr>
            <p:ph sz="quarter" idx="26"/>
          </p:nvPr>
        </p:nvSpPr>
        <p:spPr>
          <a:xfrm>
            <a:off x="884768" y="5711825"/>
            <a:ext cx="3810000" cy="685800"/>
          </a:xfrm>
          <a:prstGeom prst="rect">
            <a:avLst/>
          </a:prstGeom>
        </p:spPr>
        <p:txBody>
          <a:bodyPr/>
          <a:lstStyle/>
          <a:p>
            <a:pPr lvl="0"/>
            <a:endParaRPr lang="en-US" dirty="0"/>
          </a:p>
        </p:txBody>
      </p:sp>
      <p:sp>
        <p:nvSpPr>
          <p:cNvPr id="17" name="Content Placeholder 9">
            <a:extLst>
              <a:ext uri="{FF2B5EF4-FFF2-40B4-BE49-F238E27FC236}">
                <a16:creationId xmlns:a16="http://schemas.microsoft.com/office/drawing/2014/main" id="{69093164-437B-4FFD-AB2F-2A81C856B748}"/>
              </a:ext>
            </a:extLst>
          </p:cNvPr>
          <p:cNvSpPr>
            <a:spLocks noGrp="1"/>
          </p:cNvSpPr>
          <p:nvPr>
            <p:ph sz="quarter" idx="27"/>
          </p:nvPr>
        </p:nvSpPr>
        <p:spPr>
          <a:xfrm>
            <a:off x="1037168" y="5864225"/>
            <a:ext cx="3810000" cy="685800"/>
          </a:xfrm>
          <a:prstGeom prst="rect">
            <a:avLst/>
          </a:prstGeom>
        </p:spPr>
        <p:txBody>
          <a:bodyPr/>
          <a:lstStyle/>
          <a:p>
            <a:pPr lvl="0"/>
            <a:endParaRPr lang="en-US" dirty="0"/>
          </a:p>
        </p:txBody>
      </p:sp>
      <p:sp>
        <p:nvSpPr>
          <p:cNvPr id="19" name="Table Placeholder 2">
            <a:extLst>
              <a:ext uri="{FF2B5EF4-FFF2-40B4-BE49-F238E27FC236}">
                <a16:creationId xmlns:a16="http://schemas.microsoft.com/office/drawing/2014/main" id="{31276083-1175-43ED-894D-358A85950ACE}"/>
              </a:ext>
            </a:extLst>
          </p:cNvPr>
          <p:cNvSpPr>
            <a:spLocks noGrp="1"/>
          </p:cNvSpPr>
          <p:nvPr>
            <p:ph type="tbl" sz="quarter" idx="28"/>
          </p:nvPr>
        </p:nvSpPr>
        <p:spPr>
          <a:xfrm>
            <a:off x="6880578" y="2649538"/>
            <a:ext cx="2106789" cy="1320800"/>
          </a:xfrm>
          <a:prstGeom prst="rect">
            <a:avLst/>
          </a:prstGeom>
        </p:spPr>
        <p:txBody>
          <a:bodyPr/>
          <a:lstStyle>
            <a:lvl1pPr marL="0" indent="0">
              <a:buNone/>
              <a:defRPr/>
            </a:lvl1pPr>
          </a:lstStyle>
          <a:p>
            <a:endParaRPr lang="en-US" dirty="0"/>
          </a:p>
        </p:txBody>
      </p:sp>
      <p:sp>
        <p:nvSpPr>
          <p:cNvPr id="8" name="TextBox 7"/>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©2021 John Wiley &amp; Sons, Inc.</a:t>
            </a:r>
          </a:p>
        </p:txBody>
      </p:sp>
      <p:sp>
        <p:nvSpPr>
          <p:cNvPr id="9"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697210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152105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41960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9936007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pPr/>
              <a:t>‹#›</a:t>
            </a:fld>
            <a:endParaRPr lang="en-US" dirty="0"/>
          </a:p>
        </p:txBody>
      </p:sp>
      <p:sp>
        <p:nvSpPr>
          <p:cNvPr id="5" name="Footer Placeholder 4"/>
          <p:cNvSpPr>
            <a:spLocks noGrp="1"/>
          </p:cNvSpPr>
          <p:nvPr>
            <p:ph type="ftr" sz="quarter" idx="11"/>
          </p:nvPr>
        </p:nvSpPr>
        <p:spPr/>
        <p:txBody>
          <a:bodyPr/>
          <a:lstStyle/>
          <a:p>
            <a:r>
              <a:rPr lang="en-IN" dirty="0"/>
              <a:t>Copyright ©2016 John Wiley &amp; Sons, Inc. </a:t>
            </a:r>
            <a:endParaRPr lang="en-US" dirty="0"/>
          </a:p>
        </p:txBody>
      </p:sp>
    </p:spTree>
    <p:extLst>
      <p:ext uri="{BB962C8B-B14F-4D97-AF65-F5344CB8AC3E}">
        <p14:creationId xmlns:p14="http://schemas.microsoft.com/office/powerpoint/2010/main" val="57168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7864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12357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83790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263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0426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Lst>
  <p:hf hdr="0" dt="0"/>
  <p:txStyles>
    <p:titleStyle>
      <a:lvl1pPr algn="l" defTabSz="914400" rtl="0" eaLnBrk="1" latinLnBrk="0" hangingPunct="1">
        <a:lnSpc>
          <a:spcPct val="90000"/>
        </a:lnSpc>
        <a:spcBef>
          <a:spcPct val="0"/>
        </a:spcBef>
        <a:buNone/>
        <a:defRPr sz="44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Lst>
  <p:hf hdr="0" dt="0"/>
  <p:txStyles>
    <p:titleStyle>
      <a:lvl1pPr algn="l" defTabSz="914400" rtl="0" eaLnBrk="1" latinLnBrk="0" hangingPunct="1">
        <a:lnSpc>
          <a:spcPct val="90000"/>
        </a:lnSpc>
        <a:spcBef>
          <a:spcPct val="0"/>
        </a:spcBef>
        <a:buNone/>
        <a:defRPr sz="4000" b="1"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7"/>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94" r:id="rId3"/>
  </p:sldLayoutIdLst>
  <p:hf hd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2"/>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4008" r:id="rId3"/>
  </p:sldLayoutIdLst>
  <p:hf hd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IN" dirty="0"/>
              <a:t>Copyright ©2016 John Wiley &amp; Sons, Inc. </a:t>
            </a:r>
            <a:endParaRPr lang="en-US" dirty="0"/>
          </a:p>
        </p:txBody>
      </p:sp>
    </p:spTree>
    <p:extLst>
      <p:ext uri="{BB962C8B-B14F-4D97-AF65-F5344CB8AC3E}">
        <p14:creationId xmlns:p14="http://schemas.microsoft.com/office/powerpoint/2010/main"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91" r:id="rId3"/>
    <p:sldLayoutId id="2147483997" r:id="rId4"/>
    <p:sldLayoutId id="2147483974" r:id="rId5"/>
    <p:sldLayoutId id="2147483975" r:id="rId6"/>
    <p:sldLayoutId id="2147484000" r:id="rId7"/>
    <p:sldLayoutId id="2147484002" r:id="rId8"/>
    <p:sldLayoutId id="2147484003" r:id="rId9"/>
    <p:sldLayoutId id="2147484004" r:id="rId10"/>
    <p:sldLayoutId id="2147484006" r:id="rId11"/>
    <p:sldLayoutId id="2147484007" r:id="rId12"/>
    <p:sldLayoutId id="2147484009" r:id="rId13"/>
    <p:sldLayoutId id="2147484010" r:id="rId14"/>
    <p:sldLayoutId id="2147484011" r:id="rId15"/>
    <p:sldLayoutId id="2147484012" r:id="rId16"/>
    <p:sldLayoutId id="2147484013" r:id="rId17"/>
  </p:sldLayoutIdLst>
  <p:hf hd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r>
              <a:rPr lang="en-IN" dirty="0"/>
              <a:t>Copyright ©2016 John Wiley &amp; Sons, Inc. </a:t>
            </a:r>
            <a:endParaRPr lang="en-US" dirty="0"/>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740712"/>
      </p:ext>
    </p:extLst>
  </p:cSld>
  <p:clrMap bg1="lt1" tx1="dk1" bg2="lt2" tx2="dk2" accent1="accent1" accent2="accent2" accent3="accent3" accent4="accent4" accent5="accent5" accent6="accent6" hlink="hlink" folHlink="folHlink"/>
  <p:sldLayoutIdLst>
    <p:sldLayoutId id="2147483988" r:id="rId1"/>
    <p:sldLayoutId id="2147483978"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2.bin"/><Relationship Id="rId1" Type="http://schemas.openxmlformats.org/officeDocument/2006/relationships/slideLayout" Target="../slideLayouts/slideLayout30.xml"/><Relationship Id="rId5" Type="http://schemas.openxmlformats.org/officeDocument/2006/relationships/image" Target="../media/image19.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4.bin"/><Relationship Id="rId1" Type="http://schemas.openxmlformats.org/officeDocument/2006/relationships/slideLayout" Target="../slideLayouts/slideLayout31.x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7.bin"/><Relationship Id="rId1" Type="http://schemas.openxmlformats.org/officeDocument/2006/relationships/slideLayout" Target="../slideLayouts/slideLayout31.xml"/><Relationship Id="rId6" Type="http://schemas.openxmlformats.org/officeDocument/2006/relationships/oleObject" Target="../embeddings/oleObject9.bin"/><Relationship Id="rId5" Type="http://schemas.openxmlformats.org/officeDocument/2006/relationships/image" Target="../media/image24.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0.bin"/><Relationship Id="rId1" Type="http://schemas.openxmlformats.org/officeDocument/2006/relationships/slideLayout" Target="../slideLayouts/slideLayout31.x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3.xml"/><Relationship Id="rId5" Type="http://schemas.openxmlformats.org/officeDocument/2006/relationships/image" Target="../media/image35.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13.bin"/><Relationship Id="rId1" Type="http://schemas.openxmlformats.org/officeDocument/2006/relationships/slideLayout" Target="../slideLayouts/slideLayout31.xml"/><Relationship Id="rId6" Type="http://schemas.openxmlformats.org/officeDocument/2006/relationships/oleObject" Target="../embeddings/oleObject15.bin"/><Relationship Id="rId5" Type="http://schemas.openxmlformats.org/officeDocument/2006/relationships/image" Target="../media/image37.wmf"/><Relationship Id="rId4" Type="http://schemas.openxmlformats.org/officeDocument/2006/relationships/oleObject" Target="../embeddings/oleObject14.bin"/><Relationship Id="rId9" Type="http://schemas.openxmlformats.org/officeDocument/2006/relationships/image" Target="../media/image3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41.jpg"/><Relationship Id="rId4" Type="http://schemas.openxmlformats.org/officeDocument/2006/relationships/image" Target="../media/image40.wmf"/></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package" Target="../embeddings/Microsoft_Excel_Worksheet2.xlsx"/><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hyperlink" Target="https://istats.shinyapps.io/RandomNumbers/"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18.bin"/><Relationship Id="rId1" Type="http://schemas.openxmlformats.org/officeDocument/2006/relationships/slideLayout" Target="../slideLayouts/slideLayout25.xml"/><Relationship Id="rId6" Type="http://schemas.openxmlformats.org/officeDocument/2006/relationships/oleObject" Target="../embeddings/oleObject20.bin"/><Relationship Id="rId5" Type="http://schemas.openxmlformats.org/officeDocument/2006/relationships/image" Target="../media/image48.wmf"/><Relationship Id="rId4" Type="http://schemas.openxmlformats.org/officeDocument/2006/relationships/oleObject" Target="../embeddings/oleObject19.bin"/><Relationship Id="rId9" Type="http://schemas.openxmlformats.org/officeDocument/2006/relationships/image" Target="../media/image3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21.bin"/><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hyperlink" Target="http://www.fortune.com/" TargetMode="Externa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2.bin"/><Relationship Id="rId1" Type="http://schemas.openxmlformats.org/officeDocument/2006/relationships/slideLayout" Target="../slideLayouts/slideLayout24.xml"/><Relationship Id="rId5" Type="http://schemas.openxmlformats.org/officeDocument/2006/relationships/image" Target="../media/image52.wmf"/><Relationship Id="rId4"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24.bin"/><Relationship Id="rId1" Type="http://schemas.openxmlformats.org/officeDocument/2006/relationships/slideLayout" Target="../slideLayouts/slideLayout24.xml"/><Relationship Id="rId5" Type="http://schemas.openxmlformats.org/officeDocument/2006/relationships/image" Target="../media/image54.wmf"/><Relationship Id="rId4" Type="http://schemas.openxmlformats.org/officeDocument/2006/relationships/oleObject" Target="../embeddings/oleObject2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26.bin"/><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27.bin"/><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image" Target="../media/image59.png"/><Relationship Id="rId1" Type="http://schemas.openxmlformats.org/officeDocument/2006/relationships/slideLayout" Target="../slideLayouts/slideLayout26.xml"/><Relationship Id="rId4" Type="http://schemas.openxmlformats.org/officeDocument/2006/relationships/image" Target="../media/image60.wmf"/></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29.bin"/><Relationship Id="rId1" Type="http://schemas.openxmlformats.org/officeDocument/2006/relationships/slideLayout" Target="../slideLayouts/slideLayout19.xml"/><Relationship Id="rId5" Type="http://schemas.openxmlformats.org/officeDocument/2006/relationships/image" Target="../media/image64.wmf"/><Relationship Id="rId4" Type="http://schemas.openxmlformats.org/officeDocument/2006/relationships/oleObject" Target="../embeddings/oleObject30.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31.bin"/><Relationship Id="rId1" Type="http://schemas.openxmlformats.org/officeDocument/2006/relationships/slideLayout" Target="../slideLayouts/slideLayout24.xml"/><Relationship Id="rId6" Type="http://schemas.openxmlformats.org/officeDocument/2006/relationships/oleObject" Target="../embeddings/oleObject33.bin"/><Relationship Id="rId5" Type="http://schemas.openxmlformats.org/officeDocument/2006/relationships/image" Target="../media/image66.wmf"/><Relationship Id="rId4" Type="http://schemas.openxmlformats.org/officeDocument/2006/relationships/oleObject" Target="../embeddings/oleObject32.bin"/><Relationship Id="rId9" Type="http://schemas.openxmlformats.org/officeDocument/2006/relationships/image" Target="../media/image68.wmf"/></Relationships>
</file>

<file path=ppt/slides/_rels/slide66.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35.bin"/><Relationship Id="rId1" Type="http://schemas.openxmlformats.org/officeDocument/2006/relationships/slideLayout" Target="../slideLayouts/slideLayout24.xml"/><Relationship Id="rId5" Type="http://schemas.openxmlformats.org/officeDocument/2006/relationships/image" Target="../media/image70.wmf"/><Relationship Id="rId4" Type="http://schemas.openxmlformats.org/officeDocument/2006/relationships/oleObject" Target="../embeddings/oleObject36.bin"/></Relationships>
</file>

<file path=ppt/slides/_rels/slide67.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37.bin"/><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38.bin"/><Relationship Id="rId1" Type="http://schemas.openxmlformats.org/officeDocument/2006/relationships/slideLayout" Target="../slideLayouts/slideLayout23.xml"/><Relationship Id="rId6" Type="http://schemas.openxmlformats.org/officeDocument/2006/relationships/oleObject" Target="../embeddings/oleObject40.bin"/><Relationship Id="rId5" Type="http://schemas.openxmlformats.org/officeDocument/2006/relationships/image" Target="../media/image73.wmf"/><Relationship Id="rId4"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3.xml"/><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package" Target="../embeddings/Microsoft_Excel_Worksheet3.xlsx"/><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7B39C-BF00-4F13-B06E-082B0BDAE183}"/>
              </a:ext>
            </a:extLst>
          </p:cNvPr>
          <p:cNvSpPr>
            <a:spLocks noGrp="1"/>
          </p:cNvSpPr>
          <p:nvPr>
            <p:ph sz="quarter" idx="19"/>
          </p:nvPr>
        </p:nvSpPr>
        <p:spPr>
          <a:xfrm>
            <a:off x="152400" y="228599"/>
            <a:ext cx="8839200" cy="695865"/>
          </a:xfrm>
        </p:spPr>
        <p:txBody>
          <a:bodyPr/>
          <a:lstStyle/>
          <a:p>
            <a:r>
              <a:rPr lang="en-US" dirty="0"/>
              <a:t>Statistics Session 3</a:t>
            </a:r>
          </a:p>
        </p:txBody>
      </p:sp>
      <p:sp>
        <p:nvSpPr>
          <p:cNvPr id="3" name="Content Placeholder 2">
            <a:extLst>
              <a:ext uri="{FF2B5EF4-FFF2-40B4-BE49-F238E27FC236}">
                <a16:creationId xmlns:a16="http://schemas.microsoft.com/office/drawing/2014/main" id="{AED7E4D3-8A97-4719-BC9B-B3AFE3509321}"/>
              </a:ext>
            </a:extLst>
          </p:cNvPr>
          <p:cNvSpPr>
            <a:spLocks noGrp="1"/>
          </p:cNvSpPr>
          <p:nvPr>
            <p:ph sz="quarter" idx="20"/>
          </p:nvPr>
        </p:nvSpPr>
        <p:spPr>
          <a:xfrm>
            <a:off x="279499" y="924464"/>
            <a:ext cx="8839200" cy="2049166"/>
          </a:xfrm>
        </p:spPr>
        <p:txBody>
          <a:bodyPr/>
          <a:lstStyle/>
          <a:p>
            <a:r>
              <a:rPr lang="en-US" b="1" dirty="0"/>
              <a:t>Stem and Leaf Displays</a:t>
            </a:r>
          </a:p>
          <a:p>
            <a:r>
              <a:rPr lang="en-US" b="1" dirty="0"/>
              <a:t> Summation Notation</a:t>
            </a:r>
          </a:p>
          <a:p>
            <a:r>
              <a:rPr lang="en-US" b="1" dirty="0"/>
              <a:t>Measures of Central Location</a:t>
            </a:r>
          </a:p>
        </p:txBody>
      </p:sp>
      <p:sp>
        <p:nvSpPr>
          <p:cNvPr id="11" name="Content Placeholder 5">
            <a:extLst>
              <a:ext uri="{FF2B5EF4-FFF2-40B4-BE49-F238E27FC236}">
                <a16:creationId xmlns:a16="http://schemas.microsoft.com/office/drawing/2014/main" id="{A5E8E772-A5C1-CC4B-8415-2CFD3BA5F8BA}"/>
              </a:ext>
            </a:extLst>
          </p:cNvPr>
          <p:cNvSpPr txBox="1">
            <a:spLocks/>
          </p:cNvSpPr>
          <p:nvPr/>
        </p:nvSpPr>
        <p:spPr>
          <a:xfrm>
            <a:off x="152400" y="3730447"/>
            <a:ext cx="8839200" cy="533400"/>
          </a:xfrm>
          <a:prstGeom prst="rect">
            <a:avLst/>
          </a:prstGeom>
        </p:spPr>
        <p:txBody>
          <a:bodyPr/>
          <a:lstStyle>
            <a:lvl1pPr marL="0" indent="0" algn="ctr" defTabSz="914400" rtl="0" eaLnBrk="1" latinLnBrk="0" hangingPunct="1">
              <a:lnSpc>
                <a:spcPct val="90000"/>
              </a:lnSpc>
              <a:spcBef>
                <a:spcPts val="1000"/>
              </a:spcBef>
              <a:buFont typeface="Arial"/>
              <a:buNone/>
              <a:defRPr sz="2800" b="0" i="0" kern="1200" baseline="0">
                <a:solidFill>
                  <a:schemeClr val="accent2"/>
                </a:solidFill>
                <a:latin typeface="STIX" charset="0"/>
                <a:ea typeface="STIX" charset="0"/>
                <a:cs typeface="STIX"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Times New Roman" panose="02020603050405020304" pitchFamily="18" charset="0"/>
              </a:rPr>
              <a:t>Ezra Halleck, City Tech (CUNY), Spring 2023</a:t>
            </a:r>
          </a:p>
        </p:txBody>
      </p:sp>
    </p:spTree>
    <p:extLst>
      <p:ext uri="{BB962C8B-B14F-4D97-AF65-F5344CB8AC3E}">
        <p14:creationId xmlns:p14="http://schemas.microsoft.com/office/powerpoint/2010/main" val="128720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body" idx="1"/>
          </p:nvPr>
        </p:nvSpPr>
        <p:spPr>
          <a:xfrm>
            <a:off x="457200" y="1143000"/>
            <a:ext cx="8154000" cy="50448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 sz="2000" dirty="0">
                <a:solidFill>
                  <a:schemeClr val="accent1"/>
                </a:solidFill>
              </a:rPr>
              <a:t>Which of these variables do you expect to be symmetric?</a:t>
            </a:r>
            <a:endParaRPr sz="2000" dirty="0">
              <a:solidFill>
                <a:schemeClr val="accent1"/>
              </a:solidFill>
            </a:endParaRPr>
          </a:p>
          <a:p>
            <a:pPr marL="0" lvl="0" indent="0" algn="l" rtl="0">
              <a:lnSpc>
                <a:spcPct val="115000"/>
              </a:lnSpc>
              <a:spcBef>
                <a:spcPts val="1000"/>
              </a:spcBef>
              <a:spcAft>
                <a:spcPts val="0"/>
              </a:spcAft>
              <a:buClr>
                <a:srgbClr val="000000"/>
              </a:buClr>
              <a:buSzPts val="1100"/>
              <a:buFont typeface="Arial"/>
              <a:buNone/>
            </a:pPr>
            <a:r>
              <a:rPr lang="en" sz="2000" dirty="0">
                <a:solidFill>
                  <a:srgbClr val="FFC000"/>
                </a:solidFill>
              </a:rPr>
              <a:t>(a) heights of adult females</a:t>
            </a:r>
            <a:endParaRPr sz="2000" dirty="0">
              <a:solidFill>
                <a:srgbClr val="FFC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000000"/>
                </a:solidFill>
              </a:rPr>
              <a:t>(b) salaries of a random sample of people from North Carolina</a:t>
            </a:r>
            <a:endParaRPr sz="2000" dirty="0">
              <a:solidFill>
                <a:srgbClr val="000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000000"/>
                </a:solidFill>
              </a:rPr>
              <a:t>(c) house prices</a:t>
            </a:r>
            <a:endParaRPr sz="2000" dirty="0">
              <a:solidFill>
                <a:srgbClr val="000000"/>
              </a:solidFill>
            </a:endParaRPr>
          </a:p>
          <a:p>
            <a:pPr marL="0" lvl="0" indent="0" algn="l" rtl="0">
              <a:lnSpc>
                <a:spcPct val="115000"/>
              </a:lnSpc>
              <a:spcBef>
                <a:spcPts val="600"/>
              </a:spcBef>
              <a:spcAft>
                <a:spcPts val="0"/>
              </a:spcAft>
              <a:buNone/>
            </a:pPr>
            <a:r>
              <a:rPr lang="en" sz="2000" dirty="0">
                <a:solidFill>
                  <a:srgbClr val="000000"/>
                </a:solidFill>
              </a:rPr>
              <a:t>(d) birthdays of classmates (day of the month)</a:t>
            </a:r>
            <a:endParaRPr sz="2000" dirty="0">
              <a:solidFill>
                <a:srgbClr val="000000"/>
              </a:solidFill>
            </a:endParaRPr>
          </a:p>
          <a:p>
            <a:pPr marL="0" lvl="0" indent="0" algn="l" rtl="0">
              <a:lnSpc>
                <a:spcPct val="115000"/>
              </a:lnSpc>
              <a:spcBef>
                <a:spcPts val="600"/>
              </a:spcBef>
              <a:spcAft>
                <a:spcPts val="0"/>
              </a:spcAft>
              <a:buNone/>
            </a:pPr>
            <a:endParaRPr sz="2000" dirty="0">
              <a:solidFill>
                <a:srgbClr val="000000"/>
              </a:solidFill>
            </a:endParaRPr>
          </a:p>
        </p:txBody>
      </p:sp>
      <p:sp>
        <p:nvSpPr>
          <p:cNvPr id="239" name="Google Shape;239;p33"/>
          <p:cNvSpPr txBox="1">
            <a:spLocks noGrp="1"/>
          </p:cNvSpPr>
          <p:nvPr>
            <p:ph type="title"/>
          </p:nvPr>
        </p:nvSpPr>
        <p:spPr>
          <a:xfrm>
            <a:off x="457200" y="-12"/>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Practice</a:t>
            </a:r>
            <a:endParaRPr dirty="0">
              <a:solidFill>
                <a:schemeClr val="accent1"/>
              </a:solidFill>
            </a:endParaRPr>
          </a:p>
        </p:txBody>
      </p:sp>
    </p:spTree>
    <p:extLst>
      <p:ext uri="{BB962C8B-B14F-4D97-AF65-F5344CB8AC3E}">
        <p14:creationId xmlns:p14="http://schemas.microsoft.com/office/powerpoint/2010/main" val="377443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2.3 Stem-and-Leaf Displays</a:t>
            </a:r>
            <a:endParaRPr lang="en-US" dirty="0"/>
          </a:p>
        </p:txBody>
      </p:sp>
      <p:sp>
        <p:nvSpPr>
          <p:cNvPr id="3" name="Content Placeholder 2"/>
          <p:cNvSpPr>
            <a:spLocks noGrp="1"/>
          </p:cNvSpPr>
          <p:nvPr>
            <p:ph sz="quarter" idx="15"/>
          </p:nvPr>
        </p:nvSpPr>
        <p:spPr>
          <a:xfrm>
            <a:off x="152400" y="1759310"/>
            <a:ext cx="8839200" cy="2511245"/>
          </a:xfrm>
        </p:spPr>
        <p:txBody>
          <a:bodyPr/>
          <a:lstStyle/>
          <a:p>
            <a:pPr marL="0" indent="0">
              <a:buNone/>
            </a:pPr>
            <a:r>
              <a:rPr lang="en-GB" sz="2800" b="1" dirty="0">
                <a:solidFill>
                  <a:srgbClr val="00007F"/>
                </a:solidFill>
              </a:rPr>
              <a:t>Definition</a:t>
            </a:r>
          </a:p>
          <a:p>
            <a:pPr marL="0" indent="0">
              <a:buNone/>
            </a:pPr>
            <a:r>
              <a:rPr lang="en-GB" sz="2800" dirty="0"/>
              <a:t>In a </a:t>
            </a:r>
            <a:r>
              <a:rPr lang="en-GB" sz="2800" b="1" dirty="0">
                <a:solidFill>
                  <a:schemeClr val="accent2"/>
                </a:solidFill>
              </a:rPr>
              <a:t>stem-and-leaf display</a:t>
            </a:r>
            <a:r>
              <a:rPr lang="en-GB" sz="2800" dirty="0">
                <a:solidFill>
                  <a:schemeClr val="accent2"/>
                </a:solidFill>
              </a:rPr>
              <a:t> </a:t>
            </a:r>
            <a:r>
              <a:rPr lang="en-GB" sz="2800" dirty="0"/>
              <a:t>of quantitative data, each value is divided into two portions–a stem and a leaf.</a:t>
            </a:r>
          </a:p>
          <a:p>
            <a:pPr marL="0" indent="0">
              <a:buNone/>
            </a:pPr>
            <a:r>
              <a:rPr lang="en-GB" sz="2800" dirty="0"/>
              <a:t>The leaves for each stem are shown separately.</a:t>
            </a:r>
            <a:endParaRPr lang="en-US" sz="2800"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11</a:t>
            </a:fld>
            <a:endParaRPr lang="en-US" dirty="0"/>
          </a:p>
        </p:txBody>
      </p:sp>
    </p:spTree>
    <p:extLst>
      <p:ext uri="{BB962C8B-B14F-4D97-AF65-F5344CB8AC3E}">
        <p14:creationId xmlns:p14="http://schemas.microsoft.com/office/powerpoint/2010/main" val="181847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2-8</a:t>
            </a:r>
            <a:endParaRPr lang="en-US" dirty="0"/>
          </a:p>
        </p:txBody>
      </p:sp>
      <p:sp>
        <p:nvSpPr>
          <p:cNvPr id="3" name="Content Placeholder 2"/>
          <p:cNvSpPr>
            <a:spLocks noGrp="1"/>
          </p:cNvSpPr>
          <p:nvPr>
            <p:ph sz="quarter" idx="16"/>
          </p:nvPr>
        </p:nvSpPr>
        <p:spPr>
          <a:xfrm>
            <a:off x="304800" y="1752600"/>
            <a:ext cx="8534400" cy="841555"/>
          </a:xfrm>
        </p:spPr>
        <p:txBody>
          <a:bodyPr/>
          <a:lstStyle/>
          <a:p>
            <a:r>
              <a:rPr lang="en-GB" dirty="0">
                <a:latin typeface="Times New Roman" panose="02020603050405020304" pitchFamily="18" charset="0"/>
                <a:cs typeface="Times New Roman" panose="02020603050405020304" pitchFamily="18" charset="0"/>
              </a:rPr>
              <a:t>The following are the scores of 30 college students on a statistics test:</a:t>
            </a:r>
            <a:endParaRPr lang="en-US" dirty="0">
              <a:latin typeface="Times New Roman" panose="02020603050405020304" pitchFamily="18" charset="0"/>
              <a:cs typeface="Times New Roman" panose="02020603050405020304" pitchFamily="18" charset="0"/>
            </a:endParaRPr>
          </a:p>
        </p:txBody>
      </p:sp>
      <p:graphicFrame>
        <p:nvGraphicFramePr>
          <p:cNvPr id="11" name="Content Placeholder 10" descr="Table is accessible to screenreaders"/>
          <p:cNvGraphicFramePr>
            <a:graphicFrameLocks noGrp="1"/>
          </p:cNvGraphicFramePr>
          <p:nvPr>
            <p:ph sz="quarter" idx="16"/>
          </p:nvPr>
        </p:nvGraphicFramePr>
        <p:xfrm>
          <a:off x="304800" y="2785260"/>
          <a:ext cx="8534400" cy="155448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3111361427"/>
                    </a:ext>
                  </a:extLst>
                </a:gridCol>
                <a:gridCol w="853440">
                  <a:extLst>
                    <a:ext uri="{9D8B030D-6E8A-4147-A177-3AD203B41FA5}">
                      <a16:colId xmlns:a16="http://schemas.microsoft.com/office/drawing/2014/main" val="3386332142"/>
                    </a:ext>
                  </a:extLst>
                </a:gridCol>
                <a:gridCol w="853440">
                  <a:extLst>
                    <a:ext uri="{9D8B030D-6E8A-4147-A177-3AD203B41FA5}">
                      <a16:colId xmlns:a16="http://schemas.microsoft.com/office/drawing/2014/main" val="1035955029"/>
                    </a:ext>
                  </a:extLst>
                </a:gridCol>
                <a:gridCol w="853440">
                  <a:extLst>
                    <a:ext uri="{9D8B030D-6E8A-4147-A177-3AD203B41FA5}">
                      <a16:colId xmlns:a16="http://schemas.microsoft.com/office/drawing/2014/main" val="2737537289"/>
                    </a:ext>
                  </a:extLst>
                </a:gridCol>
                <a:gridCol w="853440">
                  <a:extLst>
                    <a:ext uri="{9D8B030D-6E8A-4147-A177-3AD203B41FA5}">
                      <a16:colId xmlns:a16="http://schemas.microsoft.com/office/drawing/2014/main" val="996432113"/>
                    </a:ext>
                  </a:extLst>
                </a:gridCol>
                <a:gridCol w="853440">
                  <a:extLst>
                    <a:ext uri="{9D8B030D-6E8A-4147-A177-3AD203B41FA5}">
                      <a16:colId xmlns:a16="http://schemas.microsoft.com/office/drawing/2014/main" val="70385389"/>
                    </a:ext>
                  </a:extLst>
                </a:gridCol>
                <a:gridCol w="853440">
                  <a:extLst>
                    <a:ext uri="{9D8B030D-6E8A-4147-A177-3AD203B41FA5}">
                      <a16:colId xmlns:a16="http://schemas.microsoft.com/office/drawing/2014/main" val="525915831"/>
                    </a:ext>
                  </a:extLst>
                </a:gridCol>
                <a:gridCol w="853440">
                  <a:extLst>
                    <a:ext uri="{9D8B030D-6E8A-4147-A177-3AD203B41FA5}">
                      <a16:colId xmlns:a16="http://schemas.microsoft.com/office/drawing/2014/main" val="1402538586"/>
                    </a:ext>
                  </a:extLst>
                </a:gridCol>
                <a:gridCol w="853440">
                  <a:extLst>
                    <a:ext uri="{9D8B030D-6E8A-4147-A177-3AD203B41FA5}">
                      <a16:colId xmlns:a16="http://schemas.microsoft.com/office/drawing/2014/main" val="1666572496"/>
                    </a:ext>
                  </a:extLst>
                </a:gridCol>
                <a:gridCol w="853440">
                  <a:extLst>
                    <a:ext uri="{9D8B030D-6E8A-4147-A177-3AD203B41FA5}">
                      <a16:colId xmlns:a16="http://schemas.microsoft.com/office/drawing/2014/main" val="728966343"/>
                    </a:ext>
                  </a:extLst>
                </a:gridCol>
              </a:tblGrid>
              <a:tr h="370840">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75</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52</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80</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96</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65</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79</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71</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87</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93</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95</a:t>
                      </a:r>
                    </a:p>
                  </a:txBody>
                  <a:tcPr>
                    <a:solidFill>
                      <a:schemeClr val="bg1"/>
                    </a:solidFill>
                  </a:tcPr>
                </a:tc>
                <a:extLst>
                  <a:ext uri="{0D108BD9-81ED-4DB2-BD59-A6C34878D82A}">
                    <a16:rowId xmlns:a16="http://schemas.microsoft.com/office/drawing/2014/main" val="1843606980"/>
                  </a:ext>
                </a:extLst>
              </a:tr>
              <a:tr h="370840">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69</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72</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81</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61</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76</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86</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79</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68</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50</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92</a:t>
                      </a:r>
                    </a:p>
                  </a:txBody>
                  <a:tcPr>
                    <a:solidFill>
                      <a:schemeClr val="bg1"/>
                    </a:solidFill>
                  </a:tcPr>
                </a:tc>
                <a:extLst>
                  <a:ext uri="{0D108BD9-81ED-4DB2-BD59-A6C34878D82A}">
                    <a16:rowId xmlns:a16="http://schemas.microsoft.com/office/drawing/2014/main" val="3554240282"/>
                  </a:ext>
                </a:extLst>
              </a:tr>
              <a:tr h="370840">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83</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84</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77</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64</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71</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87</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72</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92</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57</a:t>
                      </a:r>
                    </a:p>
                  </a:txBody>
                  <a:tcPr>
                    <a:solidFill>
                      <a:schemeClr val="bg1"/>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98</a:t>
                      </a:r>
                    </a:p>
                  </a:txBody>
                  <a:tcPr>
                    <a:solidFill>
                      <a:schemeClr val="bg1"/>
                    </a:solidFill>
                  </a:tcPr>
                </a:tc>
                <a:extLst>
                  <a:ext uri="{0D108BD9-81ED-4DB2-BD59-A6C34878D82A}">
                    <a16:rowId xmlns:a16="http://schemas.microsoft.com/office/drawing/2014/main" val="1847386633"/>
                  </a:ext>
                </a:extLst>
              </a:tr>
            </a:tbl>
          </a:graphicData>
        </a:graphic>
      </p:graphicFrame>
      <p:sp>
        <p:nvSpPr>
          <p:cNvPr id="6" name="Content Placeholder 5"/>
          <p:cNvSpPr>
            <a:spLocks noGrp="1"/>
          </p:cNvSpPr>
          <p:nvPr>
            <p:ph sz="quarter" idx="17"/>
          </p:nvPr>
        </p:nvSpPr>
        <p:spPr>
          <a:xfrm>
            <a:off x="304800" y="4871006"/>
            <a:ext cx="5253835" cy="607160"/>
          </a:xfrm>
        </p:spPr>
        <p:txBody>
          <a:bodyPr/>
          <a:lstStyle/>
          <a:p>
            <a:r>
              <a:rPr lang="en-GB" dirty="0">
                <a:latin typeface="Times New Roman" panose="02020603050405020304" pitchFamily="18" charset="0"/>
                <a:cs typeface="Times New Roman" panose="02020603050405020304" pitchFamily="18" charset="0"/>
              </a:rPr>
              <a:t>Construct a stem-and-leaf display.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12</a:t>
            </a:fld>
            <a:endParaRPr lang="en-US" dirty="0"/>
          </a:p>
        </p:txBody>
      </p:sp>
    </p:spTree>
    <p:extLst>
      <p:ext uri="{BB962C8B-B14F-4D97-AF65-F5344CB8AC3E}">
        <p14:creationId xmlns:p14="http://schemas.microsoft.com/office/powerpoint/2010/main" val="353967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2-8: Solution </a:t>
            </a:r>
            <a:r>
              <a:rPr lang="en-GB" sz="2000" b="0" dirty="0"/>
              <a:t>(1 of 2)</a:t>
            </a:r>
            <a:endParaRPr lang="en-US" sz="2000" b="0" dirty="0"/>
          </a:p>
        </p:txBody>
      </p:sp>
      <p:sp>
        <p:nvSpPr>
          <p:cNvPr id="3" name="Content Placeholder 2"/>
          <p:cNvSpPr>
            <a:spLocks noGrp="1"/>
          </p:cNvSpPr>
          <p:nvPr>
            <p:ph sz="quarter" idx="16"/>
          </p:nvPr>
        </p:nvSpPr>
        <p:spPr>
          <a:xfrm>
            <a:off x="304800" y="1752600"/>
            <a:ext cx="8534400" cy="4105040"/>
          </a:xfrm>
        </p:spPr>
        <p:txBody>
          <a:bodyPr/>
          <a:lstStyle/>
          <a:p>
            <a:r>
              <a:rPr lang="en-GB" dirty="0"/>
              <a:t>To construct a stem-and-leaf display for these scores, we split each score into two parts.</a:t>
            </a:r>
          </a:p>
          <a:p>
            <a:pPr marL="457200" indent="-457200">
              <a:buFont typeface="Arial" panose="020B0604020202020204" pitchFamily="34" charset="0"/>
              <a:buChar char="•"/>
            </a:pPr>
            <a:r>
              <a:rPr lang="en-GB" dirty="0"/>
              <a:t>The first part contains the first digit, the </a:t>
            </a:r>
            <a:r>
              <a:rPr lang="en-GB" b="1" dirty="0"/>
              <a:t>stem</a:t>
            </a:r>
            <a:r>
              <a:rPr lang="en-GB" dirty="0"/>
              <a:t>.</a:t>
            </a:r>
          </a:p>
          <a:p>
            <a:pPr marL="457200" indent="-457200">
              <a:buFont typeface="Arial" panose="020B0604020202020204" pitchFamily="34" charset="0"/>
              <a:buChar char="•"/>
            </a:pPr>
            <a:r>
              <a:rPr lang="en-GB" dirty="0"/>
              <a:t>The second part contains the second digit, the </a:t>
            </a:r>
            <a:r>
              <a:rPr lang="en-GB" b="1" dirty="0"/>
              <a:t>leaf</a:t>
            </a:r>
            <a:r>
              <a:rPr lang="en-GB" dirty="0"/>
              <a:t>.</a:t>
            </a:r>
          </a:p>
          <a:p>
            <a:r>
              <a:rPr lang="en-GB" dirty="0"/>
              <a:t>Because all the scores lie in range 50 to 98, the stems are:</a:t>
            </a:r>
          </a:p>
          <a:p>
            <a:pPr algn="ctr"/>
            <a:r>
              <a:rPr lang="en-GB" dirty="0"/>
              <a:t> 5, 6, 7, 8, and 9</a:t>
            </a:r>
          </a:p>
        </p:txBody>
      </p:sp>
      <p:sp>
        <p:nvSpPr>
          <p:cNvPr id="4" name="Slide Number Placeholder 3"/>
          <p:cNvSpPr>
            <a:spLocks noGrp="1"/>
          </p:cNvSpPr>
          <p:nvPr>
            <p:ph type="sldNum" sz="quarter" idx="10"/>
          </p:nvPr>
        </p:nvSpPr>
        <p:spPr/>
        <p:txBody>
          <a:bodyPr/>
          <a:lstStyle/>
          <a:p>
            <a:fld id="{67B19427-F580-D146-B60E-4CADEE75497F}" type="slidenum">
              <a:rPr lang="en-US" smtClean="0"/>
              <a:pPr/>
              <a:t>13</a:t>
            </a:fld>
            <a:endParaRPr lang="en-US" dirty="0"/>
          </a:p>
        </p:txBody>
      </p:sp>
    </p:spTree>
    <p:extLst>
      <p:ext uri="{BB962C8B-B14F-4D97-AF65-F5344CB8AC3E}">
        <p14:creationId xmlns:p14="http://schemas.microsoft.com/office/powerpoint/2010/main" val="29817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Figure 2.15 Stem-and-Leaf Display</a:t>
            </a:r>
            <a:endParaRPr lang="en-US" dirty="0"/>
          </a:p>
        </p:txBody>
      </p:sp>
      <p:pic>
        <p:nvPicPr>
          <p:cNvPr id="9" name="Content Placeholder 8" descr="Diagram illustrates two columns of numbers divided by a line. The left labeled stem has the number 5 6 7 8 9. the right columns have numbers 2 and 5 placed besides the number 5 and 7 from the left column respectively. The number 2 is labeled leaf for 52, the number 5 is labeled leaf for 75."/>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991570" y="1759310"/>
            <a:ext cx="4952598" cy="4135275"/>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14</a:t>
            </a:fld>
            <a:endParaRPr lang="en-US" dirty="0"/>
          </a:p>
        </p:txBody>
      </p:sp>
    </p:spTree>
    <p:extLst>
      <p:ext uri="{BB962C8B-B14F-4D97-AF65-F5344CB8AC3E}">
        <p14:creationId xmlns:p14="http://schemas.microsoft.com/office/powerpoint/2010/main" val="310074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8776"/>
            <a:ext cx="8534400" cy="838199"/>
          </a:xfrm>
        </p:spPr>
        <p:txBody>
          <a:bodyPr/>
          <a:lstStyle/>
          <a:p>
            <a:r>
              <a:rPr lang="en-GB" dirty="0"/>
              <a:t>Example 2-8: Solution </a:t>
            </a:r>
            <a:r>
              <a:rPr lang="en-GB" sz="2000" b="0" dirty="0"/>
              <a:t>(2 of 2)</a:t>
            </a:r>
            <a:endParaRPr lang="en-US" sz="2000" dirty="0"/>
          </a:p>
        </p:txBody>
      </p:sp>
      <p:sp>
        <p:nvSpPr>
          <p:cNvPr id="3" name="Content Placeholder 2"/>
          <p:cNvSpPr>
            <a:spLocks noGrp="1"/>
          </p:cNvSpPr>
          <p:nvPr>
            <p:ph sz="quarter" idx="16"/>
          </p:nvPr>
        </p:nvSpPr>
        <p:spPr>
          <a:xfrm>
            <a:off x="304800" y="1440860"/>
            <a:ext cx="8534400" cy="1305085"/>
          </a:xfrm>
        </p:spPr>
        <p:txBody>
          <a:bodyPr/>
          <a:lstStyle/>
          <a:p>
            <a:r>
              <a:rPr lang="en-GB" dirty="0"/>
              <a:t>After we have listed the stems, we read the leaves for all scores and record them next to the corresponding stems on the right side of the vertical line:</a:t>
            </a: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15</a:t>
            </a:fld>
            <a:endParaRPr lang="en-US" dirty="0"/>
          </a:p>
        </p:txBody>
      </p:sp>
      <p:pic>
        <p:nvPicPr>
          <p:cNvPr id="6" name="Content Placeholder 8" descr="Diagram has two columns divided by a line. The left has the number: 5 6 7 8 9 and the right column has 207, 59184, 591269712, 0716347, 635228.">
            <a:extLst>
              <a:ext uri="{FF2B5EF4-FFF2-40B4-BE49-F238E27FC236}">
                <a16:creationId xmlns:a16="http://schemas.microsoft.com/office/drawing/2014/main" id="{AB37BC6B-B96C-1541-9E97-2D7DCA9E7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822" y="2689055"/>
            <a:ext cx="5956356" cy="3417583"/>
          </a:xfrm>
          <a:prstGeom prst="rect">
            <a:avLst/>
          </a:prstGeom>
        </p:spPr>
      </p:pic>
      <p:sp>
        <p:nvSpPr>
          <p:cNvPr id="7" name="TextBox 6">
            <a:extLst>
              <a:ext uri="{FF2B5EF4-FFF2-40B4-BE49-F238E27FC236}">
                <a16:creationId xmlns:a16="http://schemas.microsoft.com/office/drawing/2014/main" id="{11056DDF-0677-D541-A89A-5AE97E7933B9}"/>
              </a:ext>
            </a:extLst>
          </p:cNvPr>
          <p:cNvSpPr txBox="1"/>
          <p:nvPr/>
        </p:nvSpPr>
        <p:spPr>
          <a:xfrm>
            <a:off x="94195" y="6356349"/>
            <a:ext cx="8652030" cy="461665"/>
          </a:xfrm>
          <a:prstGeom prst="rect">
            <a:avLst/>
          </a:prstGeom>
          <a:noFill/>
        </p:spPr>
        <p:txBody>
          <a:bodyPr wrap="square" rtlCol="0">
            <a:spAutoFit/>
          </a:bodyPr>
          <a:lstStyle/>
          <a:p>
            <a:r>
              <a:rPr lang="en-US" sz="2400" dirty="0"/>
              <a:t>To complete diagram, we optionally put each row of leaves in order.</a:t>
            </a:r>
          </a:p>
        </p:txBody>
      </p:sp>
    </p:spTree>
    <p:extLst>
      <p:ext uri="{BB962C8B-B14F-4D97-AF65-F5344CB8AC3E}">
        <p14:creationId xmlns:p14="http://schemas.microsoft.com/office/powerpoint/2010/main" val="15122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3444"/>
            <a:ext cx="8534400" cy="1037251"/>
          </a:xfrm>
        </p:spPr>
        <p:txBody>
          <a:bodyPr>
            <a:noAutofit/>
          </a:bodyPr>
          <a:lstStyle/>
          <a:p>
            <a:r>
              <a:rPr lang="en-GB" sz="3400" dirty="0"/>
              <a:t>Figure 2.17 Ranked Stem-and-Leaf Display of Test Scores</a:t>
            </a:r>
            <a:endParaRPr lang="en-US" sz="3400" dirty="0"/>
          </a:p>
        </p:txBody>
      </p:sp>
      <p:pic>
        <p:nvPicPr>
          <p:cNvPr id="9" name="Content Placeholder 8" descr="Diagram has two columns divided by a line. The left has the number: 5 6 7 8 9 and the right column has 027, 14589, 112256799, 0134677, 223568."/>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2026768" y="1530695"/>
            <a:ext cx="4552117" cy="2824449"/>
          </a:xfrm>
          <a:prstGeom prst="rect">
            <a:avLst/>
          </a:prstGeom>
        </p:spPr>
      </p:pic>
      <p:sp>
        <p:nvSpPr>
          <p:cNvPr id="3" name="Content Placeholder 2"/>
          <p:cNvSpPr>
            <a:spLocks noGrp="1"/>
          </p:cNvSpPr>
          <p:nvPr>
            <p:ph sz="quarter" idx="16"/>
          </p:nvPr>
        </p:nvSpPr>
        <p:spPr>
          <a:xfrm>
            <a:off x="204497" y="4111070"/>
            <a:ext cx="8928705" cy="815401"/>
          </a:xfrm>
        </p:spPr>
        <p:txBody>
          <a:bodyPr/>
          <a:lstStyle/>
          <a:p>
            <a:r>
              <a:rPr lang="en-GB" dirty="0"/>
              <a:t>Is there an advantage of a stem-and-leaf display over a histogram?</a:t>
            </a:r>
            <a:endParaRPr lang="en-US"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16</a:t>
            </a:fld>
            <a:endParaRPr lang="en-US" dirty="0"/>
          </a:p>
        </p:txBody>
      </p:sp>
      <p:sp>
        <p:nvSpPr>
          <p:cNvPr id="7" name="TextBox 6">
            <a:extLst>
              <a:ext uri="{FF2B5EF4-FFF2-40B4-BE49-F238E27FC236}">
                <a16:creationId xmlns:a16="http://schemas.microsoft.com/office/drawing/2014/main" id="{1B42E516-1F8F-9E4E-9BB6-E3914AA537FE}"/>
              </a:ext>
            </a:extLst>
          </p:cNvPr>
          <p:cNvSpPr txBox="1"/>
          <p:nvPr/>
        </p:nvSpPr>
        <p:spPr>
          <a:xfrm>
            <a:off x="204497" y="5767368"/>
            <a:ext cx="819666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note that the sorting could have been done prior to separating the leaves from the stems.</a:t>
            </a:r>
          </a:p>
        </p:txBody>
      </p:sp>
      <p:sp>
        <p:nvSpPr>
          <p:cNvPr id="4" name="TextBox 3">
            <a:extLst>
              <a:ext uri="{FF2B5EF4-FFF2-40B4-BE49-F238E27FC236}">
                <a16:creationId xmlns:a16="http://schemas.microsoft.com/office/drawing/2014/main" id="{400001CD-3C4D-1949-90FE-F7225AE84B70}"/>
              </a:ext>
            </a:extLst>
          </p:cNvPr>
          <p:cNvSpPr txBox="1"/>
          <p:nvPr/>
        </p:nvSpPr>
        <p:spPr>
          <a:xfrm>
            <a:off x="208037" y="4992947"/>
            <a:ext cx="8727925" cy="830997"/>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We do not lose information on individual observations; in other words, from the diagram we could reproduce the original dataset.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19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2-9</a:t>
            </a:r>
            <a:endParaRPr lang="en-US" dirty="0"/>
          </a:p>
        </p:txBody>
      </p:sp>
      <p:sp>
        <p:nvSpPr>
          <p:cNvPr id="3" name="Content Placeholder 2"/>
          <p:cNvSpPr>
            <a:spLocks noGrp="1"/>
          </p:cNvSpPr>
          <p:nvPr>
            <p:ph sz="quarter" idx="16"/>
          </p:nvPr>
        </p:nvSpPr>
        <p:spPr>
          <a:xfrm>
            <a:off x="304800" y="1752601"/>
            <a:ext cx="8534400" cy="917450"/>
          </a:xfrm>
        </p:spPr>
        <p:txBody>
          <a:bodyPr/>
          <a:lstStyle/>
          <a:p>
            <a:r>
              <a:rPr lang="en-GB" dirty="0">
                <a:latin typeface="Times New Roman" panose="02020603050405020304" pitchFamily="18" charset="0"/>
                <a:cs typeface="Times New Roman" panose="02020603050405020304" pitchFamily="18" charset="0"/>
              </a:rPr>
              <a:t>The following data give the monthly rents paid by a sample of 30 households selected from a small town.</a:t>
            </a:r>
            <a:endParaRPr lang="en-US" dirty="0">
              <a:latin typeface="Times New Roman" panose="02020603050405020304" pitchFamily="18" charset="0"/>
              <a:cs typeface="Times New Roman" panose="02020603050405020304" pitchFamily="18" charset="0"/>
            </a:endParaRPr>
          </a:p>
        </p:txBody>
      </p:sp>
      <p:graphicFrame>
        <p:nvGraphicFramePr>
          <p:cNvPr id="11" name="Content Placeholder 10" descr="Table is accessible to screenreaders"/>
          <p:cNvGraphicFramePr>
            <a:graphicFrameLocks noGrp="1"/>
          </p:cNvGraphicFramePr>
          <p:nvPr>
            <p:ph sz="quarter" idx="16"/>
          </p:nvPr>
        </p:nvGraphicFramePr>
        <p:xfrm>
          <a:off x="304800" y="2831895"/>
          <a:ext cx="8534400" cy="128016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869213004"/>
                    </a:ext>
                  </a:extLst>
                </a:gridCol>
                <a:gridCol w="853440">
                  <a:extLst>
                    <a:ext uri="{9D8B030D-6E8A-4147-A177-3AD203B41FA5}">
                      <a16:colId xmlns:a16="http://schemas.microsoft.com/office/drawing/2014/main" val="2734312418"/>
                    </a:ext>
                  </a:extLst>
                </a:gridCol>
                <a:gridCol w="853440">
                  <a:extLst>
                    <a:ext uri="{9D8B030D-6E8A-4147-A177-3AD203B41FA5}">
                      <a16:colId xmlns:a16="http://schemas.microsoft.com/office/drawing/2014/main" val="2639305692"/>
                    </a:ext>
                  </a:extLst>
                </a:gridCol>
                <a:gridCol w="853440">
                  <a:extLst>
                    <a:ext uri="{9D8B030D-6E8A-4147-A177-3AD203B41FA5}">
                      <a16:colId xmlns:a16="http://schemas.microsoft.com/office/drawing/2014/main" val="1565194344"/>
                    </a:ext>
                  </a:extLst>
                </a:gridCol>
                <a:gridCol w="853440">
                  <a:extLst>
                    <a:ext uri="{9D8B030D-6E8A-4147-A177-3AD203B41FA5}">
                      <a16:colId xmlns:a16="http://schemas.microsoft.com/office/drawing/2014/main" val="1965579009"/>
                    </a:ext>
                  </a:extLst>
                </a:gridCol>
                <a:gridCol w="853440">
                  <a:extLst>
                    <a:ext uri="{9D8B030D-6E8A-4147-A177-3AD203B41FA5}">
                      <a16:colId xmlns:a16="http://schemas.microsoft.com/office/drawing/2014/main" val="2041291027"/>
                    </a:ext>
                  </a:extLst>
                </a:gridCol>
                <a:gridCol w="853440">
                  <a:extLst>
                    <a:ext uri="{9D8B030D-6E8A-4147-A177-3AD203B41FA5}">
                      <a16:colId xmlns:a16="http://schemas.microsoft.com/office/drawing/2014/main" val="4176021851"/>
                    </a:ext>
                  </a:extLst>
                </a:gridCol>
                <a:gridCol w="853440">
                  <a:extLst>
                    <a:ext uri="{9D8B030D-6E8A-4147-A177-3AD203B41FA5}">
                      <a16:colId xmlns:a16="http://schemas.microsoft.com/office/drawing/2014/main" val="4284075779"/>
                    </a:ext>
                  </a:extLst>
                </a:gridCol>
                <a:gridCol w="853440">
                  <a:extLst>
                    <a:ext uri="{9D8B030D-6E8A-4147-A177-3AD203B41FA5}">
                      <a16:colId xmlns:a16="http://schemas.microsoft.com/office/drawing/2014/main" val="10929688"/>
                    </a:ext>
                  </a:extLst>
                </a:gridCol>
                <a:gridCol w="853440">
                  <a:extLst>
                    <a:ext uri="{9D8B030D-6E8A-4147-A177-3AD203B41FA5}">
                      <a16:colId xmlns:a16="http://schemas.microsoft.com/office/drawing/2014/main" val="3334526283"/>
                    </a:ext>
                  </a:extLst>
                </a:gridCol>
              </a:tblGrid>
              <a:tr h="370840">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880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1081</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721</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1075</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1023</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775</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1235</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750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965</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960</a:t>
                      </a:r>
                    </a:p>
                  </a:txBody>
                  <a:tcPr>
                    <a:solidFill>
                      <a:schemeClr val="bg1"/>
                    </a:solidFill>
                  </a:tcPr>
                </a:tc>
                <a:extLst>
                  <a:ext uri="{0D108BD9-81ED-4DB2-BD59-A6C34878D82A}">
                    <a16:rowId xmlns:a16="http://schemas.microsoft.com/office/drawing/2014/main" val="1751231306"/>
                  </a:ext>
                </a:extLst>
              </a:tr>
              <a:tr h="370840">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1210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985</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1231</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932</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850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825</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1000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915</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1191</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1035</a:t>
                      </a:r>
                    </a:p>
                  </a:txBody>
                  <a:tcPr>
                    <a:solidFill>
                      <a:schemeClr val="bg1"/>
                    </a:solidFill>
                  </a:tcPr>
                </a:tc>
                <a:extLst>
                  <a:ext uri="{0D108BD9-81ED-4DB2-BD59-A6C34878D82A}">
                    <a16:rowId xmlns:a16="http://schemas.microsoft.com/office/drawing/2014/main" val="3689708877"/>
                  </a:ext>
                </a:extLst>
              </a:tr>
              <a:tr h="370840">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1151</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630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1175</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932</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1100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1140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750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1140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1370</a:t>
                      </a:r>
                    </a:p>
                  </a:txBody>
                  <a:tcPr>
                    <a:solidFill>
                      <a:schemeClr val="bg1"/>
                    </a:solidFill>
                  </a:tcPr>
                </a:tc>
                <a:tc>
                  <a:txBody>
                    <a:bodyPr/>
                    <a:lstStyle/>
                    <a:p>
                      <a:pPr algn="r"/>
                      <a:r>
                        <a:rPr lang="en-US" sz="2200" b="0" dirty="0">
                          <a:solidFill>
                            <a:schemeClr val="tx1"/>
                          </a:solidFill>
                          <a:latin typeface="Times New Roman" panose="02020603050405020304" pitchFamily="18" charset="0"/>
                          <a:cs typeface="Times New Roman" panose="02020603050405020304" pitchFamily="18" charset="0"/>
                        </a:rPr>
                        <a:t>1280</a:t>
                      </a:r>
                    </a:p>
                  </a:txBody>
                  <a:tcPr>
                    <a:solidFill>
                      <a:schemeClr val="bg1"/>
                    </a:solidFill>
                  </a:tcPr>
                </a:tc>
                <a:extLst>
                  <a:ext uri="{0D108BD9-81ED-4DB2-BD59-A6C34878D82A}">
                    <a16:rowId xmlns:a16="http://schemas.microsoft.com/office/drawing/2014/main" val="2638902693"/>
                  </a:ext>
                </a:extLst>
              </a:tr>
            </a:tbl>
          </a:graphicData>
        </a:graphic>
      </p:graphicFrame>
      <p:sp>
        <p:nvSpPr>
          <p:cNvPr id="6" name="Content Placeholder 5"/>
          <p:cNvSpPr>
            <a:spLocks noGrp="1"/>
          </p:cNvSpPr>
          <p:nvPr>
            <p:ph sz="quarter" idx="17"/>
          </p:nvPr>
        </p:nvSpPr>
        <p:spPr>
          <a:xfrm>
            <a:off x="304800" y="4620113"/>
            <a:ext cx="7227105" cy="501785"/>
          </a:xfrm>
        </p:spPr>
        <p:txBody>
          <a:bodyPr/>
          <a:lstStyle/>
          <a:p>
            <a:r>
              <a:rPr lang="en-GB" dirty="0">
                <a:latin typeface="Times New Roman" panose="02020603050405020304" pitchFamily="18" charset="0"/>
                <a:cs typeface="Times New Roman" panose="02020603050405020304" pitchFamily="18" charset="0"/>
              </a:rPr>
              <a:t>Construct a stem-and-leaf display for these data.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17</a:t>
            </a:fld>
            <a:endParaRPr lang="en-US" dirty="0"/>
          </a:p>
        </p:txBody>
      </p:sp>
      <p:sp>
        <p:nvSpPr>
          <p:cNvPr id="8" name="Content Placeholder 5">
            <a:extLst>
              <a:ext uri="{FF2B5EF4-FFF2-40B4-BE49-F238E27FC236}">
                <a16:creationId xmlns:a16="http://schemas.microsoft.com/office/drawing/2014/main" id="{705D1921-49E5-5B44-8EBB-02FD00C9611E}"/>
              </a:ext>
            </a:extLst>
          </p:cNvPr>
          <p:cNvSpPr txBox="1">
            <a:spLocks/>
          </p:cNvSpPr>
          <p:nvPr/>
        </p:nvSpPr>
        <p:spPr>
          <a:xfrm>
            <a:off x="304799" y="5152498"/>
            <a:ext cx="7834266" cy="838199"/>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This is a step up in difficulty from the first example: the stems are from 6-13.</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0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2-9: Solution</a:t>
            </a:r>
            <a:endParaRPr lang="en-US" dirty="0"/>
          </a:p>
        </p:txBody>
      </p:sp>
      <p:sp>
        <p:nvSpPr>
          <p:cNvPr id="3" name="Content Placeholder 2"/>
          <p:cNvSpPr>
            <a:spLocks noGrp="1"/>
          </p:cNvSpPr>
          <p:nvPr>
            <p:ph sz="quarter" idx="16"/>
          </p:nvPr>
        </p:nvSpPr>
        <p:spPr>
          <a:xfrm>
            <a:off x="304799" y="1752600"/>
            <a:ext cx="6999421" cy="537975"/>
          </a:xfrm>
        </p:spPr>
        <p:txBody>
          <a:bodyPr/>
          <a:lstStyle/>
          <a:p>
            <a:r>
              <a:rPr lang="en-GB" b="1" dirty="0"/>
              <a:t>Figure 2.18 Stem-and-Leaf Display of Rents</a:t>
            </a:r>
            <a:endParaRPr lang="en-US" b="1" dirty="0"/>
          </a:p>
        </p:txBody>
      </p:sp>
      <p:pic>
        <p:nvPicPr>
          <p:cNvPr id="9" name="Content Placeholder 8" descr="Diagram has two columns divided by a line. The left has the number: 6 7 8 9 10 11 12 12 and the right column has 30, 21 75 50 50, 80 50 25, 65 60 85 32 15 52, 81 75 23 00 35, 91 51 75 00 40 40, 35 10 31 80, 7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915675" y="2477774"/>
            <a:ext cx="4475827" cy="3759341"/>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18</a:t>
            </a:fld>
            <a:endParaRPr lang="en-US" dirty="0"/>
          </a:p>
        </p:txBody>
      </p:sp>
      <p:sp>
        <p:nvSpPr>
          <p:cNvPr id="7" name="TextBox 6">
            <a:extLst>
              <a:ext uri="{FF2B5EF4-FFF2-40B4-BE49-F238E27FC236}">
                <a16:creationId xmlns:a16="http://schemas.microsoft.com/office/drawing/2014/main" id="{4264A681-D450-174D-ABC1-56BA563A6F30}"/>
              </a:ext>
            </a:extLst>
          </p:cNvPr>
          <p:cNvSpPr txBox="1"/>
          <p:nvPr/>
        </p:nvSpPr>
        <p:spPr>
          <a:xfrm>
            <a:off x="270491" y="6308079"/>
            <a:ext cx="8248050" cy="461665"/>
          </a:xfrm>
          <a:prstGeom prst="rect">
            <a:avLst/>
          </a:prstGeom>
          <a:noFill/>
        </p:spPr>
        <p:txBody>
          <a:bodyPr wrap="square" rtlCol="0">
            <a:spAutoFit/>
          </a:bodyPr>
          <a:lstStyle/>
          <a:p>
            <a:r>
              <a:rPr lang="en-US" sz="2400" dirty="0"/>
              <a:t>Optional step not shown is to put each row of leaves in order.</a:t>
            </a:r>
          </a:p>
        </p:txBody>
      </p:sp>
    </p:spTree>
    <p:extLst>
      <p:ext uri="{BB962C8B-B14F-4D97-AF65-F5344CB8AC3E}">
        <p14:creationId xmlns:p14="http://schemas.microsoft.com/office/powerpoint/2010/main" val="311725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81260"/>
            <a:ext cx="8745005" cy="838199"/>
          </a:xfrm>
        </p:spPr>
        <p:txBody>
          <a:bodyPr>
            <a:normAutofit/>
          </a:bodyPr>
          <a:lstStyle/>
          <a:p>
            <a:r>
              <a:rPr lang="en-GB" dirty="0"/>
              <a:t>Example 2-10: combining bins in pairs</a:t>
            </a:r>
            <a:endParaRPr lang="en-US" dirty="0"/>
          </a:p>
        </p:txBody>
      </p:sp>
      <p:sp>
        <p:nvSpPr>
          <p:cNvPr id="3" name="Content Placeholder 2"/>
          <p:cNvSpPr>
            <a:spLocks noGrp="1"/>
          </p:cNvSpPr>
          <p:nvPr>
            <p:ph sz="quarter" idx="16"/>
          </p:nvPr>
        </p:nvSpPr>
        <p:spPr>
          <a:xfrm>
            <a:off x="304800" y="1444667"/>
            <a:ext cx="5771426" cy="4343399"/>
          </a:xfrm>
        </p:spPr>
        <p:txBody>
          <a:bodyPr/>
          <a:lstStyle/>
          <a:p>
            <a:r>
              <a:rPr lang="en-GB" dirty="0"/>
              <a:t>The following stem-and-leaf display is prepared for the number of hours that 25 students spent working on computers during the last month.</a:t>
            </a:r>
          </a:p>
          <a:p>
            <a:r>
              <a:rPr lang="en-GB" b="1" dirty="0"/>
              <a:t>Exercise</a:t>
            </a:r>
            <a:r>
              <a:rPr lang="en-GB" dirty="0"/>
              <a:t>:</a:t>
            </a:r>
          </a:p>
          <a:p>
            <a:r>
              <a:rPr lang="en-GB" dirty="0"/>
              <a:t>Create a display with half the number of stems by joining categories. Use “*” to be able to separate the leaves that have one stem from the leaves that have the other stem.</a:t>
            </a:r>
          </a:p>
        </p:txBody>
      </p:sp>
      <p:pic>
        <p:nvPicPr>
          <p:cNvPr id="9" name="Content Placeholder 8" descr="Diagram has two columns divided by a line. The left has the number: 0 1 2 3 4 5 6 7 8 and the right column has 6, 179, 26,  2478, 15699, 368, 24457, 56. "/>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830750" y="1722365"/>
            <a:ext cx="3143160" cy="4135275"/>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19</a:t>
            </a:fld>
            <a:endParaRPr lang="en-US" dirty="0"/>
          </a:p>
        </p:txBody>
      </p:sp>
    </p:spTree>
    <p:extLst>
      <p:ext uri="{BB962C8B-B14F-4D97-AF65-F5344CB8AC3E}">
        <p14:creationId xmlns:p14="http://schemas.microsoft.com/office/powerpoint/2010/main" val="26676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45" y="544990"/>
            <a:ext cx="8669110" cy="838199"/>
          </a:xfrm>
        </p:spPr>
        <p:txBody>
          <a:bodyPr>
            <a:normAutofit fontScale="90000"/>
          </a:bodyPr>
          <a:lstStyle/>
          <a:p>
            <a:r>
              <a:rPr lang="en-US" dirty="0"/>
              <a:t>Review: important Shapes of Histograms</a:t>
            </a:r>
          </a:p>
        </p:txBody>
      </p:sp>
      <p:sp>
        <p:nvSpPr>
          <p:cNvPr id="3" name="Content Placeholder 2"/>
          <p:cNvSpPr>
            <a:spLocks noGrp="1"/>
          </p:cNvSpPr>
          <p:nvPr>
            <p:ph sz="quarter" idx="16"/>
          </p:nvPr>
        </p:nvSpPr>
        <p:spPr>
          <a:xfrm>
            <a:off x="295852" y="1383290"/>
            <a:ext cx="8534400" cy="1828190"/>
          </a:xfrm>
        </p:spPr>
        <p:txBody>
          <a:bodyPr/>
          <a:lstStyle/>
          <a:p>
            <a:pPr marL="402336" indent="-402336">
              <a:buClr>
                <a:schemeClr val="accent2"/>
              </a:buClr>
              <a:buFont typeface="Wingdings" charset="2"/>
              <a:buAutoNum type="arabicPeriod"/>
            </a:pPr>
            <a:r>
              <a:rPr lang="en-US" dirty="0"/>
              <a:t>Symmetric (about the center)</a:t>
            </a:r>
          </a:p>
          <a:p>
            <a:pPr marL="402336" indent="-402336">
              <a:buClr>
                <a:schemeClr val="accent2"/>
              </a:buClr>
              <a:buFont typeface="Wingdings" charset="2"/>
              <a:buAutoNum type="arabicPeriod"/>
            </a:pPr>
            <a:r>
              <a:rPr lang="en-US" dirty="0"/>
              <a:t>Skewed (right or left)</a:t>
            </a:r>
          </a:p>
          <a:p>
            <a:pPr marL="402336" indent="-402336">
              <a:buClr>
                <a:schemeClr val="accent2"/>
              </a:buClr>
              <a:buFont typeface="Wingdings" charset="2"/>
              <a:buAutoNum type="arabicPeriod"/>
            </a:pPr>
            <a:r>
              <a:rPr lang="en-US" dirty="0"/>
              <a:t>Uniform or Rectangular </a:t>
            </a:r>
          </a:p>
        </p:txBody>
      </p:sp>
      <p:sp>
        <p:nvSpPr>
          <p:cNvPr id="4" name="Slide Number Placeholder 3"/>
          <p:cNvSpPr>
            <a:spLocks noGrp="1"/>
          </p:cNvSpPr>
          <p:nvPr>
            <p:ph type="sldNum" sz="quarter" idx="10"/>
          </p:nvPr>
        </p:nvSpPr>
        <p:spPr/>
        <p:txBody>
          <a:bodyPr/>
          <a:lstStyle/>
          <a:p>
            <a:fld id="{67B19427-F580-D146-B60E-4CADEE75497F}" type="slidenum">
              <a:rPr lang="en-US" smtClean="0"/>
              <a:pPr/>
              <a:t>2</a:t>
            </a:fld>
            <a:endParaRPr lang="en-US" dirty="0"/>
          </a:p>
        </p:txBody>
      </p:sp>
    </p:spTree>
    <p:custDataLst>
      <p:tags r:id="rId1"/>
    </p:custDataLst>
    <p:extLst>
      <p:ext uri="{BB962C8B-B14F-4D97-AF65-F5344CB8AC3E}">
        <p14:creationId xmlns:p14="http://schemas.microsoft.com/office/powerpoint/2010/main" val="28045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7619"/>
            <a:ext cx="8534400" cy="838199"/>
          </a:xfrm>
        </p:spPr>
        <p:txBody>
          <a:bodyPr/>
          <a:lstStyle/>
          <a:p>
            <a:r>
              <a:rPr lang="en-GB" dirty="0"/>
              <a:t>Example 2-10 answer</a:t>
            </a:r>
            <a:endParaRPr lang="en-US" dirty="0"/>
          </a:p>
        </p:txBody>
      </p:sp>
      <p:sp>
        <p:nvSpPr>
          <p:cNvPr id="3" name="Content Placeholder 2"/>
          <p:cNvSpPr>
            <a:spLocks noGrp="1"/>
          </p:cNvSpPr>
          <p:nvPr>
            <p:ph sz="quarter" idx="16"/>
          </p:nvPr>
        </p:nvSpPr>
        <p:spPr>
          <a:xfrm>
            <a:off x="317406" y="1152150"/>
            <a:ext cx="8656504" cy="4343399"/>
          </a:xfrm>
        </p:spPr>
        <p:txBody>
          <a:bodyPr/>
          <a:lstStyle/>
          <a:p>
            <a:r>
              <a:rPr lang="en-GB" dirty="0"/>
              <a:t>The number of hours that 25 students spent working on computers during the last month:</a:t>
            </a:r>
          </a:p>
        </p:txBody>
      </p:sp>
      <p:pic>
        <p:nvPicPr>
          <p:cNvPr id="9" name="Content Placeholder 8" descr="Diagram has two columns divided by a line. The left has the number: 0 1 2 3 4 5 6 7 8 and the right column has 6, 179, 26,  2478, 15699, 368, 24457, 56. "/>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49565" y="2081597"/>
            <a:ext cx="3143160" cy="4135275"/>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20</a:t>
            </a:fld>
            <a:endParaRPr lang="en-US" dirty="0"/>
          </a:p>
        </p:txBody>
      </p:sp>
      <p:graphicFrame>
        <p:nvGraphicFramePr>
          <p:cNvPr id="8" name="Object 7">
            <a:extLst>
              <a:ext uri="{FF2B5EF4-FFF2-40B4-BE49-F238E27FC236}">
                <a16:creationId xmlns:a16="http://schemas.microsoft.com/office/drawing/2014/main" id="{CB3AD819-2FB5-9A45-BF3B-971E5BC54C00}"/>
              </a:ext>
            </a:extLst>
          </p:cNvPr>
          <p:cNvGraphicFramePr>
            <a:graphicFrameLocks noChangeAspect="1"/>
          </p:cNvGraphicFramePr>
          <p:nvPr>
            <p:extLst>
              <p:ext uri="{D42A27DB-BD31-4B8C-83A1-F6EECF244321}">
                <p14:modId xmlns:p14="http://schemas.microsoft.com/office/powerpoint/2010/main" val="3920787087"/>
              </p:ext>
            </p:extLst>
          </p:nvPr>
        </p:nvGraphicFramePr>
        <p:xfrm>
          <a:off x="3777490" y="2371983"/>
          <a:ext cx="4858880" cy="3123566"/>
        </p:xfrm>
        <a:graphic>
          <a:graphicData uri="http://schemas.openxmlformats.org/presentationml/2006/ole">
            <mc:AlternateContent xmlns:mc="http://schemas.openxmlformats.org/markup-compatibility/2006">
              <mc:Choice xmlns:v="urn:schemas-microsoft-com:vml" Requires="v">
                <p:oleObj name="Worksheet" r:id="rId3" imgW="1600200" imgH="1028700" progId="Excel.Sheet.12">
                  <p:embed/>
                </p:oleObj>
              </mc:Choice>
              <mc:Fallback>
                <p:oleObj name="Worksheet" r:id="rId3" imgW="1600200" imgH="1028700" progId="Excel.Sheet.12">
                  <p:embed/>
                  <p:pic>
                    <p:nvPicPr>
                      <p:cNvPr id="8" name="Object 7">
                        <a:extLst>
                          <a:ext uri="{FF2B5EF4-FFF2-40B4-BE49-F238E27FC236}">
                            <a16:creationId xmlns:a16="http://schemas.microsoft.com/office/drawing/2014/main" id="{CB3AD819-2FB5-9A45-BF3B-971E5BC54C00}"/>
                          </a:ext>
                        </a:extLst>
                      </p:cNvPr>
                      <p:cNvPicPr/>
                      <p:nvPr/>
                    </p:nvPicPr>
                    <p:blipFill>
                      <a:blip r:embed="rId4"/>
                      <a:stretch>
                        <a:fillRect/>
                      </a:stretch>
                    </p:blipFill>
                    <p:spPr>
                      <a:xfrm>
                        <a:off x="3777490" y="2371983"/>
                        <a:ext cx="4858880" cy="312356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2F33745-6EAA-854F-93A9-95F32C4CE27E}"/>
              </a:ext>
            </a:extLst>
          </p:cNvPr>
          <p:cNvSpPr txBox="1"/>
          <p:nvPr/>
        </p:nvSpPr>
        <p:spPr>
          <a:xfrm>
            <a:off x="2598730" y="5764854"/>
            <a:ext cx="6982340" cy="400110"/>
          </a:xfrm>
          <a:prstGeom prst="rect">
            <a:avLst/>
          </a:prstGeom>
          <a:noFill/>
        </p:spPr>
        <p:txBody>
          <a:bodyPr wrap="square" rtlCol="0">
            <a:spAutoFit/>
          </a:bodyPr>
          <a:lstStyle/>
          <a:p>
            <a:r>
              <a:rPr lang="en-US" sz="2000" dirty="0"/>
              <a:t>Is there an advantage to displaying fewer bins (stems)?</a:t>
            </a:r>
          </a:p>
        </p:txBody>
      </p:sp>
      <p:sp>
        <p:nvSpPr>
          <p:cNvPr id="4" name="TextBox 3">
            <a:extLst>
              <a:ext uri="{FF2B5EF4-FFF2-40B4-BE49-F238E27FC236}">
                <a16:creationId xmlns:a16="http://schemas.microsoft.com/office/drawing/2014/main" id="{C965593E-9FF0-FDE4-843A-7F1BE3D8BCFD}"/>
              </a:ext>
            </a:extLst>
          </p:cNvPr>
          <p:cNvSpPr txBox="1"/>
          <p:nvPr/>
        </p:nvSpPr>
        <p:spPr>
          <a:xfrm>
            <a:off x="89721" y="6356350"/>
            <a:ext cx="8656504" cy="400110"/>
          </a:xfrm>
          <a:prstGeom prst="rect">
            <a:avLst/>
          </a:prstGeom>
          <a:noFill/>
        </p:spPr>
        <p:txBody>
          <a:bodyPr wrap="square" rtlCol="0">
            <a:spAutoFit/>
          </a:bodyPr>
          <a:lstStyle/>
          <a:p>
            <a:r>
              <a:rPr lang="en-US" sz="2000" dirty="0"/>
              <a:t>While finer detail has been lost, we gain a clearer overall picture of the shape. </a:t>
            </a:r>
          </a:p>
        </p:txBody>
      </p:sp>
    </p:spTree>
    <p:extLst>
      <p:ext uri="{BB962C8B-B14F-4D97-AF65-F5344CB8AC3E}">
        <p14:creationId xmlns:p14="http://schemas.microsoft.com/office/powerpoint/2010/main" val="32982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32"/>
            <a:ext cx="8534400" cy="612246"/>
          </a:xfrm>
        </p:spPr>
        <p:txBody>
          <a:bodyPr>
            <a:normAutofit fontScale="90000"/>
          </a:bodyPr>
          <a:lstStyle/>
          <a:p>
            <a:r>
              <a:rPr lang="en-GB" dirty="0"/>
              <a:t>Example 2-11: separating bins in two</a:t>
            </a:r>
            <a:endParaRPr lang="en-US" dirty="0"/>
          </a:p>
        </p:txBody>
      </p:sp>
      <p:sp>
        <p:nvSpPr>
          <p:cNvPr id="3" name="Content Placeholder 2"/>
          <p:cNvSpPr>
            <a:spLocks noGrp="1"/>
          </p:cNvSpPr>
          <p:nvPr>
            <p:ph sz="quarter" idx="16"/>
          </p:nvPr>
        </p:nvSpPr>
        <p:spPr>
          <a:xfrm>
            <a:off x="245985" y="2981813"/>
            <a:ext cx="8593215" cy="532992"/>
          </a:xfrm>
        </p:spPr>
        <p:txBody>
          <a:bodyPr/>
          <a:lstStyle/>
          <a:p>
            <a:r>
              <a:rPr lang="en-GB" dirty="0"/>
              <a:t>Use the split stem procedure, to provide finer detail.</a:t>
            </a:r>
            <a:endParaRPr lang="en-US" b="1" dirty="0"/>
          </a:p>
        </p:txBody>
      </p:sp>
      <p:pic>
        <p:nvPicPr>
          <p:cNvPr id="9" name="Content Placeholder 8" descr="Diagram has two columns divided by a line. The left has the number: 3 4 and the right column has 112333447899, 0001111112222233667."/>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75810" y="1666641"/>
            <a:ext cx="7192379" cy="1324160"/>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21</a:t>
            </a:fld>
            <a:endParaRPr lang="en-US" dirty="0"/>
          </a:p>
        </p:txBody>
      </p:sp>
      <p:pic>
        <p:nvPicPr>
          <p:cNvPr id="7" name="Content Placeholder 10" descr="Diagram has two columns divided by a line. The left has the number: 3 3 4 4 and the right column has 11233344, 78999, 00011111112222233, 667.">
            <a:extLst>
              <a:ext uri="{FF2B5EF4-FFF2-40B4-BE49-F238E27FC236}">
                <a16:creationId xmlns:a16="http://schemas.microsoft.com/office/drawing/2014/main" id="{D160C3EB-BE3A-934B-ABC0-1F14127CD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60" y="3514805"/>
            <a:ext cx="6423803" cy="2310410"/>
          </a:xfrm>
          <a:prstGeom prst="rect">
            <a:avLst/>
          </a:prstGeom>
        </p:spPr>
      </p:pic>
      <p:sp>
        <p:nvSpPr>
          <p:cNvPr id="8" name="TextBox 7">
            <a:extLst>
              <a:ext uri="{FF2B5EF4-FFF2-40B4-BE49-F238E27FC236}">
                <a16:creationId xmlns:a16="http://schemas.microsoft.com/office/drawing/2014/main" id="{D785878F-F4DA-CD47-91C8-C89AA140C17F}"/>
              </a:ext>
            </a:extLst>
          </p:cNvPr>
          <p:cNvSpPr txBox="1"/>
          <p:nvPr/>
        </p:nvSpPr>
        <p:spPr>
          <a:xfrm>
            <a:off x="245985" y="5764470"/>
            <a:ext cx="819666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Would a 5 leaf appear in the top or bottom row for its stem?</a:t>
            </a:r>
          </a:p>
        </p:txBody>
      </p:sp>
      <p:sp>
        <p:nvSpPr>
          <p:cNvPr id="10" name="Content Placeholder 2">
            <a:extLst>
              <a:ext uri="{FF2B5EF4-FFF2-40B4-BE49-F238E27FC236}">
                <a16:creationId xmlns:a16="http://schemas.microsoft.com/office/drawing/2014/main" id="{B6C08B40-3A92-764F-BDF6-92C671A0383D}"/>
              </a:ext>
            </a:extLst>
          </p:cNvPr>
          <p:cNvSpPr txBox="1">
            <a:spLocks/>
          </p:cNvSpPr>
          <p:nvPr/>
        </p:nvSpPr>
        <p:spPr>
          <a:xfrm>
            <a:off x="550785" y="1107937"/>
            <a:ext cx="8593215" cy="614096"/>
          </a:xfrm>
          <a:prstGeom prst="rect">
            <a:avLst/>
          </a:prstGeom>
        </p:spPr>
        <p:txBody>
          <a:bodyPr/>
          <a:lstStyle>
            <a:lvl1pPr marL="0" indent="0" algn="l" defTabSz="914400" rtl="0" eaLnBrk="1" latinLnBrk="0" hangingPunct="1">
              <a:lnSpc>
                <a:spcPct val="90000"/>
              </a:lnSpc>
              <a:spcBef>
                <a:spcPts val="1000"/>
              </a:spcBef>
              <a:buFont typeface="Arial"/>
              <a:buNone/>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Consider the following stem-and-leaf display:</a:t>
            </a:r>
          </a:p>
        </p:txBody>
      </p:sp>
      <p:sp>
        <p:nvSpPr>
          <p:cNvPr id="4" name="TextBox 3">
            <a:extLst>
              <a:ext uri="{FF2B5EF4-FFF2-40B4-BE49-F238E27FC236}">
                <a16:creationId xmlns:a16="http://schemas.microsoft.com/office/drawing/2014/main" id="{4960B54D-51C5-A6A4-F1E1-9DD9610FED9B}"/>
              </a:ext>
            </a:extLst>
          </p:cNvPr>
          <p:cNvSpPr txBox="1"/>
          <p:nvPr/>
        </p:nvSpPr>
        <p:spPr>
          <a:xfrm>
            <a:off x="304800" y="6286468"/>
            <a:ext cx="819666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5 would be in the bottom row for its stem.</a:t>
            </a:r>
          </a:p>
        </p:txBody>
      </p:sp>
    </p:spTree>
    <p:extLst>
      <p:ext uri="{BB962C8B-B14F-4D97-AF65-F5344CB8AC3E}">
        <p14:creationId xmlns:p14="http://schemas.microsoft.com/office/powerpoint/2010/main" val="15162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A4FE8F-15E4-47DE-B129-44CC37C01C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2.4 </a:t>
            </a:r>
            <a:r>
              <a:rPr lang="en-US" dirty="0" err="1">
                <a:latin typeface="Times New Roman" panose="02020603050405020304" pitchFamily="18" charset="0"/>
                <a:cs typeface="Times New Roman" panose="02020603050405020304" pitchFamily="18" charset="0"/>
              </a:rPr>
              <a:t>Dotplots</a:t>
            </a:r>
            <a:endParaRPr lang="en-US" dirty="0">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49150157-0ED2-4078-834C-CAA36CE9CB89}"/>
              </a:ext>
            </a:extLst>
          </p:cNvPr>
          <p:cNvSpPr>
            <a:spLocks noGrp="1"/>
          </p:cNvSpPr>
          <p:nvPr>
            <p:ph sz="quarter" idx="10"/>
          </p:nvPr>
        </p:nvSpPr>
        <p:spPr/>
        <p:txBody>
          <a:bodyPr/>
          <a:lstStyle/>
          <a:p>
            <a:pPr marL="0" indent="0">
              <a:buNone/>
            </a:pPr>
            <a:r>
              <a:rPr lang="en-GB" b="1" dirty="0">
                <a:latin typeface="Times New Roman" panose="02020603050405020304" pitchFamily="18" charset="0"/>
                <a:cs typeface="Times New Roman" panose="02020603050405020304" pitchFamily="18" charset="0"/>
              </a:rPr>
              <a:t>Definition</a:t>
            </a:r>
          </a:p>
          <a:p>
            <a:pPr marL="0" indent="0">
              <a:buNone/>
            </a:pPr>
            <a:r>
              <a:rPr lang="en-GB" dirty="0">
                <a:latin typeface="Times New Roman" panose="02020603050405020304" pitchFamily="18" charset="0"/>
                <a:cs typeface="Times New Roman" panose="02020603050405020304" pitchFamily="18" charset="0"/>
              </a:rPr>
              <a:t>Values that are very small or very large relative to the majority of the values in a data set are called </a:t>
            </a:r>
            <a:r>
              <a:rPr lang="en-GB" b="1" i="1" u="sng" dirty="0">
                <a:latin typeface="Times New Roman" panose="02020603050405020304" pitchFamily="18" charset="0"/>
                <a:cs typeface="Times New Roman" panose="02020603050405020304" pitchFamily="18" charset="0"/>
              </a:rPr>
              <a:t>outliers or extreme values</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878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A4FE8F-15E4-47DE-B129-44CC37C01C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 2-12</a:t>
            </a:r>
          </a:p>
        </p:txBody>
      </p:sp>
      <p:sp>
        <p:nvSpPr>
          <p:cNvPr id="2" name="Content Placeholder 1">
            <a:extLst>
              <a:ext uri="{FF2B5EF4-FFF2-40B4-BE49-F238E27FC236}">
                <a16:creationId xmlns:a16="http://schemas.microsoft.com/office/drawing/2014/main" id="{53B7189A-0548-4CCE-824D-1B3F2BAA94A5}"/>
              </a:ext>
            </a:extLst>
          </p:cNvPr>
          <p:cNvSpPr>
            <a:spLocks noGrp="1"/>
          </p:cNvSpPr>
          <p:nvPr>
            <p:ph sz="quarter" idx="15"/>
          </p:nvPr>
        </p:nvSpPr>
        <p:spPr>
          <a:xfrm>
            <a:off x="380060" y="1447800"/>
            <a:ext cx="8534400" cy="1509711"/>
          </a:xfrm>
        </p:spPr>
        <p:txBody>
          <a:bodyPr/>
          <a:lstStyle/>
          <a:p>
            <a:pPr algn="l"/>
            <a:r>
              <a:rPr lang="en-US" sz="2400" dirty="0">
                <a:latin typeface="Times New Roman" panose="02020603050405020304" pitchFamily="18" charset="0"/>
                <a:cs typeface="Times New Roman" panose="02020603050405020304" pitchFamily="18" charset="0"/>
              </a:rPr>
              <a:t>A statistics class that meets once a week at night from 7:00 PM to 9:45 PM has 33 students. The following data give the ages (in years) of these students. Create a </a:t>
            </a:r>
            <a:r>
              <a:rPr lang="en-US" sz="2400" dirty="0" err="1">
                <a:latin typeface="Times New Roman" panose="02020603050405020304" pitchFamily="18" charset="0"/>
                <a:cs typeface="Times New Roman" panose="02020603050405020304" pitchFamily="18" charset="0"/>
              </a:rPr>
              <a:t>dotplot</a:t>
            </a:r>
            <a:r>
              <a:rPr lang="en-US" sz="2400" dirty="0">
                <a:latin typeface="Times New Roman" panose="02020603050405020304" pitchFamily="18" charset="0"/>
                <a:cs typeface="Times New Roman" panose="02020603050405020304" pitchFamily="18" charset="0"/>
              </a:rPr>
              <a:t> for these data and provide an analysis.</a:t>
            </a:r>
          </a:p>
        </p:txBody>
      </p:sp>
      <p:graphicFrame>
        <p:nvGraphicFramePr>
          <p:cNvPr id="5" name="Group 42">
            <a:extLst>
              <a:ext uri="{FF2B5EF4-FFF2-40B4-BE49-F238E27FC236}">
                <a16:creationId xmlns:a16="http://schemas.microsoft.com/office/drawing/2014/main" id="{A7E59A88-14D7-423C-89DA-D6EB14567F37}"/>
              </a:ext>
            </a:extLst>
          </p:cNvPr>
          <p:cNvGraphicFramePr>
            <a:graphicFrameLocks noGrp="1"/>
          </p:cNvGraphicFramePr>
          <p:nvPr>
            <p:ph type="tbl" sz="quarter" idx="17"/>
          </p:nvPr>
        </p:nvGraphicFramePr>
        <p:xfrm>
          <a:off x="484187" y="3306130"/>
          <a:ext cx="8175625" cy="1188720"/>
        </p:xfrm>
        <a:graphic>
          <a:graphicData uri="http://schemas.openxmlformats.org/drawingml/2006/table">
            <a:tbl>
              <a:tblPr firstRow="1"/>
              <a:tblGrid>
                <a:gridCol w="743501">
                  <a:extLst>
                    <a:ext uri="{9D8B030D-6E8A-4147-A177-3AD203B41FA5}">
                      <a16:colId xmlns:a16="http://schemas.microsoft.com/office/drawing/2014/main" val="20000"/>
                    </a:ext>
                  </a:extLst>
                </a:gridCol>
                <a:gridCol w="743501">
                  <a:extLst>
                    <a:ext uri="{9D8B030D-6E8A-4147-A177-3AD203B41FA5}">
                      <a16:colId xmlns:a16="http://schemas.microsoft.com/office/drawing/2014/main" val="20001"/>
                    </a:ext>
                  </a:extLst>
                </a:gridCol>
                <a:gridCol w="743501">
                  <a:extLst>
                    <a:ext uri="{9D8B030D-6E8A-4147-A177-3AD203B41FA5}">
                      <a16:colId xmlns:a16="http://schemas.microsoft.com/office/drawing/2014/main" val="20002"/>
                    </a:ext>
                  </a:extLst>
                </a:gridCol>
                <a:gridCol w="743501">
                  <a:extLst>
                    <a:ext uri="{9D8B030D-6E8A-4147-A177-3AD203B41FA5}">
                      <a16:colId xmlns:a16="http://schemas.microsoft.com/office/drawing/2014/main" val="20003"/>
                    </a:ext>
                  </a:extLst>
                </a:gridCol>
                <a:gridCol w="743501">
                  <a:extLst>
                    <a:ext uri="{9D8B030D-6E8A-4147-A177-3AD203B41FA5}">
                      <a16:colId xmlns:a16="http://schemas.microsoft.com/office/drawing/2014/main" val="20004"/>
                    </a:ext>
                  </a:extLst>
                </a:gridCol>
                <a:gridCol w="742058">
                  <a:extLst>
                    <a:ext uri="{9D8B030D-6E8A-4147-A177-3AD203B41FA5}">
                      <a16:colId xmlns:a16="http://schemas.microsoft.com/office/drawing/2014/main" val="20005"/>
                    </a:ext>
                  </a:extLst>
                </a:gridCol>
                <a:gridCol w="743501">
                  <a:extLst>
                    <a:ext uri="{9D8B030D-6E8A-4147-A177-3AD203B41FA5}">
                      <a16:colId xmlns:a16="http://schemas.microsoft.com/office/drawing/2014/main" val="20006"/>
                    </a:ext>
                  </a:extLst>
                </a:gridCol>
                <a:gridCol w="742058">
                  <a:extLst>
                    <a:ext uri="{9D8B030D-6E8A-4147-A177-3AD203B41FA5}">
                      <a16:colId xmlns:a16="http://schemas.microsoft.com/office/drawing/2014/main" val="20007"/>
                    </a:ext>
                  </a:extLst>
                </a:gridCol>
                <a:gridCol w="743501">
                  <a:extLst>
                    <a:ext uri="{9D8B030D-6E8A-4147-A177-3AD203B41FA5}">
                      <a16:colId xmlns:a16="http://schemas.microsoft.com/office/drawing/2014/main" val="20008"/>
                    </a:ext>
                  </a:extLst>
                </a:gridCol>
                <a:gridCol w="743501">
                  <a:extLst>
                    <a:ext uri="{9D8B030D-6E8A-4147-A177-3AD203B41FA5}">
                      <a16:colId xmlns:a16="http://schemas.microsoft.com/office/drawing/2014/main" val="20009"/>
                    </a:ext>
                  </a:extLst>
                </a:gridCol>
                <a:gridCol w="743501">
                  <a:extLst>
                    <a:ext uri="{9D8B030D-6E8A-4147-A177-3AD203B41FA5}">
                      <a16:colId xmlns:a16="http://schemas.microsoft.com/office/drawing/2014/main" val="634853610"/>
                    </a:ext>
                  </a:extLst>
                </a:gridCol>
              </a:tblGrid>
              <a:tr h="161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34</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49</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37</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19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61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38</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24</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27</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19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71899316"/>
                  </a:ext>
                </a:extLst>
              </a:tr>
              <a:tr h="1612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34</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33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27</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21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06624904"/>
                  </a:ext>
                </a:extLst>
              </a:tr>
            </a:tbl>
          </a:graphicData>
        </a:graphic>
      </p:graphicFrame>
    </p:spTree>
    <p:extLst>
      <p:ext uri="{BB962C8B-B14F-4D97-AF65-F5344CB8AC3E}">
        <p14:creationId xmlns:p14="http://schemas.microsoft.com/office/powerpoint/2010/main" val="94131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8D55-14C7-4658-BA71-C0A613B4AA64}"/>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Example 2-12: Solution (1 of 2)</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0F7B55-5C75-46EA-8217-FA5CC34BEFA4}"/>
              </a:ext>
            </a:extLst>
          </p:cNvPr>
          <p:cNvSpPr>
            <a:spLocks noGrp="1"/>
          </p:cNvSpPr>
          <p:nvPr>
            <p:ph sz="quarter" idx="15"/>
          </p:nvPr>
        </p:nvSpPr>
        <p:spPr>
          <a:xfrm>
            <a:off x="380060" y="1531938"/>
            <a:ext cx="8534400" cy="982662"/>
          </a:xfrm>
        </p:spPr>
        <p:txBody>
          <a:bodyPr/>
          <a:lstStyle/>
          <a:p>
            <a:pPr algn="l">
              <a:lnSpc>
                <a:spcPct val="100000"/>
              </a:lnSpc>
            </a:pPr>
            <a:r>
              <a:rPr lang="en-GB" sz="2600" dirty="0">
                <a:latin typeface="Times New Roman" panose="02020603050405020304" pitchFamily="18" charset="0"/>
                <a:cs typeface="Times New Roman" panose="02020603050405020304" pitchFamily="18" charset="0"/>
              </a:rPr>
              <a:t>Step1. Draw a horizontal line with numbers that cover the given data as shown in Figure 2.22</a:t>
            </a:r>
          </a:p>
        </p:txBody>
      </p:sp>
      <p:pic>
        <p:nvPicPr>
          <p:cNvPr id="16" name="Picture 2" descr="A number line ranges from 19 to 49 in increments of 2 units.">
            <a:extLst>
              <a:ext uri="{FF2B5EF4-FFF2-40B4-BE49-F238E27FC236}">
                <a16:creationId xmlns:a16="http://schemas.microsoft.com/office/drawing/2014/main" id="{29B4883D-A22A-42BF-9F47-D33F81BC566D}"/>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xfrm>
            <a:off x="443041" y="2667000"/>
            <a:ext cx="8102342" cy="3414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314D2BBC-C202-46CC-885D-B49A9248E692}"/>
              </a:ext>
            </a:extLst>
          </p:cNvPr>
          <p:cNvSpPr>
            <a:spLocks noGrp="1"/>
          </p:cNvSpPr>
          <p:nvPr>
            <p:ph sz="quarter" idx="18"/>
          </p:nvPr>
        </p:nvSpPr>
        <p:spPr>
          <a:xfrm>
            <a:off x="380060" y="3124200"/>
            <a:ext cx="8334022" cy="1447800"/>
          </a:xfrm>
        </p:spPr>
        <p:txBody>
          <a:bodyPr/>
          <a:lstStyle/>
          <a:p>
            <a:pPr marL="0" indent="0">
              <a:buNone/>
            </a:pPr>
            <a:r>
              <a:rPr lang="en-GB" sz="2600" dirty="0">
                <a:latin typeface="Times New Roman" panose="02020603050405020304" pitchFamily="18" charset="0"/>
                <a:cs typeface="Times New Roman" panose="02020603050405020304" pitchFamily="18" charset="0"/>
              </a:rPr>
              <a:t>Step 2. Place a dot above the value on the numbers line that represents each of the ages listed above.  After all the dots are placed, Figure 2.23 gives the complete </a:t>
            </a:r>
            <a:r>
              <a:rPr lang="en-GB" sz="2600" dirty="0" err="1">
                <a:latin typeface="Times New Roman" panose="02020603050405020304" pitchFamily="18" charset="0"/>
                <a:cs typeface="Times New Roman" panose="02020603050405020304" pitchFamily="18" charset="0"/>
              </a:rPr>
              <a:t>dotplot</a:t>
            </a:r>
            <a:r>
              <a:rPr lang="en-GB" sz="2600" dirty="0">
                <a:latin typeface="Times New Roman" panose="02020603050405020304" pitchFamily="18" charset="0"/>
                <a:cs typeface="Times New Roman" panose="02020603050405020304" pitchFamily="18" charset="0"/>
              </a:rPr>
              <a:t>.</a:t>
            </a:r>
          </a:p>
        </p:txBody>
      </p:sp>
      <p:pic>
        <p:nvPicPr>
          <p:cNvPr id="17" name="Picture 3" descr="A dot plot depicts the ages of students in a statistics class. The horizontal arrow pointing towards the right ranges from 19 to 49 in increments of 2 years. The dots are plotted as follows: 2 dots above 19, 3 dots above 20, 5 dots above 21, 3 dots above 22, 4 dots above 23, 1 dot above 24, 2 dots above 27, 3 dots above 31, 1 dot above 32, 4 dots above 33, 2 dots above 34, 1 dot above 37, 1 dot above 38, and 1 dot above 49.">
            <a:extLst>
              <a:ext uri="{FF2B5EF4-FFF2-40B4-BE49-F238E27FC236}">
                <a16:creationId xmlns:a16="http://schemas.microsoft.com/office/drawing/2014/main" id="{6BD1FCD0-F374-4898-82BF-1057DB72CCBE}"/>
              </a:ext>
            </a:extLst>
          </p:cNvPr>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528296" y="4626539"/>
            <a:ext cx="6087409" cy="16218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62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A4FE8F-15E4-47DE-B129-44CC37C01CDA}"/>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Example 2-12: Solution (2 of 2)</a:t>
            </a:r>
            <a:endParaRPr lang="en-US"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53B7189A-0548-4CCE-824D-1B3F2BAA94A5}"/>
              </a:ext>
            </a:extLst>
          </p:cNvPr>
          <p:cNvSpPr>
            <a:spLocks noGrp="1"/>
          </p:cNvSpPr>
          <p:nvPr>
            <p:ph sz="quarter" idx="10"/>
          </p:nvPr>
        </p:nvSpPr>
        <p:spPr/>
        <p:txBody>
          <a:bodyPr/>
          <a:lstStyle/>
          <a:p>
            <a:pPr marL="0" indent="0">
              <a:buNone/>
            </a:pPr>
            <a:r>
              <a:rPr lang="en-GB" sz="2600" dirty="0">
                <a:latin typeface="Times New Roman" panose="02020603050405020304" pitchFamily="18" charset="0"/>
                <a:cs typeface="Times New Roman" panose="02020603050405020304" pitchFamily="18" charset="0"/>
              </a:rPr>
              <a:t>As we examine the </a:t>
            </a:r>
            <a:r>
              <a:rPr lang="en-GB" sz="2600" dirty="0" err="1">
                <a:latin typeface="Times New Roman" panose="02020603050405020304" pitchFamily="18" charset="0"/>
                <a:cs typeface="Times New Roman" panose="02020603050405020304" pitchFamily="18" charset="0"/>
              </a:rPr>
              <a:t>dotplot</a:t>
            </a:r>
            <a:r>
              <a:rPr lang="en-GB" sz="2600" dirty="0">
                <a:latin typeface="Times New Roman" panose="02020603050405020304" pitchFamily="18" charset="0"/>
                <a:cs typeface="Times New Roman" panose="02020603050405020304" pitchFamily="18" charset="0"/>
              </a:rPr>
              <a:t> of Figure 2.23, we notice that there are two clusters (groups) of data. </a:t>
            </a:r>
            <a:r>
              <a:rPr lang="en-US" sz="2600" dirty="0">
                <a:latin typeface="Times New Roman" panose="02020603050405020304" pitchFamily="18" charset="0"/>
                <a:cs typeface="Times New Roman" panose="02020603050405020304" pitchFamily="18" charset="0"/>
              </a:rPr>
              <a:t>Eighteen of the 33 students (which is almost 55%) are 19 to 24 years old, and 10 of the 33 students (which is about 30%) are 31 to 34 years old. There is one student who is 49 years old and is an outlier.</a:t>
            </a:r>
            <a:endParaRPr lang="en-GB"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37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A576-8995-48F5-9C4A-04BF35BDB5EE}"/>
              </a:ext>
            </a:extLst>
          </p:cNvPr>
          <p:cNvSpPr>
            <a:spLocks noGrp="1"/>
          </p:cNvSpPr>
          <p:nvPr>
            <p:ph type="title"/>
          </p:nvPr>
        </p:nvSpPr>
        <p:spPr/>
        <p:txBody>
          <a:bodyPr/>
          <a:lstStyle/>
          <a:p>
            <a:r>
              <a:rPr lang="en-US" dirty="0"/>
              <a:t>1.7 Summation Notation</a:t>
            </a:r>
          </a:p>
        </p:txBody>
      </p:sp>
      <p:sp>
        <p:nvSpPr>
          <p:cNvPr id="3" name="Content Placeholder 2">
            <a:extLst>
              <a:ext uri="{FF2B5EF4-FFF2-40B4-BE49-F238E27FC236}">
                <a16:creationId xmlns:a16="http://schemas.microsoft.com/office/drawing/2014/main" id="{7FB97C48-A439-4102-8D89-26B18FD52CAB}"/>
              </a:ext>
            </a:extLst>
          </p:cNvPr>
          <p:cNvSpPr>
            <a:spLocks noGrp="1"/>
          </p:cNvSpPr>
          <p:nvPr>
            <p:ph sz="quarter" idx="16"/>
          </p:nvPr>
        </p:nvSpPr>
        <p:spPr>
          <a:xfrm>
            <a:off x="304800" y="1752600"/>
            <a:ext cx="8534400" cy="841555"/>
          </a:xfrm>
        </p:spPr>
        <p:txBody>
          <a:bodyPr/>
          <a:lstStyle/>
          <a:p>
            <a:r>
              <a:rPr lang="en-US" dirty="0"/>
              <a:t>Suppose a sample consists of five books, and the prices of these five books are $175, $80, $165, $97, and $88</a:t>
            </a:r>
          </a:p>
        </p:txBody>
      </p:sp>
      <p:sp>
        <p:nvSpPr>
          <p:cNvPr id="6" name="Content Placeholder 5">
            <a:extLst>
              <a:ext uri="{FF2B5EF4-FFF2-40B4-BE49-F238E27FC236}">
                <a16:creationId xmlns:a16="http://schemas.microsoft.com/office/drawing/2014/main" id="{67DB9555-5367-4442-8878-017F44AAAC1D}"/>
              </a:ext>
            </a:extLst>
          </p:cNvPr>
          <p:cNvSpPr>
            <a:spLocks noGrp="1"/>
          </p:cNvSpPr>
          <p:nvPr>
            <p:ph sz="quarter" idx="17"/>
          </p:nvPr>
        </p:nvSpPr>
        <p:spPr>
          <a:xfrm>
            <a:off x="304800" y="2745945"/>
            <a:ext cx="4646675" cy="455370"/>
          </a:xfrm>
        </p:spPr>
        <p:txBody>
          <a:bodyPr/>
          <a:lstStyle/>
          <a:p>
            <a:r>
              <a:rPr lang="en-US" dirty="0">
                <a:latin typeface="Times New Roman" panose="02020603050405020304" pitchFamily="18" charset="0"/>
                <a:cs typeface="Times New Roman" panose="02020603050405020304" pitchFamily="18" charset="0"/>
              </a:rPr>
              <a:t>The variable </a:t>
            </a:r>
            <a:r>
              <a:rPr lang="en-US" dirty="0">
                <a:solidFill>
                  <a:schemeClr val="accent2"/>
                </a:solidFill>
                <a:latin typeface="Times New Roman" panose="02020603050405020304" pitchFamily="18" charset="0"/>
                <a:cs typeface="Times New Roman" panose="02020603050405020304" pitchFamily="18" charset="0"/>
              </a:rPr>
              <a:t>price of a book</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x</a:t>
            </a:r>
          </a:p>
        </p:txBody>
      </p:sp>
      <p:graphicFrame>
        <p:nvGraphicFramePr>
          <p:cNvPr id="10" name="Content Placeholder 9" descr="Price of the first book = x sub 1 = $175. Price of the second book = x sub 2 = $80. Price of the third book = x sub 3 = $165. Price of the fourth book = x sub 4 = $97. Price of the fifth book = x sub 5 = $88.">
            <a:extLst>
              <a:ext uri="{FF2B5EF4-FFF2-40B4-BE49-F238E27FC236}">
                <a16:creationId xmlns:a16="http://schemas.microsoft.com/office/drawing/2014/main" id="{67568D0A-CB31-437B-9624-604BD5B29ED3}"/>
              </a:ext>
            </a:extLst>
          </p:cNvPr>
          <p:cNvGraphicFramePr>
            <a:graphicFrameLocks noGrp="1" noChangeAspect="1"/>
          </p:cNvGraphicFramePr>
          <p:nvPr>
            <p:ph sz="quarter" idx="16"/>
          </p:nvPr>
        </p:nvGraphicFramePr>
        <p:xfrm>
          <a:off x="2285376" y="3587468"/>
          <a:ext cx="4573247" cy="2335534"/>
        </p:xfrm>
        <a:graphic>
          <a:graphicData uri="http://schemas.openxmlformats.org/presentationml/2006/ole">
            <mc:AlternateContent xmlns:mc="http://schemas.openxmlformats.org/markup-compatibility/2006">
              <mc:Choice xmlns:v="urn:schemas-microsoft-com:vml" Requires="v">
                <p:oleObj name="Equation" r:id="rId2" imgW="4749480" imgH="2425680" progId="Equation.DSMT4">
                  <p:embed/>
                </p:oleObj>
              </mc:Choice>
              <mc:Fallback>
                <p:oleObj name="Equation" r:id="rId2" imgW="4749480" imgH="2425680" progId="Equation.DSMT4">
                  <p:embed/>
                  <p:pic>
                    <p:nvPicPr>
                      <p:cNvPr id="10" name="Content Placeholder 9" descr="Price of the first book = x sub 1 = $175. Price of the second book = x sub 2 = $80. Price of the third book = x sub 3 = $165. Price of the fourth book = x sub 4 = $97. Price of the fifth book = x sub 5 = $88.">
                        <a:extLst>
                          <a:ext uri="{FF2B5EF4-FFF2-40B4-BE49-F238E27FC236}">
                            <a16:creationId xmlns:a16="http://schemas.microsoft.com/office/drawing/2014/main" id="{67568D0A-CB31-437B-9624-604BD5B29ED3}"/>
                          </a:ext>
                        </a:extLst>
                      </p:cNvPr>
                      <p:cNvPicPr/>
                      <p:nvPr/>
                    </p:nvPicPr>
                    <p:blipFill>
                      <a:blip r:embed="rId3"/>
                      <a:stretch>
                        <a:fillRect/>
                      </a:stretch>
                    </p:blipFill>
                    <p:spPr>
                      <a:xfrm>
                        <a:off x="2285376" y="3587468"/>
                        <a:ext cx="4573247" cy="2335534"/>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75A985CB-4F87-40E8-AB4A-E678535E23A4}"/>
              </a:ext>
            </a:extLst>
          </p:cNvPr>
          <p:cNvSpPr>
            <a:spLocks noGrp="1"/>
          </p:cNvSpPr>
          <p:nvPr>
            <p:ph type="sldNum" sz="quarter" idx="10"/>
          </p:nvPr>
        </p:nvSpPr>
        <p:spPr/>
        <p:txBody>
          <a:bodyPr/>
          <a:lstStyle/>
          <a:p>
            <a:fld id="{67B19427-F580-D146-B60E-4CADEE75497F}" type="slidenum">
              <a:rPr lang="en-US" smtClean="0"/>
              <a:pPr/>
              <a:t>26</a:t>
            </a:fld>
            <a:endParaRPr lang="en-US" dirty="0"/>
          </a:p>
        </p:txBody>
      </p:sp>
    </p:spTree>
    <p:extLst>
      <p:ext uri="{BB962C8B-B14F-4D97-AF65-F5344CB8AC3E}">
        <p14:creationId xmlns:p14="http://schemas.microsoft.com/office/powerpoint/2010/main" val="208522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F299-BE43-4C2A-8D51-532C90E967A6}"/>
              </a:ext>
            </a:extLst>
          </p:cNvPr>
          <p:cNvSpPr>
            <a:spLocks noGrp="1"/>
          </p:cNvSpPr>
          <p:nvPr>
            <p:ph type="title"/>
          </p:nvPr>
        </p:nvSpPr>
        <p:spPr/>
        <p:txBody>
          <a:bodyPr/>
          <a:lstStyle/>
          <a:p>
            <a:r>
              <a:rPr lang="en-US" dirty="0"/>
              <a:t>Summation Notation</a:t>
            </a:r>
          </a:p>
        </p:txBody>
      </p:sp>
      <p:sp>
        <p:nvSpPr>
          <p:cNvPr id="3" name="Content Placeholder 2">
            <a:extLst>
              <a:ext uri="{FF2B5EF4-FFF2-40B4-BE49-F238E27FC236}">
                <a16:creationId xmlns:a16="http://schemas.microsoft.com/office/drawing/2014/main" id="{BF249372-9BBB-4C39-9D71-2E25CF64AAC4}"/>
              </a:ext>
            </a:extLst>
          </p:cNvPr>
          <p:cNvSpPr>
            <a:spLocks noGrp="1"/>
          </p:cNvSpPr>
          <p:nvPr>
            <p:ph sz="quarter" idx="16"/>
          </p:nvPr>
        </p:nvSpPr>
        <p:spPr>
          <a:xfrm>
            <a:off x="304800" y="1752600"/>
            <a:ext cx="8534400" cy="537975"/>
          </a:xfrm>
        </p:spPr>
        <p:txBody>
          <a:bodyPr/>
          <a:lstStyle/>
          <a:p>
            <a:r>
              <a:rPr lang="en-US" dirty="0"/>
              <a:t>Adding the prices of all five books gives</a:t>
            </a:r>
          </a:p>
        </p:txBody>
      </p:sp>
      <p:graphicFrame>
        <p:nvGraphicFramePr>
          <p:cNvPr id="10" name="Content Placeholder 9" descr="x sub 1 + x sub 2 + x sub 3 + x sub 4 + x sub 5 = 175 + 80 + 165 + 97 + 88 = $605.">
            <a:extLst>
              <a:ext uri="{FF2B5EF4-FFF2-40B4-BE49-F238E27FC236}">
                <a16:creationId xmlns:a16="http://schemas.microsoft.com/office/drawing/2014/main" id="{7B4786C1-7436-4C7D-9C73-6026EC911DBA}"/>
              </a:ext>
            </a:extLst>
          </p:cNvPr>
          <p:cNvGraphicFramePr>
            <a:graphicFrameLocks noGrp="1" noChangeAspect="1"/>
          </p:cNvGraphicFramePr>
          <p:nvPr>
            <p:ph sz="quarter" idx="17"/>
          </p:nvPr>
        </p:nvGraphicFramePr>
        <p:xfrm>
          <a:off x="701355" y="2568521"/>
          <a:ext cx="7516098" cy="422099"/>
        </p:xfrm>
        <a:graphic>
          <a:graphicData uri="http://schemas.openxmlformats.org/presentationml/2006/ole">
            <mc:AlternateContent xmlns:mc="http://schemas.openxmlformats.org/markup-compatibility/2006">
              <mc:Choice xmlns:v="urn:schemas-microsoft-com:vml" Requires="v">
                <p:oleObj name="Equation" r:id="rId2" imgW="7010280" imgH="393480" progId="Equation.DSMT4">
                  <p:embed/>
                </p:oleObj>
              </mc:Choice>
              <mc:Fallback>
                <p:oleObj name="Equation" r:id="rId2" imgW="7010280" imgH="393480" progId="Equation.DSMT4">
                  <p:embed/>
                  <p:pic>
                    <p:nvPicPr>
                      <p:cNvPr id="10" name="Content Placeholder 9" descr="x sub 1 + x sub 2 + x sub 3 + x sub 4 + x sub 5 = 175 + 80 + 165 + 97 + 88 = $605.">
                        <a:extLst>
                          <a:ext uri="{FF2B5EF4-FFF2-40B4-BE49-F238E27FC236}">
                            <a16:creationId xmlns:a16="http://schemas.microsoft.com/office/drawing/2014/main" id="{7B4786C1-7436-4C7D-9C73-6026EC911DBA}"/>
                          </a:ext>
                        </a:extLst>
                      </p:cNvPr>
                      <p:cNvPicPr/>
                      <p:nvPr/>
                    </p:nvPicPr>
                    <p:blipFill>
                      <a:blip r:embed="rId3"/>
                      <a:stretch>
                        <a:fillRect/>
                      </a:stretch>
                    </p:blipFill>
                    <p:spPr>
                      <a:xfrm>
                        <a:off x="701355" y="2568521"/>
                        <a:ext cx="7516098" cy="422099"/>
                      </a:xfrm>
                      <a:prstGeom prst="rect">
                        <a:avLst/>
                      </a:prstGeom>
                    </p:spPr>
                  </p:pic>
                </p:oleObj>
              </mc:Fallback>
            </mc:AlternateContent>
          </a:graphicData>
        </a:graphic>
      </p:graphicFrame>
      <p:graphicFrame>
        <p:nvGraphicFramePr>
          <p:cNvPr id="11" name="Content Placeholder 10" descr="sum of x = x sub 1 + x sub 2 + x sub 3 + x sub 4 + x sub 5 = $605.">
            <a:extLst>
              <a:ext uri="{FF2B5EF4-FFF2-40B4-BE49-F238E27FC236}">
                <a16:creationId xmlns:a16="http://schemas.microsoft.com/office/drawing/2014/main" id="{C64000B2-3CA8-4A20-AD5D-2F3EB22602D1}"/>
              </a:ext>
            </a:extLst>
          </p:cNvPr>
          <p:cNvGraphicFramePr>
            <a:graphicFrameLocks noGrp="1" noChangeAspect="1"/>
          </p:cNvGraphicFramePr>
          <p:nvPr>
            <p:ph sz="quarter" idx="18"/>
          </p:nvPr>
        </p:nvGraphicFramePr>
        <p:xfrm>
          <a:off x="1443939" y="3380574"/>
          <a:ext cx="4833723" cy="503796"/>
        </p:xfrm>
        <a:graphic>
          <a:graphicData uri="http://schemas.openxmlformats.org/presentationml/2006/ole">
            <mc:AlternateContent xmlns:mc="http://schemas.openxmlformats.org/markup-compatibility/2006">
              <mc:Choice xmlns:v="urn:schemas-microsoft-com:vml" Requires="v">
                <p:oleObj name="Equation" r:id="rId4" imgW="4508280" imgH="469800" progId="Equation.DSMT4">
                  <p:embed/>
                </p:oleObj>
              </mc:Choice>
              <mc:Fallback>
                <p:oleObj name="Equation" r:id="rId4" imgW="4508280" imgH="469800" progId="Equation.DSMT4">
                  <p:embed/>
                  <p:pic>
                    <p:nvPicPr>
                      <p:cNvPr id="11" name="Content Placeholder 10" descr="sum of x = x sub 1 + x sub 2 + x sub 3 + x sub 4 + x sub 5 = $605.">
                        <a:extLst>
                          <a:ext uri="{FF2B5EF4-FFF2-40B4-BE49-F238E27FC236}">
                            <a16:creationId xmlns:a16="http://schemas.microsoft.com/office/drawing/2014/main" id="{C64000B2-3CA8-4A20-AD5D-2F3EB22602D1}"/>
                          </a:ext>
                        </a:extLst>
                      </p:cNvPr>
                      <p:cNvPicPr/>
                      <p:nvPr/>
                    </p:nvPicPr>
                    <p:blipFill>
                      <a:blip r:embed="rId5"/>
                      <a:stretch>
                        <a:fillRect/>
                      </a:stretch>
                    </p:blipFill>
                    <p:spPr>
                      <a:xfrm>
                        <a:off x="1443939" y="3380574"/>
                        <a:ext cx="4833723" cy="503796"/>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8DB9C5E-ABF6-4212-8094-8BBD2D3090C6}"/>
              </a:ext>
            </a:extLst>
          </p:cNvPr>
          <p:cNvSpPr>
            <a:spLocks noGrp="1"/>
          </p:cNvSpPr>
          <p:nvPr>
            <p:ph type="sldNum" sz="quarter" idx="10"/>
          </p:nvPr>
        </p:nvSpPr>
        <p:spPr/>
        <p:txBody>
          <a:bodyPr/>
          <a:lstStyle/>
          <a:p>
            <a:fld id="{67B19427-F580-D146-B60E-4CADEE75497F}" type="slidenum">
              <a:rPr lang="en-US" smtClean="0"/>
              <a:pPr/>
              <a:t>27</a:t>
            </a:fld>
            <a:endParaRPr lang="en-US" dirty="0"/>
          </a:p>
        </p:txBody>
      </p:sp>
    </p:spTree>
    <p:extLst>
      <p:ext uri="{BB962C8B-B14F-4D97-AF65-F5344CB8AC3E}">
        <p14:creationId xmlns:p14="http://schemas.microsoft.com/office/powerpoint/2010/main" val="2937225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7627-3A32-48E5-A8DE-8561D6554C46}"/>
              </a:ext>
            </a:extLst>
          </p:cNvPr>
          <p:cNvSpPr>
            <a:spLocks noGrp="1"/>
          </p:cNvSpPr>
          <p:nvPr>
            <p:ph type="title"/>
          </p:nvPr>
        </p:nvSpPr>
        <p:spPr/>
        <p:txBody>
          <a:bodyPr/>
          <a:lstStyle/>
          <a:p>
            <a:r>
              <a:rPr lang="en-US" dirty="0"/>
              <a:t>Example 1-3</a:t>
            </a:r>
          </a:p>
        </p:txBody>
      </p:sp>
      <p:sp>
        <p:nvSpPr>
          <p:cNvPr id="3" name="Content Placeholder 2">
            <a:extLst>
              <a:ext uri="{FF2B5EF4-FFF2-40B4-BE49-F238E27FC236}">
                <a16:creationId xmlns:a16="http://schemas.microsoft.com/office/drawing/2014/main" id="{148E608E-0944-410E-8456-AC24845B3D8B}"/>
              </a:ext>
            </a:extLst>
          </p:cNvPr>
          <p:cNvSpPr>
            <a:spLocks noGrp="1"/>
          </p:cNvSpPr>
          <p:nvPr>
            <p:ph sz="quarter" idx="16"/>
          </p:nvPr>
        </p:nvSpPr>
        <p:spPr>
          <a:xfrm>
            <a:off x="304800" y="1752600"/>
            <a:ext cx="8534400" cy="827314"/>
          </a:xfrm>
        </p:spPr>
        <p:txBody>
          <a:bodyPr/>
          <a:lstStyle/>
          <a:p>
            <a:r>
              <a:rPr lang="en-US" dirty="0"/>
              <a:t>Annual salaries (in thousands of dollars) of four workers are 75, 90, 125, and 61, respectively. Find</a:t>
            </a:r>
          </a:p>
        </p:txBody>
      </p:sp>
      <p:sp>
        <p:nvSpPr>
          <p:cNvPr id="6" name="Content Placeholder 5">
            <a:extLst>
              <a:ext uri="{FF2B5EF4-FFF2-40B4-BE49-F238E27FC236}">
                <a16:creationId xmlns:a16="http://schemas.microsoft.com/office/drawing/2014/main" id="{907EE2D4-97E4-47B6-A767-FBA11389709C}"/>
              </a:ext>
            </a:extLst>
          </p:cNvPr>
          <p:cNvSpPr>
            <a:spLocks noGrp="1"/>
          </p:cNvSpPr>
          <p:nvPr>
            <p:ph sz="quarter" idx="17"/>
          </p:nvPr>
        </p:nvSpPr>
        <p:spPr>
          <a:xfrm>
            <a:off x="304801" y="2801070"/>
            <a:ext cx="658586" cy="476140"/>
          </a:xfrm>
        </p:spPr>
        <p:txBody>
          <a:bodyPr/>
          <a:lstStyle/>
          <a:p>
            <a:r>
              <a:rPr lang="en-US" dirty="0">
                <a:solidFill>
                  <a:schemeClr val="accent2"/>
                </a:solidFill>
              </a:rPr>
              <a:t>(a)</a:t>
            </a:r>
          </a:p>
        </p:txBody>
      </p:sp>
      <p:graphicFrame>
        <p:nvGraphicFramePr>
          <p:cNvPr id="13" name="Content Placeholder 12" descr="sum of x.">
            <a:extLst>
              <a:ext uri="{FF2B5EF4-FFF2-40B4-BE49-F238E27FC236}">
                <a16:creationId xmlns:a16="http://schemas.microsoft.com/office/drawing/2014/main" id="{8CF0DC5F-679F-4D40-931B-FDD74553031D}"/>
              </a:ext>
            </a:extLst>
          </p:cNvPr>
          <p:cNvGraphicFramePr>
            <a:graphicFrameLocks noGrp="1" noChangeAspect="1"/>
          </p:cNvGraphicFramePr>
          <p:nvPr>
            <p:ph sz="quarter" idx="16"/>
          </p:nvPr>
        </p:nvGraphicFramePr>
        <p:xfrm>
          <a:off x="987983" y="2807310"/>
          <a:ext cx="596900" cy="469900"/>
        </p:xfrm>
        <a:graphic>
          <a:graphicData uri="http://schemas.openxmlformats.org/presentationml/2006/ole">
            <mc:AlternateContent xmlns:mc="http://schemas.openxmlformats.org/markup-compatibility/2006">
              <mc:Choice xmlns:v="urn:schemas-microsoft-com:vml" Requires="v">
                <p:oleObj name="Equation" r:id="rId2" imgW="596880" imgH="469800" progId="Equation.DSMT4">
                  <p:embed/>
                </p:oleObj>
              </mc:Choice>
              <mc:Fallback>
                <p:oleObj name="Equation" r:id="rId2" imgW="596880" imgH="469800" progId="Equation.DSMT4">
                  <p:embed/>
                  <p:pic>
                    <p:nvPicPr>
                      <p:cNvPr id="13" name="Content Placeholder 12" descr="sum of x.">
                        <a:extLst>
                          <a:ext uri="{FF2B5EF4-FFF2-40B4-BE49-F238E27FC236}">
                            <a16:creationId xmlns:a16="http://schemas.microsoft.com/office/drawing/2014/main" id="{8CF0DC5F-679F-4D40-931B-FDD74553031D}"/>
                          </a:ext>
                        </a:extLst>
                      </p:cNvPr>
                      <p:cNvPicPr/>
                      <p:nvPr/>
                    </p:nvPicPr>
                    <p:blipFill>
                      <a:blip r:embed="rId3"/>
                      <a:stretch>
                        <a:fillRect/>
                      </a:stretch>
                    </p:blipFill>
                    <p:spPr>
                      <a:xfrm>
                        <a:off x="987983" y="2807310"/>
                        <a:ext cx="596900" cy="469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3F63B30-C987-4192-9180-02EB1C2BD0B0}"/>
              </a:ext>
            </a:extLst>
          </p:cNvPr>
          <p:cNvSpPr>
            <a:spLocks noGrp="1"/>
          </p:cNvSpPr>
          <p:nvPr>
            <p:ph sz="quarter" idx="18"/>
          </p:nvPr>
        </p:nvSpPr>
        <p:spPr>
          <a:xfrm>
            <a:off x="291153" y="3483185"/>
            <a:ext cx="631662" cy="569373"/>
          </a:xfrm>
        </p:spPr>
        <p:txBody>
          <a:bodyPr/>
          <a:lstStyle/>
          <a:p>
            <a:r>
              <a:rPr lang="en-US" dirty="0">
                <a:solidFill>
                  <a:schemeClr val="accent2"/>
                </a:solidFill>
              </a:rPr>
              <a:t>(b)</a:t>
            </a:r>
          </a:p>
        </p:txBody>
      </p:sp>
      <p:graphicFrame>
        <p:nvGraphicFramePr>
          <p:cNvPr id="19" name="Content Placeholder 18" descr="sum of x, squared.">
            <a:extLst>
              <a:ext uri="{FF2B5EF4-FFF2-40B4-BE49-F238E27FC236}">
                <a16:creationId xmlns:a16="http://schemas.microsoft.com/office/drawing/2014/main" id="{5032E1D2-B63A-4ABF-A896-AB2A0166ABAF}"/>
              </a:ext>
            </a:extLst>
          </p:cNvPr>
          <p:cNvGraphicFramePr>
            <a:graphicFrameLocks noGrp="1" noChangeAspect="1"/>
          </p:cNvGraphicFramePr>
          <p:nvPr>
            <p:ph sz="quarter" idx="16"/>
          </p:nvPr>
        </p:nvGraphicFramePr>
        <p:xfrm>
          <a:off x="965953" y="3419780"/>
          <a:ext cx="965200" cy="584200"/>
        </p:xfrm>
        <a:graphic>
          <a:graphicData uri="http://schemas.openxmlformats.org/presentationml/2006/ole">
            <mc:AlternateContent xmlns:mc="http://schemas.openxmlformats.org/markup-compatibility/2006">
              <mc:Choice xmlns:v="urn:schemas-microsoft-com:vml" Requires="v">
                <p:oleObj name="Equation" r:id="rId4" imgW="965160" imgH="583920" progId="Equation.DSMT4">
                  <p:embed/>
                </p:oleObj>
              </mc:Choice>
              <mc:Fallback>
                <p:oleObj name="Equation" r:id="rId4" imgW="965160" imgH="583920" progId="Equation.DSMT4">
                  <p:embed/>
                  <p:pic>
                    <p:nvPicPr>
                      <p:cNvPr id="19" name="Content Placeholder 18" descr="sum of x, squared.">
                        <a:extLst>
                          <a:ext uri="{FF2B5EF4-FFF2-40B4-BE49-F238E27FC236}">
                            <a16:creationId xmlns:a16="http://schemas.microsoft.com/office/drawing/2014/main" id="{5032E1D2-B63A-4ABF-A896-AB2A0166ABAF}"/>
                          </a:ext>
                        </a:extLst>
                      </p:cNvPr>
                      <p:cNvPicPr/>
                      <p:nvPr/>
                    </p:nvPicPr>
                    <p:blipFill>
                      <a:blip r:embed="rId5"/>
                      <a:stretch>
                        <a:fillRect/>
                      </a:stretch>
                    </p:blipFill>
                    <p:spPr>
                      <a:xfrm>
                        <a:off x="965953" y="3419780"/>
                        <a:ext cx="965200" cy="584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E3F7772-596D-470E-B1CD-38A8F48E778A}"/>
              </a:ext>
            </a:extLst>
          </p:cNvPr>
          <p:cNvSpPr>
            <a:spLocks noGrp="1"/>
          </p:cNvSpPr>
          <p:nvPr>
            <p:ph sz="quarter" idx="19"/>
          </p:nvPr>
        </p:nvSpPr>
        <p:spPr>
          <a:xfrm>
            <a:off x="304801" y="4169532"/>
            <a:ext cx="631662" cy="549683"/>
          </a:xfrm>
        </p:spPr>
        <p:txBody>
          <a:bodyPr/>
          <a:lstStyle/>
          <a:p>
            <a:r>
              <a:rPr lang="en-US" dirty="0">
                <a:solidFill>
                  <a:schemeClr val="accent2"/>
                </a:solidFill>
              </a:rPr>
              <a:t>(c)</a:t>
            </a:r>
          </a:p>
        </p:txBody>
      </p:sp>
      <p:graphicFrame>
        <p:nvGraphicFramePr>
          <p:cNvPr id="20" name="Content Placeholder 19" descr="sum of, x squared.">
            <a:extLst>
              <a:ext uri="{FF2B5EF4-FFF2-40B4-BE49-F238E27FC236}">
                <a16:creationId xmlns:a16="http://schemas.microsoft.com/office/drawing/2014/main" id="{40E3BE13-9561-4BCC-8660-08EBF10FBB54}"/>
              </a:ext>
            </a:extLst>
          </p:cNvPr>
          <p:cNvGraphicFramePr>
            <a:graphicFrameLocks noGrp="1" noChangeAspect="1"/>
          </p:cNvGraphicFramePr>
          <p:nvPr>
            <p:ph sz="quarter" idx="16"/>
          </p:nvPr>
        </p:nvGraphicFramePr>
        <p:xfrm>
          <a:off x="930833" y="4146550"/>
          <a:ext cx="711200" cy="533400"/>
        </p:xfrm>
        <a:graphic>
          <a:graphicData uri="http://schemas.openxmlformats.org/presentationml/2006/ole">
            <mc:AlternateContent xmlns:mc="http://schemas.openxmlformats.org/markup-compatibility/2006">
              <mc:Choice xmlns:v="urn:schemas-microsoft-com:vml" Requires="v">
                <p:oleObj name="Equation" r:id="rId6" imgW="711000" imgH="533160" progId="Equation.DSMT4">
                  <p:embed/>
                </p:oleObj>
              </mc:Choice>
              <mc:Fallback>
                <p:oleObj name="Equation" r:id="rId6" imgW="711000" imgH="533160" progId="Equation.DSMT4">
                  <p:embed/>
                  <p:pic>
                    <p:nvPicPr>
                      <p:cNvPr id="20" name="Content Placeholder 19" descr="sum of, x squared.">
                        <a:extLst>
                          <a:ext uri="{FF2B5EF4-FFF2-40B4-BE49-F238E27FC236}">
                            <a16:creationId xmlns:a16="http://schemas.microsoft.com/office/drawing/2014/main" id="{40E3BE13-9561-4BCC-8660-08EBF10FBB54}"/>
                          </a:ext>
                        </a:extLst>
                      </p:cNvPr>
                      <p:cNvPicPr/>
                      <p:nvPr/>
                    </p:nvPicPr>
                    <p:blipFill>
                      <a:blip r:embed="rId7"/>
                      <a:stretch>
                        <a:fillRect/>
                      </a:stretch>
                    </p:blipFill>
                    <p:spPr>
                      <a:xfrm>
                        <a:off x="930833" y="4146550"/>
                        <a:ext cx="711200" cy="53340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4714A54-F8AA-44A2-A9EF-4693403F462B}"/>
              </a:ext>
            </a:extLst>
          </p:cNvPr>
          <p:cNvSpPr>
            <a:spLocks noGrp="1"/>
          </p:cNvSpPr>
          <p:nvPr>
            <p:ph type="sldNum" sz="quarter" idx="10"/>
          </p:nvPr>
        </p:nvSpPr>
        <p:spPr/>
        <p:txBody>
          <a:bodyPr/>
          <a:lstStyle/>
          <a:p>
            <a:fld id="{67B19427-F580-D146-B60E-4CADEE75497F}" type="slidenum">
              <a:rPr lang="en-US" smtClean="0"/>
              <a:pPr/>
              <a:t>28</a:t>
            </a:fld>
            <a:endParaRPr lang="en-US" dirty="0"/>
          </a:p>
        </p:txBody>
      </p:sp>
    </p:spTree>
    <p:extLst>
      <p:ext uri="{BB962C8B-B14F-4D97-AF65-F5344CB8AC3E}">
        <p14:creationId xmlns:p14="http://schemas.microsoft.com/office/powerpoint/2010/main" val="2098451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E010-0CE4-4644-AA48-24EA0DDBDABD}"/>
              </a:ext>
            </a:extLst>
          </p:cNvPr>
          <p:cNvSpPr>
            <a:spLocks noGrp="1"/>
          </p:cNvSpPr>
          <p:nvPr>
            <p:ph type="title"/>
          </p:nvPr>
        </p:nvSpPr>
        <p:spPr/>
        <p:txBody>
          <a:bodyPr/>
          <a:lstStyle/>
          <a:p>
            <a:r>
              <a:rPr lang="en-GB" dirty="0"/>
              <a:t>Example 1-3: Solution </a:t>
            </a:r>
            <a:r>
              <a:rPr lang="en-US" sz="2000" b="0" i="0" kern="1200" baseline="0" dirty="0">
                <a:solidFill>
                  <a:schemeClr val="accent1"/>
                </a:solidFill>
                <a:effectLst/>
                <a:latin typeface="Times New Roman" charset="0"/>
                <a:ea typeface="Times New Roman" charset="0"/>
                <a:cs typeface="Times New Roman" charset="0"/>
              </a:rPr>
              <a:t>(1 of 2)</a:t>
            </a:r>
            <a:endParaRPr lang="en-US" sz="2000" baseline="0" dirty="0"/>
          </a:p>
        </p:txBody>
      </p:sp>
      <p:sp>
        <p:nvSpPr>
          <p:cNvPr id="3" name="Content Placeholder 2">
            <a:extLst>
              <a:ext uri="{FF2B5EF4-FFF2-40B4-BE49-F238E27FC236}">
                <a16:creationId xmlns:a16="http://schemas.microsoft.com/office/drawing/2014/main" id="{022825F8-C3E3-406E-8B4F-1BA9A6818173}"/>
              </a:ext>
            </a:extLst>
          </p:cNvPr>
          <p:cNvSpPr>
            <a:spLocks noGrp="1"/>
          </p:cNvSpPr>
          <p:nvPr>
            <p:ph sz="quarter" idx="16"/>
          </p:nvPr>
        </p:nvSpPr>
        <p:spPr>
          <a:xfrm>
            <a:off x="304800" y="1752600"/>
            <a:ext cx="624240" cy="533400"/>
          </a:xfrm>
        </p:spPr>
        <p:txBody>
          <a:bodyPr/>
          <a:lstStyle/>
          <a:p>
            <a:r>
              <a:rPr lang="en-US" dirty="0">
                <a:solidFill>
                  <a:schemeClr val="accent2"/>
                </a:solidFill>
              </a:rPr>
              <a:t>(a)</a:t>
            </a:r>
          </a:p>
        </p:txBody>
      </p:sp>
      <p:graphicFrame>
        <p:nvGraphicFramePr>
          <p:cNvPr id="20" name="Content Placeholder 19" descr="sum of x = x sub 1 + x sub 2 + x sub 3 + x sub 4 = 75 + 90 + 125 + 61 = 351 = $351,000.">
            <a:extLst>
              <a:ext uri="{FF2B5EF4-FFF2-40B4-BE49-F238E27FC236}">
                <a16:creationId xmlns:a16="http://schemas.microsoft.com/office/drawing/2014/main" id="{68C28271-B1EB-4303-B5C3-67F7FE577B5F}"/>
              </a:ext>
            </a:extLst>
          </p:cNvPr>
          <p:cNvGraphicFramePr>
            <a:graphicFrameLocks noGrp="1" noChangeAspect="1"/>
          </p:cNvGraphicFramePr>
          <p:nvPr>
            <p:ph sz="quarter" idx="16"/>
          </p:nvPr>
        </p:nvGraphicFramePr>
        <p:xfrm>
          <a:off x="1004192" y="1811680"/>
          <a:ext cx="4251604" cy="1502144"/>
        </p:xfrm>
        <a:graphic>
          <a:graphicData uri="http://schemas.openxmlformats.org/presentationml/2006/ole">
            <mc:AlternateContent xmlns:mc="http://schemas.openxmlformats.org/markup-compatibility/2006">
              <mc:Choice xmlns:v="urn:schemas-microsoft-com:vml" Requires="v">
                <p:oleObj name="Equation" r:id="rId2" imgW="4025880" imgH="1422360" progId="Equation.DSMT4">
                  <p:embed/>
                </p:oleObj>
              </mc:Choice>
              <mc:Fallback>
                <p:oleObj name="Equation" r:id="rId2" imgW="4025880" imgH="1422360" progId="Equation.DSMT4">
                  <p:embed/>
                  <p:pic>
                    <p:nvPicPr>
                      <p:cNvPr id="20" name="Content Placeholder 19" descr="sum of x = x sub 1 + x sub 2 + x sub 3 + x sub 4 = 75 + 90 + 125 + 61 = 351 = $351,000.">
                        <a:extLst>
                          <a:ext uri="{FF2B5EF4-FFF2-40B4-BE49-F238E27FC236}">
                            <a16:creationId xmlns:a16="http://schemas.microsoft.com/office/drawing/2014/main" id="{68C28271-B1EB-4303-B5C3-67F7FE577B5F}"/>
                          </a:ext>
                        </a:extLst>
                      </p:cNvPr>
                      <p:cNvPicPr/>
                      <p:nvPr/>
                    </p:nvPicPr>
                    <p:blipFill>
                      <a:blip r:embed="rId3"/>
                      <a:stretch>
                        <a:fillRect/>
                      </a:stretch>
                    </p:blipFill>
                    <p:spPr>
                      <a:xfrm>
                        <a:off x="1004192" y="1811680"/>
                        <a:ext cx="4251604" cy="150214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465A351-727B-4370-8C03-B3436CF55E67}"/>
              </a:ext>
            </a:extLst>
          </p:cNvPr>
          <p:cNvSpPr>
            <a:spLocks noGrp="1"/>
          </p:cNvSpPr>
          <p:nvPr>
            <p:ph sz="quarter" idx="17"/>
          </p:nvPr>
        </p:nvSpPr>
        <p:spPr>
          <a:xfrm>
            <a:off x="304800" y="3719435"/>
            <a:ext cx="2062843" cy="392620"/>
          </a:xfrm>
        </p:spPr>
        <p:txBody>
          <a:bodyPr/>
          <a:lstStyle/>
          <a:p>
            <a:r>
              <a:rPr lang="en-US" dirty="0">
                <a:solidFill>
                  <a:schemeClr val="accent2"/>
                </a:solidFill>
              </a:rPr>
              <a:t>(b)</a:t>
            </a:r>
            <a:r>
              <a:rPr lang="en-US" dirty="0"/>
              <a:t> </a:t>
            </a:r>
            <a:r>
              <a:rPr lang="en-GB" dirty="0"/>
              <a:t>Note that</a:t>
            </a:r>
            <a:endParaRPr lang="en-US" dirty="0"/>
          </a:p>
        </p:txBody>
      </p:sp>
      <p:graphicFrame>
        <p:nvGraphicFramePr>
          <p:cNvPr id="21" name="Content Placeholder 20" descr="sum of x, squared.">
            <a:extLst>
              <a:ext uri="{FF2B5EF4-FFF2-40B4-BE49-F238E27FC236}">
                <a16:creationId xmlns:a16="http://schemas.microsoft.com/office/drawing/2014/main" id="{723D8B63-EC6F-43F4-8AAC-3540ADCEE002}"/>
              </a:ext>
            </a:extLst>
          </p:cNvPr>
          <p:cNvGraphicFramePr>
            <a:graphicFrameLocks noGrp="1" noChangeAspect="1"/>
          </p:cNvGraphicFramePr>
          <p:nvPr>
            <p:ph sz="quarter" idx="16"/>
          </p:nvPr>
        </p:nvGraphicFramePr>
        <p:xfrm>
          <a:off x="2306689" y="3727544"/>
          <a:ext cx="806924" cy="488403"/>
        </p:xfrm>
        <a:graphic>
          <a:graphicData uri="http://schemas.openxmlformats.org/presentationml/2006/ole">
            <mc:AlternateContent xmlns:mc="http://schemas.openxmlformats.org/markup-compatibility/2006">
              <mc:Choice xmlns:v="urn:schemas-microsoft-com:vml" Requires="v">
                <p:oleObj name="Equation" r:id="rId4" imgW="965160" imgH="583920" progId="Equation.DSMT4">
                  <p:embed/>
                </p:oleObj>
              </mc:Choice>
              <mc:Fallback>
                <p:oleObj name="Equation" r:id="rId4" imgW="965160" imgH="583920" progId="Equation.DSMT4">
                  <p:embed/>
                  <p:pic>
                    <p:nvPicPr>
                      <p:cNvPr id="21" name="Content Placeholder 20" descr="sum of x, squared.">
                        <a:extLst>
                          <a:ext uri="{FF2B5EF4-FFF2-40B4-BE49-F238E27FC236}">
                            <a16:creationId xmlns:a16="http://schemas.microsoft.com/office/drawing/2014/main" id="{723D8B63-EC6F-43F4-8AAC-3540ADCEE002}"/>
                          </a:ext>
                        </a:extLst>
                      </p:cNvPr>
                      <p:cNvPicPr/>
                      <p:nvPr/>
                    </p:nvPicPr>
                    <p:blipFill>
                      <a:blip r:embed="rId5"/>
                      <a:stretch>
                        <a:fillRect/>
                      </a:stretch>
                    </p:blipFill>
                    <p:spPr>
                      <a:xfrm>
                        <a:off x="2306689" y="3727544"/>
                        <a:ext cx="806924" cy="48840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C6866657-8877-4D3A-AECF-47CE878D795C}"/>
              </a:ext>
            </a:extLst>
          </p:cNvPr>
          <p:cNvSpPr>
            <a:spLocks noGrp="1"/>
          </p:cNvSpPr>
          <p:nvPr>
            <p:ph sz="quarter" idx="18"/>
          </p:nvPr>
        </p:nvSpPr>
        <p:spPr>
          <a:xfrm>
            <a:off x="3129994" y="3722001"/>
            <a:ext cx="5768021" cy="541844"/>
          </a:xfrm>
        </p:spPr>
        <p:txBody>
          <a:bodyPr/>
          <a:lstStyle/>
          <a:p>
            <a:r>
              <a:rPr lang="en-GB" dirty="0"/>
              <a:t>is the square of the sum of all x values.</a:t>
            </a:r>
            <a:endParaRPr lang="en-US" dirty="0"/>
          </a:p>
        </p:txBody>
      </p:sp>
      <p:sp>
        <p:nvSpPr>
          <p:cNvPr id="8" name="Content Placeholder 7">
            <a:extLst>
              <a:ext uri="{FF2B5EF4-FFF2-40B4-BE49-F238E27FC236}">
                <a16:creationId xmlns:a16="http://schemas.microsoft.com/office/drawing/2014/main" id="{075BA2CD-137D-46D6-8EC4-45F592480B29}"/>
              </a:ext>
            </a:extLst>
          </p:cNvPr>
          <p:cNvSpPr>
            <a:spLocks noGrp="1"/>
          </p:cNvSpPr>
          <p:nvPr>
            <p:ph sz="quarter" idx="19"/>
          </p:nvPr>
        </p:nvSpPr>
        <p:spPr>
          <a:xfrm>
            <a:off x="853145" y="4243603"/>
            <a:ext cx="1290215" cy="475611"/>
          </a:xfrm>
        </p:spPr>
        <p:txBody>
          <a:bodyPr/>
          <a:lstStyle/>
          <a:p>
            <a:r>
              <a:rPr lang="en-GB" dirty="0"/>
              <a:t>Thus,</a:t>
            </a:r>
            <a:endParaRPr lang="en-US" dirty="0"/>
          </a:p>
        </p:txBody>
      </p:sp>
      <p:graphicFrame>
        <p:nvGraphicFramePr>
          <p:cNvPr id="23" name="Content Placeholder 22" descr="sum of x, squared = 351 squared = 123,201.">
            <a:extLst>
              <a:ext uri="{FF2B5EF4-FFF2-40B4-BE49-F238E27FC236}">
                <a16:creationId xmlns:a16="http://schemas.microsoft.com/office/drawing/2014/main" id="{69733E70-9EED-4478-B25D-98EC4B47BE1C}"/>
              </a:ext>
            </a:extLst>
          </p:cNvPr>
          <p:cNvGraphicFramePr>
            <a:graphicFrameLocks noGrp="1" noChangeAspect="1"/>
          </p:cNvGraphicFramePr>
          <p:nvPr>
            <p:ph sz="quarter" idx="16"/>
          </p:nvPr>
        </p:nvGraphicFramePr>
        <p:xfrm>
          <a:off x="1778176" y="4865583"/>
          <a:ext cx="3373841" cy="550344"/>
        </p:xfrm>
        <a:graphic>
          <a:graphicData uri="http://schemas.openxmlformats.org/presentationml/2006/ole">
            <mc:AlternateContent xmlns:mc="http://schemas.openxmlformats.org/markup-compatibility/2006">
              <mc:Choice xmlns:v="urn:schemas-microsoft-com:vml" Requires="v">
                <p:oleObj name="Equation" r:id="rId6" imgW="3581280" imgH="583920" progId="Equation.DSMT4">
                  <p:embed/>
                </p:oleObj>
              </mc:Choice>
              <mc:Fallback>
                <p:oleObj name="Equation" r:id="rId6" imgW="3581280" imgH="583920" progId="Equation.DSMT4">
                  <p:embed/>
                  <p:pic>
                    <p:nvPicPr>
                      <p:cNvPr id="23" name="Content Placeholder 22" descr="sum of x, squared = 351 squared = 123,201.">
                        <a:extLst>
                          <a:ext uri="{FF2B5EF4-FFF2-40B4-BE49-F238E27FC236}">
                            <a16:creationId xmlns:a16="http://schemas.microsoft.com/office/drawing/2014/main" id="{69733E70-9EED-4478-B25D-98EC4B47BE1C}"/>
                          </a:ext>
                        </a:extLst>
                      </p:cNvPr>
                      <p:cNvPicPr/>
                      <p:nvPr/>
                    </p:nvPicPr>
                    <p:blipFill>
                      <a:blip r:embed="rId7"/>
                      <a:stretch>
                        <a:fillRect/>
                      </a:stretch>
                    </p:blipFill>
                    <p:spPr>
                      <a:xfrm>
                        <a:off x="1778176" y="4865583"/>
                        <a:ext cx="3373841" cy="550344"/>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383FAF79-A46F-4F5D-8BCC-4CB8BE3BEEDA}"/>
              </a:ext>
            </a:extLst>
          </p:cNvPr>
          <p:cNvSpPr>
            <a:spLocks noGrp="1"/>
          </p:cNvSpPr>
          <p:nvPr>
            <p:ph type="sldNum" sz="quarter" idx="10"/>
          </p:nvPr>
        </p:nvSpPr>
        <p:spPr/>
        <p:txBody>
          <a:bodyPr/>
          <a:lstStyle/>
          <a:p>
            <a:fld id="{67B19427-F580-D146-B60E-4CADEE75497F}" type="slidenum">
              <a:rPr lang="en-US" smtClean="0"/>
              <a:pPr/>
              <a:t>29</a:t>
            </a:fld>
            <a:endParaRPr lang="en-US" dirty="0"/>
          </a:p>
        </p:txBody>
      </p:sp>
    </p:spTree>
    <p:extLst>
      <p:ext uri="{BB962C8B-B14F-4D97-AF65-F5344CB8AC3E}">
        <p14:creationId xmlns:p14="http://schemas.microsoft.com/office/powerpoint/2010/main" val="257889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21" y="516918"/>
            <a:ext cx="8534400" cy="1080231"/>
          </a:xfrm>
        </p:spPr>
        <p:txBody>
          <a:bodyPr>
            <a:normAutofit/>
          </a:bodyPr>
          <a:lstStyle/>
          <a:p>
            <a:r>
              <a:rPr lang="en-US" dirty="0"/>
              <a:t>Symmetric			</a:t>
            </a:r>
            <a:r>
              <a:rPr lang="en-US" sz="2700" dirty="0"/>
              <a:t>Bimodal (sum of 2 bells </a:t>
            </a:r>
            <a:br>
              <a:rPr lang="en-US" dirty="0"/>
            </a:br>
            <a:r>
              <a:rPr lang="en-US" sz="2800" dirty="0"/>
              <a:t>Unimodal (bell-shaped)		with different centers)</a:t>
            </a:r>
            <a:endParaRPr lang="en-US" dirty="0"/>
          </a:p>
        </p:txBody>
      </p:sp>
      <p:pic>
        <p:nvPicPr>
          <p:cNvPr id="9" name="Content Placeholder 8" descr="A symmetric histogram the height of the columns increases and decreases gradually. A line passes through the center points at the top of each column. A symmetric histogram the height of the columns increases to a high point then decreases to a low point at the middle column, increases again to the same high point and decreases again. A line passes through the center points at the top of each column.&#10;"/>
          <p:cNvPicPr>
            <a:picLocks noGrp="1" noChangeAspect="1"/>
          </p:cNvPicPr>
          <p:nvPr>
            <p:ph sz="quarter" idx="16"/>
          </p:nvPr>
        </p:nvPicPr>
        <p:blipFill>
          <a:blip r:embed="rId3">
            <a:extLst>
              <a:ext uri="{28A0092B-C50C-407E-A947-70E740481C1C}">
                <a14:useLocalDpi xmlns:a14="http://schemas.microsoft.com/office/drawing/2010/main"/>
              </a:ext>
            </a:extLst>
          </a:blip>
          <a:stretch>
            <a:fillRect/>
          </a:stretch>
        </p:blipFill>
        <p:spPr>
          <a:xfrm>
            <a:off x="349487" y="1597149"/>
            <a:ext cx="8445026" cy="1929136"/>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3</a:t>
            </a:fld>
            <a:endParaRPr lang="en-US" dirty="0"/>
          </a:p>
        </p:txBody>
      </p:sp>
      <p:sp>
        <p:nvSpPr>
          <p:cNvPr id="3" name="Rectangle 2">
            <a:extLst>
              <a:ext uri="{FF2B5EF4-FFF2-40B4-BE49-F238E27FC236}">
                <a16:creationId xmlns:a16="http://schemas.microsoft.com/office/drawing/2014/main" id="{80F1971D-C221-C541-9A2A-1A2F2FBBAC26}"/>
              </a:ext>
            </a:extLst>
          </p:cNvPr>
          <p:cNvSpPr/>
          <p:nvPr/>
        </p:nvSpPr>
        <p:spPr>
          <a:xfrm>
            <a:off x="6114147" y="3627810"/>
            <a:ext cx="1138425" cy="584775"/>
          </a:xfrm>
          <a:prstGeom prst="rect">
            <a:avLst/>
          </a:prstGeom>
        </p:spPr>
        <p:txBody>
          <a:bodyPr wrap="square">
            <a:spAutoFit/>
          </a:bodyPr>
          <a:lstStyle/>
          <a:p>
            <a:r>
              <a:rPr lang="en-US" sz="3200" b="1" dirty="0">
                <a:solidFill>
                  <a:schemeClr val="accent1"/>
                </a:solidFill>
              </a:rPr>
              <a:t>Right	</a:t>
            </a:r>
          </a:p>
        </p:txBody>
      </p:sp>
      <p:pic>
        <p:nvPicPr>
          <p:cNvPr id="7" name="Content Placeholder 7" descr="A histogram in the figure in a is skewed to the right. The height of the columns increases abruptly and decreases gradually. A single line connects at the center points at the top of each column. A histogram in the figure in b is skewed to the left. The height of the columns increases gradually and decreases abruptly. A single line connects at the center points at the top of each column. ">
            <a:extLst>
              <a:ext uri="{FF2B5EF4-FFF2-40B4-BE49-F238E27FC236}">
                <a16:creationId xmlns:a16="http://schemas.microsoft.com/office/drawing/2014/main" id="{F52070C5-C77D-E148-9D76-A2CA2E1594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5580" y="4415635"/>
            <a:ext cx="4189206" cy="1861699"/>
          </a:xfrm>
          <a:prstGeom prst="rect">
            <a:avLst/>
          </a:prstGeom>
        </p:spPr>
      </p:pic>
      <p:pic>
        <p:nvPicPr>
          <p:cNvPr id="8" name="Content Placeholder 7" descr="A histogram in the figure in a is skewed to the right. The height of the columns increases abruptly and decreases gradually. A single line connects at the center points at the top of each column. A histogram in the figure in b is skewed to the left. The height of the columns increases gradually and decreases abruptly. A single line connects at the center points at the top of each column. ">
            <a:extLst>
              <a:ext uri="{FF2B5EF4-FFF2-40B4-BE49-F238E27FC236}">
                <a16:creationId xmlns:a16="http://schemas.microsoft.com/office/drawing/2014/main" id="{0856DEF0-73BF-8747-B705-20DFEA8682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546" y="4415634"/>
            <a:ext cx="4189206" cy="1861699"/>
          </a:xfrm>
          <a:prstGeom prst="rect">
            <a:avLst/>
          </a:prstGeom>
        </p:spPr>
      </p:pic>
      <p:sp>
        <p:nvSpPr>
          <p:cNvPr id="10" name="Rectangle 9">
            <a:extLst>
              <a:ext uri="{FF2B5EF4-FFF2-40B4-BE49-F238E27FC236}">
                <a16:creationId xmlns:a16="http://schemas.microsoft.com/office/drawing/2014/main" id="{6915C1D1-1DE8-A044-B2C9-EE4CFFD6AE8F}"/>
              </a:ext>
            </a:extLst>
          </p:cNvPr>
          <p:cNvSpPr/>
          <p:nvPr/>
        </p:nvSpPr>
        <p:spPr>
          <a:xfrm>
            <a:off x="304800" y="3627811"/>
            <a:ext cx="2725055" cy="584775"/>
          </a:xfrm>
          <a:prstGeom prst="rect">
            <a:avLst/>
          </a:prstGeom>
        </p:spPr>
        <p:txBody>
          <a:bodyPr wrap="square">
            <a:spAutoFit/>
          </a:bodyPr>
          <a:lstStyle/>
          <a:p>
            <a:r>
              <a:rPr lang="en-US" sz="3200" b="1" dirty="0">
                <a:solidFill>
                  <a:schemeClr val="accent1"/>
                </a:solidFill>
              </a:rPr>
              <a:t>Skewed:	Left</a:t>
            </a:r>
          </a:p>
        </p:txBody>
      </p:sp>
      <p:cxnSp>
        <p:nvCxnSpPr>
          <p:cNvPr id="6" name="Straight Connector 5">
            <a:extLst>
              <a:ext uri="{FF2B5EF4-FFF2-40B4-BE49-F238E27FC236}">
                <a16:creationId xmlns:a16="http://schemas.microsoft.com/office/drawing/2014/main" id="{EC8F172A-83D9-59F1-0466-41AC82551736}"/>
              </a:ext>
            </a:extLst>
          </p:cNvPr>
          <p:cNvCxnSpPr>
            <a:cxnSpLocks/>
          </p:cNvCxnSpPr>
          <p:nvPr/>
        </p:nvCxnSpPr>
        <p:spPr>
          <a:xfrm>
            <a:off x="4572000" y="772675"/>
            <a:ext cx="0" cy="55836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59F916-5DA1-98B8-6EC5-E32A97D882EB}"/>
              </a:ext>
            </a:extLst>
          </p:cNvPr>
          <p:cNvCxnSpPr>
            <a:cxnSpLocks/>
          </p:cNvCxnSpPr>
          <p:nvPr/>
        </p:nvCxnSpPr>
        <p:spPr>
          <a:xfrm>
            <a:off x="0" y="3526285"/>
            <a:ext cx="9047454"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80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14E8-E164-4451-AAF3-0F8654E8AF12}"/>
              </a:ext>
            </a:extLst>
          </p:cNvPr>
          <p:cNvSpPr>
            <a:spLocks noGrp="1"/>
          </p:cNvSpPr>
          <p:nvPr>
            <p:ph type="title"/>
          </p:nvPr>
        </p:nvSpPr>
        <p:spPr/>
        <p:txBody>
          <a:bodyPr/>
          <a:lstStyle/>
          <a:p>
            <a:r>
              <a:rPr lang="en-GB" dirty="0"/>
              <a:t>Example 1-3: Solution </a:t>
            </a:r>
            <a:r>
              <a:rPr lang="en-US" sz="2000" b="0" i="0" kern="1200" baseline="0" dirty="0">
                <a:solidFill>
                  <a:schemeClr val="accent1"/>
                </a:solidFill>
                <a:effectLst/>
                <a:latin typeface="Times New Roman" charset="0"/>
                <a:ea typeface="Times New Roman" charset="0"/>
                <a:cs typeface="Times New Roman" charset="0"/>
              </a:rPr>
              <a:t>(2 of 2)</a:t>
            </a:r>
            <a:endParaRPr lang="en-US" sz="2000" baseline="0" dirty="0"/>
          </a:p>
        </p:txBody>
      </p:sp>
      <p:sp>
        <p:nvSpPr>
          <p:cNvPr id="3" name="Content Placeholder 2">
            <a:extLst>
              <a:ext uri="{FF2B5EF4-FFF2-40B4-BE49-F238E27FC236}">
                <a16:creationId xmlns:a16="http://schemas.microsoft.com/office/drawing/2014/main" id="{0C0A3261-A735-435D-A45D-55DB648A42C5}"/>
              </a:ext>
            </a:extLst>
          </p:cNvPr>
          <p:cNvSpPr>
            <a:spLocks noGrp="1"/>
          </p:cNvSpPr>
          <p:nvPr>
            <p:ph sz="quarter" idx="16"/>
          </p:nvPr>
        </p:nvSpPr>
        <p:spPr>
          <a:xfrm>
            <a:off x="304800" y="1752600"/>
            <a:ext cx="2825195" cy="533400"/>
          </a:xfrm>
        </p:spPr>
        <p:txBody>
          <a:bodyPr/>
          <a:lstStyle/>
          <a:p>
            <a:r>
              <a:rPr lang="en-US" dirty="0">
                <a:solidFill>
                  <a:schemeClr val="accent2"/>
                </a:solidFill>
              </a:rPr>
              <a:t>(c)</a:t>
            </a:r>
            <a:r>
              <a:rPr lang="en-US" dirty="0"/>
              <a:t> The expression</a:t>
            </a:r>
          </a:p>
        </p:txBody>
      </p:sp>
      <p:graphicFrame>
        <p:nvGraphicFramePr>
          <p:cNvPr id="20" name="Content Placeholder 19" descr="sum of, x squared.">
            <a:extLst>
              <a:ext uri="{FF2B5EF4-FFF2-40B4-BE49-F238E27FC236}">
                <a16:creationId xmlns:a16="http://schemas.microsoft.com/office/drawing/2014/main" id="{043E7C7D-1BF8-4BAC-8C73-FD0EC8DD15A9}"/>
              </a:ext>
            </a:extLst>
          </p:cNvPr>
          <p:cNvGraphicFramePr>
            <a:graphicFrameLocks noGrp="1" noChangeAspect="1"/>
          </p:cNvGraphicFramePr>
          <p:nvPr>
            <p:ph sz="quarter" idx="16"/>
          </p:nvPr>
        </p:nvGraphicFramePr>
        <p:xfrm>
          <a:off x="3205890" y="1811827"/>
          <a:ext cx="627083" cy="410850"/>
        </p:xfrm>
        <a:graphic>
          <a:graphicData uri="http://schemas.openxmlformats.org/presentationml/2006/ole">
            <mc:AlternateContent xmlns:mc="http://schemas.openxmlformats.org/markup-compatibility/2006">
              <mc:Choice xmlns:v="urn:schemas-microsoft-com:vml" Requires="v">
                <p:oleObj name="Equation" r:id="rId2" imgW="736560" imgH="482400" progId="Equation.DSMT4">
                  <p:embed/>
                </p:oleObj>
              </mc:Choice>
              <mc:Fallback>
                <p:oleObj name="Equation" r:id="rId2" imgW="736560" imgH="482400" progId="Equation.DSMT4">
                  <p:embed/>
                  <p:pic>
                    <p:nvPicPr>
                      <p:cNvPr id="20" name="Content Placeholder 19" descr="sum of, x squared.">
                        <a:extLst>
                          <a:ext uri="{FF2B5EF4-FFF2-40B4-BE49-F238E27FC236}">
                            <a16:creationId xmlns:a16="http://schemas.microsoft.com/office/drawing/2014/main" id="{043E7C7D-1BF8-4BAC-8C73-FD0EC8DD15A9}"/>
                          </a:ext>
                        </a:extLst>
                      </p:cNvPr>
                      <p:cNvPicPr/>
                      <p:nvPr/>
                    </p:nvPicPr>
                    <p:blipFill>
                      <a:blip r:embed="rId3"/>
                      <a:stretch>
                        <a:fillRect/>
                      </a:stretch>
                    </p:blipFill>
                    <p:spPr>
                      <a:xfrm>
                        <a:off x="3205890" y="1811827"/>
                        <a:ext cx="627083" cy="4108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62BC24A-BBD4-45DB-AC4B-9CB42391FD58}"/>
              </a:ext>
            </a:extLst>
          </p:cNvPr>
          <p:cNvSpPr>
            <a:spLocks noGrp="1"/>
          </p:cNvSpPr>
          <p:nvPr>
            <p:ph sz="quarter" idx="17"/>
          </p:nvPr>
        </p:nvSpPr>
        <p:spPr>
          <a:xfrm>
            <a:off x="3964840" y="1765684"/>
            <a:ext cx="4629595" cy="416338"/>
          </a:xfrm>
        </p:spPr>
        <p:txBody>
          <a:bodyPr/>
          <a:lstStyle/>
          <a:p>
            <a:r>
              <a:rPr lang="en-US" dirty="0"/>
              <a:t>is the sum of the squares of </a:t>
            </a:r>
            <a:r>
              <a:rPr lang="en-US" i="1" dirty="0"/>
              <a:t>x</a:t>
            </a:r>
          </a:p>
        </p:txBody>
      </p:sp>
      <p:sp>
        <p:nvSpPr>
          <p:cNvPr id="7" name="Content Placeholder 6">
            <a:extLst>
              <a:ext uri="{FF2B5EF4-FFF2-40B4-BE49-F238E27FC236}">
                <a16:creationId xmlns:a16="http://schemas.microsoft.com/office/drawing/2014/main" id="{7A48F6CF-990E-4AD6-9CE6-A2ECA4485B4F}"/>
              </a:ext>
            </a:extLst>
          </p:cNvPr>
          <p:cNvSpPr>
            <a:spLocks noGrp="1"/>
          </p:cNvSpPr>
          <p:nvPr>
            <p:ph sz="quarter" idx="18"/>
          </p:nvPr>
        </p:nvSpPr>
        <p:spPr>
          <a:xfrm>
            <a:off x="880053" y="2378205"/>
            <a:ext cx="3006147" cy="394648"/>
          </a:xfrm>
        </p:spPr>
        <p:txBody>
          <a:bodyPr/>
          <a:lstStyle/>
          <a:p>
            <a:r>
              <a:rPr lang="en-US" dirty="0"/>
              <a:t>values. To calculate</a:t>
            </a:r>
          </a:p>
        </p:txBody>
      </p:sp>
      <p:graphicFrame>
        <p:nvGraphicFramePr>
          <p:cNvPr id="21" name="Content Placeholder 20" descr="sum of,  squared.">
            <a:extLst>
              <a:ext uri="{FF2B5EF4-FFF2-40B4-BE49-F238E27FC236}">
                <a16:creationId xmlns:a16="http://schemas.microsoft.com/office/drawing/2014/main" id="{5EE4FF0B-BF6F-4159-A832-85549287DBF6}"/>
              </a:ext>
            </a:extLst>
          </p:cNvPr>
          <p:cNvGraphicFramePr>
            <a:graphicFrameLocks noGrp="1" noChangeAspect="1"/>
          </p:cNvGraphicFramePr>
          <p:nvPr>
            <p:ph sz="quarter" idx="16"/>
          </p:nvPr>
        </p:nvGraphicFramePr>
        <p:xfrm>
          <a:off x="3909872" y="2426703"/>
          <a:ext cx="688659" cy="408892"/>
        </p:xfrm>
        <a:graphic>
          <a:graphicData uri="http://schemas.openxmlformats.org/presentationml/2006/ole">
            <mc:AlternateContent xmlns:mc="http://schemas.openxmlformats.org/markup-compatibility/2006">
              <mc:Choice xmlns:v="urn:schemas-microsoft-com:vml" Requires="v">
                <p:oleObj name="Equation" r:id="rId4" imgW="812520" imgH="482400" progId="Equation.DSMT4">
                  <p:embed/>
                </p:oleObj>
              </mc:Choice>
              <mc:Fallback>
                <p:oleObj name="Equation" r:id="rId4" imgW="812520" imgH="482400" progId="Equation.DSMT4">
                  <p:embed/>
                  <p:pic>
                    <p:nvPicPr>
                      <p:cNvPr id="21" name="Content Placeholder 20" descr="sum of,  squared.">
                        <a:extLst>
                          <a:ext uri="{FF2B5EF4-FFF2-40B4-BE49-F238E27FC236}">
                            <a16:creationId xmlns:a16="http://schemas.microsoft.com/office/drawing/2014/main" id="{5EE4FF0B-BF6F-4159-A832-85549287DBF6}"/>
                          </a:ext>
                        </a:extLst>
                      </p:cNvPr>
                      <p:cNvPicPr/>
                      <p:nvPr/>
                    </p:nvPicPr>
                    <p:blipFill>
                      <a:blip r:embed="rId5"/>
                      <a:stretch>
                        <a:fillRect/>
                      </a:stretch>
                    </p:blipFill>
                    <p:spPr>
                      <a:xfrm>
                        <a:off x="3909872" y="2426703"/>
                        <a:ext cx="688659" cy="40889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640A5DF-BE9E-411F-91FB-55F33B69320E}"/>
              </a:ext>
            </a:extLst>
          </p:cNvPr>
          <p:cNvSpPr>
            <a:spLocks noGrp="1"/>
          </p:cNvSpPr>
          <p:nvPr>
            <p:ph sz="quarter" idx="19"/>
          </p:nvPr>
        </p:nvSpPr>
        <p:spPr>
          <a:xfrm>
            <a:off x="4647895" y="2366470"/>
            <a:ext cx="4116750" cy="466764"/>
          </a:xfrm>
        </p:spPr>
        <p:txBody>
          <a:bodyPr/>
          <a:lstStyle/>
          <a:p>
            <a:r>
              <a:rPr lang="en-US" dirty="0"/>
              <a:t>we first square each of the</a:t>
            </a:r>
          </a:p>
        </p:txBody>
      </p:sp>
      <p:sp>
        <p:nvSpPr>
          <p:cNvPr id="9" name="Content Placeholder 8">
            <a:extLst>
              <a:ext uri="{FF2B5EF4-FFF2-40B4-BE49-F238E27FC236}">
                <a16:creationId xmlns:a16="http://schemas.microsoft.com/office/drawing/2014/main" id="{108D0C56-18EB-4D87-9433-BFDA1A81688B}"/>
              </a:ext>
            </a:extLst>
          </p:cNvPr>
          <p:cNvSpPr>
            <a:spLocks noGrp="1"/>
          </p:cNvSpPr>
          <p:nvPr>
            <p:ph sz="quarter" idx="20"/>
          </p:nvPr>
        </p:nvSpPr>
        <p:spPr>
          <a:xfrm>
            <a:off x="911785" y="2897735"/>
            <a:ext cx="7758545" cy="494440"/>
          </a:xfrm>
        </p:spPr>
        <p:txBody>
          <a:bodyPr/>
          <a:lstStyle/>
          <a:p>
            <a:r>
              <a:rPr lang="en-US" i="1" dirty="0"/>
              <a:t>x</a:t>
            </a:r>
            <a:r>
              <a:rPr lang="en-US" dirty="0"/>
              <a:t> values and then sum these squared values. Thus, </a:t>
            </a:r>
          </a:p>
        </p:txBody>
      </p:sp>
      <p:graphicFrame>
        <p:nvGraphicFramePr>
          <p:cNvPr id="22" name="Content Placeholder 21" descr="sum of, x squared = 75 squared + 90 squared + 125 squared + 61 squared = 5,625 + 8,100 + 15,625 + 3,721 = 33,071.">
            <a:extLst>
              <a:ext uri="{FF2B5EF4-FFF2-40B4-BE49-F238E27FC236}">
                <a16:creationId xmlns:a16="http://schemas.microsoft.com/office/drawing/2014/main" id="{BAFE770D-D19A-44B2-AC3A-E294519B2882}"/>
              </a:ext>
            </a:extLst>
          </p:cNvPr>
          <p:cNvGraphicFramePr>
            <a:graphicFrameLocks noGrp="1" noChangeAspect="1"/>
          </p:cNvGraphicFramePr>
          <p:nvPr>
            <p:ph sz="quarter" idx="16"/>
          </p:nvPr>
        </p:nvGraphicFramePr>
        <p:xfrm>
          <a:off x="1993596" y="3740803"/>
          <a:ext cx="5308596" cy="1509677"/>
        </p:xfrm>
        <a:graphic>
          <a:graphicData uri="http://schemas.openxmlformats.org/presentationml/2006/ole">
            <mc:AlternateContent xmlns:mc="http://schemas.openxmlformats.org/markup-compatibility/2006">
              <mc:Choice xmlns:v="urn:schemas-microsoft-com:vml" Requires="v">
                <p:oleObj name="Equation" r:id="rId6" imgW="5448240" imgH="1549080" progId="Equation.DSMT4">
                  <p:embed/>
                </p:oleObj>
              </mc:Choice>
              <mc:Fallback>
                <p:oleObj name="Equation" r:id="rId6" imgW="5448240" imgH="1549080" progId="Equation.DSMT4">
                  <p:embed/>
                  <p:pic>
                    <p:nvPicPr>
                      <p:cNvPr id="22" name="Content Placeholder 21" descr="sum of, x squared = 75 squared + 90 squared + 125 squared + 61 squared = 5,625 + 8,100 + 15,625 + 3,721 = 33,071.">
                        <a:extLst>
                          <a:ext uri="{FF2B5EF4-FFF2-40B4-BE49-F238E27FC236}">
                            <a16:creationId xmlns:a16="http://schemas.microsoft.com/office/drawing/2014/main" id="{BAFE770D-D19A-44B2-AC3A-E294519B2882}"/>
                          </a:ext>
                        </a:extLst>
                      </p:cNvPr>
                      <p:cNvPicPr/>
                      <p:nvPr/>
                    </p:nvPicPr>
                    <p:blipFill>
                      <a:blip r:embed="rId7"/>
                      <a:stretch>
                        <a:fillRect/>
                      </a:stretch>
                    </p:blipFill>
                    <p:spPr>
                      <a:xfrm>
                        <a:off x="1993596" y="3740803"/>
                        <a:ext cx="5308596" cy="1509677"/>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EB455ADC-6E10-4F5B-9781-A3AFF0869199}"/>
              </a:ext>
            </a:extLst>
          </p:cNvPr>
          <p:cNvSpPr>
            <a:spLocks noGrp="1"/>
          </p:cNvSpPr>
          <p:nvPr>
            <p:ph type="sldNum" sz="quarter" idx="10"/>
          </p:nvPr>
        </p:nvSpPr>
        <p:spPr/>
        <p:txBody>
          <a:bodyPr/>
          <a:lstStyle/>
          <a:p>
            <a:fld id="{67B19427-F580-D146-B60E-4CADEE75497F}" type="slidenum">
              <a:rPr lang="en-US" smtClean="0"/>
              <a:pPr/>
              <a:t>30</a:t>
            </a:fld>
            <a:endParaRPr lang="en-US" dirty="0"/>
          </a:p>
        </p:txBody>
      </p:sp>
    </p:spTree>
    <p:extLst>
      <p:ext uri="{BB962C8B-B14F-4D97-AF65-F5344CB8AC3E}">
        <p14:creationId xmlns:p14="http://schemas.microsoft.com/office/powerpoint/2010/main" val="275546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CA90-82D8-2935-0E40-FBF311D752E9}"/>
              </a:ext>
            </a:extLst>
          </p:cNvPr>
          <p:cNvSpPr>
            <a:spLocks noGrp="1"/>
          </p:cNvSpPr>
          <p:nvPr>
            <p:ph type="title"/>
          </p:nvPr>
        </p:nvSpPr>
        <p:spPr>
          <a:xfrm>
            <a:off x="474681" y="407375"/>
            <a:ext cx="8178799" cy="586856"/>
          </a:xfrm>
        </p:spPr>
        <p:txBody>
          <a:bodyPr vert="horz" lIns="91440" tIns="45720" rIns="91440" bIns="45720" rtlCol="0" anchor="ctr">
            <a:normAutofit/>
          </a:bodyPr>
          <a:lstStyle/>
          <a:p>
            <a:r>
              <a:rPr lang="en-US" sz="3100" dirty="0">
                <a:solidFill>
                  <a:schemeClr val="tx1"/>
                </a:solidFill>
                <a:latin typeface="+mj-lt"/>
                <a:ea typeface="+mj-ea"/>
                <a:cs typeface="+mj-cs"/>
              </a:rPr>
              <a:t>“Hand” solution</a:t>
            </a:r>
            <a:r>
              <a:rPr lang="en-US" sz="3100" kern="1200" dirty="0">
                <a:solidFill>
                  <a:schemeClr val="tx1"/>
                </a:solidFill>
                <a:latin typeface="+mj-lt"/>
                <a:ea typeface="+mj-ea"/>
                <a:cs typeface="+mj-cs"/>
              </a:rPr>
              <a:t> for problem 1.7 #39</a:t>
            </a:r>
          </a:p>
        </p:txBody>
      </p:sp>
      <p:sp>
        <p:nvSpPr>
          <p:cNvPr id="3" name="Content Placeholder 2">
            <a:extLst>
              <a:ext uri="{FF2B5EF4-FFF2-40B4-BE49-F238E27FC236}">
                <a16:creationId xmlns:a16="http://schemas.microsoft.com/office/drawing/2014/main" id="{A6874FE3-CA61-3EC2-B477-84FD7CAA5CA5}"/>
              </a:ext>
            </a:extLst>
          </p:cNvPr>
          <p:cNvSpPr>
            <a:spLocks noGrp="1"/>
          </p:cNvSpPr>
          <p:nvPr>
            <p:ph sz="quarter" idx="16"/>
          </p:nvPr>
        </p:nvSpPr>
        <p:spPr>
          <a:xfrm>
            <a:off x="334215" y="990758"/>
            <a:ext cx="8036665" cy="3728457"/>
          </a:xfrm>
        </p:spPr>
        <p:txBody>
          <a:bodyPr vert="horz" lIns="91440" tIns="45720" rIns="91440" bIns="45720" rtlCol="0">
            <a:normAutofit/>
          </a:bodyPr>
          <a:lstStyle/>
          <a:p>
            <a:r>
              <a:rPr lang="en-US" sz="2400" dirty="0">
                <a:latin typeface="+mn-lt"/>
                <a:ea typeface="+mn-ea"/>
                <a:cs typeface="+mn-cs"/>
              </a:rPr>
              <a:t>1.39 A car was filled with 16 gallons of gas on seven occasions. The number of miles that the car was able to travel on each tankful was 387, 414, 404, 396, 410, 422, and 414. Let x denote the distance traveled on 16 gallons of gas. Find:</a:t>
            </a:r>
          </a:p>
          <a:p>
            <a:r>
              <a:rPr lang="en-US" sz="2400" dirty="0">
                <a:latin typeface="+mn-lt"/>
                <a:ea typeface="+mn-ea"/>
                <a:cs typeface="+mn-cs"/>
              </a:rPr>
              <a:t>a. ∑x	     b. (∑x)</a:t>
            </a:r>
            <a:r>
              <a:rPr lang="en-US" sz="2400" baseline="30000" dirty="0">
                <a:latin typeface="+mn-lt"/>
                <a:ea typeface="+mn-ea"/>
                <a:cs typeface="+mn-cs"/>
              </a:rPr>
              <a:t>2             </a:t>
            </a:r>
            <a:r>
              <a:rPr lang="en-US" sz="2400" dirty="0">
                <a:latin typeface="+mn-lt"/>
                <a:ea typeface="+mn-ea"/>
                <a:cs typeface="+mn-cs"/>
              </a:rPr>
              <a:t>c. ∑x</a:t>
            </a:r>
            <a:r>
              <a:rPr lang="en-US" sz="2400" baseline="30000" dirty="0">
                <a:latin typeface="+mn-lt"/>
                <a:ea typeface="+mn-ea"/>
                <a:cs typeface="+mn-cs"/>
              </a:rPr>
              <a:t>2</a:t>
            </a:r>
          </a:p>
        </p:txBody>
      </p:sp>
      <p:sp>
        <p:nvSpPr>
          <p:cNvPr id="5" name="Footer Placeholder 4">
            <a:extLst>
              <a:ext uri="{FF2B5EF4-FFF2-40B4-BE49-F238E27FC236}">
                <a16:creationId xmlns:a16="http://schemas.microsoft.com/office/drawing/2014/main" id="{78C5948F-0CEF-9157-1768-7DA7F50011D9}"/>
              </a:ext>
            </a:extLst>
          </p:cNvPr>
          <p:cNvSpPr>
            <a:spLocks noGrp="1"/>
          </p:cNvSpPr>
          <p:nvPr>
            <p:ph type="ftr" sz="quarter" idx="11"/>
          </p:nvPr>
        </p:nvSpPr>
        <p:spPr>
          <a:xfrm>
            <a:off x="803887" y="2887154"/>
            <a:ext cx="8205427" cy="1832061"/>
          </a:xfrm>
        </p:spPr>
        <p:txBody>
          <a:bodyPr vert="horz" lIns="91440" tIns="45720" rIns="91440" bIns="45720" rtlCol="0" anchor="ctr">
            <a:normAutofit/>
          </a:bodyPr>
          <a:lstStyle/>
          <a:p>
            <a:pPr algn="l">
              <a:spcAft>
                <a:spcPts val="600"/>
              </a:spcAft>
            </a:pPr>
            <a:r>
              <a:rPr lang="en-US" sz="2400" kern="1200" dirty="0">
                <a:solidFill>
                  <a:schemeClr val="tx1"/>
                </a:solidFill>
                <a:latin typeface="+mn-lt"/>
                <a:ea typeface="+mn-ea"/>
                <a:cs typeface="+mn-cs"/>
              </a:rPr>
              <a:t>a. ∑x = 387 + 414 + 404 + 396 + 410 + 422 + 414 = 2847 miles</a:t>
            </a:r>
          </a:p>
          <a:p>
            <a:pPr algn="l">
              <a:spcAft>
                <a:spcPts val="600"/>
              </a:spcAft>
            </a:pPr>
            <a:r>
              <a:rPr lang="en-US" sz="2400" kern="1200" dirty="0">
                <a:solidFill>
                  <a:schemeClr val="tx1"/>
                </a:solidFill>
                <a:latin typeface="+mn-lt"/>
                <a:ea typeface="+mn-ea"/>
                <a:cs typeface="+mn-cs"/>
              </a:rPr>
              <a:t>b. (∑x)</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(2847)</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8,105,409</a:t>
            </a:r>
          </a:p>
          <a:p>
            <a:pPr algn="l">
              <a:spcAft>
                <a:spcPts val="600"/>
              </a:spcAft>
            </a:pPr>
            <a:r>
              <a:rPr lang="en-US" sz="2400" kern="1200" dirty="0">
                <a:solidFill>
                  <a:schemeClr val="tx1"/>
                </a:solidFill>
                <a:latin typeface="+mn-lt"/>
                <a:ea typeface="+mn-ea"/>
                <a:cs typeface="+mn-cs"/>
              </a:rPr>
              <a:t>c. ∑x</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(387)</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(414)</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(404)</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(396)</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(410)</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(422)</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(414)</a:t>
            </a:r>
            <a:r>
              <a:rPr lang="en-US" sz="2400" kern="1200" baseline="30000" dirty="0">
                <a:solidFill>
                  <a:schemeClr val="tx1"/>
                </a:solidFill>
                <a:latin typeface="+mn-lt"/>
                <a:ea typeface="+mn-ea"/>
                <a:cs typeface="+mn-cs"/>
              </a:rPr>
              <a:t>2</a:t>
            </a:r>
            <a:r>
              <a:rPr lang="en-US" sz="2400" kern="1200" dirty="0">
                <a:solidFill>
                  <a:schemeClr val="tx1"/>
                </a:solidFill>
                <a:latin typeface="+mn-lt"/>
                <a:ea typeface="+mn-ea"/>
                <a:cs typeface="+mn-cs"/>
              </a:rPr>
              <a:t> = 1,158,777</a:t>
            </a:r>
          </a:p>
        </p:txBody>
      </p:sp>
      <p:sp>
        <p:nvSpPr>
          <p:cNvPr id="4" name="Slide Number Placeholder 3">
            <a:extLst>
              <a:ext uri="{FF2B5EF4-FFF2-40B4-BE49-F238E27FC236}">
                <a16:creationId xmlns:a16="http://schemas.microsoft.com/office/drawing/2014/main" id="{82497FCB-1979-0990-0A89-600AA316A75B}"/>
              </a:ext>
            </a:extLst>
          </p:cNvPr>
          <p:cNvSpPr>
            <a:spLocks noGrp="1"/>
          </p:cNvSpPr>
          <p:nvPr>
            <p:ph type="sldNum" sz="quarter" idx="10"/>
          </p:nvPr>
        </p:nvSpPr>
        <p:spPr>
          <a:xfrm>
            <a:off x="6603999" y="6356350"/>
            <a:ext cx="2057400" cy="365125"/>
          </a:xfrm>
        </p:spPr>
        <p:txBody>
          <a:bodyPr vert="horz" lIns="91440" tIns="45720" rIns="91440" bIns="45720" rtlCol="0" anchor="ctr">
            <a:normAutofit/>
          </a:bodyPr>
          <a:lstStyle/>
          <a:p>
            <a:pPr>
              <a:spcAft>
                <a:spcPts val="600"/>
              </a:spcAft>
            </a:pPr>
            <a:fld id="{67B19427-F580-D146-B60E-4CADEE75497F}" type="slidenum">
              <a:rPr lang="en-US" smtClean="0">
                <a:latin typeface="+mn-lt"/>
                <a:ea typeface="+mn-ea"/>
                <a:cs typeface="+mn-cs"/>
              </a:rPr>
              <a:pPr>
                <a:spcAft>
                  <a:spcPts val="600"/>
                </a:spcAft>
              </a:pPr>
              <a:t>31</a:t>
            </a:fld>
            <a:endParaRPr lang="en-US">
              <a:latin typeface="+mn-lt"/>
              <a:ea typeface="+mn-ea"/>
              <a:cs typeface="+mn-cs"/>
            </a:endParaRPr>
          </a:p>
        </p:txBody>
      </p:sp>
    </p:spTree>
    <p:extLst>
      <p:ext uri="{BB962C8B-B14F-4D97-AF65-F5344CB8AC3E}">
        <p14:creationId xmlns:p14="http://schemas.microsoft.com/office/powerpoint/2010/main" val="213966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CA90-82D8-2935-0E40-FBF311D752E9}"/>
              </a:ext>
            </a:extLst>
          </p:cNvPr>
          <p:cNvSpPr>
            <a:spLocks noGrp="1"/>
          </p:cNvSpPr>
          <p:nvPr>
            <p:ph type="title"/>
          </p:nvPr>
        </p:nvSpPr>
        <p:spPr>
          <a:xfrm>
            <a:off x="470189" y="385034"/>
            <a:ext cx="8178799" cy="542175"/>
          </a:xfrm>
        </p:spPr>
        <p:txBody>
          <a:bodyPr vert="horz" lIns="91440" tIns="45720" rIns="91440" bIns="45720" rtlCol="0" anchor="ctr">
            <a:normAutofit/>
          </a:bodyPr>
          <a:lstStyle/>
          <a:p>
            <a:r>
              <a:rPr lang="en-US" sz="3100" kern="1200" dirty="0">
                <a:solidFill>
                  <a:schemeClr val="tx1"/>
                </a:solidFill>
                <a:latin typeface="+mj-lt"/>
                <a:ea typeface="+mj-ea"/>
                <a:cs typeface="+mj-cs"/>
              </a:rPr>
              <a:t>TI84 stat tool approach for problem 1.7 #39</a:t>
            </a:r>
          </a:p>
        </p:txBody>
      </p:sp>
      <p:sp>
        <p:nvSpPr>
          <p:cNvPr id="3" name="Content Placeholder 2">
            <a:extLst>
              <a:ext uri="{FF2B5EF4-FFF2-40B4-BE49-F238E27FC236}">
                <a16:creationId xmlns:a16="http://schemas.microsoft.com/office/drawing/2014/main" id="{A6874FE3-CA61-3EC2-B477-84FD7CAA5CA5}"/>
              </a:ext>
            </a:extLst>
          </p:cNvPr>
          <p:cNvSpPr>
            <a:spLocks noGrp="1"/>
          </p:cNvSpPr>
          <p:nvPr>
            <p:ph sz="quarter" idx="16"/>
          </p:nvPr>
        </p:nvSpPr>
        <p:spPr>
          <a:xfrm>
            <a:off x="334216" y="990758"/>
            <a:ext cx="4125100" cy="5170462"/>
          </a:xfrm>
        </p:spPr>
        <p:txBody>
          <a:bodyPr vert="horz" lIns="91440" tIns="45720" rIns="91440" bIns="45720" rtlCol="0">
            <a:normAutofit/>
          </a:bodyPr>
          <a:lstStyle/>
          <a:p>
            <a:r>
              <a:rPr lang="en-US" sz="2400" dirty="0">
                <a:latin typeface="+mn-lt"/>
                <a:ea typeface="+mn-ea"/>
                <a:cs typeface="+mn-cs"/>
              </a:rPr>
              <a:t>1.39 A car was filled with 16 gallons of gas on seven occasions. The number of miles that the car was able to travel on each tankful was 387, 414, 404, 396, 410, 422, and 414. Let x denote the distance traveled on 16 gallons of gas. Find: a. ∑x      b. (∑x)</a:t>
            </a:r>
            <a:r>
              <a:rPr lang="en-US" sz="2400" baseline="30000" dirty="0">
                <a:latin typeface="+mn-lt"/>
                <a:ea typeface="+mn-ea"/>
                <a:cs typeface="+mn-cs"/>
              </a:rPr>
              <a:t>2             </a:t>
            </a:r>
            <a:r>
              <a:rPr lang="en-US" sz="2400" dirty="0">
                <a:latin typeface="+mn-lt"/>
                <a:ea typeface="+mn-ea"/>
                <a:cs typeface="+mn-cs"/>
              </a:rPr>
              <a:t>c. ∑x</a:t>
            </a:r>
            <a:r>
              <a:rPr lang="en-US" sz="2400" baseline="30000" dirty="0">
                <a:latin typeface="+mn-lt"/>
                <a:ea typeface="+mn-ea"/>
                <a:cs typeface="+mn-cs"/>
              </a:rPr>
              <a:t>2</a:t>
            </a:r>
          </a:p>
          <a:p>
            <a:pPr indent="-228600">
              <a:buFont typeface="Arial" panose="020B0604020202020204" pitchFamily="34" charset="0"/>
              <a:buChar char="•"/>
            </a:pPr>
            <a:r>
              <a:rPr lang="en-US" sz="2400" dirty="0">
                <a:latin typeface="+mn-lt"/>
                <a:ea typeface="+mn-ea"/>
                <a:cs typeface="+mn-cs"/>
              </a:rPr>
              <a:t>Put data in as L1 (stat, EDIT)</a:t>
            </a:r>
          </a:p>
          <a:p>
            <a:pPr indent="-228600">
              <a:buFont typeface="Arial" panose="020B0604020202020204" pitchFamily="34" charset="0"/>
              <a:buChar char="•"/>
            </a:pPr>
            <a:r>
              <a:rPr lang="en-US" sz="2400" dirty="0">
                <a:latin typeface="+mn-lt"/>
                <a:ea typeface="+mn-ea"/>
                <a:cs typeface="+mn-cs"/>
              </a:rPr>
              <a:t>Find the 1 variable statistics</a:t>
            </a:r>
            <a:r>
              <a:rPr lang="en-US" sz="2400" dirty="0">
                <a:latin typeface="+mn-lt"/>
                <a:ea typeface="+mn-ea"/>
                <a:cs typeface="+mn-cs"/>
                <a:sym typeface="Wingdings" pitchFamily="2" charset="2"/>
              </a:rPr>
              <a:t> (stat, CALC, CALCULATE)</a:t>
            </a:r>
          </a:p>
          <a:p>
            <a:pPr indent="-228600">
              <a:buFont typeface="Arial" panose="020B0604020202020204" pitchFamily="34" charset="0"/>
              <a:buChar char="•"/>
            </a:pPr>
            <a:r>
              <a:rPr lang="en-US" sz="2400" dirty="0">
                <a:latin typeface="+mn-lt"/>
                <a:ea typeface="+mn-ea"/>
                <a:cs typeface="+mn-cs"/>
              </a:rPr>
              <a:t>Square the </a:t>
            </a:r>
            <a:r>
              <a:rPr lang="el-GR" sz="2400" dirty="0">
                <a:latin typeface="+mn-lt"/>
                <a:ea typeface="+mn-ea"/>
                <a:cs typeface="+mn-cs"/>
              </a:rPr>
              <a:t>Σ</a:t>
            </a:r>
            <a:r>
              <a:rPr lang="en-US" sz="2400" dirty="0">
                <a:latin typeface="+mn-lt"/>
                <a:ea typeface="+mn-ea"/>
                <a:cs typeface="+mn-cs"/>
              </a:rPr>
              <a:t>x</a:t>
            </a:r>
            <a:r>
              <a:rPr lang="el-GR" sz="2400" dirty="0">
                <a:latin typeface="+mn-lt"/>
                <a:ea typeface="+mn-ea"/>
                <a:cs typeface="+mn-cs"/>
              </a:rPr>
              <a:t> </a:t>
            </a:r>
            <a:r>
              <a:rPr lang="en-US" sz="2400" dirty="0">
                <a:latin typeface="+mn-lt"/>
                <a:ea typeface="+mn-ea"/>
                <a:cs typeface="+mn-cs"/>
              </a:rPr>
              <a:t>[(,</a:t>
            </a:r>
            <a:r>
              <a:rPr lang="en-US" sz="2400" dirty="0" err="1">
                <a:latin typeface="+mn-lt"/>
                <a:ea typeface="+mn-ea"/>
                <a:cs typeface="+mn-cs"/>
              </a:rPr>
              <a:t>vars,Statistics</a:t>
            </a:r>
            <a:r>
              <a:rPr lang="en-US" sz="2400" dirty="0">
                <a:latin typeface="+mn-lt"/>
                <a:ea typeface="+mn-ea"/>
                <a:cs typeface="+mn-cs"/>
              </a:rPr>
              <a:t>,</a:t>
            </a:r>
            <a:r>
              <a:rPr lang="el-GR" sz="2400" dirty="0">
                <a:latin typeface="+mn-lt"/>
                <a:ea typeface="+mn-ea"/>
                <a:cs typeface="+mn-cs"/>
              </a:rPr>
              <a:t> Σ</a:t>
            </a:r>
            <a:r>
              <a:rPr lang="en-US" sz="2400" dirty="0">
                <a:latin typeface="+mn-lt"/>
                <a:ea typeface="+mn-ea"/>
                <a:cs typeface="+mn-cs"/>
              </a:rPr>
              <a:t>,enter,),x</a:t>
            </a:r>
            <a:r>
              <a:rPr lang="en-US" sz="2400" baseline="30000" dirty="0">
                <a:latin typeface="+mn-lt"/>
                <a:ea typeface="+mn-ea"/>
                <a:cs typeface="+mn-cs"/>
              </a:rPr>
              <a:t>2</a:t>
            </a:r>
            <a:r>
              <a:rPr lang="en-US" sz="2400" dirty="0">
                <a:latin typeface="+mn-lt"/>
                <a:ea typeface="+mn-ea"/>
                <a:cs typeface="+mn-cs"/>
              </a:rPr>
              <a:t>]</a:t>
            </a:r>
          </a:p>
        </p:txBody>
      </p:sp>
      <p:pic>
        <p:nvPicPr>
          <p:cNvPr id="7" name="Picture 6" descr="Text&#10;&#10;Description automatically generated">
            <a:extLst>
              <a:ext uri="{FF2B5EF4-FFF2-40B4-BE49-F238E27FC236}">
                <a16:creationId xmlns:a16="http://schemas.microsoft.com/office/drawing/2014/main" id="{829224D6-4C76-10FB-6BE6-47D45B2AD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032" y="1340304"/>
            <a:ext cx="4689909" cy="3536652"/>
          </a:xfrm>
          <a:prstGeom prst="rect">
            <a:avLst/>
          </a:prstGeom>
        </p:spPr>
      </p:pic>
      <p:sp>
        <p:nvSpPr>
          <p:cNvPr id="4" name="Slide Number Placeholder 3">
            <a:extLst>
              <a:ext uri="{FF2B5EF4-FFF2-40B4-BE49-F238E27FC236}">
                <a16:creationId xmlns:a16="http://schemas.microsoft.com/office/drawing/2014/main" id="{82497FCB-1979-0990-0A89-600AA316A75B}"/>
              </a:ext>
            </a:extLst>
          </p:cNvPr>
          <p:cNvSpPr>
            <a:spLocks noGrp="1"/>
          </p:cNvSpPr>
          <p:nvPr>
            <p:ph type="sldNum" sz="quarter" idx="10"/>
          </p:nvPr>
        </p:nvSpPr>
        <p:spPr>
          <a:xfrm>
            <a:off x="6603999" y="6356350"/>
            <a:ext cx="2057400" cy="365125"/>
          </a:xfrm>
        </p:spPr>
        <p:txBody>
          <a:bodyPr vert="horz" lIns="91440" tIns="45720" rIns="91440" bIns="45720" rtlCol="0" anchor="ctr">
            <a:normAutofit/>
          </a:bodyPr>
          <a:lstStyle/>
          <a:p>
            <a:pPr>
              <a:spcAft>
                <a:spcPts val="600"/>
              </a:spcAft>
            </a:pPr>
            <a:fld id="{67B19427-F580-D146-B60E-4CADEE75497F}" type="slidenum">
              <a:rPr lang="en-US" smtClean="0">
                <a:latin typeface="+mn-lt"/>
                <a:ea typeface="+mn-ea"/>
                <a:cs typeface="+mn-cs"/>
              </a:rPr>
              <a:pPr>
                <a:spcAft>
                  <a:spcPts val="600"/>
                </a:spcAft>
              </a:pPr>
              <a:t>32</a:t>
            </a:fld>
            <a:endParaRPr lang="en-US">
              <a:latin typeface="+mn-lt"/>
              <a:ea typeface="+mn-ea"/>
              <a:cs typeface="+mn-cs"/>
            </a:endParaRPr>
          </a:p>
        </p:txBody>
      </p:sp>
      <p:pic>
        <p:nvPicPr>
          <p:cNvPr id="9" name="Picture 8" descr="Table&#10;&#10;Description automatically generated">
            <a:extLst>
              <a:ext uri="{FF2B5EF4-FFF2-40B4-BE49-F238E27FC236}">
                <a16:creationId xmlns:a16="http://schemas.microsoft.com/office/drawing/2014/main" id="{7C74C249-601D-F914-B731-C8A7DF70E5E2}"/>
              </a:ext>
            </a:extLst>
          </p:cNvPr>
          <p:cNvPicPr>
            <a:picLocks noChangeAspect="1"/>
          </p:cNvPicPr>
          <p:nvPr/>
        </p:nvPicPr>
        <p:blipFill rotWithShape="1">
          <a:blip r:embed="rId3">
            <a:extLst>
              <a:ext uri="{28A0092B-C50C-407E-A947-70E740481C1C}">
                <a14:useLocalDpi xmlns:a14="http://schemas.microsoft.com/office/drawing/2010/main" val="0"/>
              </a:ext>
            </a:extLst>
          </a:blip>
          <a:srcRect b="58469"/>
          <a:stretch/>
        </p:blipFill>
        <p:spPr>
          <a:xfrm>
            <a:off x="4392032" y="4918036"/>
            <a:ext cx="4689909" cy="1468803"/>
          </a:xfrm>
          <a:prstGeom prst="rect">
            <a:avLst/>
          </a:prstGeom>
        </p:spPr>
      </p:pic>
      <p:sp>
        <p:nvSpPr>
          <p:cNvPr id="6" name="TextBox 5">
            <a:extLst>
              <a:ext uri="{FF2B5EF4-FFF2-40B4-BE49-F238E27FC236}">
                <a16:creationId xmlns:a16="http://schemas.microsoft.com/office/drawing/2014/main" id="{3DCD5665-CD5E-5A21-6F9C-CC0FA77778BC}"/>
              </a:ext>
            </a:extLst>
          </p:cNvPr>
          <p:cNvSpPr txBox="1"/>
          <p:nvPr/>
        </p:nvSpPr>
        <p:spPr>
          <a:xfrm>
            <a:off x="352182" y="6345620"/>
            <a:ext cx="8164949" cy="369332"/>
          </a:xfrm>
          <a:prstGeom prst="rect">
            <a:avLst/>
          </a:prstGeom>
          <a:noFill/>
        </p:spPr>
        <p:txBody>
          <a:bodyPr wrap="square">
            <a:spAutoFit/>
          </a:bodyPr>
          <a:lstStyle/>
          <a:p>
            <a:pPr algn="l">
              <a:spcAft>
                <a:spcPts val="600"/>
              </a:spcAft>
            </a:pPr>
            <a:r>
              <a:rPr lang="en-US" sz="1800" kern="1200" dirty="0">
                <a:solidFill>
                  <a:schemeClr val="tx1"/>
                </a:solidFill>
                <a:latin typeface="+mn-lt"/>
                <a:ea typeface="+mn-ea"/>
                <a:cs typeface="+mn-cs"/>
              </a:rPr>
              <a:t>What are advantages/disadvantages for the TI84 stat tool and “hand” solutions?</a:t>
            </a:r>
          </a:p>
        </p:txBody>
      </p:sp>
    </p:spTree>
    <p:extLst>
      <p:ext uri="{BB962C8B-B14F-4D97-AF65-F5344CB8AC3E}">
        <p14:creationId xmlns:p14="http://schemas.microsoft.com/office/powerpoint/2010/main" val="406450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EC02-DB2A-C5D0-9D0F-EB064CF729F0}"/>
              </a:ext>
            </a:extLst>
          </p:cNvPr>
          <p:cNvSpPr>
            <a:spLocks noGrp="1"/>
          </p:cNvSpPr>
          <p:nvPr>
            <p:ph type="title"/>
          </p:nvPr>
        </p:nvSpPr>
        <p:spPr>
          <a:xfrm>
            <a:off x="209575" y="465741"/>
            <a:ext cx="8534400" cy="838199"/>
          </a:xfrm>
        </p:spPr>
        <p:txBody>
          <a:bodyPr/>
          <a:lstStyle/>
          <a:p>
            <a:r>
              <a:rPr lang="en-US" dirty="0"/>
              <a:t>Problem 1.7 #37 using Excel </a:t>
            </a:r>
          </a:p>
        </p:txBody>
      </p:sp>
      <p:sp>
        <p:nvSpPr>
          <p:cNvPr id="4" name="Slide Number Placeholder 3">
            <a:extLst>
              <a:ext uri="{FF2B5EF4-FFF2-40B4-BE49-F238E27FC236}">
                <a16:creationId xmlns:a16="http://schemas.microsoft.com/office/drawing/2014/main" id="{97AD4BAA-B5E2-38CE-3198-8D97B899E6F0}"/>
              </a:ext>
            </a:extLst>
          </p:cNvPr>
          <p:cNvSpPr>
            <a:spLocks noGrp="1"/>
          </p:cNvSpPr>
          <p:nvPr>
            <p:ph type="sldNum" sz="quarter" idx="10"/>
          </p:nvPr>
        </p:nvSpPr>
        <p:spPr/>
        <p:txBody>
          <a:bodyPr/>
          <a:lstStyle/>
          <a:p>
            <a:fld id="{67B19427-F580-D146-B60E-4CADEE75497F}" type="slidenum">
              <a:rPr lang="en-US" smtClean="0"/>
              <a:pPr/>
              <a:t>33</a:t>
            </a:fld>
            <a:endParaRPr lang="en-US" dirty="0"/>
          </a:p>
        </p:txBody>
      </p:sp>
      <p:sp>
        <p:nvSpPr>
          <p:cNvPr id="5" name="Footer Placeholder 4">
            <a:extLst>
              <a:ext uri="{FF2B5EF4-FFF2-40B4-BE49-F238E27FC236}">
                <a16:creationId xmlns:a16="http://schemas.microsoft.com/office/drawing/2014/main" id="{CFED4B94-7B89-470D-784B-1A279A5C77EB}"/>
              </a:ext>
            </a:extLst>
          </p:cNvPr>
          <p:cNvSpPr>
            <a:spLocks noGrp="1"/>
          </p:cNvSpPr>
          <p:nvPr>
            <p:ph type="ftr" sz="quarter" idx="11"/>
          </p:nvPr>
        </p:nvSpPr>
        <p:spPr/>
        <p:txBody>
          <a:bodyPr/>
          <a:lstStyle/>
          <a:p>
            <a:r>
              <a:rPr lang="en-IN"/>
              <a:t>Copyright ©2016 John Wiley &amp; Sons, Inc. </a:t>
            </a:r>
            <a:endParaRPr lang="en-US" dirty="0"/>
          </a:p>
        </p:txBody>
      </p:sp>
      <p:sp>
        <p:nvSpPr>
          <p:cNvPr id="10" name="Content Placeholder 9">
            <a:extLst>
              <a:ext uri="{FF2B5EF4-FFF2-40B4-BE49-F238E27FC236}">
                <a16:creationId xmlns:a16="http://schemas.microsoft.com/office/drawing/2014/main" id="{AC7530C4-56E6-87A5-D82D-8EDBCB9DDDB3}"/>
              </a:ext>
            </a:extLst>
          </p:cNvPr>
          <p:cNvSpPr>
            <a:spLocks noGrp="1"/>
          </p:cNvSpPr>
          <p:nvPr>
            <p:ph sz="quarter" idx="16"/>
          </p:nvPr>
        </p:nvSpPr>
        <p:spPr>
          <a:xfrm>
            <a:off x="4268420" y="1076255"/>
            <a:ext cx="4875579" cy="5316004"/>
          </a:xfrm>
        </p:spPr>
        <p:txBody>
          <a:bodyPr/>
          <a:lstStyle/>
          <a:p>
            <a:r>
              <a:rPr lang="en-US" dirty="0"/>
              <a:t>  Best done using a spreadsheet.</a:t>
            </a:r>
          </a:p>
          <a:p>
            <a:pPr marL="457200" indent="-457200">
              <a:buFont typeface="Arial" panose="020B0604020202020204" pitchFamily="34" charset="0"/>
              <a:buChar char="•"/>
            </a:pPr>
            <a:r>
              <a:rPr lang="en-US" sz="2400" dirty="0"/>
              <a:t>Put data in vertically.</a:t>
            </a:r>
          </a:p>
          <a:p>
            <a:pPr marL="457200" indent="-457200">
              <a:buFont typeface="Arial" panose="020B0604020202020204" pitchFamily="34" charset="0"/>
              <a:buChar char="•"/>
            </a:pPr>
            <a:r>
              <a:rPr lang="en-US" sz="2400" dirty="0"/>
              <a:t>Create columns f^2, m*f, m^2*f. </a:t>
            </a:r>
          </a:p>
          <a:p>
            <a:pPr marL="457200" indent="-457200">
              <a:buFont typeface="Arial" panose="020B0604020202020204" pitchFamily="34" charset="0"/>
              <a:buChar char="•"/>
            </a:pPr>
            <a:r>
              <a:rPr lang="en-US" sz="2400" dirty="0"/>
              <a:t>The 1</a:t>
            </a:r>
            <a:r>
              <a:rPr lang="en-US" sz="2400" baseline="30000" dirty="0"/>
              <a:t>st</a:t>
            </a:r>
            <a:r>
              <a:rPr lang="en-US" sz="2400" dirty="0"/>
              <a:t> row has the labels.</a:t>
            </a:r>
          </a:p>
          <a:p>
            <a:pPr marL="457200" indent="-457200">
              <a:buFont typeface="Arial" panose="020B0604020202020204" pitchFamily="34" charset="0"/>
              <a:buChar char="•"/>
            </a:pPr>
            <a:r>
              <a:rPr lang="en-US" sz="2400" dirty="0"/>
              <a:t>Put the appropriate formulas into the 2</a:t>
            </a:r>
            <a:r>
              <a:rPr lang="en-US" sz="2400" baseline="30000" dirty="0"/>
              <a:t>nd</a:t>
            </a:r>
            <a:r>
              <a:rPr lang="en-US" sz="2400" dirty="0"/>
              <a:t> row.</a:t>
            </a:r>
          </a:p>
        </p:txBody>
      </p:sp>
      <p:pic>
        <p:nvPicPr>
          <p:cNvPr id="11" name="Picture 10">
            <a:extLst>
              <a:ext uri="{FF2B5EF4-FFF2-40B4-BE49-F238E27FC236}">
                <a16:creationId xmlns:a16="http://schemas.microsoft.com/office/drawing/2014/main" id="{8C348164-7B93-710A-6872-A83A0004ABBE}"/>
              </a:ext>
            </a:extLst>
          </p:cNvPr>
          <p:cNvPicPr>
            <a:picLocks noChangeAspect="1"/>
          </p:cNvPicPr>
          <p:nvPr/>
        </p:nvPicPr>
        <p:blipFill>
          <a:blip r:embed="rId2"/>
          <a:stretch>
            <a:fillRect/>
          </a:stretch>
        </p:blipFill>
        <p:spPr>
          <a:xfrm>
            <a:off x="94195" y="1021222"/>
            <a:ext cx="4228787" cy="2407778"/>
          </a:xfrm>
          <a:prstGeom prst="rect">
            <a:avLst/>
          </a:prstGeom>
        </p:spPr>
      </p:pic>
      <p:pic>
        <p:nvPicPr>
          <p:cNvPr id="12" name="Picture 11">
            <a:extLst>
              <a:ext uri="{FF2B5EF4-FFF2-40B4-BE49-F238E27FC236}">
                <a16:creationId xmlns:a16="http://schemas.microsoft.com/office/drawing/2014/main" id="{E5115976-46A7-B82A-1752-3A898D9F00DF}"/>
              </a:ext>
            </a:extLst>
          </p:cNvPr>
          <p:cNvPicPr>
            <a:picLocks noChangeAspect="1"/>
          </p:cNvPicPr>
          <p:nvPr/>
        </p:nvPicPr>
        <p:blipFill>
          <a:blip r:embed="rId3"/>
          <a:stretch>
            <a:fillRect/>
          </a:stretch>
        </p:blipFill>
        <p:spPr>
          <a:xfrm>
            <a:off x="1" y="3472340"/>
            <a:ext cx="4228788" cy="1464143"/>
          </a:xfrm>
          <a:prstGeom prst="rect">
            <a:avLst/>
          </a:prstGeom>
        </p:spPr>
      </p:pic>
      <p:pic>
        <p:nvPicPr>
          <p:cNvPr id="13" name="Picture 12">
            <a:extLst>
              <a:ext uri="{FF2B5EF4-FFF2-40B4-BE49-F238E27FC236}">
                <a16:creationId xmlns:a16="http://schemas.microsoft.com/office/drawing/2014/main" id="{DEE968D1-B011-BB5A-2B2E-86ABCC550503}"/>
              </a:ext>
            </a:extLst>
          </p:cNvPr>
          <p:cNvPicPr>
            <a:picLocks noChangeAspect="1"/>
          </p:cNvPicPr>
          <p:nvPr/>
        </p:nvPicPr>
        <p:blipFill>
          <a:blip r:embed="rId4"/>
          <a:stretch>
            <a:fillRect/>
          </a:stretch>
        </p:blipFill>
        <p:spPr>
          <a:xfrm>
            <a:off x="4576176" y="3727532"/>
            <a:ext cx="4259844" cy="1067578"/>
          </a:xfrm>
          <a:prstGeom prst="rect">
            <a:avLst/>
          </a:prstGeom>
        </p:spPr>
      </p:pic>
    </p:spTree>
    <p:extLst>
      <p:ext uri="{BB962C8B-B14F-4D97-AF65-F5344CB8AC3E}">
        <p14:creationId xmlns:p14="http://schemas.microsoft.com/office/powerpoint/2010/main" val="11748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EC02-DB2A-C5D0-9D0F-EB064CF729F0}"/>
              </a:ext>
            </a:extLst>
          </p:cNvPr>
          <p:cNvSpPr>
            <a:spLocks noGrp="1"/>
          </p:cNvSpPr>
          <p:nvPr>
            <p:ph type="title"/>
          </p:nvPr>
        </p:nvSpPr>
        <p:spPr>
          <a:xfrm>
            <a:off x="209575" y="465741"/>
            <a:ext cx="8534400" cy="838199"/>
          </a:xfrm>
        </p:spPr>
        <p:txBody>
          <a:bodyPr/>
          <a:lstStyle/>
          <a:p>
            <a:r>
              <a:rPr lang="en-US" dirty="0"/>
              <a:t>Problem 1.37 using Excel (</a:t>
            </a:r>
            <a:r>
              <a:rPr lang="en-US" dirty="0" err="1"/>
              <a:t>cont</a:t>
            </a:r>
            <a:r>
              <a:rPr lang="en-US" dirty="0"/>
              <a:t>) </a:t>
            </a:r>
          </a:p>
        </p:txBody>
      </p:sp>
      <p:sp>
        <p:nvSpPr>
          <p:cNvPr id="4" name="Slide Number Placeholder 3">
            <a:extLst>
              <a:ext uri="{FF2B5EF4-FFF2-40B4-BE49-F238E27FC236}">
                <a16:creationId xmlns:a16="http://schemas.microsoft.com/office/drawing/2014/main" id="{97AD4BAA-B5E2-38CE-3198-8D97B899E6F0}"/>
              </a:ext>
            </a:extLst>
          </p:cNvPr>
          <p:cNvSpPr>
            <a:spLocks noGrp="1"/>
          </p:cNvSpPr>
          <p:nvPr>
            <p:ph type="sldNum" sz="quarter" idx="10"/>
          </p:nvPr>
        </p:nvSpPr>
        <p:spPr/>
        <p:txBody>
          <a:bodyPr/>
          <a:lstStyle/>
          <a:p>
            <a:fld id="{67B19427-F580-D146-B60E-4CADEE75497F}" type="slidenum">
              <a:rPr lang="en-US" smtClean="0"/>
              <a:pPr/>
              <a:t>34</a:t>
            </a:fld>
            <a:endParaRPr lang="en-US" dirty="0"/>
          </a:p>
        </p:txBody>
      </p:sp>
      <p:sp>
        <p:nvSpPr>
          <p:cNvPr id="5" name="Footer Placeholder 4">
            <a:extLst>
              <a:ext uri="{FF2B5EF4-FFF2-40B4-BE49-F238E27FC236}">
                <a16:creationId xmlns:a16="http://schemas.microsoft.com/office/drawing/2014/main" id="{CFED4B94-7B89-470D-784B-1A279A5C77EB}"/>
              </a:ext>
            </a:extLst>
          </p:cNvPr>
          <p:cNvSpPr>
            <a:spLocks noGrp="1"/>
          </p:cNvSpPr>
          <p:nvPr>
            <p:ph type="ftr" sz="quarter" idx="11"/>
          </p:nvPr>
        </p:nvSpPr>
        <p:spPr>
          <a:xfrm>
            <a:off x="0" y="6356350"/>
            <a:ext cx="8400908" cy="501650"/>
          </a:xfrm>
        </p:spPr>
        <p:txBody>
          <a:bodyPr/>
          <a:lstStyle/>
          <a:p>
            <a:r>
              <a:rPr lang="en-IN" sz="2000" dirty="0">
                <a:solidFill>
                  <a:schemeClr val="tx1"/>
                </a:solidFill>
              </a:rPr>
              <a:t>What are some of the advantages for using spreadsheets versus a calculator?</a:t>
            </a:r>
            <a:endParaRPr lang="en-US" sz="2000" dirty="0">
              <a:solidFill>
                <a:schemeClr val="tx1"/>
              </a:solidFill>
            </a:endParaRPr>
          </a:p>
        </p:txBody>
      </p:sp>
      <p:sp>
        <p:nvSpPr>
          <p:cNvPr id="10" name="Content Placeholder 9">
            <a:extLst>
              <a:ext uri="{FF2B5EF4-FFF2-40B4-BE49-F238E27FC236}">
                <a16:creationId xmlns:a16="http://schemas.microsoft.com/office/drawing/2014/main" id="{AC7530C4-56E6-87A5-D82D-8EDBCB9DDDB3}"/>
              </a:ext>
            </a:extLst>
          </p:cNvPr>
          <p:cNvSpPr>
            <a:spLocks noGrp="1"/>
          </p:cNvSpPr>
          <p:nvPr>
            <p:ph sz="quarter" idx="16"/>
          </p:nvPr>
        </p:nvSpPr>
        <p:spPr>
          <a:xfrm>
            <a:off x="4268420" y="1076255"/>
            <a:ext cx="4875579" cy="5316004"/>
          </a:xfrm>
        </p:spPr>
        <p:txBody>
          <a:bodyPr/>
          <a:lstStyle/>
          <a:p>
            <a:r>
              <a:rPr lang="en-US" dirty="0"/>
              <a:t>  Best done using a spreadsheet.</a:t>
            </a:r>
          </a:p>
          <a:p>
            <a:pPr marL="457200" indent="-457200">
              <a:buFont typeface="Arial" panose="020B0604020202020204" pitchFamily="34" charset="0"/>
              <a:buChar char="•"/>
            </a:pPr>
            <a:r>
              <a:rPr lang="en-US" sz="1800" dirty="0">
                <a:solidFill>
                  <a:schemeClr val="accent1"/>
                </a:solidFill>
              </a:rPr>
              <a:t>Put data in vertically.</a:t>
            </a:r>
          </a:p>
          <a:p>
            <a:pPr marL="457200" indent="-457200">
              <a:buFont typeface="Arial" panose="020B0604020202020204" pitchFamily="34" charset="0"/>
              <a:buChar char="•"/>
            </a:pPr>
            <a:r>
              <a:rPr lang="en-US" sz="1800" dirty="0">
                <a:solidFill>
                  <a:schemeClr val="accent1"/>
                </a:solidFill>
              </a:rPr>
              <a:t>Create columns f^2, m*f, m^2*f. </a:t>
            </a:r>
          </a:p>
          <a:p>
            <a:pPr marL="457200" indent="-457200">
              <a:buFont typeface="Arial" panose="020B0604020202020204" pitchFamily="34" charset="0"/>
              <a:buChar char="•"/>
            </a:pPr>
            <a:r>
              <a:rPr lang="en-US" sz="1800" dirty="0">
                <a:solidFill>
                  <a:schemeClr val="accent1"/>
                </a:solidFill>
              </a:rPr>
              <a:t>The 1</a:t>
            </a:r>
            <a:r>
              <a:rPr lang="en-US" sz="1800" baseline="30000" dirty="0">
                <a:solidFill>
                  <a:schemeClr val="accent1"/>
                </a:solidFill>
              </a:rPr>
              <a:t>st</a:t>
            </a:r>
            <a:r>
              <a:rPr lang="en-US" sz="1800" dirty="0">
                <a:solidFill>
                  <a:schemeClr val="accent1"/>
                </a:solidFill>
              </a:rPr>
              <a:t> row has the labels.</a:t>
            </a:r>
          </a:p>
          <a:p>
            <a:pPr marL="457200" indent="-457200">
              <a:buFont typeface="Arial" panose="020B0604020202020204" pitchFamily="34" charset="0"/>
              <a:buChar char="•"/>
            </a:pPr>
            <a:r>
              <a:rPr lang="en-US" sz="1800" dirty="0">
                <a:solidFill>
                  <a:schemeClr val="accent1"/>
                </a:solidFill>
              </a:rPr>
              <a:t>Put the appropriate formulas into the 2</a:t>
            </a:r>
            <a:r>
              <a:rPr lang="en-US" sz="1800" baseline="30000" dirty="0">
                <a:solidFill>
                  <a:schemeClr val="accent1"/>
                </a:solidFill>
              </a:rPr>
              <a:t>nd</a:t>
            </a:r>
            <a:r>
              <a:rPr lang="en-US" sz="1800" dirty="0">
                <a:solidFill>
                  <a:schemeClr val="accent1"/>
                </a:solidFill>
              </a:rPr>
              <a:t> row.</a:t>
            </a:r>
            <a:endParaRPr lang="en-US" sz="2000" dirty="0">
              <a:solidFill>
                <a:schemeClr val="accent1"/>
              </a:solidFill>
            </a:endParaRPr>
          </a:p>
          <a:p>
            <a:pPr marL="457200" indent="-457200">
              <a:buFont typeface="Arial" panose="020B0604020202020204" pitchFamily="34" charset="0"/>
              <a:buChar char="•"/>
            </a:pPr>
            <a:r>
              <a:rPr lang="en-US" sz="2400" dirty="0"/>
              <a:t>Select 2</a:t>
            </a:r>
            <a:r>
              <a:rPr lang="en-US" sz="2400" baseline="30000" dirty="0"/>
              <a:t>nd</a:t>
            </a:r>
            <a:r>
              <a:rPr lang="en-US" sz="2400" dirty="0"/>
              <a:t> row cells with formulas.</a:t>
            </a:r>
          </a:p>
          <a:p>
            <a:pPr marL="457200" indent="-457200">
              <a:buFont typeface="Arial" panose="020B0604020202020204" pitchFamily="34" charset="0"/>
              <a:buChar char="•"/>
            </a:pPr>
            <a:r>
              <a:rPr lang="en-US" sz="2400" dirty="0"/>
              <a:t>Grab fill handle in lower right: pull down to apply formulas to the other rows.</a:t>
            </a:r>
          </a:p>
          <a:p>
            <a:pPr marL="457200" indent="-457200">
              <a:buFont typeface="Arial" panose="020B0604020202020204" pitchFamily="34" charset="0"/>
              <a:buChar char="•"/>
            </a:pPr>
            <a:r>
              <a:rPr lang="en-US" sz="2400" dirty="0"/>
              <a:t>Put in horizontal line at bottom.</a:t>
            </a:r>
          </a:p>
          <a:p>
            <a:pPr marL="457200" indent="-457200">
              <a:buFont typeface="Arial" panose="020B0604020202020204" pitchFamily="34" charset="0"/>
              <a:buChar char="•"/>
            </a:pPr>
            <a:r>
              <a:rPr lang="en-US" sz="2400" dirty="0"/>
              <a:t>Select the cells below this line. </a:t>
            </a:r>
          </a:p>
          <a:p>
            <a:pPr marL="457200" indent="-457200">
              <a:buFont typeface="Arial" panose="020B0604020202020204" pitchFamily="34" charset="0"/>
              <a:buChar char="•"/>
            </a:pPr>
            <a:r>
              <a:rPr lang="en-US" sz="2400" dirty="0"/>
              <a:t>Use </a:t>
            </a:r>
            <a:r>
              <a:rPr lang="en-US" sz="2400" dirty="0">
                <a:latin typeface="+mn-lt"/>
                <a:ea typeface="+mn-ea"/>
                <a:cs typeface="+mn-cs"/>
              </a:rPr>
              <a:t>∑ </a:t>
            </a:r>
            <a:r>
              <a:rPr lang="en-US" sz="2400" dirty="0"/>
              <a:t>“</a:t>
            </a:r>
            <a:r>
              <a:rPr lang="en-US" sz="2400" dirty="0" err="1"/>
              <a:t>autosum</a:t>
            </a:r>
            <a:r>
              <a:rPr lang="en-US" sz="2400" dirty="0"/>
              <a:t>” (in home menu) to get the sums of each column.</a:t>
            </a:r>
            <a:endParaRPr lang="en-US" dirty="0"/>
          </a:p>
        </p:txBody>
      </p:sp>
      <p:pic>
        <p:nvPicPr>
          <p:cNvPr id="11" name="Picture 10">
            <a:extLst>
              <a:ext uri="{FF2B5EF4-FFF2-40B4-BE49-F238E27FC236}">
                <a16:creationId xmlns:a16="http://schemas.microsoft.com/office/drawing/2014/main" id="{8C348164-7B93-710A-6872-A83A0004ABBE}"/>
              </a:ext>
            </a:extLst>
          </p:cNvPr>
          <p:cNvPicPr>
            <a:picLocks noChangeAspect="1"/>
          </p:cNvPicPr>
          <p:nvPr/>
        </p:nvPicPr>
        <p:blipFill rotWithShape="1">
          <a:blip r:embed="rId2"/>
          <a:srcRect b="62902"/>
          <a:stretch/>
        </p:blipFill>
        <p:spPr>
          <a:xfrm>
            <a:off x="94195" y="1021222"/>
            <a:ext cx="4228787" cy="893232"/>
          </a:xfrm>
          <a:prstGeom prst="rect">
            <a:avLst/>
          </a:prstGeom>
        </p:spPr>
      </p:pic>
      <p:pic>
        <p:nvPicPr>
          <p:cNvPr id="3" name="Picture 2">
            <a:extLst>
              <a:ext uri="{FF2B5EF4-FFF2-40B4-BE49-F238E27FC236}">
                <a16:creationId xmlns:a16="http://schemas.microsoft.com/office/drawing/2014/main" id="{E177D5DC-2845-20F5-E1D1-6141126B6A52}"/>
              </a:ext>
            </a:extLst>
          </p:cNvPr>
          <p:cNvPicPr>
            <a:picLocks noChangeAspect="1"/>
          </p:cNvPicPr>
          <p:nvPr/>
        </p:nvPicPr>
        <p:blipFill>
          <a:blip r:embed="rId3"/>
          <a:stretch>
            <a:fillRect/>
          </a:stretch>
        </p:blipFill>
        <p:spPr>
          <a:xfrm>
            <a:off x="209575" y="2138785"/>
            <a:ext cx="4066777" cy="1442005"/>
          </a:xfrm>
          <a:prstGeom prst="rect">
            <a:avLst/>
          </a:prstGeom>
        </p:spPr>
      </p:pic>
      <p:graphicFrame>
        <p:nvGraphicFramePr>
          <p:cNvPr id="6" name="Object 5">
            <a:extLst>
              <a:ext uri="{FF2B5EF4-FFF2-40B4-BE49-F238E27FC236}">
                <a16:creationId xmlns:a16="http://schemas.microsoft.com/office/drawing/2014/main" id="{D3FD302E-308C-D8F0-54D2-BFC94725CF93}"/>
              </a:ext>
            </a:extLst>
          </p:cNvPr>
          <p:cNvGraphicFramePr>
            <a:graphicFrameLocks noChangeAspect="1"/>
          </p:cNvGraphicFramePr>
          <p:nvPr>
            <p:extLst>
              <p:ext uri="{D42A27DB-BD31-4B8C-83A1-F6EECF244321}">
                <p14:modId xmlns:p14="http://schemas.microsoft.com/office/powerpoint/2010/main" val="3740975624"/>
              </p:ext>
            </p:extLst>
          </p:nvPr>
        </p:nvGraphicFramePr>
        <p:xfrm>
          <a:off x="83841" y="4681180"/>
          <a:ext cx="4140200" cy="1447800"/>
        </p:xfrm>
        <a:graphic>
          <a:graphicData uri="http://schemas.openxmlformats.org/presentationml/2006/ole">
            <mc:AlternateContent xmlns:mc="http://schemas.openxmlformats.org/markup-compatibility/2006">
              <mc:Choice xmlns:v="urn:schemas-microsoft-com:vml" Requires="v">
                <p:oleObj name="Worksheet" r:id="rId4" imgW="4140200" imgH="1447800" progId="Excel.Sheet.12">
                  <p:embed/>
                </p:oleObj>
              </mc:Choice>
              <mc:Fallback>
                <p:oleObj name="Worksheet" r:id="rId4" imgW="4140200" imgH="1447800" progId="Excel.Sheet.12">
                  <p:embed/>
                  <p:pic>
                    <p:nvPicPr>
                      <p:cNvPr id="6" name="Object 5">
                        <a:extLst>
                          <a:ext uri="{FF2B5EF4-FFF2-40B4-BE49-F238E27FC236}">
                            <a16:creationId xmlns:a16="http://schemas.microsoft.com/office/drawing/2014/main" id="{D3FD302E-308C-D8F0-54D2-BFC94725CF93}"/>
                          </a:ext>
                        </a:extLst>
                      </p:cNvPr>
                      <p:cNvPicPr/>
                      <p:nvPr/>
                    </p:nvPicPr>
                    <p:blipFill>
                      <a:blip r:embed="rId5"/>
                      <a:stretch>
                        <a:fillRect/>
                      </a:stretch>
                    </p:blipFill>
                    <p:spPr>
                      <a:xfrm>
                        <a:off x="83841" y="4681180"/>
                        <a:ext cx="4140200" cy="1447800"/>
                      </a:xfrm>
                      <a:prstGeom prst="rect">
                        <a:avLst/>
                      </a:prstGeom>
                    </p:spPr>
                  </p:pic>
                </p:oleObj>
              </mc:Fallback>
            </mc:AlternateContent>
          </a:graphicData>
        </a:graphic>
      </p:graphicFrame>
    </p:spTree>
    <p:extLst>
      <p:ext uri="{BB962C8B-B14F-4D97-AF65-F5344CB8AC3E}">
        <p14:creationId xmlns:p14="http://schemas.microsoft.com/office/powerpoint/2010/main" val="409861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7627-3A32-48E5-A8DE-8561D6554C46}"/>
              </a:ext>
            </a:extLst>
          </p:cNvPr>
          <p:cNvSpPr>
            <a:spLocks noGrp="1"/>
          </p:cNvSpPr>
          <p:nvPr>
            <p:ph type="title"/>
          </p:nvPr>
        </p:nvSpPr>
        <p:spPr/>
        <p:txBody>
          <a:bodyPr/>
          <a:lstStyle/>
          <a:p>
            <a:r>
              <a:rPr lang="en-US" dirty="0"/>
              <a:t>Example 1-4</a:t>
            </a:r>
          </a:p>
        </p:txBody>
      </p:sp>
      <p:sp>
        <p:nvSpPr>
          <p:cNvPr id="3" name="Content Placeholder 2">
            <a:extLst>
              <a:ext uri="{FF2B5EF4-FFF2-40B4-BE49-F238E27FC236}">
                <a16:creationId xmlns:a16="http://schemas.microsoft.com/office/drawing/2014/main" id="{148E608E-0944-410E-8456-AC24845B3D8B}"/>
              </a:ext>
            </a:extLst>
          </p:cNvPr>
          <p:cNvSpPr>
            <a:spLocks noGrp="1"/>
          </p:cNvSpPr>
          <p:nvPr>
            <p:ph sz="quarter" idx="16"/>
          </p:nvPr>
        </p:nvSpPr>
        <p:spPr>
          <a:xfrm>
            <a:off x="304800" y="1752600"/>
            <a:ext cx="8534400" cy="533400"/>
          </a:xfrm>
        </p:spPr>
        <p:txBody>
          <a:bodyPr/>
          <a:lstStyle/>
          <a:p>
            <a:r>
              <a:rPr lang="en-GB" dirty="0"/>
              <a:t>The following table lists four pairs of </a:t>
            </a:r>
            <a:r>
              <a:rPr lang="en-GB" i="1" dirty="0"/>
              <a:t>m</a:t>
            </a:r>
            <a:r>
              <a:rPr lang="en-GB" dirty="0"/>
              <a:t> and </a:t>
            </a:r>
            <a:r>
              <a:rPr lang="en-GB" i="1" dirty="0"/>
              <a:t>f</a:t>
            </a:r>
            <a:r>
              <a:rPr lang="en-GB" dirty="0"/>
              <a:t> values:</a:t>
            </a:r>
            <a:endParaRPr lang="en-US" dirty="0"/>
          </a:p>
        </p:txBody>
      </p:sp>
      <p:graphicFrame>
        <p:nvGraphicFramePr>
          <p:cNvPr id="23" name="Content Placeholder 22" descr="Table is accessible to screenreaders">
            <a:extLst>
              <a:ext uri="{FF2B5EF4-FFF2-40B4-BE49-F238E27FC236}">
                <a16:creationId xmlns:a16="http://schemas.microsoft.com/office/drawing/2014/main" id="{D9AAB28D-04C8-44C6-BD58-C511F7068AD8}"/>
              </a:ext>
            </a:extLst>
          </p:cNvPr>
          <p:cNvGraphicFramePr>
            <a:graphicFrameLocks noGrp="1"/>
          </p:cNvGraphicFramePr>
          <p:nvPr>
            <p:ph sz="quarter" idx="16"/>
          </p:nvPr>
        </p:nvGraphicFramePr>
        <p:xfrm>
          <a:off x="2153495" y="2438705"/>
          <a:ext cx="4239985" cy="914400"/>
        </p:xfrm>
        <a:graphic>
          <a:graphicData uri="http://schemas.openxmlformats.org/drawingml/2006/table">
            <a:tbl>
              <a:tblPr firstRow="1" bandRow="1">
                <a:tableStyleId>{2D5ABB26-0587-4C30-8999-92F81FD0307C}</a:tableStyleId>
              </a:tblPr>
              <a:tblGrid>
                <a:gridCol w="847997">
                  <a:extLst>
                    <a:ext uri="{9D8B030D-6E8A-4147-A177-3AD203B41FA5}">
                      <a16:colId xmlns:a16="http://schemas.microsoft.com/office/drawing/2014/main" val="3704729332"/>
                    </a:ext>
                  </a:extLst>
                </a:gridCol>
                <a:gridCol w="847997">
                  <a:extLst>
                    <a:ext uri="{9D8B030D-6E8A-4147-A177-3AD203B41FA5}">
                      <a16:colId xmlns:a16="http://schemas.microsoft.com/office/drawing/2014/main" val="615194429"/>
                    </a:ext>
                  </a:extLst>
                </a:gridCol>
                <a:gridCol w="847997">
                  <a:extLst>
                    <a:ext uri="{9D8B030D-6E8A-4147-A177-3AD203B41FA5}">
                      <a16:colId xmlns:a16="http://schemas.microsoft.com/office/drawing/2014/main" val="339919713"/>
                    </a:ext>
                  </a:extLst>
                </a:gridCol>
                <a:gridCol w="847997">
                  <a:extLst>
                    <a:ext uri="{9D8B030D-6E8A-4147-A177-3AD203B41FA5}">
                      <a16:colId xmlns:a16="http://schemas.microsoft.com/office/drawing/2014/main" val="2161085805"/>
                    </a:ext>
                  </a:extLst>
                </a:gridCol>
                <a:gridCol w="847997">
                  <a:extLst>
                    <a:ext uri="{9D8B030D-6E8A-4147-A177-3AD203B41FA5}">
                      <a16:colId xmlns:a16="http://schemas.microsoft.com/office/drawing/2014/main" val="3870143557"/>
                    </a:ext>
                  </a:extLst>
                </a:gridCol>
              </a:tblGrid>
              <a:tr h="351993">
                <a:tc>
                  <a:txBody>
                    <a:bodyPr/>
                    <a:lstStyle/>
                    <a:p>
                      <a:r>
                        <a:rPr lang="en-US" sz="2400" b="1" i="1" dirty="0">
                          <a:solidFill>
                            <a:schemeClr val="bg1"/>
                          </a:solidFill>
                          <a:latin typeface="Times New Roman" panose="02020603050405020304" pitchFamily="18" charset="0"/>
                          <a:cs typeface="Times New Roman" panose="02020603050405020304" pitchFamily="18" charset="0"/>
                        </a:rPr>
                        <a:t>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2400" b="1" dirty="0">
                          <a:solidFill>
                            <a:schemeClr val="bg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2400" b="1" dirty="0">
                          <a:solidFill>
                            <a:schemeClr val="bg1"/>
                          </a:solidFill>
                          <a:latin typeface="Times New Roman" panose="02020603050405020304" pitchFamily="18" charset="0"/>
                          <a:cs typeface="Times New Roman" panose="02020603050405020304" pitchFamily="18" charset="0"/>
                        </a:rPr>
                        <a:t>15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2400" b="1" dirty="0">
                          <a:solidFill>
                            <a:schemeClr val="bg1"/>
                          </a:solidFill>
                          <a:latin typeface="Times New Roman" panose="02020603050405020304" pitchFamily="18" charset="0"/>
                          <a:cs typeface="Times New Roman" panose="02020603050405020304" pitchFamily="18" charset="0"/>
                        </a:rPr>
                        <a:t>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2400" b="1" dirty="0">
                          <a:solidFill>
                            <a:schemeClr val="bg1"/>
                          </a:solidFill>
                          <a:latin typeface="Times New Roman" panose="02020603050405020304" pitchFamily="18" charset="0"/>
                          <a:cs typeface="Times New Roman" panose="02020603050405020304" pitchFamily="18" charset="0"/>
                        </a:rPr>
                        <a:t>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87058524"/>
                  </a:ext>
                </a:extLst>
              </a:tr>
              <a:tr h="351993">
                <a:tc>
                  <a:txBody>
                    <a:bodyPr/>
                    <a:lstStyle/>
                    <a:p>
                      <a:r>
                        <a:rPr lang="en-US" sz="2400" i="1" dirty="0">
                          <a:latin typeface="Times New Roman" panose="02020603050405020304" pitchFamily="18" charset="0"/>
                          <a:cs typeface="Times New Roman" panose="02020603050405020304" pitchFamily="18" charset="0"/>
                        </a:rPr>
                        <a:t>f</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Times New Roman" panose="02020603050405020304" pitchFamily="18" charset="0"/>
                          <a:cs typeface="Times New Roman" panose="02020603050405020304" pitchFamily="18" charset="0"/>
                        </a:rPr>
                        <a:t>16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686176"/>
                  </a:ext>
                </a:extLst>
              </a:tr>
            </a:tbl>
          </a:graphicData>
        </a:graphic>
      </p:graphicFrame>
      <p:sp>
        <p:nvSpPr>
          <p:cNvPr id="6" name="Content Placeholder 5">
            <a:extLst>
              <a:ext uri="{FF2B5EF4-FFF2-40B4-BE49-F238E27FC236}">
                <a16:creationId xmlns:a16="http://schemas.microsoft.com/office/drawing/2014/main" id="{907EE2D4-97E4-47B6-A767-FBA11389709C}"/>
              </a:ext>
            </a:extLst>
          </p:cNvPr>
          <p:cNvSpPr>
            <a:spLocks noGrp="1"/>
          </p:cNvSpPr>
          <p:nvPr>
            <p:ph sz="quarter" idx="17"/>
          </p:nvPr>
        </p:nvSpPr>
        <p:spPr>
          <a:xfrm>
            <a:off x="304800" y="3790057"/>
            <a:ext cx="5459185" cy="476140"/>
          </a:xfrm>
        </p:spPr>
        <p:txBody>
          <a:bodyPr/>
          <a:lstStyle/>
          <a:p>
            <a:r>
              <a:rPr lang="en-GB" dirty="0"/>
              <a:t>Compute the following:</a:t>
            </a:r>
          </a:p>
        </p:txBody>
      </p:sp>
      <p:sp>
        <p:nvSpPr>
          <p:cNvPr id="7" name="Content Placeholder 6">
            <a:extLst>
              <a:ext uri="{FF2B5EF4-FFF2-40B4-BE49-F238E27FC236}">
                <a16:creationId xmlns:a16="http://schemas.microsoft.com/office/drawing/2014/main" id="{F3F63B30-C987-4192-9180-02EB1C2BD0B0}"/>
              </a:ext>
            </a:extLst>
          </p:cNvPr>
          <p:cNvSpPr>
            <a:spLocks noGrp="1"/>
          </p:cNvSpPr>
          <p:nvPr>
            <p:ph sz="quarter" idx="18"/>
          </p:nvPr>
        </p:nvSpPr>
        <p:spPr>
          <a:xfrm>
            <a:off x="291153" y="4473112"/>
            <a:ext cx="631662" cy="569373"/>
          </a:xfrm>
        </p:spPr>
        <p:txBody>
          <a:bodyPr/>
          <a:lstStyle/>
          <a:p>
            <a:r>
              <a:rPr lang="en-US" dirty="0">
                <a:solidFill>
                  <a:schemeClr val="accent2"/>
                </a:solidFill>
              </a:rPr>
              <a:t>(a)</a:t>
            </a:r>
          </a:p>
        </p:txBody>
      </p:sp>
      <p:graphicFrame>
        <p:nvGraphicFramePr>
          <p:cNvPr id="24" name="Content Placeholder 23" descr="sum of m.">
            <a:extLst>
              <a:ext uri="{FF2B5EF4-FFF2-40B4-BE49-F238E27FC236}">
                <a16:creationId xmlns:a16="http://schemas.microsoft.com/office/drawing/2014/main" id="{8CF0DC5F-679F-4D40-931B-FDD74553031D}"/>
              </a:ext>
            </a:extLst>
          </p:cNvPr>
          <p:cNvGraphicFramePr>
            <a:graphicFrameLocks noGrp="1" noChangeAspect="1"/>
          </p:cNvGraphicFramePr>
          <p:nvPr>
            <p:ph sz="quarter" idx="17"/>
          </p:nvPr>
        </p:nvGraphicFramePr>
        <p:xfrm>
          <a:off x="1020007" y="4503440"/>
          <a:ext cx="673100" cy="469900"/>
        </p:xfrm>
        <a:graphic>
          <a:graphicData uri="http://schemas.openxmlformats.org/presentationml/2006/ole">
            <mc:AlternateContent xmlns:mc="http://schemas.openxmlformats.org/markup-compatibility/2006">
              <mc:Choice xmlns:v="urn:schemas-microsoft-com:vml" Requires="v">
                <p:oleObj name="Equation" r:id="rId2" imgW="672840" imgH="469800" progId="Equation.DSMT4">
                  <p:embed/>
                </p:oleObj>
              </mc:Choice>
              <mc:Fallback>
                <p:oleObj name="Equation" r:id="rId2" imgW="672840" imgH="469800" progId="Equation.DSMT4">
                  <p:embed/>
                  <p:pic>
                    <p:nvPicPr>
                      <p:cNvPr id="24" name="Content Placeholder 23" descr="sum of m.">
                        <a:extLst>
                          <a:ext uri="{FF2B5EF4-FFF2-40B4-BE49-F238E27FC236}">
                            <a16:creationId xmlns:a16="http://schemas.microsoft.com/office/drawing/2014/main" id="{8CF0DC5F-679F-4D40-931B-FDD74553031D}"/>
                          </a:ext>
                        </a:extLst>
                      </p:cNvPr>
                      <p:cNvPicPr/>
                      <p:nvPr/>
                    </p:nvPicPr>
                    <p:blipFill>
                      <a:blip r:embed="rId3"/>
                      <a:stretch>
                        <a:fillRect/>
                      </a:stretch>
                    </p:blipFill>
                    <p:spPr>
                      <a:xfrm>
                        <a:off x="1020007" y="4503440"/>
                        <a:ext cx="673100" cy="4699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E3F7772-596D-470E-B1CD-38A8F48E778A}"/>
              </a:ext>
            </a:extLst>
          </p:cNvPr>
          <p:cNvSpPr>
            <a:spLocks noGrp="1"/>
          </p:cNvSpPr>
          <p:nvPr>
            <p:ph sz="quarter" idx="19"/>
          </p:nvPr>
        </p:nvSpPr>
        <p:spPr>
          <a:xfrm>
            <a:off x="288472" y="5156167"/>
            <a:ext cx="631662" cy="549683"/>
          </a:xfrm>
        </p:spPr>
        <p:txBody>
          <a:bodyPr/>
          <a:lstStyle/>
          <a:p>
            <a:r>
              <a:rPr lang="en-US" dirty="0">
                <a:solidFill>
                  <a:schemeClr val="accent2"/>
                </a:solidFill>
              </a:rPr>
              <a:t>(b)</a:t>
            </a:r>
          </a:p>
        </p:txBody>
      </p:sp>
      <p:graphicFrame>
        <p:nvGraphicFramePr>
          <p:cNvPr id="26" name="Content Placeholder 25" descr="sum of, f squared">
            <a:extLst>
              <a:ext uri="{FF2B5EF4-FFF2-40B4-BE49-F238E27FC236}">
                <a16:creationId xmlns:a16="http://schemas.microsoft.com/office/drawing/2014/main" id="{5032E1D2-B63A-4ABF-A896-AB2A0166ABAF}"/>
              </a:ext>
            </a:extLst>
          </p:cNvPr>
          <p:cNvGraphicFramePr>
            <a:graphicFrameLocks noGrp="1" noChangeAspect="1"/>
          </p:cNvGraphicFramePr>
          <p:nvPr>
            <p:ph sz="quarter" idx="18"/>
          </p:nvPr>
        </p:nvGraphicFramePr>
        <p:xfrm>
          <a:off x="1020007" y="5114035"/>
          <a:ext cx="718848" cy="494943"/>
        </p:xfrm>
        <a:graphic>
          <a:graphicData uri="http://schemas.openxmlformats.org/presentationml/2006/ole">
            <mc:AlternateContent xmlns:mc="http://schemas.openxmlformats.org/markup-compatibility/2006">
              <mc:Choice xmlns:v="urn:schemas-microsoft-com:vml" Requires="v">
                <p:oleObj name="Equation" r:id="rId4" imgW="774360" imgH="533160" progId="Equation.DSMT4">
                  <p:embed/>
                </p:oleObj>
              </mc:Choice>
              <mc:Fallback>
                <p:oleObj name="Equation" r:id="rId4" imgW="774360" imgH="533160" progId="Equation.DSMT4">
                  <p:embed/>
                  <p:pic>
                    <p:nvPicPr>
                      <p:cNvPr id="26" name="Content Placeholder 25" descr="sum of, f squared">
                        <a:extLst>
                          <a:ext uri="{FF2B5EF4-FFF2-40B4-BE49-F238E27FC236}">
                            <a16:creationId xmlns:a16="http://schemas.microsoft.com/office/drawing/2014/main" id="{5032E1D2-B63A-4ABF-A896-AB2A0166ABAF}"/>
                          </a:ext>
                        </a:extLst>
                      </p:cNvPr>
                      <p:cNvPicPr/>
                      <p:nvPr/>
                    </p:nvPicPr>
                    <p:blipFill>
                      <a:blip r:embed="rId5"/>
                      <a:stretch>
                        <a:fillRect/>
                      </a:stretch>
                    </p:blipFill>
                    <p:spPr>
                      <a:xfrm>
                        <a:off x="1020007" y="5114035"/>
                        <a:ext cx="718848" cy="49494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FDA56CB-5C9A-4D50-9403-C089137E3FB6}"/>
              </a:ext>
            </a:extLst>
          </p:cNvPr>
          <p:cNvSpPr>
            <a:spLocks noGrp="1"/>
          </p:cNvSpPr>
          <p:nvPr>
            <p:ph sz="quarter" idx="20"/>
          </p:nvPr>
        </p:nvSpPr>
        <p:spPr>
          <a:xfrm>
            <a:off x="4723790" y="4463549"/>
            <a:ext cx="700135" cy="549683"/>
          </a:xfrm>
        </p:spPr>
        <p:txBody>
          <a:bodyPr/>
          <a:lstStyle/>
          <a:p>
            <a:r>
              <a:rPr lang="en-US" dirty="0">
                <a:solidFill>
                  <a:schemeClr val="accent2"/>
                </a:solidFill>
              </a:rPr>
              <a:t>(c)</a:t>
            </a:r>
          </a:p>
        </p:txBody>
      </p:sp>
      <p:graphicFrame>
        <p:nvGraphicFramePr>
          <p:cNvPr id="30" name="Content Placeholder 29" descr="sum of m f.">
            <a:extLst>
              <a:ext uri="{FF2B5EF4-FFF2-40B4-BE49-F238E27FC236}">
                <a16:creationId xmlns:a16="http://schemas.microsoft.com/office/drawing/2014/main" id="{40E3BE13-9561-4BCC-8660-08EBF10FBB54}"/>
              </a:ext>
            </a:extLst>
          </p:cNvPr>
          <p:cNvGraphicFramePr>
            <a:graphicFrameLocks noGrp="1" noChangeAspect="1"/>
          </p:cNvGraphicFramePr>
          <p:nvPr>
            <p:ph sz="quarter" idx="16"/>
          </p:nvPr>
        </p:nvGraphicFramePr>
        <p:xfrm>
          <a:off x="5423925" y="4376153"/>
          <a:ext cx="838200" cy="469900"/>
        </p:xfrm>
        <a:graphic>
          <a:graphicData uri="http://schemas.openxmlformats.org/presentationml/2006/ole">
            <mc:AlternateContent xmlns:mc="http://schemas.openxmlformats.org/markup-compatibility/2006">
              <mc:Choice xmlns:v="urn:schemas-microsoft-com:vml" Requires="v">
                <p:oleObj name="Equation" r:id="rId6" imgW="838080" imgH="469800" progId="Equation.DSMT4">
                  <p:embed/>
                </p:oleObj>
              </mc:Choice>
              <mc:Fallback>
                <p:oleObj name="Equation" r:id="rId6" imgW="838080" imgH="469800" progId="Equation.DSMT4">
                  <p:embed/>
                  <p:pic>
                    <p:nvPicPr>
                      <p:cNvPr id="30" name="Content Placeholder 29" descr="sum of m f.">
                        <a:extLst>
                          <a:ext uri="{FF2B5EF4-FFF2-40B4-BE49-F238E27FC236}">
                            <a16:creationId xmlns:a16="http://schemas.microsoft.com/office/drawing/2014/main" id="{40E3BE13-9561-4BCC-8660-08EBF10FBB54}"/>
                          </a:ext>
                        </a:extLst>
                      </p:cNvPr>
                      <p:cNvPicPr/>
                      <p:nvPr/>
                    </p:nvPicPr>
                    <p:blipFill>
                      <a:blip r:embed="rId7"/>
                      <a:stretch>
                        <a:fillRect/>
                      </a:stretch>
                    </p:blipFill>
                    <p:spPr>
                      <a:xfrm>
                        <a:off x="5423925" y="4376153"/>
                        <a:ext cx="838200" cy="4699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A5D605CC-98CC-45C2-8E7F-524FAE8DF0B0}"/>
              </a:ext>
            </a:extLst>
          </p:cNvPr>
          <p:cNvSpPr>
            <a:spLocks noGrp="1"/>
          </p:cNvSpPr>
          <p:nvPr>
            <p:ph sz="quarter" idx="21"/>
          </p:nvPr>
        </p:nvSpPr>
        <p:spPr>
          <a:xfrm>
            <a:off x="4723790" y="5162979"/>
            <a:ext cx="700135" cy="439746"/>
          </a:xfrm>
        </p:spPr>
        <p:txBody>
          <a:bodyPr/>
          <a:lstStyle/>
          <a:p>
            <a:r>
              <a:rPr lang="en-US" dirty="0">
                <a:solidFill>
                  <a:schemeClr val="accent2"/>
                </a:solidFill>
              </a:rPr>
              <a:t>(d)</a:t>
            </a:r>
          </a:p>
        </p:txBody>
      </p:sp>
      <p:graphicFrame>
        <p:nvGraphicFramePr>
          <p:cNvPr id="29" name="Content Placeholder 28" descr="sum of, m squared f.">
            <a:extLst>
              <a:ext uri="{FF2B5EF4-FFF2-40B4-BE49-F238E27FC236}">
                <a16:creationId xmlns:a16="http://schemas.microsoft.com/office/drawing/2014/main" id="{F3ABBBD2-638E-4B9A-8CC3-65D0940DA498}"/>
              </a:ext>
            </a:extLst>
          </p:cNvPr>
          <p:cNvGraphicFramePr>
            <a:graphicFrameLocks noGrp="1" noChangeAspect="1"/>
          </p:cNvGraphicFramePr>
          <p:nvPr>
            <p:ph sz="quarter" idx="17"/>
          </p:nvPr>
        </p:nvGraphicFramePr>
        <p:xfrm>
          <a:off x="5445926" y="5120206"/>
          <a:ext cx="1016000" cy="482600"/>
        </p:xfrm>
        <a:graphic>
          <a:graphicData uri="http://schemas.openxmlformats.org/presentationml/2006/ole">
            <mc:AlternateContent xmlns:mc="http://schemas.openxmlformats.org/markup-compatibility/2006">
              <mc:Choice xmlns:v="urn:schemas-microsoft-com:vml" Requires="v">
                <p:oleObj name="Equation" r:id="rId8" imgW="1015920" imgH="482400" progId="Equation.DSMT4">
                  <p:embed/>
                </p:oleObj>
              </mc:Choice>
              <mc:Fallback>
                <p:oleObj name="Equation" r:id="rId8" imgW="1015920" imgH="482400" progId="Equation.DSMT4">
                  <p:embed/>
                  <p:pic>
                    <p:nvPicPr>
                      <p:cNvPr id="29" name="Content Placeholder 28" descr="sum of, m squared f.">
                        <a:extLst>
                          <a:ext uri="{FF2B5EF4-FFF2-40B4-BE49-F238E27FC236}">
                            <a16:creationId xmlns:a16="http://schemas.microsoft.com/office/drawing/2014/main" id="{F3ABBBD2-638E-4B9A-8CC3-65D0940DA498}"/>
                          </a:ext>
                        </a:extLst>
                      </p:cNvPr>
                      <p:cNvPicPr/>
                      <p:nvPr/>
                    </p:nvPicPr>
                    <p:blipFill>
                      <a:blip r:embed="rId9"/>
                      <a:stretch>
                        <a:fillRect/>
                      </a:stretch>
                    </p:blipFill>
                    <p:spPr>
                      <a:xfrm>
                        <a:off x="5445926" y="5120206"/>
                        <a:ext cx="1016000" cy="48260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4714A54-F8AA-44A2-A9EF-4693403F462B}"/>
              </a:ext>
            </a:extLst>
          </p:cNvPr>
          <p:cNvSpPr>
            <a:spLocks noGrp="1"/>
          </p:cNvSpPr>
          <p:nvPr>
            <p:ph type="sldNum" sz="quarter" idx="10"/>
          </p:nvPr>
        </p:nvSpPr>
        <p:spPr/>
        <p:txBody>
          <a:bodyPr/>
          <a:lstStyle/>
          <a:p>
            <a:fld id="{67B19427-F580-D146-B60E-4CADEE75497F}" type="slidenum">
              <a:rPr lang="en-US" smtClean="0"/>
              <a:pPr/>
              <a:t>35</a:t>
            </a:fld>
            <a:endParaRPr lang="en-US" dirty="0"/>
          </a:p>
        </p:txBody>
      </p:sp>
    </p:spTree>
    <p:extLst>
      <p:ext uri="{BB962C8B-B14F-4D97-AF65-F5344CB8AC3E}">
        <p14:creationId xmlns:p14="http://schemas.microsoft.com/office/powerpoint/2010/main" val="426318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EB6D-FA61-4AF5-9445-4B9C13BF53C2}"/>
              </a:ext>
            </a:extLst>
          </p:cNvPr>
          <p:cNvSpPr>
            <a:spLocks noGrp="1"/>
          </p:cNvSpPr>
          <p:nvPr>
            <p:ph type="title"/>
          </p:nvPr>
        </p:nvSpPr>
        <p:spPr/>
        <p:txBody>
          <a:bodyPr/>
          <a:lstStyle/>
          <a:p>
            <a:r>
              <a:rPr lang="en-US" dirty="0"/>
              <a:t>Example 1-4: Hand Solution</a:t>
            </a:r>
          </a:p>
        </p:txBody>
      </p:sp>
      <p:sp>
        <p:nvSpPr>
          <p:cNvPr id="3" name="Content Placeholder 2">
            <a:extLst>
              <a:ext uri="{FF2B5EF4-FFF2-40B4-BE49-F238E27FC236}">
                <a16:creationId xmlns:a16="http://schemas.microsoft.com/office/drawing/2014/main" id="{A7D903D4-F03F-4B53-9702-37F923465486}"/>
              </a:ext>
            </a:extLst>
          </p:cNvPr>
          <p:cNvSpPr>
            <a:spLocks noGrp="1"/>
          </p:cNvSpPr>
          <p:nvPr>
            <p:ph sz="quarter" idx="16"/>
          </p:nvPr>
        </p:nvSpPr>
        <p:spPr>
          <a:xfrm>
            <a:off x="304800" y="1752600"/>
            <a:ext cx="8534400" cy="462080"/>
          </a:xfrm>
        </p:spPr>
        <p:txBody>
          <a:bodyPr/>
          <a:lstStyle/>
          <a:p>
            <a:r>
              <a:rPr lang="en-US" dirty="0"/>
              <a:t>Here it is in a flash:</a:t>
            </a:r>
          </a:p>
        </p:txBody>
      </p:sp>
      <p:graphicFrame>
        <p:nvGraphicFramePr>
          <p:cNvPr id="10" name="Content Placeholder 9" descr="m sub 1 = 12, m sub 2 = 15, m sub 3 = 20, m sub 4 = 30. f sub 1 = 5, f sub 2 = 9, f sub 3 = 10, f sub 4 = 16.">
            <a:extLst>
              <a:ext uri="{FF2B5EF4-FFF2-40B4-BE49-F238E27FC236}">
                <a16:creationId xmlns:a16="http://schemas.microsoft.com/office/drawing/2014/main" id="{C5302510-96BD-4C58-87DF-311C2E96D61F}"/>
              </a:ext>
            </a:extLst>
          </p:cNvPr>
          <p:cNvGraphicFramePr>
            <a:graphicFrameLocks noGrp="1" noChangeAspect="1"/>
          </p:cNvGraphicFramePr>
          <p:nvPr>
            <p:ph sz="quarter" idx="17"/>
          </p:nvPr>
        </p:nvGraphicFramePr>
        <p:xfrm>
          <a:off x="2143360" y="2400628"/>
          <a:ext cx="4445000" cy="901700"/>
        </p:xfrm>
        <a:graphic>
          <a:graphicData uri="http://schemas.openxmlformats.org/presentationml/2006/ole">
            <mc:AlternateContent xmlns:mc="http://schemas.openxmlformats.org/markup-compatibility/2006">
              <mc:Choice xmlns:v="urn:schemas-microsoft-com:vml" Requires="v">
                <p:oleObj name="Equation" r:id="rId3" imgW="4444920" imgH="901440" progId="Equation.DSMT4">
                  <p:embed/>
                </p:oleObj>
              </mc:Choice>
              <mc:Fallback>
                <p:oleObj name="Equation" r:id="rId3" imgW="4444920" imgH="901440" progId="Equation.DSMT4">
                  <p:embed/>
                  <p:pic>
                    <p:nvPicPr>
                      <p:cNvPr id="10" name="Content Placeholder 9" descr="m sub 1 = 12, m sub 2 = 15, m sub 3 = 20, m sub 4 = 30. f sub 1 = 5, f sub 2 = 9, f sub 3 = 10, f sub 4 = 16.">
                        <a:extLst>
                          <a:ext uri="{FF2B5EF4-FFF2-40B4-BE49-F238E27FC236}">
                            <a16:creationId xmlns:a16="http://schemas.microsoft.com/office/drawing/2014/main" id="{C5302510-96BD-4C58-87DF-311C2E96D61F}"/>
                          </a:ext>
                        </a:extLst>
                      </p:cNvPr>
                      <p:cNvPicPr/>
                      <p:nvPr/>
                    </p:nvPicPr>
                    <p:blipFill>
                      <a:blip r:embed="rId4"/>
                      <a:stretch>
                        <a:fillRect/>
                      </a:stretch>
                    </p:blipFill>
                    <p:spPr>
                      <a:xfrm>
                        <a:off x="2143360" y="2400628"/>
                        <a:ext cx="4445000" cy="901700"/>
                      </a:xfrm>
                      <a:prstGeom prst="rect">
                        <a:avLst/>
                      </a:prstGeom>
                    </p:spPr>
                  </p:pic>
                </p:oleObj>
              </mc:Fallback>
            </mc:AlternateContent>
          </a:graphicData>
        </a:graphic>
      </p:graphicFrame>
      <p:pic>
        <p:nvPicPr>
          <p:cNvPr id="11" name="Content Placeholder 10" descr="A table has 5 rows and 5 columns. The columns have the following headings from left to right. m, f, f squared, m f, m squared f. The row entries are as follows. Row 1: m, 12. f, 5. f squared, 5 times 5 = 25. m f, 12 times 5 = 60. m squared f, 12 times 12 times 5 = 720. Row 2: m, 15. f, 9. f squared, 9 times 9 = 81. m f, 15 times 9 = 135. m squared f, 15 times 15 times 9 = 2025. Row 3: m, 20. f, 10. f squared, 10 times 10 = 100. m f, 20 times 10 = 200. m squared f, 20 times 20 times 10 = 4000. Row 4: m, 30. f, 16. f squared, 16 times 16 = 256. m f, 30 times 16 = 480. m squared f, 30 times 30 times 16 = 14,400. Row 5: m, sigma m = 77. f, sigma f = 40. f squared, sigma f squared = 462. m f, sigma m f = 875. m squared f, sigma m squared f = 21,145."/>
          <p:cNvPicPr>
            <a:picLocks noGrp="1" noChangeAspect="1"/>
          </p:cNvPicPr>
          <p:nvPr>
            <p:ph sz="quarter" idx="18"/>
          </p:nvPr>
        </p:nvPicPr>
        <p:blipFill>
          <a:blip r:embed="rId5">
            <a:extLst>
              <a:ext uri="{28A0092B-C50C-407E-A947-70E740481C1C}">
                <a14:useLocalDpi xmlns:a14="http://schemas.microsoft.com/office/drawing/2010/main" val="0"/>
              </a:ext>
            </a:extLst>
          </a:blip>
          <a:stretch>
            <a:fillRect/>
          </a:stretch>
        </p:blipFill>
        <p:spPr>
          <a:xfrm>
            <a:off x="1156725" y="3580790"/>
            <a:ext cx="6847308" cy="2354279"/>
          </a:xfrm>
          <a:prstGeom prst="rect">
            <a:avLst/>
          </a:prstGeom>
        </p:spPr>
      </p:pic>
      <p:sp>
        <p:nvSpPr>
          <p:cNvPr id="4" name="Slide Number Placeholder 3">
            <a:extLst>
              <a:ext uri="{FF2B5EF4-FFF2-40B4-BE49-F238E27FC236}">
                <a16:creationId xmlns:a16="http://schemas.microsoft.com/office/drawing/2014/main" id="{646E852A-6DB6-447F-9AE6-C20E33A69609}"/>
              </a:ext>
            </a:extLst>
          </p:cNvPr>
          <p:cNvSpPr>
            <a:spLocks noGrp="1"/>
          </p:cNvSpPr>
          <p:nvPr>
            <p:ph type="sldNum" sz="quarter" idx="10"/>
          </p:nvPr>
        </p:nvSpPr>
        <p:spPr/>
        <p:txBody>
          <a:bodyPr/>
          <a:lstStyle/>
          <a:p>
            <a:fld id="{67B19427-F580-D146-B60E-4CADEE75497F}" type="slidenum">
              <a:rPr lang="en-US" smtClean="0"/>
              <a:pPr/>
              <a:t>36</a:t>
            </a:fld>
            <a:endParaRPr lang="en-US" dirty="0"/>
          </a:p>
        </p:txBody>
      </p:sp>
      <p:sp>
        <p:nvSpPr>
          <p:cNvPr id="8" name="TextBox 7">
            <a:extLst>
              <a:ext uri="{FF2B5EF4-FFF2-40B4-BE49-F238E27FC236}">
                <a16:creationId xmlns:a16="http://schemas.microsoft.com/office/drawing/2014/main" id="{C6330723-D2C2-5543-848E-F8E512604157}"/>
              </a:ext>
            </a:extLst>
          </p:cNvPr>
          <p:cNvSpPr txBox="1"/>
          <p:nvPr/>
        </p:nvSpPr>
        <p:spPr>
          <a:xfrm>
            <a:off x="8379" y="5935069"/>
            <a:ext cx="9144000" cy="461665"/>
          </a:xfrm>
          <a:prstGeom prst="rect">
            <a:avLst/>
          </a:prstGeom>
          <a:noFill/>
        </p:spPr>
        <p:txBody>
          <a:bodyPr wrap="square" rtlCol="0">
            <a:spAutoFit/>
          </a:bodyPr>
          <a:lstStyle/>
          <a:p>
            <a:r>
              <a:rPr lang="en-US" sz="2400" dirty="0"/>
              <a:t>Can anyone spot a typo?</a:t>
            </a:r>
          </a:p>
        </p:txBody>
      </p:sp>
    </p:spTree>
    <p:extLst>
      <p:ext uri="{BB962C8B-B14F-4D97-AF65-F5344CB8AC3E}">
        <p14:creationId xmlns:p14="http://schemas.microsoft.com/office/powerpoint/2010/main" val="18284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EB6D-FA61-4AF5-9445-4B9C13BF53C2}"/>
              </a:ext>
            </a:extLst>
          </p:cNvPr>
          <p:cNvSpPr>
            <a:spLocks noGrp="1"/>
          </p:cNvSpPr>
          <p:nvPr>
            <p:ph type="title"/>
          </p:nvPr>
        </p:nvSpPr>
        <p:spPr>
          <a:xfrm>
            <a:off x="397775" y="538280"/>
            <a:ext cx="8534400" cy="838199"/>
          </a:xfrm>
        </p:spPr>
        <p:txBody>
          <a:bodyPr/>
          <a:lstStyle/>
          <a:p>
            <a:r>
              <a:rPr lang="en-US" dirty="0"/>
              <a:t>Example 1-4: TI 84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D903D4-F03F-4B53-9702-37F923465486}"/>
                  </a:ext>
                </a:extLst>
              </p:cNvPr>
              <p:cNvSpPr>
                <a:spLocks noGrp="1"/>
              </p:cNvSpPr>
              <p:nvPr>
                <p:ph sz="quarter" idx="16"/>
              </p:nvPr>
            </p:nvSpPr>
            <p:spPr>
              <a:xfrm>
                <a:off x="381799" y="1241324"/>
                <a:ext cx="8534400" cy="4464526"/>
              </a:xfrm>
            </p:spPr>
            <p:txBody>
              <a:bodyPr/>
              <a:lstStyle/>
              <a:p>
                <a:r>
                  <a:rPr lang="en-US" dirty="0"/>
                  <a:t>Put data into L</a:t>
                </a:r>
                <a:r>
                  <a:rPr lang="en-US" baseline="-25000" dirty="0"/>
                  <a:t>1</a:t>
                </a:r>
                <a:r>
                  <a:rPr lang="en-US" dirty="0"/>
                  <a:t> and L</a:t>
                </a:r>
                <a:r>
                  <a:rPr lang="en-US" baseline="-25000" dirty="0"/>
                  <a:t>2</a:t>
                </a:r>
                <a:r>
                  <a:rPr lang="en-US" dirty="0"/>
                  <a:t> (stat, edit)</a:t>
                </a:r>
              </a:p>
              <a:p>
                <a:r>
                  <a:rPr lang="en-US" dirty="0"/>
                  <a:t>Move cursor to L</a:t>
                </a:r>
                <a:r>
                  <a:rPr lang="en-US" baseline="-25000" dirty="0"/>
                  <a:t>3</a:t>
                </a:r>
                <a:r>
                  <a:rPr lang="en-US" dirty="0"/>
                  <a:t> in the label row: put in L</a:t>
                </a:r>
                <a:r>
                  <a:rPr lang="en-US" baseline="-25000" dirty="0"/>
                  <a:t>1</a:t>
                </a:r>
                <a:r>
                  <a:rPr lang="en-US" dirty="0"/>
                  <a:t>, x</a:t>
                </a:r>
                <a:r>
                  <a:rPr lang="en-US" baseline="30000" dirty="0"/>
                  <a:t>2</a:t>
                </a:r>
                <a:r>
                  <a:rPr lang="en-US" dirty="0"/>
                  <a:t>.</a:t>
                </a:r>
              </a:p>
              <a:p>
                <a:r>
                  <a:rPr lang="en-US" dirty="0"/>
                  <a:t>Move cursor to L</a:t>
                </a:r>
                <a:r>
                  <a:rPr lang="en-US" baseline="-25000" dirty="0"/>
                  <a:t>4</a:t>
                </a:r>
                <a:r>
                  <a:rPr lang="en-US" dirty="0"/>
                  <a:t> in the label row: put in L</a:t>
                </a:r>
                <a:r>
                  <a:rPr lang="en-US" baseline="-25000" dirty="0"/>
                  <a:t>1</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a:t>
                </a:r>
                <a:r>
                  <a:rPr lang="en-US" baseline="-25000" dirty="0"/>
                  <a:t>2</a:t>
                </a:r>
                <a:r>
                  <a:rPr lang="en-US" dirty="0"/>
                  <a:t>.</a:t>
                </a:r>
              </a:p>
              <a:p>
                <a:r>
                  <a:rPr lang="en-US" dirty="0"/>
                  <a:t>Move cursor to L</a:t>
                </a:r>
                <a:r>
                  <a:rPr lang="en-US" baseline="-25000" dirty="0"/>
                  <a:t>5</a:t>
                </a:r>
                <a:r>
                  <a:rPr lang="en-US" dirty="0"/>
                  <a:t> in the label row: put in L</a:t>
                </a:r>
                <a:r>
                  <a:rPr lang="en-US" baseline="-25000" dirty="0"/>
                  <a:t>1</a:t>
                </a:r>
                <a:r>
                  <a:rPr lang="en-US" dirty="0"/>
                  <a:t>, x</a:t>
                </a:r>
                <a:r>
                  <a:rPr lang="en-US" baseline="30000" dirty="0"/>
                  <a:t>2</a:t>
                </a:r>
                <a:r>
                  <a:rPr lang="en-US" dirty="0"/>
                  <a:t>,</a:t>
                </a: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a:t>
                </a:r>
                <a:r>
                  <a:rPr lang="en-US" baseline="-25000" dirty="0"/>
                  <a:t>2</a:t>
                </a:r>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A7D903D4-F03F-4B53-9702-37F923465486}"/>
                  </a:ext>
                </a:extLst>
              </p:cNvPr>
              <p:cNvSpPr>
                <a:spLocks noGrp="1" noRot="1" noChangeAspect="1" noMove="1" noResize="1" noEditPoints="1" noAdjustHandles="1" noChangeArrowheads="1" noChangeShapeType="1" noTextEdit="1"/>
              </p:cNvSpPr>
              <p:nvPr>
                <p:ph sz="quarter" idx="16"/>
              </p:nvPr>
            </p:nvSpPr>
            <p:spPr>
              <a:xfrm>
                <a:off x="381799" y="1241324"/>
                <a:ext cx="8534400" cy="4464526"/>
              </a:xfrm>
              <a:blipFill>
                <a:blip r:embed="rId3"/>
                <a:stretch>
                  <a:fillRect l="-1486" t="-22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46E852A-6DB6-447F-9AE6-C20E33A69609}"/>
              </a:ext>
            </a:extLst>
          </p:cNvPr>
          <p:cNvSpPr>
            <a:spLocks noGrp="1"/>
          </p:cNvSpPr>
          <p:nvPr>
            <p:ph type="sldNum" sz="quarter" idx="10"/>
          </p:nvPr>
        </p:nvSpPr>
        <p:spPr/>
        <p:txBody>
          <a:bodyPr/>
          <a:lstStyle/>
          <a:p>
            <a:fld id="{67B19427-F580-D146-B60E-4CADEE75497F}" type="slidenum">
              <a:rPr lang="en-US" smtClean="0"/>
              <a:pPr/>
              <a:t>37</a:t>
            </a:fld>
            <a:endParaRPr lang="en-US" dirty="0"/>
          </a:p>
        </p:txBody>
      </p:sp>
      <p:pic>
        <p:nvPicPr>
          <p:cNvPr id="13" name="Picture 12" descr="Table&#10;&#10;Description automatically generated">
            <a:extLst>
              <a:ext uri="{FF2B5EF4-FFF2-40B4-BE49-F238E27FC236}">
                <a16:creationId xmlns:a16="http://schemas.microsoft.com/office/drawing/2014/main" id="{6CB54DD0-0635-7230-1ACE-682611CB00F2}"/>
              </a:ext>
            </a:extLst>
          </p:cNvPr>
          <p:cNvPicPr>
            <a:picLocks noChangeAspect="1"/>
          </p:cNvPicPr>
          <p:nvPr/>
        </p:nvPicPr>
        <p:blipFill rotWithShape="1">
          <a:blip r:embed="rId4">
            <a:extLst>
              <a:ext uri="{28A0092B-C50C-407E-A947-70E740481C1C}">
                <a14:useLocalDpi xmlns:a14="http://schemas.microsoft.com/office/drawing/2010/main" val="0"/>
              </a:ext>
            </a:extLst>
          </a:blip>
          <a:srcRect b="47320"/>
          <a:stretch/>
        </p:blipFill>
        <p:spPr>
          <a:xfrm>
            <a:off x="1308515" y="3429000"/>
            <a:ext cx="6071600" cy="2412007"/>
          </a:xfrm>
          <a:prstGeom prst="rect">
            <a:avLst/>
          </a:prstGeom>
        </p:spPr>
      </p:pic>
    </p:spTree>
    <p:extLst>
      <p:ext uri="{BB962C8B-B14F-4D97-AF65-F5344CB8AC3E}">
        <p14:creationId xmlns:p14="http://schemas.microsoft.com/office/powerpoint/2010/main" val="1152226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EB6D-FA61-4AF5-9445-4B9C13BF53C2}"/>
              </a:ext>
            </a:extLst>
          </p:cNvPr>
          <p:cNvSpPr>
            <a:spLocks noGrp="1"/>
          </p:cNvSpPr>
          <p:nvPr>
            <p:ph type="title"/>
          </p:nvPr>
        </p:nvSpPr>
        <p:spPr>
          <a:xfrm>
            <a:off x="397775" y="538280"/>
            <a:ext cx="8534400" cy="838199"/>
          </a:xfrm>
        </p:spPr>
        <p:txBody>
          <a:bodyPr/>
          <a:lstStyle/>
          <a:p>
            <a:r>
              <a:rPr lang="en-US" dirty="0"/>
              <a:t>Example 1-4: TI 84 Solution (</a:t>
            </a:r>
            <a:r>
              <a:rPr lang="en-US" dirty="0" err="1"/>
              <a:t>cont</a:t>
            </a:r>
            <a:r>
              <a:rPr lang="en-US" dirty="0"/>
              <a:t>)</a:t>
            </a:r>
          </a:p>
        </p:txBody>
      </p:sp>
      <p:sp>
        <p:nvSpPr>
          <p:cNvPr id="3" name="Content Placeholder 2">
            <a:extLst>
              <a:ext uri="{FF2B5EF4-FFF2-40B4-BE49-F238E27FC236}">
                <a16:creationId xmlns:a16="http://schemas.microsoft.com/office/drawing/2014/main" id="{A7D903D4-F03F-4B53-9702-37F923465486}"/>
              </a:ext>
            </a:extLst>
          </p:cNvPr>
          <p:cNvSpPr>
            <a:spLocks noGrp="1"/>
          </p:cNvSpPr>
          <p:nvPr>
            <p:ph sz="quarter" idx="16"/>
          </p:nvPr>
        </p:nvSpPr>
        <p:spPr>
          <a:xfrm>
            <a:off x="18300" y="1228045"/>
            <a:ext cx="4577512" cy="4629596"/>
          </a:xfrm>
        </p:spPr>
        <p:txBody>
          <a:bodyPr/>
          <a:lstStyle/>
          <a:p>
            <a:r>
              <a:rPr lang="en-US" dirty="0"/>
              <a:t>To get sums of each column:</a:t>
            </a:r>
          </a:p>
          <a:p>
            <a:r>
              <a:rPr lang="en-US" dirty="0"/>
              <a:t>“quit” (2</a:t>
            </a:r>
            <a:r>
              <a:rPr lang="en-US" baseline="30000" dirty="0"/>
              <a:t>nd</a:t>
            </a:r>
            <a:r>
              <a:rPr lang="en-US" dirty="0"/>
              <a:t> mode)</a:t>
            </a:r>
          </a:p>
          <a:p>
            <a:r>
              <a:rPr lang="en-US" dirty="0"/>
              <a:t>Type  list (2</a:t>
            </a:r>
            <a:r>
              <a:rPr lang="en-US" baseline="30000" dirty="0"/>
              <a:t>nd</a:t>
            </a:r>
            <a:r>
              <a:rPr lang="en-US" dirty="0"/>
              <a:t> stat), MATH, “sum(” ,“enter”.</a:t>
            </a:r>
          </a:p>
          <a:p>
            <a:r>
              <a:rPr lang="en-US" dirty="0"/>
              <a:t>Then L</a:t>
            </a:r>
            <a:r>
              <a:rPr lang="en-US" baseline="-25000" dirty="0"/>
              <a:t>1</a:t>
            </a:r>
            <a:r>
              <a:rPr lang="en-US" dirty="0"/>
              <a:t>, “)” and “enter” to get the first sum. </a:t>
            </a:r>
          </a:p>
          <a:p>
            <a:r>
              <a:rPr lang="en-US" dirty="0"/>
              <a:t>Do entry (2</a:t>
            </a:r>
            <a:r>
              <a:rPr lang="en-US" baseline="30000" dirty="0"/>
              <a:t>nd</a:t>
            </a:r>
            <a:r>
              <a:rPr lang="en-US" dirty="0"/>
              <a:t> enter)</a:t>
            </a:r>
          </a:p>
          <a:p>
            <a:r>
              <a:rPr lang="en-US" dirty="0"/>
              <a:t>Replace L</a:t>
            </a:r>
            <a:r>
              <a:rPr lang="en-US" baseline="-25000" dirty="0"/>
              <a:t>1</a:t>
            </a:r>
            <a:r>
              <a:rPr lang="en-US" dirty="0"/>
              <a:t> with L</a:t>
            </a:r>
            <a:r>
              <a:rPr lang="en-US" baseline="-25000" dirty="0"/>
              <a:t>2</a:t>
            </a:r>
            <a:r>
              <a:rPr lang="en-US" dirty="0"/>
              <a:t>, to get 2</a:t>
            </a:r>
            <a:r>
              <a:rPr lang="en-US" baseline="30000" dirty="0"/>
              <a:t>nd</a:t>
            </a:r>
            <a:r>
              <a:rPr lang="en-US" dirty="0"/>
              <a:t> sum.</a:t>
            </a:r>
          </a:p>
          <a:p>
            <a:r>
              <a:rPr lang="en-US" dirty="0"/>
              <a:t>Repeat with L</a:t>
            </a:r>
            <a:r>
              <a:rPr lang="en-US" baseline="-25000" dirty="0"/>
              <a:t>3</a:t>
            </a:r>
            <a:r>
              <a:rPr lang="en-US" dirty="0"/>
              <a:t>, L</a:t>
            </a:r>
            <a:r>
              <a:rPr lang="en-US" baseline="-25000" dirty="0"/>
              <a:t>4</a:t>
            </a:r>
            <a:r>
              <a:rPr lang="en-US" dirty="0"/>
              <a:t> and L</a:t>
            </a:r>
            <a:r>
              <a:rPr lang="en-US" baseline="-25000" dirty="0"/>
              <a:t>5</a:t>
            </a:r>
            <a:r>
              <a:rPr lang="en-US" dirty="0"/>
              <a:t>. </a:t>
            </a:r>
          </a:p>
        </p:txBody>
      </p:sp>
      <p:sp>
        <p:nvSpPr>
          <p:cNvPr id="4" name="Slide Number Placeholder 3">
            <a:extLst>
              <a:ext uri="{FF2B5EF4-FFF2-40B4-BE49-F238E27FC236}">
                <a16:creationId xmlns:a16="http://schemas.microsoft.com/office/drawing/2014/main" id="{646E852A-6DB6-447F-9AE6-C20E33A69609}"/>
              </a:ext>
            </a:extLst>
          </p:cNvPr>
          <p:cNvSpPr>
            <a:spLocks noGrp="1"/>
          </p:cNvSpPr>
          <p:nvPr>
            <p:ph type="sldNum" sz="quarter" idx="10"/>
          </p:nvPr>
        </p:nvSpPr>
        <p:spPr/>
        <p:txBody>
          <a:bodyPr/>
          <a:lstStyle/>
          <a:p>
            <a:fld id="{67B19427-F580-D146-B60E-4CADEE75497F}" type="slidenum">
              <a:rPr lang="en-US" smtClean="0"/>
              <a:pPr/>
              <a:t>38</a:t>
            </a:fld>
            <a:endParaRPr lang="en-US" dirty="0"/>
          </a:p>
        </p:txBody>
      </p:sp>
      <p:pic>
        <p:nvPicPr>
          <p:cNvPr id="6" name="Picture 5" descr="Table&#10;&#10;Description automatically generated">
            <a:extLst>
              <a:ext uri="{FF2B5EF4-FFF2-40B4-BE49-F238E27FC236}">
                <a16:creationId xmlns:a16="http://schemas.microsoft.com/office/drawing/2014/main" id="{DD2470DD-65C5-32EF-CA26-5AB5DA88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812" y="2214680"/>
            <a:ext cx="4401910" cy="3319473"/>
          </a:xfrm>
          <a:prstGeom prst="rect">
            <a:avLst/>
          </a:prstGeom>
        </p:spPr>
      </p:pic>
      <p:sp>
        <p:nvSpPr>
          <p:cNvPr id="7" name="TextBox 6">
            <a:extLst>
              <a:ext uri="{FF2B5EF4-FFF2-40B4-BE49-F238E27FC236}">
                <a16:creationId xmlns:a16="http://schemas.microsoft.com/office/drawing/2014/main" id="{2E71283E-E5DB-9C15-C338-0FC127ABD29E}"/>
              </a:ext>
            </a:extLst>
          </p:cNvPr>
          <p:cNvSpPr txBox="1"/>
          <p:nvPr/>
        </p:nvSpPr>
        <p:spPr>
          <a:xfrm>
            <a:off x="286501" y="5911866"/>
            <a:ext cx="8156144" cy="400110"/>
          </a:xfrm>
          <a:prstGeom prst="rect">
            <a:avLst/>
          </a:prstGeom>
          <a:noFill/>
        </p:spPr>
        <p:txBody>
          <a:bodyPr wrap="square" rtlCol="0">
            <a:spAutoFit/>
          </a:bodyPr>
          <a:lstStyle/>
          <a:p>
            <a:r>
              <a:rPr lang="en-US" sz="2000" dirty="0"/>
              <a:t>(I had to scroll up when finished to get the top one as it had become hidden.)</a:t>
            </a:r>
          </a:p>
        </p:txBody>
      </p:sp>
    </p:spTree>
    <p:extLst>
      <p:ext uri="{BB962C8B-B14F-4D97-AF65-F5344CB8AC3E}">
        <p14:creationId xmlns:p14="http://schemas.microsoft.com/office/powerpoint/2010/main" val="15949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A13A-E821-5743-9F21-5692B857D42A}"/>
              </a:ext>
            </a:extLst>
          </p:cNvPr>
          <p:cNvSpPr>
            <a:spLocks noGrp="1"/>
          </p:cNvSpPr>
          <p:nvPr>
            <p:ph type="title"/>
          </p:nvPr>
        </p:nvSpPr>
        <p:spPr>
          <a:xfrm>
            <a:off x="304800" y="507282"/>
            <a:ext cx="8534400" cy="838199"/>
          </a:xfrm>
        </p:spPr>
        <p:txBody>
          <a:bodyPr/>
          <a:lstStyle/>
          <a:p>
            <a:r>
              <a:rPr lang="en-US" dirty="0"/>
              <a:t>Doing table calculations with Excel</a:t>
            </a:r>
          </a:p>
        </p:txBody>
      </p:sp>
      <p:sp>
        <p:nvSpPr>
          <p:cNvPr id="4" name="Slide Number Placeholder 3">
            <a:extLst>
              <a:ext uri="{FF2B5EF4-FFF2-40B4-BE49-F238E27FC236}">
                <a16:creationId xmlns:a16="http://schemas.microsoft.com/office/drawing/2014/main" id="{C6674E81-3ED1-A244-8A69-D179B7AEA6A3}"/>
              </a:ext>
            </a:extLst>
          </p:cNvPr>
          <p:cNvSpPr>
            <a:spLocks noGrp="1"/>
          </p:cNvSpPr>
          <p:nvPr>
            <p:ph type="sldNum" sz="quarter" idx="10"/>
          </p:nvPr>
        </p:nvSpPr>
        <p:spPr/>
        <p:txBody>
          <a:bodyPr/>
          <a:lstStyle/>
          <a:p>
            <a:fld id="{67B19427-F580-D146-B60E-4CADEE75497F}" type="slidenum">
              <a:rPr lang="en-US" smtClean="0"/>
              <a:pPr/>
              <a:t>39</a:t>
            </a:fld>
            <a:endParaRPr lang="en-US" dirty="0"/>
          </a:p>
        </p:txBody>
      </p:sp>
      <p:graphicFrame>
        <p:nvGraphicFramePr>
          <p:cNvPr id="8" name="Table 7">
            <a:extLst>
              <a:ext uri="{FF2B5EF4-FFF2-40B4-BE49-F238E27FC236}">
                <a16:creationId xmlns:a16="http://schemas.microsoft.com/office/drawing/2014/main" id="{2A584B2B-4124-8745-B85C-D90BD19BB88D}"/>
              </a:ext>
            </a:extLst>
          </p:cNvPr>
          <p:cNvGraphicFramePr>
            <a:graphicFrameLocks noGrp="1"/>
          </p:cNvGraphicFramePr>
          <p:nvPr/>
        </p:nvGraphicFramePr>
        <p:xfrm>
          <a:off x="929040" y="1286750"/>
          <a:ext cx="6906445" cy="1520190"/>
        </p:xfrm>
        <a:graphic>
          <a:graphicData uri="http://schemas.openxmlformats.org/drawingml/2006/table">
            <a:tbl>
              <a:tblPr>
                <a:tableStyleId>{5C22544A-7EE6-4342-B048-85BDC9FD1C3A}</a:tableStyleId>
              </a:tblPr>
              <a:tblGrid>
                <a:gridCol w="1273232">
                  <a:extLst>
                    <a:ext uri="{9D8B030D-6E8A-4147-A177-3AD203B41FA5}">
                      <a16:colId xmlns:a16="http://schemas.microsoft.com/office/drawing/2014/main" val="3541482983"/>
                    </a:ext>
                  </a:extLst>
                </a:gridCol>
                <a:gridCol w="1273232">
                  <a:extLst>
                    <a:ext uri="{9D8B030D-6E8A-4147-A177-3AD203B41FA5}">
                      <a16:colId xmlns:a16="http://schemas.microsoft.com/office/drawing/2014/main" val="2147038967"/>
                    </a:ext>
                  </a:extLst>
                </a:gridCol>
                <a:gridCol w="1243914">
                  <a:extLst>
                    <a:ext uri="{9D8B030D-6E8A-4147-A177-3AD203B41FA5}">
                      <a16:colId xmlns:a16="http://schemas.microsoft.com/office/drawing/2014/main" val="384665914"/>
                    </a:ext>
                  </a:extLst>
                </a:gridCol>
                <a:gridCol w="1273232">
                  <a:extLst>
                    <a:ext uri="{9D8B030D-6E8A-4147-A177-3AD203B41FA5}">
                      <a16:colId xmlns:a16="http://schemas.microsoft.com/office/drawing/2014/main" val="1774801491"/>
                    </a:ext>
                  </a:extLst>
                </a:gridCol>
                <a:gridCol w="1273232">
                  <a:extLst>
                    <a:ext uri="{9D8B030D-6E8A-4147-A177-3AD203B41FA5}">
                      <a16:colId xmlns:a16="http://schemas.microsoft.com/office/drawing/2014/main" val="4088775994"/>
                    </a:ext>
                  </a:extLst>
                </a:gridCol>
                <a:gridCol w="569603">
                  <a:extLst>
                    <a:ext uri="{9D8B030D-6E8A-4147-A177-3AD203B41FA5}">
                      <a16:colId xmlns:a16="http://schemas.microsoft.com/office/drawing/2014/main" val="2326475278"/>
                    </a:ext>
                  </a:extLst>
                </a:gridCol>
              </a:tblGrid>
              <a:tr h="203200">
                <a:tc>
                  <a:txBody>
                    <a:bodyPr/>
                    <a:lstStyle/>
                    <a:p>
                      <a:pPr algn="l" fontAlgn="b"/>
                      <a:r>
                        <a:rPr lang="en-US" sz="1600" u="none" strike="noStrike">
                          <a:effectLst/>
                        </a:rPr>
                        <a:t>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f</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f^2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mf</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m^2 f</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3241188"/>
                  </a:ext>
                </a:extLst>
              </a:tr>
              <a:tr h="203200">
                <a:tc>
                  <a:txBody>
                    <a:bodyPr/>
                    <a:lstStyle/>
                    <a:p>
                      <a:pPr algn="l"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=B2^2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=A2*B2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=A2^2*B2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581051"/>
                  </a:ext>
                </a:extLst>
              </a:tr>
              <a:tr h="203200">
                <a:tc>
                  <a:txBody>
                    <a:bodyPr/>
                    <a:lstStyle/>
                    <a:p>
                      <a:pPr algn="l"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=B3^2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=A3*B3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=A3^2*B3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897384"/>
                  </a:ext>
                </a:extLst>
              </a:tr>
              <a:tr h="203200">
                <a:tc>
                  <a:txBody>
                    <a:bodyPr/>
                    <a:lstStyle/>
                    <a:p>
                      <a:pPr algn="l"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=B4^2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=A4*B4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=A4^2*B4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3269963"/>
                  </a:ext>
                </a:extLst>
              </a:tr>
              <a:tr h="203200">
                <a:tc>
                  <a:txBody>
                    <a:bodyPr/>
                    <a:lstStyle/>
                    <a:p>
                      <a:pPr algn="l" fontAlgn="b"/>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=B5^2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=A5*B5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=A5^2*B5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1816371"/>
                  </a:ext>
                </a:extLst>
              </a:tr>
              <a:tr h="203200">
                <a:tc>
                  <a:txBody>
                    <a:bodyPr/>
                    <a:lstStyle/>
                    <a:p>
                      <a:pPr algn="l" fontAlgn="b"/>
                      <a:r>
                        <a:rPr lang="en-US" sz="1600" u="none" strike="noStrike">
                          <a:effectLst/>
                        </a:rPr>
                        <a:t>=SUM(A2:A5)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=SUM(B2:B5)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=SUM(C2:C5)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=SUM(D2:D5)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=SUM(E2:E5)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sums</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4588408"/>
                  </a:ext>
                </a:extLst>
              </a:tr>
            </a:tbl>
          </a:graphicData>
        </a:graphic>
      </p:graphicFrame>
      <p:sp>
        <p:nvSpPr>
          <p:cNvPr id="10" name="TextBox 9">
            <a:extLst>
              <a:ext uri="{FF2B5EF4-FFF2-40B4-BE49-F238E27FC236}">
                <a16:creationId xmlns:a16="http://schemas.microsoft.com/office/drawing/2014/main" id="{58228B58-DEA5-A94A-AD66-70EE312BD144}"/>
              </a:ext>
            </a:extLst>
          </p:cNvPr>
          <p:cNvSpPr txBox="1"/>
          <p:nvPr/>
        </p:nvSpPr>
        <p:spPr>
          <a:xfrm>
            <a:off x="929040" y="5521146"/>
            <a:ext cx="7207227" cy="1200329"/>
          </a:xfrm>
          <a:prstGeom prst="rect">
            <a:avLst/>
          </a:prstGeom>
          <a:noFill/>
        </p:spPr>
        <p:txBody>
          <a:bodyPr wrap="square" rtlCol="0">
            <a:spAutoFit/>
          </a:bodyPr>
          <a:lstStyle/>
          <a:p>
            <a:r>
              <a:rPr lang="en-US" sz="2400" dirty="0"/>
              <a:t>The hidden formulas are shown  in table above.</a:t>
            </a:r>
          </a:p>
          <a:p>
            <a:r>
              <a:rPr lang="en-US" sz="2400" dirty="0"/>
              <a:t>Table below is live. Right click to open in Excel. </a:t>
            </a:r>
          </a:p>
          <a:p>
            <a:r>
              <a:rPr lang="en-US" sz="2400" dirty="0"/>
              <a:t>Put in the formulas just in the first row, then ”fill down”.</a:t>
            </a:r>
          </a:p>
        </p:txBody>
      </p:sp>
      <p:sp>
        <p:nvSpPr>
          <p:cNvPr id="11" name="Donut 10">
            <a:extLst>
              <a:ext uri="{FF2B5EF4-FFF2-40B4-BE49-F238E27FC236}">
                <a16:creationId xmlns:a16="http://schemas.microsoft.com/office/drawing/2014/main" id="{9FF8F343-E9B9-0E46-A669-945C658D831A}"/>
              </a:ext>
            </a:extLst>
          </p:cNvPr>
          <p:cNvSpPr/>
          <p:nvPr/>
        </p:nvSpPr>
        <p:spPr>
          <a:xfrm>
            <a:off x="2446338" y="1351629"/>
            <a:ext cx="5084965" cy="625054"/>
          </a:xfrm>
          <a:prstGeom prst="donut">
            <a:avLst/>
          </a:prstGeom>
          <a:solidFill>
            <a:srgbClr val="000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Object 11">
            <a:extLst>
              <a:ext uri="{FF2B5EF4-FFF2-40B4-BE49-F238E27FC236}">
                <a16:creationId xmlns:a16="http://schemas.microsoft.com/office/drawing/2014/main" id="{08B25C75-D0D2-2844-B58B-75129080C141}"/>
              </a:ext>
            </a:extLst>
          </p:cNvPr>
          <p:cNvGraphicFramePr>
            <a:graphicFrameLocks noChangeAspect="1"/>
          </p:cNvGraphicFramePr>
          <p:nvPr/>
        </p:nvGraphicFramePr>
        <p:xfrm>
          <a:off x="2446338" y="2924175"/>
          <a:ext cx="3340100" cy="2597150"/>
        </p:xfrm>
        <a:graphic>
          <a:graphicData uri="http://schemas.openxmlformats.org/presentationml/2006/ole">
            <mc:AlternateContent xmlns:mc="http://schemas.openxmlformats.org/markup-compatibility/2006">
              <mc:Choice xmlns:v="urn:schemas-microsoft-com:vml" Requires="v">
                <p:oleObj name="Worksheet" r:id="rId2" imgW="1600200" imgH="1244600" progId="Excel.Sheet.12">
                  <p:embed/>
                </p:oleObj>
              </mc:Choice>
              <mc:Fallback>
                <p:oleObj name="Worksheet" r:id="rId2" imgW="1600200" imgH="1244600" progId="Excel.Sheet.12">
                  <p:embed/>
                  <p:pic>
                    <p:nvPicPr>
                      <p:cNvPr id="12" name="Object 11">
                        <a:extLst>
                          <a:ext uri="{FF2B5EF4-FFF2-40B4-BE49-F238E27FC236}">
                            <a16:creationId xmlns:a16="http://schemas.microsoft.com/office/drawing/2014/main" id="{08B25C75-D0D2-2844-B58B-75129080C141}"/>
                          </a:ext>
                        </a:extLst>
                      </p:cNvPr>
                      <p:cNvPicPr/>
                      <p:nvPr/>
                    </p:nvPicPr>
                    <p:blipFill>
                      <a:blip r:embed="rId3"/>
                      <a:stretch>
                        <a:fillRect/>
                      </a:stretch>
                    </p:blipFill>
                    <p:spPr>
                      <a:xfrm>
                        <a:off x="2446338" y="2924175"/>
                        <a:ext cx="3340100" cy="2597150"/>
                      </a:xfrm>
                      <a:prstGeom prst="rect">
                        <a:avLst/>
                      </a:prstGeom>
                    </p:spPr>
                  </p:pic>
                </p:oleObj>
              </mc:Fallback>
            </mc:AlternateContent>
          </a:graphicData>
        </a:graphic>
      </p:graphicFrame>
    </p:spTree>
    <p:extLst>
      <p:ext uri="{BB962C8B-B14F-4D97-AF65-F5344CB8AC3E}">
        <p14:creationId xmlns:p14="http://schemas.microsoft.com/office/powerpoint/2010/main" val="40219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54" y="610876"/>
            <a:ext cx="8456205" cy="617170"/>
          </a:xfrm>
        </p:spPr>
        <p:txBody>
          <a:bodyPr>
            <a:noAutofit/>
          </a:bodyPr>
          <a:lstStyle/>
          <a:p>
            <a:r>
              <a:rPr lang="en-US" sz="3400" dirty="0"/>
              <a:t>A Histogram for a Uniform Distribution</a:t>
            </a:r>
          </a:p>
        </p:txBody>
      </p:sp>
      <p:pic>
        <p:nvPicPr>
          <p:cNvPr id="9" name="Content Placeholder 8" descr="A histogram with uniform distribution. The height of each column is the same."/>
          <p:cNvPicPr>
            <a:picLocks noGrp="1" noChangeAspect="1"/>
          </p:cNvPicPr>
          <p:nvPr>
            <p:ph sz="quarter" idx="16"/>
          </p:nvPr>
        </p:nvPicPr>
        <p:blipFill>
          <a:blip r:embed="rId3" cstate="screen">
            <a:extLst>
              <a:ext uri="{28A0092B-C50C-407E-A947-70E740481C1C}">
                <a14:useLocalDpi xmlns:a14="http://schemas.microsoft.com/office/drawing/2010/main"/>
              </a:ext>
            </a:extLst>
          </a:blip>
          <a:stretch>
            <a:fillRect/>
          </a:stretch>
        </p:blipFill>
        <p:spPr>
          <a:xfrm>
            <a:off x="57049" y="1951427"/>
            <a:ext cx="4477805" cy="1995959"/>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4</a:t>
            </a:fld>
            <a:endParaRPr lang="en-US" dirty="0"/>
          </a:p>
        </p:txBody>
      </p:sp>
      <p:pic>
        <p:nvPicPr>
          <p:cNvPr id="15362" name="Picture 2">
            <a:extLst>
              <a:ext uri="{FF2B5EF4-FFF2-40B4-BE49-F238E27FC236}">
                <a16:creationId xmlns:a16="http://schemas.microsoft.com/office/drawing/2014/main" id="{BBB7191E-6751-E746-B72D-4A5BCC784E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4777" y="1495735"/>
            <a:ext cx="4346346" cy="40361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F476CF7-3D79-6140-BC2D-769FEB98A10E}"/>
              </a:ext>
            </a:extLst>
          </p:cNvPr>
          <p:cNvSpPr/>
          <p:nvPr/>
        </p:nvSpPr>
        <p:spPr>
          <a:xfrm>
            <a:off x="1150088" y="1187316"/>
            <a:ext cx="2204747" cy="584775"/>
          </a:xfrm>
          <a:prstGeom prst="rect">
            <a:avLst/>
          </a:prstGeom>
        </p:spPr>
        <p:txBody>
          <a:bodyPr wrap="square">
            <a:spAutoFit/>
          </a:bodyPr>
          <a:lstStyle/>
          <a:p>
            <a:r>
              <a:rPr lang="en-US" sz="3200" b="1" dirty="0">
                <a:solidFill>
                  <a:schemeClr val="accent1"/>
                </a:solidFill>
              </a:rPr>
              <a:t>Theoretical; </a:t>
            </a:r>
          </a:p>
        </p:txBody>
      </p:sp>
      <p:sp>
        <p:nvSpPr>
          <p:cNvPr id="8" name="Rectangle 7">
            <a:extLst>
              <a:ext uri="{FF2B5EF4-FFF2-40B4-BE49-F238E27FC236}">
                <a16:creationId xmlns:a16="http://schemas.microsoft.com/office/drawing/2014/main" id="{24DA0A7C-DC8C-5B4A-B851-5C8BD213F3B1}"/>
              </a:ext>
            </a:extLst>
          </p:cNvPr>
          <p:cNvSpPr/>
          <p:nvPr/>
        </p:nvSpPr>
        <p:spPr>
          <a:xfrm>
            <a:off x="5596228" y="1146586"/>
            <a:ext cx="2052347" cy="584775"/>
          </a:xfrm>
          <a:prstGeom prst="rect">
            <a:avLst/>
          </a:prstGeom>
        </p:spPr>
        <p:txBody>
          <a:bodyPr wrap="square">
            <a:spAutoFit/>
          </a:bodyPr>
          <a:lstStyle/>
          <a:p>
            <a:r>
              <a:rPr lang="en-US" sz="3200" b="1" dirty="0">
                <a:solidFill>
                  <a:schemeClr val="accent1"/>
                </a:solidFill>
              </a:rPr>
              <a:t>In practice</a:t>
            </a:r>
          </a:p>
        </p:txBody>
      </p:sp>
      <p:sp>
        <p:nvSpPr>
          <p:cNvPr id="10" name="TextBox 9">
            <a:extLst>
              <a:ext uri="{FF2B5EF4-FFF2-40B4-BE49-F238E27FC236}">
                <a16:creationId xmlns:a16="http://schemas.microsoft.com/office/drawing/2014/main" id="{31EB5A0B-ABF4-234D-914A-AC7C42640D87}"/>
              </a:ext>
            </a:extLst>
          </p:cNvPr>
          <p:cNvSpPr txBox="1"/>
          <p:nvPr/>
        </p:nvSpPr>
        <p:spPr>
          <a:xfrm>
            <a:off x="86527" y="5664509"/>
            <a:ext cx="8671845" cy="1015663"/>
          </a:xfrm>
          <a:prstGeom prst="rect">
            <a:avLst/>
          </a:prstGeom>
          <a:noFill/>
        </p:spPr>
        <p:txBody>
          <a:bodyPr wrap="square" rtlCol="0">
            <a:spAutoFit/>
          </a:bodyPr>
          <a:lstStyle/>
          <a:p>
            <a:r>
              <a:rPr lang="en-US" sz="2000" dirty="0"/>
              <a:t>The underlying distribution can be smooth, but a relatively small sample will appear jagged due to random variation.</a:t>
            </a:r>
          </a:p>
          <a:p>
            <a:r>
              <a:rPr lang="en-US" sz="2000" dirty="0"/>
              <a:t>For a concrete example, </a:t>
            </a:r>
            <a:r>
              <a:rPr lang="en-US" sz="2000" dirty="0">
                <a:hlinkClick r:id="rId5"/>
              </a:rPr>
              <a:t>roll a die 50 times</a:t>
            </a:r>
            <a:r>
              <a:rPr lang="en-US" sz="2000" dirty="0"/>
              <a:t>, make a tally and then graph results.</a:t>
            </a:r>
          </a:p>
        </p:txBody>
      </p:sp>
      <p:pic>
        <p:nvPicPr>
          <p:cNvPr id="3" name="Picture 2">
            <a:extLst>
              <a:ext uri="{FF2B5EF4-FFF2-40B4-BE49-F238E27FC236}">
                <a16:creationId xmlns:a16="http://schemas.microsoft.com/office/drawing/2014/main" id="{C6ADE38B-1546-7783-D205-760A835DD713}"/>
              </a:ext>
            </a:extLst>
          </p:cNvPr>
          <p:cNvPicPr>
            <a:picLocks noChangeAspect="1"/>
          </p:cNvPicPr>
          <p:nvPr/>
        </p:nvPicPr>
        <p:blipFill rotWithShape="1">
          <a:blip r:embed="rId6"/>
          <a:srcRect t="8336"/>
          <a:stretch/>
        </p:blipFill>
        <p:spPr>
          <a:xfrm>
            <a:off x="23532" y="4263845"/>
            <a:ext cx="4580493" cy="1268050"/>
          </a:xfrm>
          <a:prstGeom prst="rect">
            <a:avLst/>
          </a:prstGeom>
        </p:spPr>
      </p:pic>
    </p:spTree>
    <p:custDataLst>
      <p:tags r:id="rId1"/>
    </p:custDataLst>
    <p:extLst>
      <p:ext uri="{BB962C8B-B14F-4D97-AF65-F5344CB8AC3E}">
        <p14:creationId xmlns:p14="http://schemas.microsoft.com/office/powerpoint/2010/main" val="13381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A942-C92F-4506-99CC-7B5805122AA8}"/>
              </a:ext>
            </a:extLst>
          </p:cNvPr>
          <p:cNvSpPr>
            <a:spLocks noGrp="1"/>
          </p:cNvSpPr>
          <p:nvPr>
            <p:ph type="title"/>
          </p:nvPr>
        </p:nvSpPr>
        <p:spPr/>
        <p:txBody>
          <a:bodyPr>
            <a:normAutofit/>
          </a:bodyPr>
          <a:lstStyle/>
          <a:p>
            <a:r>
              <a:rPr lang="en-US" sz="3400" dirty="0"/>
              <a:t>3.1 Measures of Center for Ungrouped Data</a:t>
            </a:r>
          </a:p>
        </p:txBody>
      </p:sp>
      <p:sp>
        <p:nvSpPr>
          <p:cNvPr id="3" name="Content Placeholder 2">
            <a:extLst>
              <a:ext uri="{FF2B5EF4-FFF2-40B4-BE49-F238E27FC236}">
                <a16:creationId xmlns:a16="http://schemas.microsoft.com/office/drawing/2014/main" id="{238DA68F-4EE6-4DDF-9C44-164C77DE521B}"/>
              </a:ext>
            </a:extLst>
          </p:cNvPr>
          <p:cNvSpPr>
            <a:spLocks noGrp="1"/>
          </p:cNvSpPr>
          <p:nvPr>
            <p:ph sz="quarter" idx="15"/>
          </p:nvPr>
        </p:nvSpPr>
        <p:spPr>
          <a:xfrm>
            <a:off x="304800" y="1752600"/>
            <a:ext cx="8534400" cy="2738930"/>
          </a:xfrm>
        </p:spPr>
        <p:txBody>
          <a:bodyPr/>
          <a:lstStyle/>
          <a:p>
            <a:r>
              <a:rPr lang="en-US" sz="2800" dirty="0"/>
              <a:t>Mean</a:t>
            </a:r>
          </a:p>
          <a:p>
            <a:r>
              <a:rPr lang="en-US" sz="2800" dirty="0"/>
              <a:t>Median</a:t>
            </a:r>
          </a:p>
          <a:p>
            <a:r>
              <a:rPr lang="en-US" sz="2800" dirty="0"/>
              <a:t>Mode</a:t>
            </a:r>
          </a:p>
          <a:p>
            <a:r>
              <a:rPr lang="en-GB" sz="2800" dirty="0"/>
              <a:t>Relationships among the Mean, Median, and Mode</a:t>
            </a:r>
            <a:endParaRPr lang="en-US" sz="2800" dirty="0"/>
          </a:p>
        </p:txBody>
      </p:sp>
      <p:sp>
        <p:nvSpPr>
          <p:cNvPr id="5" name="Slide Number Placeholder 4">
            <a:extLst>
              <a:ext uri="{FF2B5EF4-FFF2-40B4-BE49-F238E27FC236}">
                <a16:creationId xmlns:a16="http://schemas.microsoft.com/office/drawing/2014/main" id="{C8A18D34-A4F4-418B-BAAD-2DC5F5E22DB2}"/>
              </a:ext>
            </a:extLst>
          </p:cNvPr>
          <p:cNvSpPr>
            <a:spLocks noGrp="1"/>
          </p:cNvSpPr>
          <p:nvPr>
            <p:ph type="sldNum" sz="quarter" idx="10"/>
          </p:nvPr>
        </p:nvSpPr>
        <p:spPr/>
        <p:txBody>
          <a:bodyPr/>
          <a:lstStyle/>
          <a:p>
            <a:fld id="{67B19427-F580-D146-B60E-4CADEE75497F}" type="slidenum">
              <a:rPr lang="en-US" smtClean="0"/>
              <a:pPr/>
              <a:t>40</a:t>
            </a:fld>
            <a:endParaRPr lang="en-US" dirty="0"/>
          </a:p>
        </p:txBody>
      </p:sp>
    </p:spTree>
    <p:extLst>
      <p:ext uri="{BB962C8B-B14F-4D97-AF65-F5344CB8AC3E}">
        <p14:creationId xmlns:p14="http://schemas.microsoft.com/office/powerpoint/2010/main" val="2825957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406A-3F69-4FA2-8339-F85592277A17}"/>
              </a:ext>
            </a:extLst>
          </p:cNvPr>
          <p:cNvSpPr>
            <a:spLocks noGrp="1"/>
          </p:cNvSpPr>
          <p:nvPr>
            <p:ph type="title"/>
          </p:nvPr>
        </p:nvSpPr>
        <p:spPr/>
        <p:txBody>
          <a:bodyPr/>
          <a:lstStyle/>
          <a:p>
            <a:r>
              <a:rPr lang="en-US" dirty="0"/>
              <a:t>3.1 Opening Example</a:t>
            </a:r>
          </a:p>
        </p:txBody>
      </p:sp>
      <p:sp>
        <p:nvSpPr>
          <p:cNvPr id="3" name="Content Placeholder 2">
            <a:extLst>
              <a:ext uri="{FF2B5EF4-FFF2-40B4-BE49-F238E27FC236}">
                <a16:creationId xmlns:a16="http://schemas.microsoft.com/office/drawing/2014/main" id="{FEC0B92D-240F-41A9-BD69-C1AE953EE6FD}"/>
              </a:ext>
            </a:extLst>
          </p:cNvPr>
          <p:cNvSpPr>
            <a:spLocks noGrp="1"/>
          </p:cNvSpPr>
          <p:nvPr>
            <p:ph sz="quarter" idx="16"/>
          </p:nvPr>
        </p:nvSpPr>
        <p:spPr>
          <a:xfrm>
            <a:off x="304800" y="1752600"/>
            <a:ext cx="8534400" cy="4343399"/>
          </a:xfrm>
        </p:spPr>
        <p:txBody>
          <a:bodyPr/>
          <a:lstStyle/>
          <a:p>
            <a:r>
              <a:rPr lang="en-US" spc="5" dirty="0">
                <a:solidFill>
                  <a:srgbClr val="231F20"/>
                </a:solidFill>
                <a:latin typeface="Times New Roman" pitchFamily="18" charset="0"/>
                <a:ea typeface="Arial" panose="020B0604020202020204" pitchFamily="34" charset="0"/>
              </a:rPr>
              <a:t>Do</a:t>
            </a:r>
            <a:r>
              <a:rPr lang="en-US" spc="2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you</a:t>
            </a:r>
            <a:r>
              <a:rPr lang="en-US" spc="25"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know</a:t>
            </a:r>
            <a:r>
              <a:rPr lang="en-US" spc="20"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there</a:t>
            </a:r>
            <a:r>
              <a:rPr lang="en-US" spc="2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can</a:t>
            </a:r>
            <a:r>
              <a:rPr lang="en-US" spc="20"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be</a:t>
            </a:r>
            <a:r>
              <a:rPr lang="en-US" spc="25" dirty="0">
                <a:solidFill>
                  <a:srgbClr val="231F20"/>
                </a:solidFill>
                <a:latin typeface="Times New Roman" pitchFamily="18" charset="0"/>
                <a:ea typeface="Arial" panose="020B0604020202020204" pitchFamily="34" charset="0"/>
              </a:rPr>
              <a:t> </a:t>
            </a:r>
            <a:r>
              <a:rPr lang="en-US" dirty="0">
                <a:solidFill>
                  <a:srgbClr val="231F20"/>
                </a:solidFill>
                <a:latin typeface="Times New Roman" pitchFamily="18" charset="0"/>
                <a:ea typeface="Arial" panose="020B0604020202020204" pitchFamily="34" charset="0"/>
              </a:rPr>
              <a:t>a</a:t>
            </a:r>
            <a:r>
              <a:rPr lang="en-US" spc="20"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big</a:t>
            </a:r>
            <a:r>
              <a:rPr lang="en-US" spc="25"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dif</a:t>
            </a:r>
            <a:r>
              <a:rPr lang="en-US" spc="10" dirty="0">
                <a:solidFill>
                  <a:srgbClr val="231F20"/>
                </a:solidFill>
                <a:latin typeface="Times New Roman" pitchFamily="18" charset="0"/>
                <a:ea typeface="Arial" panose="020B0604020202020204" pitchFamily="34" charset="0"/>
              </a:rPr>
              <a:t>ference</a:t>
            </a:r>
            <a:r>
              <a:rPr lang="en-US" spc="20"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in</a:t>
            </a:r>
            <a:r>
              <a:rPr lang="en-US" spc="2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the</a:t>
            </a:r>
            <a:r>
              <a:rPr lang="en-US" spc="20"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starting</a:t>
            </a:r>
            <a:r>
              <a:rPr lang="en-US" spc="2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salaries</a:t>
            </a:r>
            <a:r>
              <a:rPr lang="en-US" spc="20" dirty="0">
                <a:solidFill>
                  <a:srgbClr val="231F20"/>
                </a:solidFill>
                <a:latin typeface="Times New Roman" pitchFamily="18" charset="0"/>
                <a:ea typeface="Arial" panose="020B0604020202020204" pitchFamily="34" charset="0"/>
              </a:rPr>
              <a:t> </a:t>
            </a:r>
            <a:r>
              <a:rPr lang="en-US" dirty="0">
                <a:solidFill>
                  <a:srgbClr val="231F20"/>
                </a:solidFill>
                <a:latin typeface="Times New Roman" pitchFamily="18" charset="0"/>
                <a:ea typeface="Arial" panose="020B0604020202020204" pitchFamily="34" charset="0"/>
              </a:rPr>
              <a:t>of</a:t>
            </a:r>
            <a:r>
              <a:rPr lang="en-US" spc="2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college</a:t>
            </a:r>
            <a:r>
              <a:rPr lang="en-US" spc="2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graduates</a:t>
            </a:r>
            <a:r>
              <a:rPr lang="en-US" spc="20"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with</a:t>
            </a:r>
            <a:r>
              <a:rPr lang="en-US" spc="25"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dif</a:t>
            </a:r>
            <a:r>
              <a:rPr lang="en-US" spc="10" dirty="0">
                <a:solidFill>
                  <a:srgbClr val="231F20"/>
                </a:solidFill>
                <a:latin typeface="Times New Roman" pitchFamily="18" charset="0"/>
                <a:ea typeface="Arial" panose="020B0604020202020204" pitchFamily="34" charset="0"/>
              </a:rPr>
              <a:t>ferent</a:t>
            </a:r>
            <a:r>
              <a:rPr lang="en-US" spc="35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majors?</a:t>
            </a:r>
            <a:r>
              <a:rPr lang="en-US" spc="60" dirty="0">
                <a:solidFill>
                  <a:srgbClr val="231F20"/>
                </a:solidFill>
                <a:latin typeface="Times New Roman" pitchFamily="18" charset="0"/>
                <a:ea typeface="Arial" panose="020B0604020202020204" pitchFamily="34" charset="0"/>
              </a:rPr>
              <a:t> </a:t>
            </a:r>
          </a:p>
          <a:p>
            <a:r>
              <a:rPr lang="en-US" spc="5" dirty="0">
                <a:solidFill>
                  <a:srgbClr val="231F20"/>
                </a:solidFill>
                <a:latin typeface="Times New Roman" pitchFamily="18" charset="0"/>
                <a:ea typeface="Arial" panose="020B0604020202020204" pitchFamily="34" charset="0"/>
              </a:rPr>
              <a:t>In</a:t>
            </a:r>
            <a:r>
              <a:rPr lang="en-US" spc="7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2013,</a:t>
            </a:r>
            <a:r>
              <a:rPr lang="en-US" spc="70" dirty="0">
                <a:solidFill>
                  <a:srgbClr val="231F20"/>
                </a:solidFill>
                <a:latin typeface="Times New Roman" pitchFamily="18" charset="0"/>
                <a:ea typeface="Arial" panose="020B0604020202020204" pitchFamily="34" charset="0"/>
              </a:rPr>
              <a:t> </a:t>
            </a:r>
          </a:p>
          <a:p>
            <a:pPr marL="457200" indent="-457200">
              <a:buFont typeface="Arial" panose="020B0604020202020204" pitchFamily="34" charset="0"/>
              <a:buChar char="•"/>
            </a:pPr>
            <a:r>
              <a:rPr lang="en-US" spc="10" dirty="0">
                <a:solidFill>
                  <a:srgbClr val="231F20"/>
                </a:solidFill>
                <a:latin typeface="Times New Roman" pitchFamily="18" charset="0"/>
                <a:ea typeface="Arial" panose="020B0604020202020204" pitchFamily="34" charset="0"/>
              </a:rPr>
              <a:t>engineering</a:t>
            </a:r>
            <a:r>
              <a:rPr lang="en-US" spc="6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majors</a:t>
            </a:r>
            <a:r>
              <a:rPr lang="en-US" spc="6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had</a:t>
            </a:r>
            <a:r>
              <a:rPr lang="en-US" spc="65"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an</a:t>
            </a:r>
            <a:r>
              <a:rPr lang="en-US" spc="6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average</a:t>
            </a:r>
            <a:r>
              <a:rPr lang="en-US" spc="60" dirty="0">
                <a:solidFill>
                  <a:srgbClr val="231F20"/>
                </a:solidFill>
                <a:latin typeface="Times New Roman" pitchFamily="18" charset="0"/>
                <a:ea typeface="Arial" panose="020B0604020202020204" pitchFamily="34" charset="0"/>
              </a:rPr>
              <a:t> </a:t>
            </a:r>
            <a:r>
              <a:rPr lang="en-US" spc="5" dirty="0">
                <a:solidFill>
                  <a:srgbClr val="231F20"/>
                </a:solidFill>
                <a:latin typeface="Times New Roman" pitchFamily="18" charset="0"/>
                <a:ea typeface="Arial" panose="020B0604020202020204" pitchFamily="34" charset="0"/>
              </a:rPr>
              <a:t>starting</a:t>
            </a:r>
            <a:r>
              <a:rPr lang="en-US" spc="6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salary</a:t>
            </a:r>
            <a:r>
              <a:rPr lang="en-US" spc="65" dirty="0">
                <a:solidFill>
                  <a:srgbClr val="231F20"/>
                </a:solidFill>
                <a:latin typeface="Times New Roman" pitchFamily="18" charset="0"/>
                <a:ea typeface="Arial" panose="020B0604020202020204" pitchFamily="34" charset="0"/>
              </a:rPr>
              <a:t> </a:t>
            </a:r>
            <a:r>
              <a:rPr lang="en-US" dirty="0">
                <a:solidFill>
                  <a:srgbClr val="231F20"/>
                </a:solidFill>
                <a:latin typeface="Times New Roman" pitchFamily="18" charset="0"/>
                <a:ea typeface="Arial" panose="020B0604020202020204" pitchFamily="34" charset="0"/>
              </a:rPr>
              <a:t>of</a:t>
            </a:r>
            <a:r>
              <a:rPr lang="en-US" spc="6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$62,600</a:t>
            </a:r>
            <a:r>
              <a:rPr lang="en-US" spc="60" dirty="0">
                <a:solidFill>
                  <a:srgbClr val="231F20"/>
                </a:solidFill>
                <a:latin typeface="Times New Roman" pitchFamily="18" charset="0"/>
                <a:ea typeface="Arial" panose="020B0604020202020204" pitchFamily="34" charset="0"/>
              </a:rPr>
              <a:t> </a:t>
            </a:r>
          </a:p>
          <a:p>
            <a:pPr marL="457200" indent="-457200">
              <a:buFont typeface="Arial" panose="020B0604020202020204" pitchFamily="34" charset="0"/>
              <a:buChar char="•"/>
            </a:pPr>
            <a:r>
              <a:rPr lang="en-US" spc="15" dirty="0">
                <a:solidFill>
                  <a:srgbClr val="231F20"/>
                </a:solidFill>
                <a:latin typeface="Times New Roman" pitchFamily="18" charset="0"/>
                <a:ea typeface="Arial" panose="020B0604020202020204" pitchFamily="34" charset="0"/>
              </a:rPr>
              <a:t>business</a:t>
            </a:r>
            <a:r>
              <a:rPr lang="en-US" spc="38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majors</a:t>
            </a:r>
            <a:r>
              <a:rPr lang="en-US" spc="3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$55,100,</a:t>
            </a:r>
            <a:endParaRPr lang="en-US" spc="40" dirty="0">
              <a:solidFill>
                <a:srgbClr val="231F20"/>
              </a:solidFill>
              <a:latin typeface="Times New Roman" pitchFamily="18" charset="0"/>
              <a:ea typeface="Arial" panose="020B0604020202020204" pitchFamily="34" charset="0"/>
            </a:endParaRPr>
          </a:p>
          <a:p>
            <a:pPr marL="457200" indent="-457200">
              <a:buFont typeface="Arial" panose="020B0604020202020204" pitchFamily="34" charset="0"/>
              <a:buChar char="•"/>
            </a:pPr>
            <a:r>
              <a:rPr lang="en-US" spc="10" dirty="0">
                <a:solidFill>
                  <a:srgbClr val="231F20"/>
                </a:solidFill>
                <a:latin typeface="Times New Roman" pitchFamily="18" charset="0"/>
                <a:ea typeface="Arial" panose="020B0604020202020204" pitchFamily="34" charset="0"/>
              </a:rPr>
              <a:t>math</a:t>
            </a:r>
            <a:r>
              <a:rPr lang="en-US" spc="4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and</a:t>
            </a:r>
            <a:r>
              <a:rPr lang="en-US" spc="4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science</a:t>
            </a:r>
            <a:r>
              <a:rPr lang="en-US" spc="4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majors</a:t>
            </a:r>
            <a:r>
              <a:rPr lang="en-US" spc="40" dirty="0">
                <a:solidFill>
                  <a:srgbClr val="231F20"/>
                </a:solidFill>
                <a:latin typeface="Times New Roman" pitchFamily="18" charset="0"/>
                <a:ea typeface="Arial" panose="020B0604020202020204" pitchFamily="34" charset="0"/>
              </a:rPr>
              <a:t> </a:t>
            </a:r>
            <a:r>
              <a:rPr lang="en-US" spc="15" dirty="0">
                <a:solidFill>
                  <a:srgbClr val="231F20"/>
                </a:solidFill>
                <a:latin typeface="Times New Roman" pitchFamily="18" charset="0"/>
                <a:ea typeface="Arial" panose="020B0604020202020204" pitchFamily="34" charset="0"/>
              </a:rPr>
              <a:t>$43,000,</a:t>
            </a:r>
            <a:endParaRPr lang="en-US" spc="350" dirty="0">
              <a:solidFill>
                <a:srgbClr val="231F20"/>
              </a:solidFill>
              <a:latin typeface="Times New Roman" pitchFamily="18" charset="0"/>
              <a:ea typeface="Arial" panose="020B0604020202020204" pitchFamily="34" charset="0"/>
            </a:endParaRPr>
          </a:p>
          <a:p>
            <a:pPr marL="457200" indent="-457200">
              <a:buFont typeface="Arial" panose="020B0604020202020204" pitchFamily="34" charset="0"/>
              <a:buChar char="•"/>
            </a:pPr>
            <a:r>
              <a:rPr lang="en-US" spc="10" dirty="0">
                <a:solidFill>
                  <a:srgbClr val="231F20"/>
                </a:solidFill>
                <a:latin typeface="Times New Roman" pitchFamily="18" charset="0"/>
                <a:ea typeface="Arial" panose="020B0604020202020204" pitchFamily="34" charset="0"/>
              </a:rPr>
              <a:t>humanities</a:t>
            </a:r>
            <a:r>
              <a:rPr lang="en-US" spc="7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and</a:t>
            </a:r>
            <a:r>
              <a:rPr lang="en-US" spc="7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social</a:t>
            </a:r>
            <a:r>
              <a:rPr lang="en-US" spc="7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science</a:t>
            </a:r>
            <a:r>
              <a:rPr lang="en-US" spc="75"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majors</a:t>
            </a:r>
            <a:r>
              <a:rPr lang="en-US" spc="7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$38,000</a:t>
            </a:r>
          </a:p>
          <a:p>
            <a:r>
              <a:rPr lang="en-US" spc="15" dirty="0">
                <a:solidFill>
                  <a:srgbClr val="231F20"/>
                </a:solidFill>
                <a:latin typeface="Times New Roman" pitchFamily="18" charset="0"/>
                <a:ea typeface="Arial" panose="020B0604020202020204" pitchFamily="34" charset="0"/>
              </a:rPr>
              <a:t>See</a:t>
            </a:r>
            <a:r>
              <a:rPr lang="en-US" spc="39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Case</a:t>
            </a:r>
            <a:r>
              <a:rPr lang="en-US" spc="-90" dirty="0">
                <a:solidFill>
                  <a:srgbClr val="231F20"/>
                </a:solidFill>
                <a:latin typeface="Times New Roman" pitchFamily="18" charset="0"/>
                <a:ea typeface="Arial" panose="020B0604020202020204" pitchFamily="34" charset="0"/>
              </a:rPr>
              <a:t> </a:t>
            </a:r>
            <a:r>
              <a:rPr lang="en-US" spc="10" dirty="0">
                <a:solidFill>
                  <a:srgbClr val="231F20"/>
                </a:solidFill>
                <a:latin typeface="Times New Roman" pitchFamily="18" charset="0"/>
                <a:ea typeface="Arial" panose="020B0604020202020204" pitchFamily="34" charset="0"/>
              </a:rPr>
              <a:t>Study</a:t>
            </a:r>
            <a:r>
              <a:rPr lang="en-US" spc="-95" dirty="0">
                <a:solidFill>
                  <a:srgbClr val="231F20"/>
                </a:solidFill>
                <a:latin typeface="Times New Roman" pitchFamily="18" charset="0"/>
                <a:ea typeface="Arial" panose="020B0604020202020204" pitchFamily="34" charset="0"/>
              </a:rPr>
              <a:t> </a:t>
            </a:r>
            <a:r>
              <a:rPr lang="en-US" spc="15" dirty="0">
                <a:solidFill>
                  <a:srgbClr val="231F20"/>
                </a:solidFill>
                <a:latin typeface="Times New Roman" pitchFamily="18" charset="0"/>
                <a:ea typeface="Arial" panose="020B0604020202020204" pitchFamily="34" charset="0"/>
              </a:rPr>
              <a:t>3–1 for more details.</a:t>
            </a:r>
            <a:endParaRPr lang="en-US" spc="60" dirty="0">
              <a:solidFill>
                <a:srgbClr val="231F20"/>
              </a:solidFill>
              <a:latin typeface="Times New Roman" pitchFamily="18" charset="0"/>
              <a:ea typeface="Arial" panose="020B0604020202020204" pitchFamily="34" charset="0"/>
            </a:endParaRPr>
          </a:p>
        </p:txBody>
      </p:sp>
      <p:sp>
        <p:nvSpPr>
          <p:cNvPr id="4" name="Slide Number Placeholder 3">
            <a:extLst>
              <a:ext uri="{FF2B5EF4-FFF2-40B4-BE49-F238E27FC236}">
                <a16:creationId xmlns:a16="http://schemas.microsoft.com/office/drawing/2014/main" id="{7AC117C1-C00F-4C21-BE99-82BABD0BD963}"/>
              </a:ext>
            </a:extLst>
          </p:cNvPr>
          <p:cNvSpPr>
            <a:spLocks noGrp="1"/>
          </p:cNvSpPr>
          <p:nvPr>
            <p:ph type="sldNum" sz="quarter" idx="10"/>
          </p:nvPr>
        </p:nvSpPr>
        <p:spPr/>
        <p:txBody>
          <a:bodyPr/>
          <a:lstStyle/>
          <a:p>
            <a:fld id="{67B19427-F580-D146-B60E-4CADEE75497F}" type="slidenum">
              <a:rPr lang="en-US" smtClean="0"/>
              <a:pPr/>
              <a:t>41</a:t>
            </a:fld>
            <a:endParaRPr lang="en-US" dirty="0"/>
          </a:p>
        </p:txBody>
      </p:sp>
    </p:spTree>
    <p:extLst>
      <p:ext uri="{BB962C8B-B14F-4D97-AF65-F5344CB8AC3E}">
        <p14:creationId xmlns:p14="http://schemas.microsoft.com/office/powerpoint/2010/main" val="235764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2879"/>
            <a:ext cx="8534400" cy="838199"/>
          </a:xfrm>
        </p:spPr>
        <p:txBody>
          <a:bodyPr/>
          <a:lstStyle/>
          <a:p>
            <a:r>
              <a:rPr lang="en-US" dirty="0"/>
              <a:t>Figure 3.1</a:t>
            </a:r>
          </a:p>
        </p:txBody>
      </p:sp>
      <p:pic>
        <p:nvPicPr>
          <p:cNvPr id="8" name="Content Placeholder 2" descr="Graph has income on x-axis. Left-inclined bell-shaped curve has width named as spread. Vertical line at center inside curve. Position of particular family marked at 76,260 dollars.&#10;"/>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854190" y="1335325"/>
            <a:ext cx="7435620" cy="397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67B19427-F580-D146-B60E-4CADEE75497F}" type="slidenum">
              <a:rPr lang="en-US" smtClean="0"/>
              <a:pPr/>
              <a:t>42</a:t>
            </a:fld>
            <a:endParaRPr lang="en-US" dirty="0"/>
          </a:p>
        </p:txBody>
      </p:sp>
      <p:sp>
        <p:nvSpPr>
          <p:cNvPr id="3" name="TextBox 2">
            <a:extLst>
              <a:ext uri="{FF2B5EF4-FFF2-40B4-BE49-F238E27FC236}">
                <a16:creationId xmlns:a16="http://schemas.microsoft.com/office/drawing/2014/main" id="{0507FC4C-90D7-E148-85BD-5D0C9A673F46}"/>
              </a:ext>
            </a:extLst>
          </p:cNvPr>
          <p:cNvSpPr txBox="1"/>
          <p:nvPr/>
        </p:nvSpPr>
        <p:spPr>
          <a:xfrm>
            <a:off x="473670" y="5311168"/>
            <a:ext cx="8276787" cy="1569660"/>
          </a:xfrm>
          <a:prstGeom prst="rect">
            <a:avLst/>
          </a:prstGeom>
          <a:noFill/>
        </p:spPr>
        <p:txBody>
          <a:bodyPr wrap="square" rtlCol="0">
            <a:spAutoFit/>
          </a:bodyPr>
          <a:lstStyle/>
          <a:p>
            <a:r>
              <a:rPr lang="en-US" sz="3200" dirty="0"/>
              <a:t>Reminder that the shape of this distribution is </a:t>
            </a:r>
          </a:p>
          <a:p>
            <a:r>
              <a:rPr lang="en-US" sz="3200" dirty="0"/>
              <a:t>skewed to the right, which is characteristic of income distributions.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0432"/>
            <a:ext cx="8534400" cy="838199"/>
          </a:xfrm>
        </p:spPr>
        <p:txBody>
          <a:bodyPr/>
          <a:lstStyle/>
          <a:p>
            <a:r>
              <a:rPr lang="en-US" dirty="0"/>
              <a:t>Mean</a:t>
            </a:r>
          </a:p>
        </p:txBody>
      </p:sp>
      <p:sp>
        <p:nvSpPr>
          <p:cNvPr id="3" name="Content Placeholder 2"/>
          <p:cNvSpPr>
            <a:spLocks noGrp="1"/>
          </p:cNvSpPr>
          <p:nvPr>
            <p:ph sz="quarter" idx="16"/>
          </p:nvPr>
        </p:nvSpPr>
        <p:spPr>
          <a:xfrm>
            <a:off x="304800" y="1293570"/>
            <a:ext cx="8534400" cy="765660"/>
          </a:xfrm>
        </p:spPr>
        <p:txBody>
          <a:bodyPr/>
          <a:lstStyle/>
          <a:p>
            <a:r>
              <a:rPr lang="en-GB" sz="2600" dirty="0"/>
              <a:t>The </a:t>
            </a:r>
            <a:r>
              <a:rPr lang="en-GB" sz="2600" b="1" dirty="0">
                <a:solidFill>
                  <a:schemeClr val="accent2"/>
                </a:solidFill>
              </a:rPr>
              <a:t>mean for ungrouped data</a:t>
            </a:r>
            <a:r>
              <a:rPr lang="en-GB" sz="2600" dirty="0"/>
              <a:t> is obtained by dividing the sum of all values by the number of values in the data set. Thus,</a:t>
            </a:r>
            <a:endParaRPr lang="en-US" sz="2600" dirty="0"/>
          </a:p>
        </p:txBody>
      </p:sp>
      <p:sp>
        <p:nvSpPr>
          <p:cNvPr id="6" name="Content Placeholder 5"/>
          <p:cNvSpPr>
            <a:spLocks noGrp="1"/>
          </p:cNvSpPr>
          <p:nvPr>
            <p:ph sz="quarter" idx="17"/>
          </p:nvPr>
        </p:nvSpPr>
        <p:spPr>
          <a:xfrm>
            <a:off x="299310" y="2336987"/>
            <a:ext cx="3660040" cy="519752"/>
          </a:xfrm>
        </p:spPr>
        <p:txBody>
          <a:bodyPr/>
          <a:lstStyle/>
          <a:p>
            <a:r>
              <a:rPr lang="en-GB" sz="2600" dirty="0"/>
              <a:t>Mean for population data:</a:t>
            </a:r>
            <a:endParaRPr lang="en-US" sz="2600" dirty="0"/>
          </a:p>
        </p:txBody>
      </p:sp>
      <p:graphicFrame>
        <p:nvGraphicFramePr>
          <p:cNvPr id="18" name="Content Placeholder 5" descr="mu = start fraction sum of x over N end fraction.&#10;"/>
          <p:cNvGraphicFramePr>
            <a:graphicFrameLocks noGrp="1" noChangeAspect="1"/>
          </p:cNvGraphicFramePr>
          <p:nvPr>
            <p:ph sz="quarter" idx="16"/>
            <p:extLst>
              <p:ext uri="{D42A27DB-BD31-4B8C-83A1-F6EECF244321}">
                <p14:modId xmlns:p14="http://schemas.microsoft.com/office/powerpoint/2010/main" val="4175491109"/>
              </p:ext>
            </p:extLst>
          </p:nvPr>
        </p:nvGraphicFramePr>
        <p:xfrm>
          <a:off x="3920560" y="2129577"/>
          <a:ext cx="1160167" cy="818225"/>
        </p:xfrm>
        <a:graphic>
          <a:graphicData uri="http://schemas.openxmlformats.org/presentationml/2006/ole">
            <mc:AlternateContent xmlns:mc="http://schemas.openxmlformats.org/markup-compatibility/2006">
              <mc:Choice xmlns:v="urn:schemas-microsoft-com:vml" Requires="v">
                <p:oleObj name="Equation" r:id="rId2" imgW="1206360" imgH="850680" progId="Equation.DSMT4">
                  <p:embed/>
                </p:oleObj>
              </mc:Choice>
              <mc:Fallback>
                <p:oleObj name="Equation" r:id="rId2" imgW="1206360" imgH="850680" progId="Equation.DSMT4">
                  <p:embed/>
                  <p:pic>
                    <p:nvPicPr>
                      <p:cNvPr id="18" name="Content Placeholder 5" descr="mu = start fraction sum of x over N end fra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560" y="2129577"/>
                        <a:ext cx="1160167" cy="81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quarter" idx="18"/>
          </p:nvPr>
        </p:nvSpPr>
        <p:spPr>
          <a:xfrm>
            <a:off x="375510" y="3237739"/>
            <a:ext cx="3280260" cy="533400"/>
          </a:xfrm>
        </p:spPr>
        <p:txBody>
          <a:bodyPr/>
          <a:lstStyle/>
          <a:p>
            <a:r>
              <a:rPr lang="en-GB" sz="2600" dirty="0"/>
              <a:t>Mean for sample data:</a:t>
            </a:r>
            <a:endParaRPr lang="en-US" sz="2600" dirty="0"/>
          </a:p>
        </p:txBody>
      </p:sp>
      <p:graphicFrame>
        <p:nvGraphicFramePr>
          <p:cNvPr id="20" name="Content Placeholder 5" descr="x bar = start fraction sum of x over n end fraction.&#10;"/>
          <p:cNvGraphicFramePr>
            <a:graphicFrameLocks noGrp="1" noChangeAspect="1"/>
          </p:cNvGraphicFramePr>
          <p:nvPr>
            <p:ph sz="quarter" idx="16"/>
            <p:extLst>
              <p:ext uri="{D42A27DB-BD31-4B8C-83A1-F6EECF244321}">
                <p14:modId xmlns:p14="http://schemas.microsoft.com/office/powerpoint/2010/main" val="3516109064"/>
              </p:ext>
            </p:extLst>
          </p:nvPr>
        </p:nvGraphicFramePr>
        <p:xfrm>
          <a:off x="3896433" y="3094754"/>
          <a:ext cx="1193681" cy="859962"/>
        </p:xfrm>
        <a:graphic>
          <a:graphicData uri="http://schemas.openxmlformats.org/presentationml/2006/ole">
            <mc:AlternateContent xmlns:mc="http://schemas.openxmlformats.org/markup-compatibility/2006">
              <mc:Choice xmlns:v="urn:schemas-microsoft-com:vml" Requires="v">
                <p:oleObj name="Equation" r:id="rId4" imgW="1180800" imgH="850680" progId="Equation.DSMT4">
                  <p:embed/>
                </p:oleObj>
              </mc:Choice>
              <mc:Fallback>
                <p:oleObj name="Equation" r:id="rId4" imgW="1180800" imgH="850680" progId="Equation.DSMT4">
                  <p:embed/>
                  <p:pic>
                    <p:nvPicPr>
                      <p:cNvPr id="20" name="Content Placeholder 5" descr="x bar = start fraction sum of x over n end fraction.&#10;"/>
                      <p:cNvPicPr>
                        <a:picLocks noChangeAspect="1" noChangeArrowheads="1"/>
                      </p:cNvPicPr>
                      <p:nvPr/>
                    </p:nvPicPr>
                    <p:blipFill>
                      <a:blip r:embed="rId5"/>
                      <a:srcRect/>
                      <a:stretch>
                        <a:fillRect/>
                      </a:stretch>
                    </p:blipFill>
                    <p:spPr bwMode="auto">
                      <a:xfrm>
                        <a:off x="3896433" y="3094754"/>
                        <a:ext cx="1193681" cy="85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9"/>
          </p:nvPr>
        </p:nvSpPr>
        <p:spPr>
          <a:xfrm>
            <a:off x="375510" y="4216963"/>
            <a:ext cx="1066800" cy="468576"/>
          </a:xfrm>
        </p:spPr>
        <p:txBody>
          <a:bodyPr/>
          <a:lstStyle/>
          <a:p>
            <a:r>
              <a:rPr lang="en-GB" sz="2600" dirty="0"/>
              <a:t>Where</a:t>
            </a:r>
            <a:endParaRPr lang="en-US" sz="2600" dirty="0"/>
          </a:p>
        </p:txBody>
      </p:sp>
      <p:graphicFrame>
        <p:nvGraphicFramePr>
          <p:cNvPr id="21" name="Content Placeholder 5" descr="sum of x&#10;"/>
          <p:cNvGraphicFramePr>
            <a:graphicFrameLocks noGrp="1" noChangeAspect="1"/>
          </p:cNvGraphicFramePr>
          <p:nvPr>
            <p:ph sz="quarter" idx="18"/>
            <p:extLst>
              <p:ext uri="{D42A27DB-BD31-4B8C-83A1-F6EECF244321}">
                <p14:modId xmlns:p14="http://schemas.microsoft.com/office/powerpoint/2010/main" val="1959331353"/>
              </p:ext>
            </p:extLst>
          </p:nvPr>
        </p:nvGraphicFramePr>
        <p:xfrm>
          <a:off x="1442644" y="4256735"/>
          <a:ext cx="501555" cy="413782"/>
        </p:xfrm>
        <a:graphic>
          <a:graphicData uri="http://schemas.openxmlformats.org/presentationml/2006/ole">
            <mc:AlternateContent xmlns:mc="http://schemas.openxmlformats.org/markup-compatibility/2006">
              <mc:Choice xmlns:v="urn:schemas-microsoft-com:vml" Requires="v">
                <p:oleObj name="Equation" r:id="rId6" imgW="507960" imgH="419040" progId="Equation.DSMT4">
                  <p:embed/>
                </p:oleObj>
              </mc:Choice>
              <mc:Fallback>
                <p:oleObj name="Equation" r:id="rId6" imgW="507960" imgH="419040" progId="Equation.DSMT4">
                  <p:embed/>
                  <p:pic>
                    <p:nvPicPr>
                      <p:cNvPr id="21" name="Content Placeholder 5" descr="sum of x&#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2644" y="4256735"/>
                        <a:ext cx="501555" cy="413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p:cNvSpPr>
            <a:spLocks noGrp="1"/>
          </p:cNvSpPr>
          <p:nvPr>
            <p:ph sz="quarter" idx="20"/>
          </p:nvPr>
        </p:nvSpPr>
        <p:spPr>
          <a:xfrm>
            <a:off x="1980886" y="4192731"/>
            <a:ext cx="3660040" cy="485793"/>
          </a:xfrm>
        </p:spPr>
        <p:txBody>
          <a:bodyPr/>
          <a:lstStyle/>
          <a:p>
            <a:r>
              <a:rPr lang="en-GB" sz="2600" dirty="0"/>
              <a:t>is the sum of all values;</a:t>
            </a:r>
            <a:endParaRPr lang="en-US" sz="2600" dirty="0"/>
          </a:p>
        </p:txBody>
      </p:sp>
      <p:sp>
        <p:nvSpPr>
          <p:cNvPr id="10" name="Content Placeholder 9"/>
          <p:cNvSpPr>
            <a:spLocks noGrp="1"/>
          </p:cNvSpPr>
          <p:nvPr>
            <p:ph sz="quarter" idx="21"/>
          </p:nvPr>
        </p:nvSpPr>
        <p:spPr>
          <a:xfrm>
            <a:off x="1019774" y="5346634"/>
            <a:ext cx="2900786" cy="435592"/>
          </a:xfrm>
        </p:spPr>
        <p:txBody>
          <a:bodyPr/>
          <a:lstStyle/>
          <a:p>
            <a:r>
              <a:rPr lang="en-GB" sz="2600" i="1" dirty="0"/>
              <a:t>n</a:t>
            </a:r>
            <a:r>
              <a:rPr lang="en-GB" sz="2600" dirty="0"/>
              <a:t> is the sample size;</a:t>
            </a:r>
            <a:endParaRPr lang="en-US" sz="2600" dirty="0"/>
          </a:p>
        </p:txBody>
      </p:sp>
      <p:sp>
        <p:nvSpPr>
          <p:cNvPr id="11" name="Content Placeholder 10"/>
          <p:cNvSpPr>
            <a:spLocks noGrp="1"/>
          </p:cNvSpPr>
          <p:nvPr>
            <p:ph sz="quarter" idx="22"/>
          </p:nvPr>
        </p:nvSpPr>
        <p:spPr>
          <a:xfrm>
            <a:off x="923508" y="5895566"/>
            <a:ext cx="3890741" cy="435592"/>
          </a:xfrm>
        </p:spPr>
        <p:txBody>
          <a:bodyPr/>
          <a:lstStyle/>
          <a:p>
            <a:r>
              <a:rPr lang="en-GB" sz="2600" dirty="0"/>
              <a:t>µ is the population mean;</a:t>
            </a:r>
            <a:endParaRPr lang="en-US" sz="2600" dirty="0"/>
          </a:p>
        </p:txBody>
      </p:sp>
      <mc:AlternateContent xmlns:mc="http://schemas.openxmlformats.org/markup-compatibility/2006" xmlns:a14="http://schemas.microsoft.com/office/drawing/2010/main">
        <mc:Choice Requires="a14">
          <p:sp>
            <p:nvSpPr>
              <p:cNvPr id="12" name="Content Placeholder 11"/>
              <p:cNvSpPr>
                <a:spLocks noGrp="1"/>
              </p:cNvSpPr>
              <p:nvPr>
                <p:ph sz="quarter" idx="23"/>
              </p:nvPr>
            </p:nvSpPr>
            <p:spPr>
              <a:xfrm>
                <a:off x="923508" y="6359460"/>
                <a:ext cx="3274771" cy="515341"/>
              </a:xfrm>
            </p:spPr>
            <p:txBody>
              <a:bodyPr/>
              <a:lstStyle/>
              <a:p>
                <a14:m>
                  <m:oMath xmlns:m="http://schemas.openxmlformats.org/officeDocument/2006/math">
                    <m:acc>
                      <m:accPr>
                        <m:chr m:val="̅"/>
                        <m:ctrlPr>
                          <a:rPr lang="en-GB" sz="2600" i="1" smtClean="0">
                            <a:latin typeface="Cambria Math" panose="02040503050406030204" pitchFamily="18" charset="0"/>
                          </a:rPr>
                        </m:ctrlPr>
                      </m:accPr>
                      <m:e>
                        <m:r>
                          <a:rPr lang="en-US" sz="2600" b="0" i="1" smtClean="0">
                            <a:latin typeface="Cambria Math" panose="02040503050406030204" pitchFamily="18" charset="0"/>
                          </a:rPr>
                          <m:t>𝑥</m:t>
                        </m:r>
                      </m:e>
                    </m:acc>
                  </m:oMath>
                </a14:m>
                <a:r>
                  <a:rPr lang="en-GB" sz="2600" dirty="0"/>
                  <a:t> is the sample mean.</a:t>
                </a:r>
                <a:endParaRPr lang="en-US" sz="2600" dirty="0"/>
              </a:p>
            </p:txBody>
          </p:sp>
        </mc:Choice>
        <mc:Fallback xmlns="">
          <p:sp>
            <p:nvSpPr>
              <p:cNvPr id="12" name="Content Placeholder 11"/>
              <p:cNvSpPr>
                <a:spLocks noGrp="1" noRot="1" noChangeAspect="1" noMove="1" noResize="1" noEditPoints="1" noAdjustHandles="1" noChangeArrowheads="1" noChangeShapeType="1" noTextEdit="1"/>
              </p:cNvSpPr>
              <p:nvPr>
                <p:ph sz="quarter" idx="23"/>
              </p:nvPr>
            </p:nvSpPr>
            <p:spPr>
              <a:xfrm>
                <a:off x="923508" y="6359460"/>
                <a:ext cx="3274771" cy="515341"/>
              </a:xfrm>
              <a:blipFill>
                <a:blip r:embed="rId9"/>
                <a:stretch>
                  <a:fillRect t="-16667" b="-1666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67B19427-F580-D146-B60E-4CADEE75497F}" type="slidenum">
              <a:rPr lang="en-US" smtClean="0"/>
              <a:pPr/>
              <a:t>43</a:t>
            </a:fld>
            <a:endParaRPr lang="en-US" dirty="0"/>
          </a:p>
        </p:txBody>
      </p:sp>
      <p:sp>
        <p:nvSpPr>
          <p:cNvPr id="19" name="Content Placeholder 8">
            <a:extLst>
              <a:ext uri="{FF2B5EF4-FFF2-40B4-BE49-F238E27FC236}">
                <a16:creationId xmlns:a16="http://schemas.microsoft.com/office/drawing/2014/main" id="{40BF7244-D45E-9549-B8E1-A1EF0DB88C56}"/>
              </a:ext>
            </a:extLst>
          </p:cNvPr>
          <p:cNvSpPr txBox="1">
            <a:spLocks/>
          </p:cNvSpPr>
          <p:nvPr/>
        </p:nvSpPr>
        <p:spPr>
          <a:xfrm>
            <a:off x="1019774" y="4816271"/>
            <a:ext cx="3890741" cy="515341"/>
          </a:xfrm>
          <a:prstGeom prst="rect">
            <a:avLst/>
          </a:prstGeom>
        </p:spPr>
        <p:txBody>
          <a:bodyPr/>
          <a:lstStyle>
            <a:lvl1pPr marL="228600" indent="-228600" algn="l" defTabSz="914400" rtl="0" eaLnBrk="1" latinLnBrk="0" hangingPunct="1">
              <a:lnSpc>
                <a:spcPct val="90000"/>
              </a:lnSpc>
              <a:spcBef>
                <a:spcPts val="1000"/>
              </a:spcBef>
              <a:buFont typeface="Arial"/>
              <a:buNone/>
              <a:defRPr sz="2800" kern="1200" baseline="0">
                <a:solidFill>
                  <a:schemeClr val="tx1"/>
                </a:solidFill>
                <a:latin typeface="Times New Roman"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solidFill>
                <a:latin typeface="Times New Roman"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Times New Roman"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Times New Roman"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Times New Roman"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600" i="1" dirty="0"/>
              <a:t>N</a:t>
            </a:r>
            <a:r>
              <a:rPr lang="en-GB" sz="2600" dirty="0"/>
              <a:t> is the population size;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P spid="11" grpId="0" build="p"/>
      <p:bldP spid="12" grpId="0" build="p"/>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A8A2A9-61F9-4A34-921E-5692B555B4F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 3-1</a:t>
            </a:r>
          </a:p>
        </p:txBody>
      </p:sp>
      <p:sp>
        <p:nvSpPr>
          <p:cNvPr id="2" name="Content Placeholder 1">
            <a:extLst>
              <a:ext uri="{FF2B5EF4-FFF2-40B4-BE49-F238E27FC236}">
                <a16:creationId xmlns:a16="http://schemas.microsoft.com/office/drawing/2014/main" id="{BAA8BE94-7326-493E-84EF-BB96C3A1063A}"/>
              </a:ext>
            </a:extLst>
          </p:cNvPr>
          <p:cNvSpPr>
            <a:spLocks noGrp="1"/>
          </p:cNvSpPr>
          <p:nvPr>
            <p:ph sz="quarter" idx="10"/>
          </p:nvPr>
        </p:nvSpPr>
        <p:spPr>
          <a:xfrm>
            <a:off x="277078" y="1152150"/>
            <a:ext cx="4294922" cy="3718855"/>
          </a:xfrm>
        </p:spPr>
        <p:txBody>
          <a:bodyPr/>
          <a:lstStyle/>
          <a:p>
            <a:pPr marL="0" indent="0">
              <a:buNone/>
            </a:pPr>
            <a:r>
              <a:rPr lang="en-US" dirty="0">
                <a:latin typeface="Times New Roman" panose="02020603050405020304" pitchFamily="18" charset="0"/>
                <a:cs typeface="Times New Roman" panose="02020603050405020304" pitchFamily="18" charset="0"/>
              </a:rPr>
              <a:t>The table lists the total revenues (rounded to billions of dollars) of 10 U.S. companies for the year 2018 (Fortune.com, August 2019).</a:t>
            </a:r>
          </a:p>
        </p:txBody>
      </p:sp>
      <p:graphicFrame>
        <p:nvGraphicFramePr>
          <p:cNvPr id="3" name="Table 7">
            <a:extLst>
              <a:ext uri="{FF2B5EF4-FFF2-40B4-BE49-F238E27FC236}">
                <a16:creationId xmlns:a16="http://schemas.microsoft.com/office/drawing/2014/main" id="{DE834BBE-32B5-5918-4B83-61F9BB33958D}"/>
              </a:ext>
            </a:extLst>
          </p:cNvPr>
          <p:cNvGraphicFramePr>
            <a:graphicFrameLocks/>
          </p:cNvGraphicFramePr>
          <p:nvPr>
            <p:extLst>
              <p:ext uri="{D42A27DB-BD31-4B8C-83A1-F6EECF244321}">
                <p14:modId xmlns:p14="http://schemas.microsoft.com/office/powerpoint/2010/main" val="2017023266"/>
              </p:ext>
            </p:extLst>
          </p:nvPr>
        </p:nvGraphicFramePr>
        <p:xfrm>
          <a:off x="4925201" y="696780"/>
          <a:ext cx="3522296" cy="3989070"/>
        </p:xfrm>
        <a:graphic>
          <a:graphicData uri="http://schemas.openxmlformats.org/drawingml/2006/table">
            <a:tbl>
              <a:tblPr firstRow="1" bandRow="1">
                <a:tableStyleId>{69012ECD-51FC-41F1-AA8D-1B2483CD663E}</a:tableStyleId>
              </a:tblPr>
              <a:tblGrid>
                <a:gridCol w="1622338">
                  <a:extLst>
                    <a:ext uri="{9D8B030D-6E8A-4147-A177-3AD203B41FA5}">
                      <a16:colId xmlns:a16="http://schemas.microsoft.com/office/drawing/2014/main" val="2718835938"/>
                    </a:ext>
                  </a:extLst>
                </a:gridCol>
                <a:gridCol w="1899958">
                  <a:extLst>
                    <a:ext uri="{9D8B030D-6E8A-4147-A177-3AD203B41FA5}">
                      <a16:colId xmlns:a16="http://schemas.microsoft.com/office/drawing/2014/main" val="1286910226"/>
                    </a:ext>
                  </a:extLst>
                </a:gridCol>
              </a:tblGrid>
              <a:tr h="0">
                <a:tc>
                  <a:txBody>
                    <a:bodyPr/>
                    <a:lstStyle/>
                    <a:p>
                      <a:pPr marL="0" marR="0">
                        <a:lnSpc>
                          <a:spcPct val="100000"/>
                        </a:lnSpc>
                        <a:spcBef>
                          <a:spcPts val="0"/>
                        </a:spcBef>
                        <a:spcAft>
                          <a:spcPts val="0"/>
                        </a:spcAft>
                      </a:pPr>
                      <a:r>
                        <a:rPr lang="en-US" sz="1400" dirty="0"/>
                        <a:t>Company</a:t>
                      </a:r>
                      <a:endParaRPr lang="en-US" sz="1400" b="1" dirty="0">
                        <a:solidFill>
                          <a:srgbClr val="FFFFFF"/>
                        </a:solidFill>
                        <a:latin typeface="STIXTwoText-Bold"/>
                        <a:ea typeface="Times New Roman"/>
                        <a:cs typeface="STIXTwoText-Bold"/>
                      </a:endParaRPr>
                    </a:p>
                  </a:txBody>
                  <a:tcPr marL="63500" marR="63500" marT="107950" marB="50800" anchor="b"/>
                </a:tc>
                <a:tc>
                  <a:txBody>
                    <a:bodyPr/>
                    <a:lstStyle/>
                    <a:p>
                      <a:pPr marL="0" marR="0" algn="ctr">
                        <a:lnSpc>
                          <a:spcPct val="100000"/>
                        </a:lnSpc>
                        <a:spcBef>
                          <a:spcPts val="0"/>
                        </a:spcBef>
                        <a:spcAft>
                          <a:spcPts val="0"/>
                        </a:spcAft>
                      </a:pPr>
                      <a:r>
                        <a:rPr lang="en-US" sz="1400" dirty="0"/>
                        <a:t>Revenue </a:t>
                      </a:r>
                      <a:br>
                        <a:rPr lang="en-US" sz="1400" dirty="0"/>
                      </a:br>
                      <a:r>
                        <a:rPr lang="en-US" sz="1400" dirty="0"/>
                        <a:t>(billions of dollars)</a:t>
                      </a:r>
                      <a:endParaRPr lang="en-US" sz="1400" b="1" dirty="0">
                        <a:solidFill>
                          <a:srgbClr val="FFFFFF"/>
                        </a:solidFill>
                        <a:latin typeface="STIXTwoText-Bold"/>
                        <a:ea typeface="Times New Roman"/>
                        <a:cs typeface="STIXTwoText-Bold"/>
                      </a:endParaRPr>
                    </a:p>
                  </a:txBody>
                  <a:tcPr marL="63500" marR="63500" marT="107950" marB="50800" anchor="b"/>
                </a:tc>
                <a:extLst>
                  <a:ext uri="{0D108BD9-81ED-4DB2-BD59-A6C34878D82A}">
                    <a16:rowId xmlns:a16="http://schemas.microsoft.com/office/drawing/2014/main" val="3436378513"/>
                  </a:ext>
                </a:extLst>
              </a:tr>
              <a:tr h="331114">
                <a:tc>
                  <a:txBody>
                    <a:bodyPr/>
                    <a:lstStyle/>
                    <a:p>
                      <a:pPr marL="0" marR="0">
                        <a:lnSpc>
                          <a:spcPct val="100000"/>
                        </a:lnSpc>
                        <a:spcBef>
                          <a:spcPts val="0"/>
                        </a:spcBef>
                        <a:spcAft>
                          <a:spcPts val="300"/>
                        </a:spcAft>
                      </a:pPr>
                      <a:r>
                        <a:rPr lang="en-US" sz="1400" dirty="0"/>
                        <a:t>Apple</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a:t>266</a:t>
                      </a:r>
                      <a:endParaRPr lang="en-US" sz="140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806420712"/>
                  </a:ext>
                </a:extLst>
              </a:tr>
              <a:tr h="331114">
                <a:tc>
                  <a:txBody>
                    <a:bodyPr/>
                    <a:lstStyle/>
                    <a:p>
                      <a:pPr marL="0" marR="0">
                        <a:lnSpc>
                          <a:spcPct val="100000"/>
                        </a:lnSpc>
                        <a:spcBef>
                          <a:spcPts val="0"/>
                        </a:spcBef>
                        <a:spcAft>
                          <a:spcPts val="300"/>
                        </a:spcAft>
                      </a:pPr>
                      <a:r>
                        <a:rPr lang="en-US" sz="1400" dirty="0"/>
                        <a:t>AT&amp;T</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dirty="0"/>
                        <a:t>171</a:t>
                      </a:r>
                      <a:endParaRPr lang="en-US" sz="1400" dirty="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4149483280"/>
                  </a:ext>
                </a:extLst>
              </a:tr>
              <a:tr h="331114">
                <a:tc>
                  <a:txBody>
                    <a:bodyPr/>
                    <a:lstStyle/>
                    <a:p>
                      <a:pPr marL="0" marR="0">
                        <a:lnSpc>
                          <a:spcPct val="100000"/>
                        </a:lnSpc>
                        <a:spcBef>
                          <a:spcPts val="0"/>
                        </a:spcBef>
                        <a:spcAft>
                          <a:spcPts val="300"/>
                        </a:spcAft>
                      </a:pPr>
                      <a:r>
                        <a:rPr lang="en-US" sz="1400" dirty="0"/>
                        <a:t>Walmart</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a:t>514</a:t>
                      </a:r>
                      <a:endParaRPr lang="en-US" sz="140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1215008753"/>
                  </a:ext>
                </a:extLst>
              </a:tr>
              <a:tr h="331114">
                <a:tc>
                  <a:txBody>
                    <a:bodyPr/>
                    <a:lstStyle/>
                    <a:p>
                      <a:pPr marL="0" marR="0">
                        <a:lnSpc>
                          <a:spcPct val="100000"/>
                        </a:lnSpc>
                        <a:spcBef>
                          <a:spcPts val="0"/>
                        </a:spcBef>
                        <a:spcAft>
                          <a:spcPts val="300"/>
                        </a:spcAft>
                      </a:pPr>
                      <a:r>
                        <a:rPr lang="en-US" sz="1400" dirty="0"/>
                        <a:t>Exxon Mobil</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dirty="0"/>
                        <a:t>290</a:t>
                      </a:r>
                      <a:endParaRPr lang="en-US" sz="1400" dirty="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1064017116"/>
                  </a:ext>
                </a:extLst>
              </a:tr>
              <a:tr h="331114">
                <a:tc>
                  <a:txBody>
                    <a:bodyPr/>
                    <a:lstStyle/>
                    <a:p>
                      <a:pPr marL="0" marR="0">
                        <a:lnSpc>
                          <a:spcPct val="100000"/>
                        </a:lnSpc>
                        <a:spcBef>
                          <a:spcPts val="0"/>
                        </a:spcBef>
                        <a:spcAft>
                          <a:spcPts val="300"/>
                        </a:spcAft>
                      </a:pPr>
                      <a:r>
                        <a:rPr lang="en-US" sz="1400" dirty="0"/>
                        <a:t>Ford Motor</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dirty="0"/>
                        <a:t>160</a:t>
                      </a:r>
                      <a:endParaRPr lang="en-US" sz="1400" dirty="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3607673575"/>
                  </a:ext>
                </a:extLst>
              </a:tr>
              <a:tr h="331114">
                <a:tc>
                  <a:txBody>
                    <a:bodyPr/>
                    <a:lstStyle/>
                    <a:p>
                      <a:pPr marL="0" marR="0">
                        <a:lnSpc>
                          <a:spcPct val="100000"/>
                        </a:lnSpc>
                        <a:spcBef>
                          <a:spcPts val="0"/>
                        </a:spcBef>
                        <a:spcAft>
                          <a:spcPts val="300"/>
                        </a:spcAft>
                      </a:pPr>
                      <a:r>
                        <a:rPr lang="en-US" sz="1400" dirty="0"/>
                        <a:t>General Electric</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dirty="0"/>
                        <a:t>120</a:t>
                      </a:r>
                      <a:endParaRPr lang="en-US" sz="1400" dirty="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598201844"/>
                  </a:ext>
                </a:extLst>
              </a:tr>
              <a:tr h="331114">
                <a:tc>
                  <a:txBody>
                    <a:bodyPr/>
                    <a:lstStyle/>
                    <a:p>
                      <a:pPr marL="0" marR="0">
                        <a:lnSpc>
                          <a:spcPct val="100000"/>
                        </a:lnSpc>
                        <a:spcBef>
                          <a:spcPts val="0"/>
                        </a:spcBef>
                        <a:spcAft>
                          <a:spcPts val="300"/>
                        </a:spcAft>
                      </a:pPr>
                      <a:r>
                        <a:rPr lang="en-US" sz="1400" dirty="0"/>
                        <a:t>Citigroup</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dirty="0"/>
                        <a:t>   97</a:t>
                      </a:r>
                      <a:endParaRPr lang="en-US" sz="1400" dirty="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449385720"/>
                  </a:ext>
                </a:extLst>
              </a:tr>
              <a:tr h="331114">
                <a:tc>
                  <a:txBody>
                    <a:bodyPr/>
                    <a:lstStyle/>
                    <a:p>
                      <a:pPr marL="0" marR="0">
                        <a:lnSpc>
                          <a:spcPct val="100000"/>
                        </a:lnSpc>
                        <a:spcBef>
                          <a:spcPts val="0"/>
                        </a:spcBef>
                        <a:spcAft>
                          <a:spcPts val="300"/>
                        </a:spcAft>
                      </a:pPr>
                      <a:r>
                        <a:rPr lang="en-US" sz="1400" dirty="0"/>
                        <a:t>Alphabet</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dirty="0"/>
                        <a:t> 137</a:t>
                      </a:r>
                      <a:endParaRPr lang="en-US" sz="1400" dirty="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2209088014"/>
                  </a:ext>
                </a:extLst>
              </a:tr>
              <a:tr h="331114">
                <a:tc>
                  <a:txBody>
                    <a:bodyPr/>
                    <a:lstStyle/>
                    <a:p>
                      <a:pPr marL="0" marR="0">
                        <a:lnSpc>
                          <a:spcPct val="100000"/>
                        </a:lnSpc>
                        <a:spcBef>
                          <a:spcPts val="0"/>
                        </a:spcBef>
                        <a:spcAft>
                          <a:spcPts val="300"/>
                        </a:spcAft>
                      </a:pPr>
                      <a:r>
                        <a:rPr lang="en-US" sz="1400" dirty="0"/>
                        <a:t>Amazon.com</a:t>
                      </a:r>
                      <a:endParaRPr lang="en-US" sz="1400" dirty="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dirty="0"/>
                        <a:t>233</a:t>
                      </a:r>
                      <a:endParaRPr lang="en-US" sz="1400" dirty="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3863912498"/>
                  </a:ext>
                </a:extLst>
              </a:tr>
              <a:tr h="331114">
                <a:tc>
                  <a:txBody>
                    <a:bodyPr/>
                    <a:lstStyle/>
                    <a:p>
                      <a:pPr marL="0" marR="0">
                        <a:lnSpc>
                          <a:spcPct val="100000"/>
                        </a:lnSpc>
                        <a:spcBef>
                          <a:spcPts val="0"/>
                        </a:spcBef>
                        <a:spcAft>
                          <a:spcPts val="300"/>
                        </a:spcAft>
                      </a:pPr>
                      <a:r>
                        <a:rPr lang="en-US" sz="1400"/>
                        <a:t>Microsoft</a:t>
                      </a:r>
                      <a:endParaRPr lang="en-US" sz="1400">
                        <a:solidFill>
                          <a:srgbClr val="000000"/>
                        </a:solidFill>
                        <a:latin typeface="STIXTwoText"/>
                        <a:ea typeface="Times New Roman"/>
                        <a:cs typeface="STIXTwoText"/>
                      </a:endParaRPr>
                    </a:p>
                  </a:txBody>
                  <a:tcPr marL="76200" marR="76200" marT="63500" marB="63500"/>
                </a:tc>
                <a:tc>
                  <a:txBody>
                    <a:bodyPr/>
                    <a:lstStyle/>
                    <a:p>
                      <a:pPr marL="0" marR="0" algn="ctr">
                        <a:lnSpc>
                          <a:spcPct val="100000"/>
                        </a:lnSpc>
                        <a:spcBef>
                          <a:spcPts val="0"/>
                        </a:spcBef>
                        <a:spcAft>
                          <a:spcPts val="300"/>
                        </a:spcAft>
                      </a:pPr>
                      <a:r>
                        <a:rPr lang="en-US" sz="1400" dirty="0"/>
                        <a:t>110</a:t>
                      </a:r>
                      <a:endParaRPr lang="en-US" sz="1400" dirty="0">
                        <a:solidFill>
                          <a:srgbClr val="000000"/>
                        </a:solidFill>
                        <a:latin typeface="STIXTwoText"/>
                        <a:ea typeface="Times New Roman"/>
                        <a:cs typeface="STIXTwoText"/>
                      </a:endParaRPr>
                    </a:p>
                  </a:txBody>
                  <a:tcPr marL="76200" marR="76200" marT="63500" marB="63500"/>
                </a:tc>
                <a:extLst>
                  <a:ext uri="{0D108BD9-81ED-4DB2-BD59-A6C34878D82A}">
                    <a16:rowId xmlns:a16="http://schemas.microsoft.com/office/drawing/2014/main" val="749327010"/>
                  </a:ext>
                </a:extLst>
              </a:tr>
            </a:tbl>
          </a:graphicData>
        </a:graphic>
      </p:graphicFrame>
      <p:sp>
        <p:nvSpPr>
          <p:cNvPr id="4" name="Content Placeholder 1">
            <a:extLst>
              <a:ext uri="{FF2B5EF4-FFF2-40B4-BE49-F238E27FC236}">
                <a16:creationId xmlns:a16="http://schemas.microsoft.com/office/drawing/2014/main" id="{0F380E76-CE79-A098-7AE9-5117DC8BC199}"/>
              </a:ext>
            </a:extLst>
          </p:cNvPr>
          <p:cNvSpPr txBox="1">
            <a:spLocks/>
          </p:cNvSpPr>
          <p:nvPr/>
        </p:nvSpPr>
        <p:spPr>
          <a:xfrm>
            <a:off x="304800" y="5353230"/>
            <a:ext cx="8534400" cy="4254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Find the mean of 2018 revenue for these 10 companies.</a:t>
            </a:r>
          </a:p>
        </p:txBody>
      </p:sp>
    </p:spTree>
    <p:extLst>
      <p:ext uri="{BB962C8B-B14F-4D97-AF65-F5344CB8AC3E}">
        <p14:creationId xmlns:p14="http://schemas.microsoft.com/office/powerpoint/2010/main" val="15986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C4C965-4B64-408C-B724-6B7D5B72FA88}"/>
              </a:ext>
            </a:extLst>
          </p:cNvPr>
          <p:cNvSpPr>
            <a:spLocks noGrp="1"/>
          </p:cNvSpPr>
          <p:nvPr>
            <p:ph type="title"/>
          </p:nvPr>
        </p:nvSpPr>
        <p:spPr/>
        <p:txBody>
          <a:bodyPr/>
          <a:lstStyle/>
          <a:p>
            <a:r>
              <a:rPr lang="en-US" dirty="0"/>
              <a:t>Example 3-1: Solution</a:t>
            </a:r>
          </a:p>
        </p:txBody>
      </p:sp>
      <p:sp>
        <p:nvSpPr>
          <p:cNvPr id="3" name="Content Placeholder 2">
            <a:extLst>
              <a:ext uri="{FF2B5EF4-FFF2-40B4-BE49-F238E27FC236}">
                <a16:creationId xmlns:a16="http://schemas.microsoft.com/office/drawing/2014/main" id="{0FD4B5CC-8159-4FB4-9A32-21EDF8C46844}"/>
              </a:ext>
            </a:extLst>
          </p:cNvPr>
          <p:cNvSpPr>
            <a:spLocks noGrp="1"/>
          </p:cNvSpPr>
          <p:nvPr>
            <p:ph sz="quarter" idx="15"/>
          </p:nvPr>
        </p:nvSpPr>
        <p:spPr>
          <a:xfrm>
            <a:off x="304800" y="1676401"/>
            <a:ext cx="8534400" cy="1041400"/>
          </a:xfrm>
        </p:spPr>
        <p:txBody>
          <a:bodyPr/>
          <a:lstStyle/>
          <a:p>
            <a:r>
              <a:rPr lang="el-GR" sz="2400" dirty="0">
                <a:latin typeface="Times New Roman" panose="02020603050405020304" pitchFamily="18" charset="0"/>
                <a:cs typeface="Times New Roman" panose="02020603050405020304" pitchFamily="18" charset="0"/>
              </a:rPr>
              <a:t>Σ</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 =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9</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10</a:t>
            </a:r>
            <a:endParaRPr lang="en-US" sz="2400" dirty="0">
              <a:latin typeface="Times New Roman" panose="02020603050405020304" pitchFamily="18" charset="0"/>
              <a:cs typeface="Times New Roman" panose="02020603050405020304" pitchFamily="18" charset="0"/>
            </a:endParaRPr>
          </a:p>
          <a:p>
            <a:pPr algn="l"/>
            <a:r>
              <a:rPr lang="el-GR" sz="2200" dirty="0">
                <a:latin typeface="Times New Roman" panose="02020603050405020304" pitchFamily="18" charset="0"/>
                <a:cs typeface="Times New Roman" panose="02020603050405020304" pitchFamily="18" charset="0"/>
              </a:rPr>
              <a:t>Σ</a:t>
            </a:r>
            <a:r>
              <a:rPr lang="en-US" sz="2200" i="1"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 266 + 171 + 514 + 290 + 160 + 120 + 97 + 137 + 233 + 110 = 2098</a:t>
            </a:r>
          </a:p>
        </p:txBody>
      </p:sp>
      <p:graphicFrame>
        <p:nvGraphicFramePr>
          <p:cNvPr id="17" name="Object 16" descr="x overbar equals Start Fraction upper Sigma x Over n End Fraction equals Start Fraction 2098 Over 10 End Fraction equals 209.8 equals dollar-sign 2 0 9 period 8 billion ">
            <a:extLst>
              <a:ext uri="{FF2B5EF4-FFF2-40B4-BE49-F238E27FC236}">
                <a16:creationId xmlns:a16="http://schemas.microsoft.com/office/drawing/2014/main" id="{3C7EAE39-A8E2-47E0-88D8-55B8EA09F19F}"/>
              </a:ext>
            </a:extLst>
          </p:cNvPr>
          <p:cNvGraphicFramePr>
            <a:graphicFrameLocks noChangeAspect="1"/>
          </p:cNvGraphicFramePr>
          <p:nvPr/>
        </p:nvGraphicFramePr>
        <p:xfrm>
          <a:off x="2303066" y="2895600"/>
          <a:ext cx="4514057" cy="668814"/>
        </p:xfrm>
        <a:graphic>
          <a:graphicData uri="http://schemas.openxmlformats.org/presentationml/2006/ole">
            <mc:AlternateContent xmlns:mc="http://schemas.openxmlformats.org/markup-compatibility/2006">
              <mc:Choice xmlns:v="urn:schemas-microsoft-com:vml" Requires="v">
                <p:oleObj name="Equation" r:id="rId2" imgW="4965480" imgH="736560" progId="Equation.DSMT4">
                  <p:embed/>
                </p:oleObj>
              </mc:Choice>
              <mc:Fallback>
                <p:oleObj name="Equation" r:id="rId2" imgW="4965480" imgH="736560" progId="Equation.DSMT4">
                  <p:embed/>
                  <p:pic>
                    <p:nvPicPr>
                      <p:cNvPr id="17" name="Object 16" descr="x overbar equals Start Fraction upper Sigma x Over n End Fraction equals Start Fraction 2098 Over 10 End Fraction equals 209.8 equals dollar-sign 2 0 9 period 8 billion ">
                        <a:extLst>
                          <a:ext uri="{FF2B5EF4-FFF2-40B4-BE49-F238E27FC236}">
                            <a16:creationId xmlns:a16="http://schemas.microsoft.com/office/drawing/2014/main" id="{3C7EAE39-A8E2-47E0-88D8-55B8EA09F19F}"/>
                          </a:ext>
                        </a:extLst>
                      </p:cNvPr>
                      <p:cNvPicPr>
                        <a:picLocks noChangeAspect="1" noChangeArrowheads="1"/>
                      </p:cNvPicPr>
                      <p:nvPr/>
                    </p:nvPicPr>
                    <p:blipFill>
                      <a:blip r:embed="rId3"/>
                      <a:srcRect/>
                      <a:stretch>
                        <a:fillRect/>
                      </a:stretch>
                    </p:blipFill>
                    <p:spPr bwMode="auto">
                      <a:xfrm>
                        <a:off x="2303066" y="2895600"/>
                        <a:ext cx="4514057" cy="6688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a:extLst>
              <a:ext uri="{FF2B5EF4-FFF2-40B4-BE49-F238E27FC236}">
                <a16:creationId xmlns:a16="http://schemas.microsoft.com/office/drawing/2014/main" id="{FE2FDA0D-4615-4A21-8DA0-0C8F2A3E7898}"/>
              </a:ext>
            </a:extLst>
          </p:cNvPr>
          <p:cNvSpPr>
            <a:spLocks noGrp="1"/>
          </p:cNvSpPr>
          <p:nvPr>
            <p:ph sz="quarter" idx="18"/>
          </p:nvPr>
        </p:nvSpPr>
        <p:spPr>
          <a:xfrm>
            <a:off x="404989" y="3810000"/>
            <a:ext cx="8334022" cy="1041400"/>
          </a:xfrm>
        </p:spPr>
        <p:txBody>
          <a:bodyPr/>
          <a:lstStyle/>
          <a:p>
            <a:pPr marL="0" indent="0">
              <a:buNone/>
            </a:pPr>
            <a:r>
              <a:rPr lang="en-GB" sz="2600" dirty="0">
                <a:latin typeface="Times New Roman" panose="02020603050405020304" pitchFamily="18" charset="0"/>
                <a:cs typeface="Times New Roman" panose="02020603050405020304" pitchFamily="18" charset="0"/>
              </a:rPr>
              <a:t>Thus, the average revenue of these 10 companies was around </a:t>
            </a:r>
            <a:r>
              <a:rPr lang="en-GB" sz="2600" b="1" dirty="0">
                <a:latin typeface="Times New Roman" panose="02020603050405020304" pitchFamily="18" charset="0"/>
                <a:cs typeface="Times New Roman" panose="02020603050405020304" pitchFamily="18" charset="0"/>
              </a:rPr>
              <a:t>$210 billion </a:t>
            </a:r>
            <a:r>
              <a:rPr lang="en-GB" sz="2600" dirty="0">
                <a:latin typeface="Times New Roman" panose="02020603050405020304" pitchFamily="18" charset="0"/>
                <a:cs typeface="Times New Roman" panose="02020603050405020304" pitchFamily="18" charset="0"/>
              </a:rPr>
              <a:t>in 2018.</a:t>
            </a:r>
          </a:p>
        </p:txBody>
      </p:sp>
    </p:spTree>
    <p:extLst>
      <p:ext uri="{BB962C8B-B14F-4D97-AF65-F5344CB8AC3E}">
        <p14:creationId xmlns:p14="http://schemas.microsoft.com/office/powerpoint/2010/main" val="31314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2"/>
            <a:ext cx="8534400" cy="617834"/>
          </a:xfrm>
        </p:spPr>
        <p:txBody>
          <a:bodyPr>
            <a:normAutofit fontScale="90000"/>
          </a:bodyPr>
          <a:lstStyle/>
          <a:p>
            <a:r>
              <a:rPr lang="en-GB" sz="3400" dirty="0"/>
              <a:t>Example 3-1A:2014 Profits of 10 U.S. Companies</a:t>
            </a:r>
            <a:endParaRPr lang="en-US" sz="3400" dirty="0"/>
          </a:p>
        </p:txBody>
      </p:sp>
      <p:graphicFrame>
        <p:nvGraphicFramePr>
          <p:cNvPr id="7" name="Content Placeholder 7" descr="Table is accessible to screenreaders"/>
          <p:cNvGraphicFramePr>
            <a:graphicFrameLocks noGrp="1"/>
          </p:cNvGraphicFramePr>
          <p:nvPr>
            <p:ph sz="quarter" idx="16"/>
            <p:extLst>
              <p:ext uri="{D42A27DB-BD31-4B8C-83A1-F6EECF244321}">
                <p14:modId xmlns:p14="http://schemas.microsoft.com/office/powerpoint/2010/main" val="1671315345"/>
              </p:ext>
            </p:extLst>
          </p:nvPr>
        </p:nvGraphicFramePr>
        <p:xfrm>
          <a:off x="799653" y="1531625"/>
          <a:ext cx="6315076" cy="4162915"/>
        </p:xfrm>
        <a:graphic>
          <a:graphicData uri="http://schemas.openxmlformats.org/drawingml/2006/table">
            <a:tbl>
              <a:tblPr firstRow="1" bandRow="1">
                <a:tableStyleId>{2D5ABB26-0587-4C30-8999-92F81FD0307C}</a:tableStyleId>
              </a:tblPr>
              <a:tblGrid>
                <a:gridCol w="3202841">
                  <a:extLst>
                    <a:ext uri="{9D8B030D-6E8A-4147-A177-3AD203B41FA5}">
                      <a16:colId xmlns:a16="http://schemas.microsoft.com/office/drawing/2014/main" val="20000"/>
                    </a:ext>
                  </a:extLst>
                </a:gridCol>
                <a:gridCol w="3112235">
                  <a:extLst>
                    <a:ext uri="{9D8B030D-6E8A-4147-A177-3AD203B41FA5}">
                      <a16:colId xmlns:a16="http://schemas.microsoft.com/office/drawing/2014/main" val="20001"/>
                    </a:ext>
                  </a:extLst>
                </a:gridCol>
              </a:tblGrid>
              <a:tr h="461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bg1"/>
                          </a:solidFill>
                          <a:latin typeface="Times New Roman" pitchFamily="18" charset="0"/>
                          <a:ea typeface="+mn-ea"/>
                          <a:cs typeface="+mn-cs"/>
                        </a:rPr>
                        <a:t>Company</a:t>
                      </a:r>
                      <a:endParaRPr lang="en-US" sz="2000" b="1" baseline="0" dirty="0">
                        <a:solidFill>
                          <a:schemeClr val="bg1"/>
                        </a:solidFill>
                        <a:latin typeface="Times New Roman" pitchFamily="18" charset="0"/>
                        <a:cs typeface="Times New Roman" panose="02020603050405020304" pitchFamily="18" charset="0"/>
                      </a:endParaRPr>
                    </a:p>
                  </a:txBody>
                  <a:tcPr marL="65314" marR="65314" marT="32657" marB="32657"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b="1" kern="1200" baseline="0" dirty="0">
                          <a:solidFill>
                            <a:schemeClr val="bg1"/>
                          </a:solidFill>
                          <a:latin typeface="Times New Roman" pitchFamily="18" charset="0"/>
                          <a:ea typeface="+mn-ea"/>
                          <a:cs typeface="+mn-cs"/>
                        </a:rPr>
                        <a:t>Profits (million of dollars)</a:t>
                      </a:r>
                      <a:endParaRPr lang="en-US" sz="2000" b="1" baseline="0" dirty="0">
                        <a:solidFill>
                          <a:schemeClr val="bg1"/>
                        </a:solidFill>
                        <a:latin typeface="Times New Roman" pitchFamily="18" charset="0"/>
                        <a:cs typeface="Times New Roman" panose="02020603050405020304" pitchFamily="18" charset="0"/>
                      </a:endParaRPr>
                    </a:p>
                  </a:txBody>
                  <a:tcPr marL="65314" marR="65314" marT="32657" marB="32657"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Apple</a:t>
                      </a:r>
                      <a:endParaRPr lang="en-US" sz="2000" b="1" baseline="0" dirty="0">
                        <a:latin typeface="Times New Roman" pitchFamily="18" charset="0"/>
                        <a:cs typeface="Times New Roman" panose="02020603050405020304" pitchFamily="18" charset="0"/>
                      </a:endParaRPr>
                    </a:p>
                  </a:txBody>
                  <a:tcPr marL="65314" marR="65314" marT="32657" marB="32657">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37,037</a:t>
                      </a:r>
                      <a:endParaRPr lang="en-US" sz="2000" b="1" baseline="0" dirty="0">
                        <a:latin typeface="Times New Roman" pitchFamily="18" charset="0"/>
                        <a:cs typeface="Times New Roman" panose="02020603050405020304" pitchFamily="18" charset="0"/>
                      </a:endParaRPr>
                    </a:p>
                  </a:txBody>
                  <a:tcPr marL="65314" marR="65314" marT="32657" marB="32657" anchor="b">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AT&amp;T</a:t>
                      </a:r>
                      <a:endParaRPr lang="en-US" sz="20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18,249</a:t>
                      </a:r>
                      <a:endParaRPr lang="en-US" sz="2000" b="1" baseline="0" dirty="0">
                        <a:latin typeface="Times New Roman" pitchFamily="18" charset="0"/>
                        <a:cs typeface="Times New Roman" panose="02020603050405020304" pitchFamily="18" charset="0"/>
                      </a:endParaRPr>
                    </a:p>
                  </a:txBody>
                  <a:tcPr marL="65314" marR="65314" marT="32657" marB="32657"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Bank of America</a:t>
                      </a:r>
                      <a:endParaRPr lang="en-US" sz="20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11,431</a:t>
                      </a:r>
                      <a:endParaRPr lang="en-US" sz="20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Exxon Mobil</a:t>
                      </a:r>
                      <a:endParaRPr lang="en-US" sz="20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32,580</a:t>
                      </a:r>
                      <a:endParaRPr lang="en-US" sz="20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General Motors</a:t>
                      </a:r>
                      <a:endParaRPr lang="en-US" sz="20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17145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5346</a:t>
                      </a:r>
                      <a:endParaRPr lang="en-US" sz="20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General Electric</a:t>
                      </a:r>
                      <a:endParaRPr lang="en-US" sz="20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13,057</a:t>
                      </a:r>
                      <a:endParaRPr lang="en-US" sz="20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Hewlett-Packard</a:t>
                      </a:r>
                      <a:endParaRPr lang="en-US" sz="20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17145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5113</a:t>
                      </a:r>
                      <a:endParaRPr lang="en-US" sz="20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Home Depot</a:t>
                      </a:r>
                      <a:endParaRPr lang="en-US" sz="20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231775"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5385</a:t>
                      </a:r>
                      <a:endParaRPr lang="en-US" sz="20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IBM</a:t>
                      </a:r>
                      <a:endParaRPr lang="en-US" sz="20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16,483</a:t>
                      </a:r>
                      <a:endParaRPr lang="en-US" sz="20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4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Wal-Mart</a:t>
                      </a:r>
                      <a:endParaRPr lang="en-US" sz="2000" b="1" baseline="0" dirty="0">
                        <a:latin typeface="Times New Roman" pitchFamily="18" charset="0"/>
                        <a:cs typeface="Times New Roman" panose="02020603050405020304" pitchFamily="18" charset="0"/>
                      </a:endParaRPr>
                    </a:p>
                  </a:txBody>
                  <a:tcPr marL="65314" marR="65314" marT="32657" marB="32657">
                    <a:lnR>
                      <a:noFill/>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Times New Roman" pitchFamily="18" charset="0"/>
                          <a:ea typeface="+mn-ea"/>
                          <a:cs typeface="+mn-cs"/>
                        </a:rPr>
                        <a:t>16,022</a:t>
                      </a:r>
                      <a:endParaRPr lang="en-US" sz="20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6" name="Content Placeholder 5"/>
          <p:cNvSpPr>
            <a:spLocks noGrp="1"/>
          </p:cNvSpPr>
          <p:nvPr>
            <p:ph sz="quarter" idx="17"/>
          </p:nvPr>
        </p:nvSpPr>
        <p:spPr>
          <a:xfrm>
            <a:off x="304800" y="5857640"/>
            <a:ext cx="8839200" cy="365125"/>
          </a:xfrm>
        </p:spPr>
        <p:txBody>
          <a:bodyPr/>
          <a:lstStyle/>
          <a:p>
            <a:r>
              <a:rPr lang="en-US" sz="2400" dirty="0">
                <a:latin typeface="Times New Roman" pitchFamily="18" charset="0"/>
              </a:rPr>
              <a:t>Find the </a:t>
            </a:r>
            <a:r>
              <a:rPr lang="en-GB" sz="2400" dirty="0">
                <a:latin typeface="Times New Roman" pitchFamily="18" charset="0"/>
              </a:rPr>
              <a:t>mean of 2014 profits for these 10 companies </a:t>
            </a:r>
            <a:r>
              <a:rPr lang="en-US" sz="2400" dirty="0"/>
              <a:t>(</a:t>
            </a:r>
            <a:r>
              <a:rPr lang="en-US" sz="2400" dirty="0">
                <a:hlinkClick r:id="rId2"/>
              </a:rPr>
              <a:t>fortune.com</a:t>
            </a:r>
            <a:r>
              <a:rPr lang="en-US" sz="2400" dirty="0"/>
              <a:t>)</a:t>
            </a:r>
            <a:r>
              <a:rPr lang="en-GB" sz="2400" dirty="0">
                <a:latin typeface="Times New Roman" pitchFamily="18" charset="0"/>
              </a:rPr>
              <a:t>.</a:t>
            </a:r>
            <a:endParaRPr lang="en-US" sz="2400" dirty="0">
              <a:latin typeface="Times New Roman"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93729"/>
          </a:xfrm>
        </p:spPr>
        <p:txBody>
          <a:bodyPr/>
          <a:lstStyle/>
          <a:p>
            <a:r>
              <a:rPr lang="en-GB" dirty="0"/>
              <a:t>Example 3-1A: Solution</a:t>
            </a:r>
            <a:endParaRPr lang="en-IN" dirty="0"/>
          </a:p>
        </p:txBody>
      </p:sp>
      <p:graphicFrame>
        <p:nvGraphicFramePr>
          <p:cNvPr id="8" name="Content Placeholder 7" descr="Sum of x = x sub 1 + x sub 2 + x sub 3 + x sub 4 + x sub 5 + x sub 6 + x sub 7 + x sub 8 + x sub 9 + x sub 10 equals 37,037 + 18,249 + 11,431 + 32,580 + 5,346 + 13, 057&#10;+ 5,113 + 5,385 + 16,483, 16,022 = 160,703&quot;&#10;">
            <a:extLst>
              <a:ext uri="{FF2B5EF4-FFF2-40B4-BE49-F238E27FC236}">
                <a16:creationId xmlns:a16="http://schemas.microsoft.com/office/drawing/2014/main" id="{32686D76-E728-4768-A827-C32099514909}"/>
              </a:ext>
            </a:extLst>
          </p:cNvPr>
          <p:cNvGraphicFramePr>
            <a:graphicFrameLocks noGrp="1" noChangeAspect="1"/>
          </p:cNvGraphicFramePr>
          <p:nvPr>
            <p:ph sz="quarter" idx="16"/>
            <p:extLst>
              <p:ext uri="{D42A27DB-BD31-4B8C-83A1-F6EECF244321}">
                <p14:modId xmlns:p14="http://schemas.microsoft.com/office/powerpoint/2010/main" val="2304167464"/>
              </p:ext>
            </p:extLst>
          </p:nvPr>
        </p:nvGraphicFramePr>
        <p:xfrm>
          <a:off x="491613" y="1752600"/>
          <a:ext cx="8160774" cy="1524000"/>
        </p:xfrm>
        <a:graphic>
          <a:graphicData uri="http://schemas.openxmlformats.org/presentationml/2006/ole">
            <mc:AlternateContent xmlns:mc="http://schemas.openxmlformats.org/markup-compatibility/2006">
              <mc:Choice xmlns:v="urn:schemas-microsoft-com:vml" Requires="v">
                <p:oleObj name="Equation" r:id="rId2" imgW="8432640" imgH="1574640" progId="Equation.DSMT4">
                  <p:embed/>
                </p:oleObj>
              </mc:Choice>
              <mc:Fallback>
                <p:oleObj name="Equation" r:id="rId2" imgW="8432640" imgH="1574640" progId="Equation.DSMT4">
                  <p:embed/>
                  <p:pic>
                    <p:nvPicPr>
                      <p:cNvPr id="8" name="Content Placeholder 7" descr="Sum of x = x sub 1 + x sub 2 + x sub 3 + x sub 4 + x sub 5 + x sub 6 + x sub 7 + x sub 8 + x sub 9 + x sub 10 equals 37,037 + 18,249 + 11,431 + 32,580 + 5,346 + 13, 057&#10;+ 5,113 + 5,385 + 16,483, 16,022 = 160,703&quot;&#10;">
                        <a:extLst>
                          <a:ext uri="{FF2B5EF4-FFF2-40B4-BE49-F238E27FC236}">
                            <a16:creationId xmlns:a16="http://schemas.microsoft.com/office/drawing/2014/main" id="{32686D76-E728-4768-A827-C32099514909}"/>
                          </a:ext>
                        </a:extLst>
                      </p:cNvPr>
                      <p:cNvPicPr/>
                      <p:nvPr/>
                    </p:nvPicPr>
                    <p:blipFill>
                      <a:blip r:embed="rId3"/>
                      <a:stretch>
                        <a:fillRect/>
                      </a:stretch>
                    </p:blipFill>
                    <p:spPr>
                      <a:xfrm>
                        <a:off x="491613" y="1752600"/>
                        <a:ext cx="8160774" cy="1524000"/>
                      </a:xfrm>
                      <a:prstGeom prst="rect">
                        <a:avLst/>
                      </a:prstGeom>
                    </p:spPr>
                  </p:pic>
                </p:oleObj>
              </mc:Fallback>
            </mc:AlternateContent>
          </a:graphicData>
        </a:graphic>
      </p:graphicFrame>
      <p:graphicFrame>
        <p:nvGraphicFramePr>
          <p:cNvPr id="9" name="Content Placeholder 9" descr="x bar = summation x over n = 160,706 over 10 = 16,070.3 = $ 16,070.3 million&#10;"/>
          <p:cNvGraphicFramePr>
            <a:graphicFrameLocks noGrp="1" noChangeAspect="1"/>
          </p:cNvGraphicFramePr>
          <p:nvPr>
            <p:ph sz="quarter" idx="17"/>
            <p:extLst>
              <p:ext uri="{D42A27DB-BD31-4B8C-83A1-F6EECF244321}">
                <p14:modId xmlns:p14="http://schemas.microsoft.com/office/powerpoint/2010/main" val="1930060534"/>
              </p:ext>
            </p:extLst>
          </p:nvPr>
        </p:nvGraphicFramePr>
        <p:xfrm>
          <a:off x="1174750" y="3765550"/>
          <a:ext cx="6794500" cy="850900"/>
        </p:xfrm>
        <a:graphic>
          <a:graphicData uri="http://schemas.openxmlformats.org/presentationml/2006/ole">
            <mc:AlternateContent xmlns:mc="http://schemas.openxmlformats.org/markup-compatibility/2006">
              <mc:Choice xmlns:v="urn:schemas-microsoft-com:vml" Requires="v">
                <p:oleObj name="Equation" r:id="rId4" imgW="6794280" imgH="850680" progId="Equation.DSMT4">
                  <p:embed/>
                </p:oleObj>
              </mc:Choice>
              <mc:Fallback>
                <p:oleObj name="Equation" r:id="rId4" imgW="6794280" imgH="850680" progId="Equation.DSMT4">
                  <p:embed/>
                  <p:pic>
                    <p:nvPicPr>
                      <p:cNvPr id="9" name="Content Placeholder 9" descr="x bar = summation x over n = 160,706 over 10 = 16,070.3 = $ 16,070.3 million&#10;"/>
                      <p:cNvPicPr>
                        <a:picLocks noChangeAspect="1" noChangeArrowheads="1"/>
                      </p:cNvPicPr>
                      <p:nvPr/>
                    </p:nvPicPr>
                    <p:blipFill>
                      <a:blip r:embed="rId5"/>
                      <a:srcRect/>
                      <a:stretch>
                        <a:fillRect/>
                      </a:stretch>
                    </p:blipFill>
                    <p:spPr bwMode="auto">
                      <a:xfrm>
                        <a:off x="1174750" y="3765550"/>
                        <a:ext cx="67945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quarter" idx="18"/>
          </p:nvPr>
        </p:nvSpPr>
        <p:spPr>
          <a:xfrm>
            <a:off x="304800" y="4719216"/>
            <a:ext cx="8534400" cy="1062530"/>
          </a:xfrm>
        </p:spPr>
        <p:txBody>
          <a:bodyPr/>
          <a:lstStyle/>
          <a:p>
            <a:r>
              <a:rPr lang="en-GB" dirty="0">
                <a:latin typeface="Times New Roman" pitchFamily="18" charset="0"/>
              </a:rPr>
              <a:t>Thus, in 2014</a:t>
            </a:r>
            <a:r>
              <a:rPr lang="en-IN" dirty="0"/>
              <a:t>, </a:t>
            </a:r>
            <a:r>
              <a:rPr lang="en-GB" dirty="0">
                <a:latin typeface="Times New Roman" pitchFamily="18" charset="0"/>
              </a:rPr>
              <a:t>these 10 companies earned an average of</a:t>
            </a:r>
          </a:p>
          <a:p>
            <a:pPr algn="ctr"/>
            <a:r>
              <a:rPr lang="en-GB" dirty="0">
                <a:latin typeface="Times New Roman" pitchFamily="18" charset="0"/>
              </a:rPr>
              <a:t> ~</a:t>
            </a:r>
            <a:r>
              <a:rPr lang="en-GB" b="1" dirty="0">
                <a:latin typeface="Times New Roman" pitchFamily="18" charset="0"/>
              </a:rPr>
              <a:t>$16 billion </a:t>
            </a:r>
            <a:r>
              <a:rPr lang="en-GB" dirty="0">
                <a:latin typeface="Times New Roman" pitchFamily="18" charset="0"/>
              </a:rPr>
              <a:t>profits.</a:t>
            </a:r>
          </a:p>
        </p:txBody>
      </p:sp>
      <p:sp>
        <p:nvSpPr>
          <p:cNvPr id="4" name="Slide Number Placeholder 3"/>
          <p:cNvSpPr>
            <a:spLocks noGrp="1"/>
          </p:cNvSpPr>
          <p:nvPr>
            <p:ph type="sldNum" sz="quarter" idx="10"/>
          </p:nvPr>
        </p:nvSpPr>
        <p:spPr/>
        <p:txBody>
          <a:bodyPr/>
          <a:lstStyle/>
          <a:p>
            <a:fld id="{67B19427-F580-D146-B60E-4CADEE75497F}" type="slidenum">
              <a:rPr lang="en-US" smtClean="0"/>
              <a:pPr/>
              <a:t>47</a:t>
            </a:fld>
            <a:endParaRPr lang="en-US" dirty="0"/>
          </a:p>
        </p:txBody>
      </p:sp>
    </p:spTree>
    <p:extLst>
      <p:ext uri="{BB962C8B-B14F-4D97-AF65-F5344CB8AC3E}">
        <p14:creationId xmlns:p14="http://schemas.microsoft.com/office/powerpoint/2010/main" val="10374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68" y="451155"/>
            <a:ext cx="8534400" cy="838199"/>
          </a:xfrm>
        </p:spPr>
        <p:txBody>
          <a:bodyPr/>
          <a:lstStyle/>
          <a:p>
            <a:r>
              <a:rPr lang="en-GB" dirty="0"/>
              <a:t>Example 3-2</a:t>
            </a:r>
            <a:endParaRPr lang="en-US" dirty="0"/>
          </a:p>
        </p:txBody>
      </p:sp>
      <p:sp>
        <p:nvSpPr>
          <p:cNvPr id="3" name="Content Placeholder 2"/>
          <p:cNvSpPr>
            <a:spLocks noGrp="1"/>
          </p:cNvSpPr>
          <p:nvPr>
            <p:ph sz="quarter" idx="16"/>
          </p:nvPr>
        </p:nvSpPr>
        <p:spPr>
          <a:xfrm>
            <a:off x="279432" y="1133779"/>
            <a:ext cx="8534400" cy="990600"/>
          </a:xfrm>
        </p:spPr>
        <p:txBody>
          <a:bodyPr/>
          <a:lstStyle/>
          <a:p>
            <a:r>
              <a:rPr lang="en-GB" dirty="0"/>
              <a:t>The following are the ages (in years) of all eight employees of a small company:</a:t>
            </a:r>
          </a:p>
        </p:txBody>
      </p:sp>
      <p:graphicFrame>
        <p:nvGraphicFramePr>
          <p:cNvPr id="9" name="Content Placeholder 13" descr="53 32 61 27 39 44 49 57"/>
          <p:cNvGraphicFramePr>
            <a:graphicFrameLocks noGrp="1" noChangeAspect="1"/>
          </p:cNvGraphicFramePr>
          <p:nvPr>
            <p:ph sz="quarter" idx="16"/>
            <p:extLst>
              <p:ext uri="{D42A27DB-BD31-4B8C-83A1-F6EECF244321}">
                <p14:modId xmlns:p14="http://schemas.microsoft.com/office/powerpoint/2010/main" val="3159646613"/>
              </p:ext>
            </p:extLst>
          </p:nvPr>
        </p:nvGraphicFramePr>
        <p:xfrm>
          <a:off x="1930432" y="2095224"/>
          <a:ext cx="5232400" cy="393700"/>
        </p:xfrm>
        <a:graphic>
          <a:graphicData uri="http://schemas.openxmlformats.org/presentationml/2006/ole">
            <mc:AlternateContent xmlns:mc="http://schemas.openxmlformats.org/markup-compatibility/2006">
              <mc:Choice xmlns:v="urn:schemas-microsoft-com:vml" Requires="v">
                <p:oleObj name="Equation" r:id="rId2" imgW="5232240" imgH="393480" progId="Equation.DSMT4">
                  <p:embed/>
                </p:oleObj>
              </mc:Choice>
              <mc:Fallback>
                <p:oleObj name="Equation" r:id="rId2" imgW="5232240" imgH="393480" progId="Equation.DSMT4">
                  <p:embed/>
                  <p:pic>
                    <p:nvPicPr>
                      <p:cNvPr id="9" name="Content Placeholder 13" descr="53 32 61 27 39 44 49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32" y="2095224"/>
                        <a:ext cx="5232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7"/>
          </p:nvPr>
        </p:nvSpPr>
        <p:spPr>
          <a:xfrm>
            <a:off x="279432" y="2689667"/>
            <a:ext cx="8534400" cy="533400"/>
          </a:xfrm>
        </p:spPr>
        <p:txBody>
          <a:bodyPr/>
          <a:lstStyle/>
          <a:p>
            <a:r>
              <a:rPr lang="en-GB" dirty="0">
                <a:latin typeface="Times New Roman" pitchFamily="18" charset="0"/>
              </a:rPr>
              <a:t>Find the mean age of these employees.</a:t>
            </a: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48</a:t>
            </a:fld>
            <a:endParaRPr lang="en-US" dirty="0"/>
          </a:p>
        </p:txBody>
      </p:sp>
      <p:sp>
        <p:nvSpPr>
          <p:cNvPr id="8" name="Content Placeholder 2">
            <a:extLst>
              <a:ext uri="{FF2B5EF4-FFF2-40B4-BE49-F238E27FC236}">
                <a16:creationId xmlns:a16="http://schemas.microsoft.com/office/drawing/2014/main" id="{76344F9C-5B8B-504D-8C4A-923CFC02FA04}"/>
              </a:ext>
            </a:extLst>
          </p:cNvPr>
          <p:cNvSpPr txBox="1">
            <a:spLocks/>
          </p:cNvSpPr>
          <p:nvPr/>
        </p:nvSpPr>
        <p:spPr>
          <a:xfrm>
            <a:off x="279432" y="3294794"/>
            <a:ext cx="8534400" cy="483460"/>
          </a:xfrm>
          <a:prstGeom prst="rect">
            <a:avLst/>
          </a:prstGeom>
        </p:spPr>
        <p:txBody>
          <a:bodyPr/>
          <a:lstStyle>
            <a:lvl1pPr marL="0" indent="0" algn="l" defTabSz="914400" rtl="0" eaLnBrk="1" latinLnBrk="0" hangingPunct="1">
              <a:lnSpc>
                <a:spcPct val="90000"/>
              </a:lnSpc>
              <a:spcBef>
                <a:spcPts val="1000"/>
              </a:spcBef>
              <a:buFont typeface="Arial"/>
              <a:buNone/>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a:latin typeface="Times New Roman" pitchFamily="18" charset="0"/>
              </a:rPr>
              <a:t>The population mean is</a:t>
            </a:r>
            <a:endParaRPr lang="en-GB" dirty="0">
              <a:latin typeface="Times New Roman" pitchFamily="18" charset="0"/>
            </a:endParaRPr>
          </a:p>
        </p:txBody>
      </p:sp>
      <p:graphicFrame>
        <p:nvGraphicFramePr>
          <p:cNvPr id="10" name="Content Placeholder 13" descr="mu = start fraction sum of x over N end fraction = start fraction 362 over 8 end fraction = 45.25 years&#10;">
            <a:extLst>
              <a:ext uri="{FF2B5EF4-FFF2-40B4-BE49-F238E27FC236}">
                <a16:creationId xmlns:a16="http://schemas.microsoft.com/office/drawing/2014/main" id="{89342531-FA97-F74A-A296-919C897F929F}"/>
              </a:ext>
            </a:extLst>
          </p:cNvPr>
          <p:cNvGraphicFramePr>
            <a:graphicFrameLocks noChangeAspect="1"/>
          </p:cNvGraphicFramePr>
          <p:nvPr>
            <p:extLst>
              <p:ext uri="{D42A27DB-BD31-4B8C-83A1-F6EECF244321}">
                <p14:modId xmlns:p14="http://schemas.microsoft.com/office/powerpoint/2010/main" val="622217456"/>
              </p:ext>
            </p:extLst>
          </p:nvPr>
        </p:nvGraphicFramePr>
        <p:xfrm>
          <a:off x="2162975" y="4013814"/>
          <a:ext cx="3887943" cy="843018"/>
        </p:xfrm>
        <a:graphic>
          <a:graphicData uri="http://schemas.openxmlformats.org/presentationml/2006/ole">
            <mc:AlternateContent xmlns:mc="http://schemas.openxmlformats.org/markup-compatibility/2006">
              <mc:Choice xmlns:v="urn:schemas-microsoft-com:vml" Requires="v">
                <p:oleObj name="Equation" r:id="rId4" imgW="3924000" imgH="850680" progId="Equation.DSMT4">
                  <p:embed/>
                </p:oleObj>
              </mc:Choice>
              <mc:Fallback>
                <p:oleObj name="Equation" r:id="rId4" imgW="3924000" imgH="850680" progId="Equation.DSMT4">
                  <p:embed/>
                  <p:pic>
                    <p:nvPicPr>
                      <p:cNvPr id="10" name="Content Placeholder 13" descr="mu = start fraction sum of x over N end fraction = start fraction 362 over 8 end fraction = 45.25 years&#10;">
                        <a:extLst>
                          <a:ext uri="{FF2B5EF4-FFF2-40B4-BE49-F238E27FC236}">
                            <a16:creationId xmlns:a16="http://schemas.microsoft.com/office/drawing/2014/main" id="{89342531-FA97-F74A-A296-919C897F9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975" y="4013814"/>
                        <a:ext cx="3887943" cy="843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5">
            <a:extLst>
              <a:ext uri="{FF2B5EF4-FFF2-40B4-BE49-F238E27FC236}">
                <a16:creationId xmlns:a16="http://schemas.microsoft.com/office/drawing/2014/main" id="{69949461-EBD7-184C-81D5-169FEECBADA2}"/>
              </a:ext>
            </a:extLst>
          </p:cNvPr>
          <p:cNvSpPr txBox="1">
            <a:spLocks/>
          </p:cNvSpPr>
          <p:nvPr/>
        </p:nvSpPr>
        <p:spPr>
          <a:xfrm>
            <a:off x="279432" y="5198879"/>
            <a:ext cx="8534400" cy="914400"/>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Times New Roman" pitchFamily="18" charset="0"/>
              </a:rPr>
              <a:t>Thus, the mean age of the employees of this company is a little more than 45 years.</a:t>
            </a: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3-3</a:t>
            </a:r>
            <a:endParaRPr lang="en-US" dirty="0"/>
          </a:p>
        </p:txBody>
      </p:sp>
      <p:sp>
        <p:nvSpPr>
          <p:cNvPr id="3" name="Content Placeholder 2"/>
          <p:cNvSpPr>
            <a:spLocks noGrp="1"/>
          </p:cNvSpPr>
          <p:nvPr>
            <p:ph sz="quarter" idx="16"/>
          </p:nvPr>
        </p:nvSpPr>
        <p:spPr>
          <a:xfrm>
            <a:off x="304800" y="1752600"/>
            <a:ext cx="8534400" cy="841555"/>
          </a:xfrm>
        </p:spPr>
        <p:txBody>
          <a:bodyPr/>
          <a:lstStyle/>
          <a:p>
            <a:r>
              <a:rPr lang="en-US" dirty="0"/>
              <a:t>Following are the list prices of eight homes randomly selected from all homes for sale in a city:</a:t>
            </a:r>
          </a:p>
        </p:txBody>
      </p:sp>
      <p:graphicFrame>
        <p:nvGraphicFramePr>
          <p:cNvPr id="9" name="Content Placeholder 13" descr="Table is accessible to screenreaders"/>
          <p:cNvGraphicFramePr>
            <a:graphicFrameLocks noGrp="1"/>
          </p:cNvGraphicFramePr>
          <p:nvPr>
            <p:ph sz="quarter" idx="16"/>
            <p:extLst>
              <p:ext uri="{D42A27DB-BD31-4B8C-83A1-F6EECF244321}">
                <p14:modId xmlns:p14="http://schemas.microsoft.com/office/powerpoint/2010/main" val="2451220264"/>
              </p:ext>
            </p:extLst>
          </p:nvPr>
        </p:nvGraphicFramePr>
        <p:xfrm>
          <a:off x="681319" y="2925186"/>
          <a:ext cx="7239001" cy="984068"/>
        </p:xfrm>
        <a:graphic>
          <a:graphicData uri="http://schemas.openxmlformats.org/drawingml/2006/table">
            <a:tbl>
              <a:tblPr firstRow="1" bandRow="1">
                <a:tableStyleId>{2D5ABB26-0587-4C30-8999-92F81FD0307C}</a:tableStyleId>
              </a:tblPr>
              <a:tblGrid>
                <a:gridCol w="1524002">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11349">
                  <a:extLst>
                    <a:ext uri="{9D8B030D-6E8A-4147-A177-3AD203B41FA5}">
                      <a16:colId xmlns:a16="http://schemas.microsoft.com/office/drawing/2014/main" val="20002"/>
                    </a:ext>
                  </a:extLst>
                </a:gridCol>
                <a:gridCol w="2127250">
                  <a:extLst>
                    <a:ext uri="{9D8B030D-6E8A-4147-A177-3AD203B41FA5}">
                      <a16:colId xmlns:a16="http://schemas.microsoft.com/office/drawing/2014/main" val="20003"/>
                    </a:ext>
                  </a:extLst>
                </a:gridCol>
              </a:tblGrid>
              <a:tr h="4305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itchFamily="18" charset="0"/>
                        </a:rPr>
                        <a:t>$245,670</a:t>
                      </a:r>
                      <a:endParaRPr lang="en-US" sz="2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B w="12700" cap="flat" cmpd="sng" algn="ctr">
                      <a:solidFill>
                        <a:schemeClr val="tx1"/>
                      </a:solidFill>
                      <a:prstDash val="solid"/>
                      <a:round/>
                      <a:headEnd type="none" w="med" len="med"/>
                      <a:tailEnd type="none" w="med" len="med"/>
                    </a:lnB>
                  </a:tcPr>
                </a:tc>
                <a:tc>
                  <a:txBody>
                    <a:bodyPr/>
                    <a:lstStyle/>
                    <a:p>
                      <a:pPr algn="r"/>
                      <a:r>
                        <a:rPr lang="en-US" sz="2800" baseline="0" dirty="0">
                          <a:latin typeface="Times New Roman" pitchFamily="18" charset="0"/>
                        </a:rPr>
                        <a:t>176,200</a:t>
                      </a:r>
                      <a:endParaRPr lang="en-US" sz="2800" b="1" baseline="0" dirty="0">
                        <a:latin typeface="Times New Roman" pitchFamily="18" charset="0"/>
                        <a:cs typeface="Times New Roman" panose="02020603050405020304" pitchFamily="18" charset="0"/>
                      </a:endParaRPr>
                    </a:p>
                  </a:txBody>
                  <a:tcPr marL="65314" marR="65314" marT="32657" marB="32657" anchor="b">
                    <a:lnB w="12700" cap="flat" cmpd="sng" algn="ctr">
                      <a:solidFill>
                        <a:schemeClr val="tx1"/>
                      </a:solidFill>
                      <a:prstDash val="solid"/>
                      <a:round/>
                      <a:headEnd type="none" w="med" len="med"/>
                      <a:tailEnd type="none" w="med" len="med"/>
                    </a:lnB>
                  </a:tcPr>
                </a:tc>
                <a:tc>
                  <a:txBody>
                    <a:bodyPr/>
                    <a:lstStyle/>
                    <a:p>
                      <a:pPr algn="r"/>
                      <a:r>
                        <a:rPr lang="en-US" sz="2800" baseline="0" dirty="0">
                          <a:latin typeface="Times New Roman" pitchFamily="18" charset="0"/>
                        </a:rPr>
                        <a:t>360,280</a:t>
                      </a:r>
                      <a:endParaRPr lang="en-US" sz="2800" b="1" baseline="0" dirty="0">
                        <a:latin typeface="Times New Roman" pitchFamily="18" charset="0"/>
                        <a:cs typeface="Times New Roman" panose="02020603050405020304" pitchFamily="18" charset="0"/>
                      </a:endParaRPr>
                    </a:p>
                  </a:txBody>
                  <a:tcPr marL="65314" marR="65314" marT="32657" marB="32657" anchor="b">
                    <a:lnB w="12700" cap="flat" cmpd="sng" algn="ctr">
                      <a:solidFill>
                        <a:schemeClr val="tx1"/>
                      </a:solidFill>
                      <a:prstDash val="solid"/>
                      <a:round/>
                      <a:headEnd type="none" w="med" len="med"/>
                      <a:tailEnd type="none" w="med" len="med"/>
                    </a:lnB>
                  </a:tcPr>
                </a:tc>
                <a:tc>
                  <a:txBody>
                    <a:bodyPr/>
                    <a:lstStyle/>
                    <a:p>
                      <a:pPr algn="r"/>
                      <a:r>
                        <a:rPr lang="en-US" sz="2800" baseline="0" dirty="0">
                          <a:latin typeface="Times New Roman" pitchFamily="18" charset="0"/>
                        </a:rPr>
                        <a:t>272,440</a:t>
                      </a:r>
                      <a:endParaRPr lang="en-US" sz="2800" b="1" baseline="0" dirty="0">
                        <a:latin typeface="Times New Roman" pitchFamily="18" charset="0"/>
                        <a:cs typeface="Times New Roman" panose="02020603050405020304" pitchFamily="18" charset="0"/>
                      </a:endParaRPr>
                    </a:p>
                  </a:txBody>
                  <a:tcPr marL="65314" marR="65314" marT="32657" marB="32657"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387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itchFamily="18" charset="0"/>
                        </a:rPr>
                        <a:t>450,394</a:t>
                      </a:r>
                      <a:endParaRPr lang="en-US" sz="2800" b="1" baseline="0" dirty="0">
                        <a:latin typeface="Times New Roman" pitchFamily="18" charset="0"/>
                        <a:cs typeface="Times New Roman" panose="02020603050405020304" pitchFamily="18" charset="0"/>
                      </a:endParaRPr>
                    </a:p>
                  </a:txBody>
                  <a:tcPr marL="65314" marR="65314" marT="32657" marB="32657">
                    <a:lnT w="1270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itchFamily="18" charset="0"/>
                        </a:rPr>
                        <a:t>310,160</a:t>
                      </a:r>
                      <a:endParaRPr lang="en-US" sz="2800" b="1" baseline="0" dirty="0">
                        <a:latin typeface="Times New Roman" pitchFamily="18" charset="0"/>
                        <a:cs typeface="Times New Roman" panose="02020603050405020304" pitchFamily="18" charset="0"/>
                      </a:endParaRPr>
                    </a:p>
                  </a:txBody>
                  <a:tcPr marL="65314" marR="65314" marT="32657" marB="32657" anchor="b">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itchFamily="18" charset="0"/>
                        </a:rPr>
                        <a:t>393,610</a:t>
                      </a:r>
                      <a:endParaRPr lang="en-US" sz="2800" b="1" baseline="0" dirty="0">
                        <a:latin typeface="Times New Roman" pitchFamily="18" charset="0"/>
                        <a:cs typeface="Times New Roman" panose="02020603050405020304" pitchFamily="18" charset="0"/>
                      </a:endParaRPr>
                    </a:p>
                  </a:txBody>
                  <a:tcPr marL="65314" marR="65314" marT="32657" marB="32657" anchor="b">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itchFamily="18" charset="0"/>
                        </a:rPr>
                        <a:t>3,874,480</a:t>
                      </a:r>
                      <a:endParaRPr lang="en-US" sz="2800" b="1" baseline="0" dirty="0">
                        <a:latin typeface="Times New Roman" pitchFamily="18" charset="0"/>
                        <a:cs typeface="Times New Roman" panose="02020603050405020304" pitchFamily="18" charset="0"/>
                      </a:endParaRPr>
                    </a:p>
                  </a:txBody>
                  <a:tcPr marL="65314" marR="65314" marT="32657" marB="32657" anchor="b">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sz="quarter" idx="17"/>
          </p:nvPr>
        </p:nvSpPr>
        <p:spPr>
          <a:xfrm>
            <a:off x="304800" y="4263845"/>
            <a:ext cx="8534400" cy="1295400"/>
          </a:xfrm>
        </p:spPr>
        <p:txBody>
          <a:bodyPr/>
          <a:lstStyle/>
          <a:p>
            <a:r>
              <a:rPr lang="en-US" dirty="0">
                <a:latin typeface="Times New Roman" pitchFamily="18" charset="0"/>
              </a:rPr>
              <a:t>Note that the price of the last house is $3,874,480, which is an outlier. Show how the inclusion of this outlier affects the value of the mean.</a:t>
            </a:r>
          </a:p>
        </p:txBody>
      </p:sp>
      <p:sp>
        <p:nvSpPr>
          <p:cNvPr id="4" name="Slide Number Placeholder 3"/>
          <p:cNvSpPr>
            <a:spLocks noGrp="1"/>
          </p:cNvSpPr>
          <p:nvPr>
            <p:ph type="sldNum" sz="quarter" idx="10"/>
          </p:nvPr>
        </p:nvSpPr>
        <p:spPr/>
        <p:txBody>
          <a:bodyPr/>
          <a:lstStyle/>
          <a:p>
            <a:fld id="{67B19427-F580-D146-B60E-4CADEE75497F}" type="slidenum">
              <a:rPr lang="en-US" smtClean="0"/>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body" idx="1"/>
          </p:nvPr>
        </p:nvSpPr>
        <p:spPr>
          <a:xfrm>
            <a:off x="457200" y="1143000"/>
            <a:ext cx="8154000" cy="50448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 sz="2000" dirty="0">
                <a:solidFill>
                  <a:schemeClr val="accent1"/>
                </a:solidFill>
              </a:rPr>
              <a:t>Which of these variables do you expect to be uniformly distributed?</a:t>
            </a:r>
            <a:endParaRPr sz="2000" dirty="0">
              <a:solidFill>
                <a:schemeClr val="accent1"/>
              </a:solidFill>
            </a:endParaRPr>
          </a:p>
          <a:p>
            <a:pPr marL="0" lvl="0" indent="0" algn="l" rtl="0">
              <a:lnSpc>
                <a:spcPct val="115000"/>
              </a:lnSpc>
              <a:spcBef>
                <a:spcPts val="1000"/>
              </a:spcBef>
              <a:spcAft>
                <a:spcPts val="0"/>
              </a:spcAft>
              <a:buClr>
                <a:srgbClr val="000000"/>
              </a:buClr>
              <a:buSzPts val="1100"/>
              <a:buFont typeface="Arial"/>
              <a:buNone/>
            </a:pPr>
            <a:r>
              <a:rPr lang="en" sz="2000" dirty="0">
                <a:solidFill>
                  <a:srgbClr val="000000"/>
                </a:solidFill>
              </a:rPr>
              <a:t>(a) heights of adult females</a:t>
            </a:r>
            <a:endParaRPr sz="2000" dirty="0">
              <a:solidFill>
                <a:srgbClr val="000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000000"/>
                </a:solidFill>
              </a:rPr>
              <a:t>(b) salaries of a random sample of people from North Carolina</a:t>
            </a:r>
            <a:endParaRPr sz="2000" dirty="0">
              <a:solidFill>
                <a:srgbClr val="000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000000"/>
                </a:solidFill>
              </a:rPr>
              <a:t>(c) house prices</a:t>
            </a:r>
            <a:endParaRPr sz="2000" dirty="0">
              <a:solidFill>
                <a:srgbClr val="000000"/>
              </a:solidFill>
            </a:endParaRPr>
          </a:p>
          <a:p>
            <a:pPr marL="0" lvl="0" indent="0" algn="l" rtl="0">
              <a:lnSpc>
                <a:spcPct val="115000"/>
              </a:lnSpc>
              <a:spcBef>
                <a:spcPts val="600"/>
              </a:spcBef>
              <a:spcAft>
                <a:spcPts val="0"/>
              </a:spcAft>
              <a:buNone/>
            </a:pPr>
            <a:r>
              <a:rPr lang="en" sz="2000" dirty="0">
                <a:solidFill>
                  <a:srgbClr val="000000"/>
                </a:solidFill>
              </a:rPr>
              <a:t>(d) birthdays of classmates (day of the month)</a:t>
            </a:r>
            <a:endParaRPr sz="2000" dirty="0">
              <a:solidFill>
                <a:srgbClr val="000000"/>
              </a:solidFill>
            </a:endParaRPr>
          </a:p>
          <a:p>
            <a:pPr marL="0" lvl="0" indent="0" algn="l" rtl="0">
              <a:lnSpc>
                <a:spcPct val="115000"/>
              </a:lnSpc>
              <a:spcBef>
                <a:spcPts val="600"/>
              </a:spcBef>
              <a:spcAft>
                <a:spcPts val="0"/>
              </a:spcAft>
              <a:buNone/>
            </a:pPr>
            <a:endParaRPr sz="2000" dirty="0">
              <a:solidFill>
                <a:srgbClr val="000000"/>
              </a:solidFill>
            </a:endParaRPr>
          </a:p>
        </p:txBody>
      </p:sp>
      <p:sp>
        <p:nvSpPr>
          <p:cNvPr id="239" name="Google Shape;239;p33"/>
          <p:cNvSpPr txBox="1">
            <a:spLocks noGrp="1"/>
          </p:cNvSpPr>
          <p:nvPr>
            <p:ph type="title"/>
          </p:nvPr>
        </p:nvSpPr>
        <p:spPr>
          <a:xfrm>
            <a:off x="457200" y="-12"/>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Practice</a:t>
            </a:r>
            <a:endParaRPr>
              <a:solidFill>
                <a:schemeClr val="accen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3-3: Solution </a:t>
            </a:r>
            <a:r>
              <a:rPr lang="en-GB" sz="2000" b="0" baseline="0" dirty="0"/>
              <a:t>(1 of 2)</a:t>
            </a:r>
            <a:endParaRPr lang="en-US" sz="2000" b="0" baseline="0" dirty="0"/>
          </a:p>
        </p:txBody>
      </p:sp>
      <p:sp>
        <p:nvSpPr>
          <p:cNvPr id="3" name="Content Placeholder 2"/>
          <p:cNvSpPr>
            <a:spLocks noGrp="1"/>
          </p:cNvSpPr>
          <p:nvPr>
            <p:ph sz="quarter" idx="16"/>
          </p:nvPr>
        </p:nvSpPr>
        <p:spPr>
          <a:xfrm>
            <a:off x="304800" y="1752600"/>
            <a:ext cx="8534400" cy="1296925"/>
          </a:xfrm>
        </p:spPr>
        <p:txBody>
          <a:bodyPr/>
          <a:lstStyle/>
          <a:p>
            <a:r>
              <a:rPr lang="en-US" dirty="0"/>
              <a:t>If we do not include the price of the most expensive house (the outlier), the mean of the prices of other 7 homes is:</a:t>
            </a:r>
          </a:p>
        </p:txBody>
      </p:sp>
      <p:graphicFrame>
        <p:nvGraphicFramePr>
          <p:cNvPr id="9" name="Content Placeholder 8" descr="&quot;mean without the outlier&#10;equals 245,670 + 176,200 + 360,280 + 272,440 + 470,394 + 310,160 + 393,610 equals 2,208,754 over = $ 315,536.29&quot;&#10;"/>
          <p:cNvGraphicFramePr>
            <a:graphicFrameLocks noGrp="1" noChangeAspect="1"/>
          </p:cNvGraphicFramePr>
          <p:nvPr>
            <p:ph sz="quarter" idx="17"/>
            <p:extLst>
              <p:ext uri="{D42A27DB-BD31-4B8C-83A1-F6EECF244321}">
                <p14:modId xmlns:p14="http://schemas.microsoft.com/office/powerpoint/2010/main" val="3268721492"/>
              </p:ext>
            </p:extLst>
          </p:nvPr>
        </p:nvGraphicFramePr>
        <p:xfrm>
          <a:off x="261778" y="2860002"/>
          <a:ext cx="8620444" cy="1896948"/>
        </p:xfrm>
        <a:graphic>
          <a:graphicData uri="http://schemas.openxmlformats.org/presentationml/2006/ole">
            <mc:AlternateContent xmlns:mc="http://schemas.openxmlformats.org/markup-compatibility/2006">
              <mc:Choice xmlns:v="urn:schemas-microsoft-com:vml" Requires="v">
                <p:oleObj name="Equation" r:id="rId2" imgW="9753480" imgH="2145960" progId="Equation.DSMT4">
                  <p:embed/>
                </p:oleObj>
              </mc:Choice>
              <mc:Fallback>
                <p:oleObj name="Equation" r:id="rId2" imgW="9753480" imgH="2145960" progId="Equation.DSMT4">
                  <p:embed/>
                  <p:pic>
                    <p:nvPicPr>
                      <p:cNvPr id="9" name="Content Placeholder 8" descr="&quot;mean without the outlier&#10;equals 245,670 + 176,200 + 360,280 + 272,440 + 470,394 + 310,160 + 393,610 equals 2,208,754 over = $ 315,536.29&quot;&#10;"/>
                      <p:cNvPicPr>
                        <a:picLocks noChangeAspect="1" noChangeArrowheads="1"/>
                      </p:cNvPicPr>
                      <p:nvPr/>
                    </p:nvPicPr>
                    <p:blipFill>
                      <a:blip r:embed="rId3"/>
                      <a:srcRect/>
                      <a:stretch>
                        <a:fillRect/>
                      </a:stretch>
                    </p:blipFill>
                    <p:spPr bwMode="auto">
                      <a:xfrm>
                        <a:off x="261778" y="2860002"/>
                        <a:ext cx="8620444" cy="18969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3-3: Solution </a:t>
            </a:r>
            <a:r>
              <a:rPr lang="en-GB" sz="2000" b="0" i="0" kern="1200" baseline="0" dirty="0">
                <a:solidFill>
                  <a:schemeClr val="accent1"/>
                </a:solidFill>
                <a:effectLst/>
                <a:latin typeface="Times New Roman" charset="0"/>
                <a:ea typeface="Times New Roman" charset="0"/>
                <a:cs typeface="Times New Roman" charset="0"/>
              </a:rPr>
              <a:t>(2 of 2)</a:t>
            </a:r>
            <a:endParaRPr lang="en-US" sz="2000" baseline="0" dirty="0"/>
          </a:p>
        </p:txBody>
      </p:sp>
      <p:sp>
        <p:nvSpPr>
          <p:cNvPr id="3" name="Content Placeholder 2"/>
          <p:cNvSpPr>
            <a:spLocks noGrp="1"/>
          </p:cNvSpPr>
          <p:nvPr>
            <p:ph sz="quarter" idx="16"/>
          </p:nvPr>
        </p:nvSpPr>
        <p:spPr>
          <a:xfrm>
            <a:off x="304800" y="1752600"/>
            <a:ext cx="8534400" cy="1296925"/>
          </a:xfrm>
        </p:spPr>
        <p:txBody>
          <a:bodyPr/>
          <a:lstStyle/>
          <a:p>
            <a:r>
              <a:rPr lang="en-GB" dirty="0"/>
              <a:t>Now, to see the impact of the outlier on the value of the mean, </a:t>
            </a:r>
            <a:r>
              <a:rPr lang="en-US" dirty="0"/>
              <a:t>we include the price of the most expensive home and find the mean price of eight homes.</a:t>
            </a:r>
            <a:r>
              <a:rPr lang="en-GB" dirty="0"/>
              <a:t> This mean is</a:t>
            </a:r>
            <a:endParaRPr lang="en-US" dirty="0"/>
          </a:p>
        </p:txBody>
      </p:sp>
      <p:graphicFrame>
        <p:nvGraphicFramePr>
          <p:cNvPr id="9" name="Content Placeholder 8" descr="&quot;mean without the outlier&#10;equals 245,670 + 176,200 + 360,280 + 272,440 + 450,394 + 310,160 + 393,610 + 3,874,480 equals 6,083,234 over 8 = $ 760,404.25&quot;&#10;"/>
          <p:cNvGraphicFramePr>
            <a:graphicFrameLocks noGrp="1" noChangeAspect="1"/>
          </p:cNvGraphicFramePr>
          <p:nvPr>
            <p:ph sz="quarter" idx="18"/>
            <p:extLst>
              <p:ext uri="{D42A27DB-BD31-4B8C-83A1-F6EECF244321}">
                <p14:modId xmlns:p14="http://schemas.microsoft.com/office/powerpoint/2010/main" val="3887284377"/>
              </p:ext>
            </p:extLst>
          </p:nvPr>
        </p:nvGraphicFramePr>
        <p:xfrm>
          <a:off x="326688" y="3176205"/>
          <a:ext cx="8656789" cy="1629174"/>
        </p:xfrm>
        <a:graphic>
          <a:graphicData uri="http://schemas.openxmlformats.org/presentationml/2006/ole">
            <mc:AlternateContent xmlns:mc="http://schemas.openxmlformats.org/markup-compatibility/2006">
              <mc:Choice xmlns:v="urn:schemas-microsoft-com:vml" Requires="v">
                <p:oleObj name="Equation" r:id="rId2" imgW="11404440" imgH="2145960" progId="Equation.DSMT4">
                  <p:embed/>
                </p:oleObj>
              </mc:Choice>
              <mc:Fallback>
                <p:oleObj name="Equation" r:id="rId2" imgW="11404440" imgH="2145960" progId="Equation.DSMT4">
                  <p:embed/>
                  <p:pic>
                    <p:nvPicPr>
                      <p:cNvPr id="9" name="Content Placeholder 8" descr="&quot;mean without the outlier&#10;equals 245,670 + 176,200 + 360,280 + 272,440 + 450,394 + 310,160 + 393,610 + 3,874,480 equals 6,083,234 over 8 = $ 760,404.25&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88" y="3176205"/>
                        <a:ext cx="8656789" cy="1629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7"/>
          </p:nvPr>
        </p:nvSpPr>
        <p:spPr>
          <a:xfrm>
            <a:off x="304800" y="4921401"/>
            <a:ext cx="8534400" cy="1239819"/>
          </a:xfrm>
        </p:spPr>
        <p:txBody>
          <a:bodyPr/>
          <a:lstStyle/>
          <a:p>
            <a:r>
              <a:rPr lang="en-US" dirty="0">
                <a:latin typeface="Times New Roman" pitchFamily="18" charset="0"/>
                <a:ea typeface="Calibri" panose="020F0502020204030204" pitchFamily="34" charset="0"/>
                <a:cs typeface="Times New Roman" panose="02020603050405020304" pitchFamily="18" charset="0"/>
              </a:rPr>
              <a:t>Thus, when we include the price of the most </a:t>
            </a:r>
            <a:r>
              <a:rPr lang="en-US" spc="-10" dirty="0">
                <a:latin typeface="Times New Roman" pitchFamily="18" charset="0"/>
                <a:ea typeface="Calibri" panose="020F0502020204030204" pitchFamily="34" charset="0"/>
                <a:cs typeface="Times New Roman" panose="02020603050405020304" pitchFamily="18" charset="0"/>
              </a:rPr>
              <a:t>expensive</a:t>
            </a:r>
            <a:r>
              <a:rPr lang="en-US" dirty="0">
                <a:latin typeface="Times New Roman" pitchFamily="18" charset="0"/>
                <a:ea typeface="Calibri" panose="020F0502020204030204" pitchFamily="34" charset="0"/>
                <a:cs typeface="Times New Roman" panose="02020603050405020304" pitchFamily="18" charset="0"/>
              </a:rPr>
              <a:t> home, the mean more than doubles, as it</a:t>
            </a:r>
            <a:r>
              <a:rPr lang="en-US" spc="140" dirty="0">
                <a:latin typeface="Times New Roman" pitchFamily="18" charset="0"/>
                <a:ea typeface="Calibri" panose="020F0502020204030204" pitchFamily="34" charset="0"/>
                <a:cs typeface="Times New Roman" panose="02020603050405020304" pitchFamily="18" charset="0"/>
              </a:rPr>
              <a:t> </a:t>
            </a:r>
            <a:r>
              <a:rPr lang="en-US" dirty="0">
                <a:latin typeface="Times New Roman" pitchFamily="18" charset="0"/>
                <a:ea typeface="Calibri" panose="020F0502020204030204" pitchFamily="34" charset="0"/>
                <a:cs typeface="Times New Roman" panose="02020603050405020304" pitchFamily="18" charset="0"/>
              </a:rPr>
              <a:t>increases from $</a:t>
            </a:r>
            <a:r>
              <a:rPr lang="en-US" b="1" dirty="0">
                <a:latin typeface="Times New Roman" pitchFamily="18" charset="0"/>
                <a:ea typeface="Calibri" panose="020F0502020204030204" pitchFamily="34" charset="0"/>
                <a:cs typeface="Times New Roman" panose="02020603050405020304" pitchFamily="18" charset="0"/>
              </a:rPr>
              <a:t>315,536.29</a:t>
            </a:r>
            <a:r>
              <a:rPr lang="en-US" dirty="0">
                <a:latin typeface="Times New Roman" pitchFamily="18" charset="0"/>
                <a:ea typeface="Calibri" panose="020F0502020204030204" pitchFamily="34" charset="0"/>
                <a:cs typeface="Times New Roman" panose="02020603050405020304" pitchFamily="18" charset="0"/>
              </a:rPr>
              <a:t> to $</a:t>
            </a:r>
            <a:r>
              <a:rPr lang="en-US" b="1" dirty="0">
                <a:latin typeface="Times New Roman" pitchFamily="18" charset="0"/>
                <a:ea typeface="Calibri" panose="020F0502020204030204" pitchFamily="34" charset="0"/>
                <a:cs typeface="Times New Roman" panose="02020603050405020304" pitchFamily="18" charset="0"/>
              </a:rPr>
              <a:t>760,404.25</a:t>
            </a:r>
            <a:r>
              <a:rPr lang="en-US" dirty="0">
                <a:latin typeface="Times New Roman" pitchFamily="18" charset="0"/>
                <a:ea typeface="Calibri" panose="020F0502020204030204" pitchFamily="34" charset="0"/>
                <a:cs typeface="Times New Roman" panose="02020603050405020304" pitchFamily="18" charset="0"/>
              </a:rPr>
              <a:t>.</a:t>
            </a: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CCA3-5434-4257-9E09-22C0FE6E617F}"/>
              </a:ext>
            </a:extLst>
          </p:cNvPr>
          <p:cNvSpPr>
            <a:spLocks noGrp="1"/>
          </p:cNvSpPr>
          <p:nvPr>
            <p:ph type="title"/>
          </p:nvPr>
        </p:nvSpPr>
        <p:spPr>
          <a:xfrm>
            <a:off x="304800" y="762001"/>
            <a:ext cx="8534400" cy="1073204"/>
          </a:xfrm>
        </p:spPr>
        <p:txBody>
          <a:bodyPr>
            <a:noAutofit/>
          </a:bodyPr>
          <a:lstStyle/>
          <a:p>
            <a:r>
              <a:rPr lang="en-US" sz="3400" dirty="0"/>
              <a:t>Recall the opening example: 2013 Average Starting Salaries for Selected Majors</a:t>
            </a:r>
          </a:p>
        </p:txBody>
      </p:sp>
      <p:pic>
        <p:nvPicPr>
          <p:cNvPr id="9" name="Content Placeholder 8" descr="2013 average starting salaries for selected majors. engineering: 62,600. computer science: 59,100. business: 55,100. communication: 44,600. math: 43,000. humanities: 38,000 dollars.&#10;"/>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986632" y="2022445"/>
            <a:ext cx="6766939" cy="41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579DEE0E-7ECC-46CC-A2F1-92905A2D8A09}"/>
              </a:ext>
            </a:extLst>
          </p:cNvPr>
          <p:cNvSpPr>
            <a:spLocks noGrp="1"/>
          </p:cNvSpPr>
          <p:nvPr>
            <p:ph type="sldNum" sz="quarter" idx="10"/>
          </p:nvPr>
        </p:nvSpPr>
        <p:spPr/>
        <p:txBody>
          <a:bodyPr/>
          <a:lstStyle/>
          <a:p>
            <a:fld id="{67B19427-F580-D146-B60E-4CADEE75497F}" type="slidenum">
              <a:rPr lang="en-US" smtClean="0"/>
              <a:pPr/>
              <a:t>52</a:t>
            </a:fld>
            <a:endParaRPr lang="en-US" dirty="0"/>
          </a:p>
        </p:txBody>
      </p:sp>
      <p:sp>
        <p:nvSpPr>
          <p:cNvPr id="3" name="TextBox 2">
            <a:extLst>
              <a:ext uri="{FF2B5EF4-FFF2-40B4-BE49-F238E27FC236}">
                <a16:creationId xmlns:a16="http://schemas.microsoft.com/office/drawing/2014/main" id="{B3871922-6BCE-E143-9A04-3717480A695F}"/>
              </a:ext>
            </a:extLst>
          </p:cNvPr>
          <p:cNvSpPr txBox="1"/>
          <p:nvPr/>
        </p:nvSpPr>
        <p:spPr>
          <a:xfrm>
            <a:off x="0" y="6396335"/>
            <a:ext cx="9144000" cy="461665"/>
          </a:xfrm>
          <a:prstGeom prst="rect">
            <a:avLst/>
          </a:prstGeom>
          <a:noFill/>
        </p:spPr>
        <p:txBody>
          <a:bodyPr wrap="square" rtlCol="0">
            <a:spAutoFit/>
          </a:bodyPr>
          <a:lstStyle/>
          <a:p>
            <a:r>
              <a:rPr lang="en-US" sz="2400" dirty="0"/>
              <a:t>How do you think the data was collected? </a:t>
            </a:r>
          </a:p>
        </p:txBody>
      </p:sp>
    </p:spTree>
    <p:extLst>
      <p:ext uri="{BB962C8B-B14F-4D97-AF65-F5344CB8AC3E}">
        <p14:creationId xmlns:p14="http://schemas.microsoft.com/office/powerpoint/2010/main" val="8139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24" y="442752"/>
            <a:ext cx="8534400" cy="838199"/>
          </a:xfrm>
        </p:spPr>
        <p:txBody>
          <a:bodyPr/>
          <a:lstStyle/>
          <a:p>
            <a:r>
              <a:rPr lang="en-GB" dirty="0"/>
              <a:t>Median </a:t>
            </a:r>
            <a:r>
              <a:rPr lang="en-GB" sz="2400" b="0" dirty="0"/>
              <a:t>(1 of 2)</a:t>
            </a:r>
            <a:endParaRPr lang="en-US" sz="2400" b="0" dirty="0"/>
          </a:p>
        </p:txBody>
      </p:sp>
      <p:sp>
        <p:nvSpPr>
          <p:cNvPr id="3" name="Content Placeholder 2"/>
          <p:cNvSpPr>
            <a:spLocks noGrp="1"/>
          </p:cNvSpPr>
          <p:nvPr>
            <p:ph sz="quarter" idx="15"/>
          </p:nvPr>
        </p:nvSpPr>
        <p:spPr>
          <a:xfrm>
            <a:off x="326508" y="1076254"/>
            <a:ext cx="8496516" cy="5280095"/>
          </a:xfrm>
        </p:spPr>
        <p:txBody>
          <a:bodyPr/>
          <a:lstStyle/>
          <a:p>
            <a:pPr>
              <a:buNone/>
            </a:pPr>
            <a:r>
              <a:rPr lang="en-GB" sz="2800" b="1" dirty="0">
                <a:solidFill>
                  <a:srgbClr val="00007F"/>
                </a:solidFill>
              </a:rPr>
              <a:t>Definition</a:t>
            </a:r>
          </a:p>
          <a:p>
            <a:pPr marL="0" indent="0">
              <a:buNone/>
            </a:pPr>
            <a:r>
              <a:rPr lang="en-GB" sz="2800" dirty="0"/>
              <a:t>The </a:t>
            </a:r>
            <a:r>
              <a:rPr lang="en-GB" sz="2800" b="1" dirty="0">
                <a:solidFill>
                  <a:schemeClr val="accent2"/>
                </a:solidFill>
              </a:rPr>
              <a:t>median</a:t>
            </a:r>
            <a:r>
              <a:rPr lang="en-GB" sz="2800" dirty="0"/>
              <a:t> is the value </a:t>
            </a:r>
            <a:r>
              <a:rPr lang="en-US" sz="2800" dirty="0"/>
              <a:t>that divides a data set that has been ranked in increasing order in two equal halves.</a:t>
            </a:r>
          </a:p>
          <a:p>
            <a:pPr marL="0" indent="0">
              <a:buNone/>
            </a:pPr>
            <a:r>
              <a:rPr lang="en-US" sz="2800" dirty="0"/>
              <a:t>If the data set has </a:t>
            </a:r>
          </a:p>
          <a:p>
            <a:r>
              <a:rPr lang="en-US" sz="2800" dirty="0"/>
              <a:t>an odd number of values</a:t>
            </a:r>
          </a:p>
          <a:p>
            <a:pPr marL="809625" lvl="1" indent="-457200">
              <a:buFont typeface="Courier New" panose="02070309020205020404" pitchFamily="49" charset="0"/>
              <a:buChar char="o"/>
            </a:pPr>
            <a:r>
              <a:rPr lang="en-US" sz="2600" dirty="0"/>
              <a:t>the median is given by the value of the middle term in the ranked data set;</a:t>
            </a:r>
          </a:p>
          <a:p>
            <a:r>
              <a:rPr lang="en-US" sz="2800" dirty="0"/>
              <a:t>an even number of values</a:t>
            </a:r>
          </a:p>
          <a:p>
            <a:pPr marL="809625" lvl="1" indent="-457200">
              <a:buFont typeface="Courier New" panose="02070309020205020404" pitchFamily="49" charset="0"/>
              <a:buChar char="o"/>
            </a:pPr>
            <a:r>
              <a:rPr lang="en-US" sz="2600" dirty="0"/>
              <a:t>the median is given by the average of the two middle values in the ranked data set.</a:t>
            </a:r>
          </a:p>
        </p:txBody>
      </p:sp>
      <p:sp>
        <p:nvSpPr>
          <p:cNvPr id="4" name="Slide Number Placeholder 3"/>
          <p:cNvSpPr>
            <a:spLocks noGrp="1"/>
          </p:cNvSpPr>
          <p:nvPr>
            <p:ph type="sldNum" sz="quarter" idx="10"/>
          </p:nvPr>
        </p:nvSpPr>
        <p:spPr/>
        <p:txBody>
          <a:bodyPr/>
          <a:lstStyle/>
          <a:p>
            <a:fld id="{67B19427-F580-D146-B60E-4CADEE75497F}" type="slidenum">
              <a:rPr lang="en-US" smtClean="0"/>
              <a:pPr/>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2"/>
            <a:ext cx="8534400" cy="565852"/>
          </a:xfrm>
        </p:spPr>
        <p:txBody>
          <a:bodyPr>
            <a:normAutofit fontScale="90000"/>
          </a:bodyPr>
          <a:lstStyle/>
          <a:p>
            <a:r>
              <a:rPr lang="en-GB" sz="3600" dirty="0"/>
              <a:t>Table 3.2 Compensations of 11 Female CEOs</a:t>
            </a:r>
            <a:endParaRPr lang="en-US" sz="3400" dirty="0"/>
          </a:p>
        </p:txBody>
      </p:sp>
      <p:graphicFrame>
        <p:nvGraphicFramePr>
          <p:cNvPr id="7" name="Content Placeholder 7" descr="Table is accessible to screenreaders"/>
          <p:cNvGraphicFramePr>
            <a:graphicFrameLocks noGrp="1"/>
          </p:cNvGraphicFramePr>
          <p:nvPr>
            <p:ph sz="quarter" idx="16"/>
            <p:extLst>
              <p:ext uri="{D42A27DB-BD31-4B8C-83A1-F6EECF244321}">
                <p14:modId xmlns:p14="http://schemas.microsoft.com/office/powerpoint/2010/main" val="1605403976"/>
              </p:ext>
            </p:extLst>
          </p:nvPr>
        </p:nvGraphicFramePr>
        <p:xfrm>
          <a:off x="412376" y="1483656"/>
          <a:ext cx="7391400" cy="4349928"/>
        </p:xfrm>
        <a:graphic>
          <a:graphicData uri="http://schemas.openxmlformats.org/drawingml/2006/table">
            <a:tbl>
              <a:tblPr firstRow="1" bandRow="1">
                <a:tableStyleId>{2D5ABB26-0587-4C30-8999-92F81FD0307C}</a:tableStyleId>
              </a:tblPr>
              <a:tblGrid>
                <a:gridCol w="3733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55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bg1"/>
                          </a:solidFill>
                          <a:latin typeface="Times New Roman" pitchFamily="18" charset="0"/>
                          <a:ea typeface="+mn-ea"/>
                          <a:cs typeface="+mn-cs"/>
                        </a:rPr>
                        <a:t>Company &amp; C</a:t>
                      </a:r>
                      <a:r>
                        <a:rPr lang="en-US" sz="100" b="1" kern="1200" baseline="0" dirty="0">
                          <a:solidFill>
                            <a:schemeClr val="bg1"/>
                          </a:solidFill>
                          <a:latin typeface="Times New Roman" pitchFamily="18" charset="0"/>
                          <a:ea typeface="+mn-ea"/>
                          <a:cs typeface="+mn-cs"/>
                        </a:rPr>
                        <a:t> </a:t>
                      </a:r>
                      <a:r>
                        <a:rPr lang="en-US" sz="1800" b="1" kern="1200" baseline="0" dirty="0">
                          <a:solidFill>
                            <a:schemeClr val="bg1"/>
                          </a:solidFill>
                          <a:latin typeface="Times New Roman" pitchFamily="18" charset="0"/>
                          <a:ea typeface="+mn-ea"/>
                          <a:cs typeface="+mn-cs"/>
                        </a:rPr>
                        <a:t>E</a:t>
                      </a:r>
                      <a:r>
                        <a:rPr lang="en-US" sz="100" b="1" kern="1200" baseline="0" dirty="0">
                          <a:solidFill>
                            <a:schemeClr val="bg1"/>
                          </a:solidFill>
                          <a:latin typeface="Times New Roman" pitchFamily="18" charset="0"/>
                          <a:ea typeface="+mn-ea"/>
                          <a:cs typeface="+mn-cs"/>
                        </a:rPr>
                        <a:t> </a:t>
                      </a:r>
                      <a:r>
                        <a:rPr lang="en-US" sz="1800" b="1" kern="1200" baseline="0" dirty="0">
                          <a:solidFill>
                            <a:schemeClr val="bg1"/>
                          </a:solidFill>
                          <a:latin typeface="Times New Roman" pitchFamily="18" charset="0"/>
                          <a:ea typeface="+mn-ea"/>
                          <a:cs typeface="+mn-cs"/>
                        </a:rPr>
                        <a:t>O</a:t>
                      </a:r>
                      <a:endParaRPr lang="en-US" sz="1800" b="1" baseline="0" dirty="0">
                        <a:solidFill>
                          <a:schemeClr val="bg1"/>
                        </a:solidFill>
                        <a:latin typeface="Times New Roman" pitchFamily="18" charset="0"/>
                        <a:cs typeface="Times New Roman" panose="02020603050405020304" pitchFamily="18" charset="0"/>
                      </a:endParaRPr>
                    </a:p>
                  </a:txBody>
                  <a:tcPr marL="65314" marR="65314" marT="32657" marB="32657"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b="1" kern="1200" baseline="0" dirty="0">
                          <a:solidFill>
                            <a:schemeClr val="bg1"/>
                          </a:solidFill>
                          <a:latin typeface="Times New Roman" pitchFamily="18" charset="0"/>
                          <a:ea typeface="+mn-ea"/>
                          <a:cs typeface="+mn-cs"/>
                        </a:rPr>
                        <a:t>2014 Compensation (million of dollars)</a:t>
                      </a:r>
                      <a:endParaRPr lang="en-US" sz="1800" b="1" baseline="0" dirty="0">
                        <a:solidFill>
                          <a:schemeClr val="bg1"/>
                        </a:solidFill>
                        <a:latin typeface="Times New Roman" pitchFamily="18" charset="0"/>
                        <a:cs typeface="Times New Roman" panose="02020603050405020304" pitchFamily="18" charset="0"/>
                      </a:endParaRPr>
                    </a:p>
                  </a:txBody>
                  <a:tcPr marL="65314" marR="65314" marT="32657" marB="32657"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General Dynamics, Phebe Novakovic</a:t>
                      </a:r>
                      <a:endParaRPr lang="en-US" sz="1800" b="1" baseline="0" dirty="0">
                        <a:latin typeface="Times New Roman" pitchFamily="18" charset="0"/>
                        <a:cs typeface="Times New Roman" panose="02020603050405020304" pitchFamily="18" charset="0"/>
                      </a:endParaRPr>
                    </a:p>
                  </a:txBody>
                  <a:tcPr marL="65314" marR="65314" marT="32657" marB="32657">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19.3</a:t>
                      </a:r>
                      <a:endParaRPr lang="en-US" sz="1800" b="1" baseline="0" dirty="0">
                        <a:latin typeface="Times New Roman" pitchFamily="18" charset="0"/>
                        <a:cs typeface="Times New Roman" panose="02020603050405020304" pitchFamily="18" charset="0"/>
                      </a:endParaRPr>
                    </a:p>
                  </a:txBody>
                  <a:tcPr marL="65314" marR="65314" marT="32657" marB="32657" anchor="b">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GM, Mary Barra</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16.2</a:t>
                      </a:r>
                      <a:endParaRPr lang="en-US" sz="1800" b="1" baseline="0" dirty="0">
                        <a:latin typeface="Times New Roman" pitchFamily="18" charset="0"/>
                        <a:cs typeface="Times New Roman" panose="02020603050405020304" pitchFamily="18" charset="0"/>
                      </a:endParaRPr>
                    </a:p>
                  </a:txBody>
                  <a:tcPr marL="65314" marR="65314" marT="32657" marB="32657"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Hewlett-Packard, Meg Whitman</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19.6</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I</a:t>
                      </a:r>
                      <a:r>
                        <a:rPr lang="en-US" sz="100" kern="1200" baseline="0" dirty="0">
                          <a:solidFill>
                            <a:schemeClr val="tx1"/>
                          </a:solidFill>
                          <a:latin typeface="Times New Roman" pitchFamily="18" charset="0"/>
                          <a:ea typeface="+mn-ea"/>
                          <a:cs typeface="+mn-cs"/>
                        </a:rPr>
                        <a:t> </a:t>
                      </a:r>
                      <a:r>
                        <a:rPr lang="en-US" sz="1800" kern="1200" baseline="0" dirty="0">
                          <a:solidFill>
                            <a:schemeClr val="tx1"/>
                          </a:solidFill>
                          <a:latin typeface="Times New Roman" pitchFamily="18" charset="0"/>
                          <a:ea typeface="+mn-ea"/>
                          <a:cs typeface="+mn-cs"/>
                        </a:rPr>
                        <a:t>B</a:t>
                      </a:r>
                      <a:r>
                        <a:rPr lang="en-US" sz="100" kern="1200" baseline="0" dirty="0">
                          <a:solidFill>
                            <a:schemeClr val="tx1"/>
                          </a:solidFill>
                          <a:latin typeface="Times New Roman" pitchFamily="18" charset="0"/>
                          <a:ea typeface="+mn-ea"/>
                          <a:cs typeface="+mn-cs"/>
                        </a:rPr>
                        <a:t> </a:t>
                      </a:r>
                      <a:r>
                        <a:rPr lang="en-US" sz="1800" kern="1200" baseline="0" dirty="0">
                          <a:solidFill>
                            <a:schemeClr val="tx1"/>
                          </a:solidFill>
                          <a:latin typeface="Times New Roman" pitchFamily="18" charset="0"/>
                          <a:ea typeface="+mn-ea"/>
                          <a:cs typeface="+mn-cs"/>
                        </a:rPr>
                        <a:t>M, Virginia Rometty</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19.3</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Lockheed Martin, Marillyn Hewson</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33.7</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Mondelez, Irene Rosenfeld</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21.0</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PepsiCo, Indra Nooyi</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22.5</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Sempra, Debra Reed</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16.9</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T</a:t>
                      </a:r>
                      <a:r>
                        <a:rPr lang="en-US" sz="100" kern="1200" baseline="0" dirty="0">
                          <a:solidFill>
                            <a:schemeClr val="tx1"/>
                          </a:solidFill>
                          <a:latin typeface="Times New Roman" pitchFamily="18" charset="0"/>
                          <a:ea typeface="+mn-ea"/>
                          <a:cs typeface="+mn-cs"/>
                        </a:rPr>
                        <a:t> </a:t>
                      </a:r>
                      <a:r>
                        <a:rPr lang="en-US" sz="1800" kern="1200" baseline="0" dirty="0">
                          <a:solidFill>
                            <a:schemeClr val="tx1"/>
                          </a:solidFill>
                          <a:latin typeface="Times New Roman" pitchFamily="18" charset="0"/>
                          <a:ea typeface="+mn-ea"/>
                          <a:cs typeface="+mn-cs"/>
                        </a:rPr>
                        <a:t>J</a:t>
                      </a:r>
                      <a:r>
                        <a:rPr lang="en-US" sz="100" kern="1200" baseline="0" dirty="0">
                          <a:solidFill>
                            <a:schemeClr val="tx1"/>
                          </a:solidFill>
                          <a:latin typeface="Times New Roman" pitchFamily="18" charset="0"/>
                          <a:ea typeface="+mn-ea"/>
                          <a:cs typeface="+mn-cs"/>
                        </a:rPr>
                        <a:t> </a:t>
                      </a:r>
                      <a:r>
                        <a:rPr lang="en-US" sz="1800" kern="1200" baseline="0" dirty="0">
                          <a:solidFill>
                            <a:schemeClr val="tx1"/>
                          </a:solidFill>
                          <a:latin typeface="Times New Roman" pitchFamily="18" charset="0"/>
                          <a:ea typeface="+mn-ea"/>
                          <a:cs typeface="+mn-cs"/>
                        </a:rPr>
                        <a:t>X, Carol Meyrowitz</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28.7</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Yahoo, Marissa Mayer</a:t>
                      </a:r>
                      <a:endParaRPr lang="en-US" sz="1800" b="1" baseline="0" dirty="0">
                        <a:latin typeface="Times New Roman" pitchFamily="18" charset="0"/>
                        <a:cs typeface="Times New Roman" panose="02020603050405020304" pitchFamily="18" charset="0"/>
                      </a:endParaRPr>
                    </a:p>
                  </a:txBody>
                  <a:tcPr marL="65314" marR="65314" marT="32657" marB="32657">
                    <a:lnR>
                      <a:noFill/>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42.1</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2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Xerox, Ursula Burns</a:t>
                      </a:r>
                      <a:endParaRPr lang="en-US" sz="1800" b="1" baseline="0" dirty="0">
                        <a:latin typeface="Times New Roman" pitchFamily="18" charset="0"/>
                        <a:cs typeface="Times New Roman" panose="02020603050405020304" pitchFamily="18" charset="0"/>
                      </a:endParaRPr>
                    </a:p>
                  </a:txBody>
                  <a:tcPr marL="65314" marR="65314" marT="32657" marB="32657">
                    <a:lnR>
                      <a:noFill/>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latin typeface="Times New Roman" pitchFamily="18" charset="0"/>
                          <a:ea typeface="+mn-ea"/>
                          <a:cs typeface="+mn-cs"/>
                        </a:rPr>
                        <a:t>22.2</a:t>
                      </a:r>
                      <a:endParaRPr lang="en-US" sz="1800" b="1" baseline="0" dirty="0">
                        <a:solidFill>
                          <a:schemeClr val="accent2"/>
                        </a:solidFill>
                        <a:latin typeface="Times New Roman" pitchFamily="18" charset="0"/>
                        <a:cs typeface="Times New Roman" panose="02020603050405020304" pitchFamily="18" charset="0"/>
                      </a:endParaRPr>
                    </a:p>
                  </a:txBody>
                  <a:tcPr marL="65314" marR="65314" marT="32657" marB="32657"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
        <p:nvSpPr>
          <p:cNvPr id="6" name="Content Placeholder 5"/>
          <p:cNvSpPr>
            <a:spLocks noGrp="1"/>
          </p:cNvSpPr>
          <p:nvPr>
            <p:ph sz="quarter" idx="17"/>
          </p:nvPr>
        </p:nvSpPr>
        <p:spPr>
          <a:xfrm>
            <a:off x="304800" y="5933535"/>
            <a:ext cx="8534400" cy="314864"/>
          </a:xfrm>
        </p:spPr>
        <p:txBody>
          <a:bodyPr/>
          <a:lstStyle/>
          <a:p>
            <a:r>
              <a:rPr lang="en-US" sz="2000" dirty="0">
                <a:latin typeface="Times New Roman" pitchFamily="18" charset="0"/>
              </a:rPr>
              <a:t>Find the </a:t>
            </a:r>
            <a:r>
              <a:rPr lang="en-GB" sz="2000" dirty="0">
                <a:latin typeface="Times New Roman" pitchFamily="18" charset="0"/>
              </a:rPr>
              <a:t>median of their compensation..</a:t>
            </a:r>
            <a:endParaRPr lang="en-US" sz="2000" dirty="0">
              <a:latin typeface="Times New Roman"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54</a:t>
            </a:fld>
            <a:endParaRPr lang="en-US" dirty="0"/>
          </a:p>
        </p:txBody>
      </p:sp>
      <p:sp>
        <p:nvSpPr>
          <p:cNvPr id="3" name="TextBox 2">
            <a:extLst>
              <a:ext uri="{FF2B5EF4-FFF2-40B4-BE49-F238E27FC236}">
                <a16:creationId xmlns:a16="http://schemas.microsoft.com/office/drawing/2014/main" id="{EBB4A265-6848-1741-82DF-123A9721468F}"/>
              </a:ext>
            </a:extLst>
          </p:cNvPr>
          <p:cNvSpPr txBox="1"/>
          <p:nvPr/>
        </p:nvSpPr>
        <p:spPr>
          <a:xfrm>
            <a:off x="-17964" y="6310657"/>
            <a:ext cx="8584530" cy="369332"/>
          </a:xfrm>
          <a:prstGeom prst="rect">
            <a:avLst/>
          </a:prstGeom>
          <a:noFill/>
        </p:spPr>
        <p:txBody>
          <a:bodyPr wrap="none" rtlCol="0">
            <a:spAutoFit/>
          </a:bodyPr>
          <a:lstStyle/>
          <a:p>
            <a:r>
              <a:rPr lang="en-US" dirty="0"/>
              <a:t>The compensation of Carol </a:t>
            </a:r>
            <a:r>
              <a:rPr lang="en-US" dirty="0" err="1"/>
              <a:t>Meyrowitz</a:t>
            </a:r>
            <a:r>
              <a:rPr lang="en-US" dirty="0"/>
              <a:t> of T</a:t>
            </a:r>
            <a:r>
              <a:rPr lang="en-US" sz="100" dirty="0"/>
              <a:t> </a:t>
            </a:r>
            <a:r>
              <a:rPr lang="en-US" dirty="0"/>
              <a:t>J</a:t>
            </a:r>
            <a:r>
              <a:rPr lang="en-US" sz="100" dirty="0"/>
              <a:t> </a:t>
            </a:r>
            <a:r>
              <a:rPr lang="en-US" dirty="0"/>
              <a:t>X is for the fiscal year ending in January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693729"/>
          </a:xfrm>
        </p:spPr>
        <p:txBody>
          <a:bodyPr/>
          <a:lstStyle/>
          <a:p>
            <a:r>
              <a:rPr lang="en-GB" dirty="0"/>
              <a:t>Example 3-4: Solution</a:t>
            </a:r>
            <a:endParaRPr lang="en-IN" dirty="0"/>
          </a:p>
        </p:txBody>
      </p:sp>
      <p:sp>
        <p:nvSpPr>
          <p:cNvPr id="3" name="Content Placeholder 2"/>
          <p:cNvSpPr>
            <a:spLocks noGrp="1"/>
          </p:cNvSpPr>
          <p:nvPr>
            <p:ph sz="quarter" idx="16"/>
          </p:nvPr>
        </p:nvSpPr>
        <p:spPr>
          <a:xfrm>
            <a:off x="304800" y="1752599"/>
            <a:ext cx="8534400" cy="1322498"/>
          </a:xfrm>
        </p:spPr>
        <p:txBody>
          <a:bodyPr/>
          <a:lstStyle/>
          <a:p>
            <a:r>
              <a:rPr lang="en-US" sz="2200" dirty="0"/>
              <a:t>To calculate the median, we perform the following two steps.</a:t>
            </a:r>
          </a:p>
          <a:p>
            <a:r>
              <a:rPr lang="en-US" sz="2200" b="1" dirty="0"/>
              <a:t>Step 1: </a:t>
            </a:r>
            <a:r>
              <a:rPr lang="en-US" sz="2200" dirty="0"/>
              <a:t>We put the given data into increasing order:</a:t>
            </a:r>
          </a:p>
          <a:p>
            <a:pPr algn="ctr"/>
            <a:r>
              <a:rPr lang="en-US" sz="2200" dirty="0"/>
              <a:t>16.2 16.9 19.3 19.3 19.6 21.0 22.2 22.5 28.7 33.7 42.1</a:t>
            </a:r>
            <a:endParaRPr lang="en-IN" sz="2200" dirty="0"/>
          </a:p>
        </p:txBody>
      </p:sp>
      <p:sp>
        <p:nvSpPr>
          <p:cNvPr id="6" name="Content Placeholder 5"/>
          <p:cNvSpPr>
            <a:spLocks noGrp="1"/>
          </p:cNvSpPr>
          <p:nvPr>
            <p:ph sz="quarter" idx="17"/>
          </p:nvPr>
        </p:nvSpPr>
        <p:spPr>
          <a:xfrm>
            <a:off x="304800" y="3075097"/>
            <a:ext cx="8534400" cy="1036958"/>
          </a:xfrm>
        </p:spPr>
        <p:txBody>
          <a:bodyPr/>
          <a:lstStyle/>
          <a:p>
            <a:r>
              <a:rPr lang="en-US" sz="2200" b="1" dirty="0"/>
              <a:t>Step 2: </a:t>
            </a:r>
            <a:r>
              <a:rPr lang="en-US" sz="2200" dirty="0"/>
              <a:t>There are 11 data values. The 6</a:t>
            </a:r>
            <a:r>
              <a:rPr lang="en-US" sz="2200" baseline="30000" dirty="0"/>
              <a:t>th</a:t>
            </a:r>
            <a:r>
              <a:rPr lang="en-US" sz="2200" dirty="0"/>
              <a:t> value divides these 11 values in 2 equal parts. Hence, the 6</a:t>
            </a:r>
            <a:r>
              <a:rPr lang="en-US" sz="2200" baseline="30000" dirty="0"/>
              <a:t>th</a:t>
            </a:r>
            <a:r>
              <a:rPr lang="en-US" sz="2200" dirty="0"/>
              <a:t> value gives the median as shown below:</a:t>
            </a:r>
            <a:endParaRPr lang="en-IN" sz="2200" dirty="0"/>
          </a:p>
        </p:txBody>
      </p:sp>
      <p:pic>
        <p:nvPicPr>
          <p:cNvPr id="14" name="Content Placeholder 3" descr="The numbers in a line are as follows: 16.2, 16.9, 19.3, 19.6, 21.0, 22.2, 22.5, 28.7, 33.7, 42.1. The number 21.0 is labeled median.&#10;"/>
          <p:cNvPicPr>
            <a:picLocks noGrp="1" noChangeAspect="1" noChangeArrowheads="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625460" y="3909499"/>
            <a:ext cx="7589500" cy="111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sz="quarter" idx="19"/>
          </p:nvPr>
        </p:nvSpPr>
        <p:spPr>
          <a:xfrm>
            <a:off x="328371" y="5188546"/>
            <a:ext cx="8534400" cy="813847"/>
          </a:xfrm>
        </p:spPr>
        <p:txBody>
          <a:bodyPr/>
          <a:lstStyle/>
          <a:p>
            <a:pPr marL="0" indent="0"/>
            <a:r>
              <a:rPr lang="en-US" sz="2200" dirty="0"/>
              <a:t>Thus, the median of 2014 compensations for these 11 female C</a:t>
            </a:r>
            <a:r>
              <a:rPr lang="en-US" sz="100" dirty="0"/>
              <a:t> </a:t>
            </a:r>
            <a:r>
              <a:rPr lang="en-US" sz="2200" dirty="0"/>
              <a:t>E</a:t>
            </a:r>
            <a:r>
              <a:rPr lang="en-US" sz="100" dirty="0"/>
              <a:t> </a:t>
            </a:r>
            <a:r>
              <a:rPr lang="en-US" sz="2200" dirty="0" err="1"/>
              <a:t>Os</a:t>
            </a:r>
            <a:r>
              <a:rPr lang="en-US" sz="2200" dirty="0"/>
              <a:t> is $</a:t>
            </a:r>
            <a:r>
              <a:rPr lang="en-US" sz="2200" b="1" dirty="0"/>
              <a:t>21.0</a:t>
            </a:r>
            <a:r>
              <a:rPr lang="en-US" sz="2200" dirty="0"/>
              <a:t> </a:t>
            </a:r>
            <a:r>
              <a:rPr lang="en-US" sz="2200" b="1" dirty="0"/>
              <a:t>million</a:t>
            </a:r>
            <a:r>
              <a:rPr lang="en-US" sz="2200" dirty="0"/>
              <a:t>.</a:t>
            </a:r>
            <a:endParaRPr lang="en-IN" sz="2200"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55</a:t>
            </a:fld>
            <a:endParaRPr lang="en-US" dirty="0"/>
          </a:p>
        </p:txBody>
      </p:sp>
    </p:spTree>
    <p:extLst>
      <p:ext uri="{BB962C8B-B14F-4D97-AF65-F5344CB8AC3E}">
        <p14:creationId xmlns:p14="http://schemas.microsoft.com/office/powerpoint/2010/main" val="356768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0573"/>
            <a:ext cx="8534400" cy="838199"/>
          </a:xfrm>
        </p:spPr>
        <p:txBody>
          <a:bodyPr/>
          <a:lstStyle/>
          <a:p>
            <a:r>
              <a:rPr lang="en-GB" dirty="0"/>
              <a:t>Example 3-5</a:t>
            </a:r>
            <a:endParaRPr lang="en-US" dirty="0"/>
          </a:p>
        </p:txBody>
      </p:sp>
      <p:sp>
        <p:nvSpPr>
          <p:cNvPr id="3" name="Content Placeholder 2"/>
          <p:cNvSpPr>
            <a:spLocks noGrp="1"/>
          </p:cNvSpPr>
          <p:nvPr>
            <p:ph sz="quarter" idx="16"/>
          </p:nvPr>
        </p:nvSpPr>
        <p:spPr>
          <a:xfrm>
            <a:off x="304800" y="1048117"/>
            <a:ext cx="8534400" cy="914400"/>
          </a:xfrm>
        </p:spPr>
        <p:txBody>
          <a:bodyPr/>
          <a:lstStyle/>
          <a:p>
            <a:r>
              <a:rPr lang="en-US" dirty="0"/>
              <a:t>The following data give the cell phone minutes used last month by 12 randomly selected persons.</a:t>
            </a:r>
          </a:p>
        </p:txBody>
      </p:sp>
      <p:graphicFrame>
        <p:nvGraphicFramePr>
          <p:cNvPr id="9" name="Content Placeholder 7" descr="Table is accessible to screenreaders"/>
          <p:cNvGraphicFramePr>
            <a:graphicFrameLocks noGrp="1"/>
          </p:cNvGraphicFramePr>
          <p:nvPr>
            <p:ph sz="quarter" idx="16"/>
            <p:extLst>
              <p:ext uri="{D42A27DB-BD31-4B8C-83A1-F6EECF244321}">
                <p14:modId xmlns:p14="http://schemas.microsoft.com/office/powerpoint/2010/main" val="1736946530"/>
              </p:ext>
            </p:extLst>
          </p:nvPr>
        </p:nvGraphicFramePr>
        <p:xfrm>
          <a:off x="853145" y="1879769"/>
          <a:ext cx="6223390" cy="862148"/>
        </p:xfrm>
        <a:graphic>
          <a:graphicData uri="http://schemas.openxmlformats.org/drawingml/2006/table">
            <a:tbl>
              <a:tblPr firstRow="1">
                <a:tableStyleId>{2D5ABB26-0587-4C30-8999-92F81FD0307C}</a:tableStyleId>
              </a:tblPr>
              <a:tblGrid>
                <a:gridCol w="825202">
                  <a:extLst>
                    <a:ext uri="{9D8B030D-6E8A-4147-A177-3AD203B41FA5}">
                      <a16:colId xmlns:a16="http://schemas.microsoft.com/office/drawing/2014/main" val="20000"/>
                    </a:ext>
                  </a:extLst>
                </a:gridCol>
                <a:gridCol w="907720">
                  <a:extLst>
                    <a:ext uri="{9D8B030D-6E8A-4147-A177-3AD203B41FA5}">
                      <a16:colId xmlns:a16="http://schemas.microsoft.com/office/drawing/2014/main" val="20001"/>
                    </a:ext>
                  </a:extLst>
                </a:gridCol>
                <a:gridCol w="1034939">
                  <a:extLst>
                    <a:ext uri="{9D8B030D-6E8A-4147-A177-3AD203B41FA5}">
                      <a16:colId xmlns:a16="http://schemas.microsoft.com/office/drawing/2014/main" val="20002"/>
                    </a:ext>
                  </a:extLst>
                </a:gridCol>
                <a:gridCol w="1151843">
                  <a:extLst>
                    <a:ext uri="{9D8B030D-6E8A-4147-A177-3AD203B41FA5}">
                      <a16:colId xmlns:a16="http://schemas.microsoft.com/office/drawing/2014/main" val="20003"/>
                    </a:ext>
                  </a:extLst>
                </a:gridCol>
                <a:gridCol w="1151843">
                  <a:extLst>
                    <a:ext uri="{9D8B030D-6E8A-4147-A177-3AD203B41FA5}">
                      <a16:colId xmlns:a16="http://schemas.microsoft.com/office/drawing/2014/main" val="20004"/>
                    </a:ext>
                  </a:extLst>
                </a:gridCol>
                <a:gridCol w="1151843">
                  <a:extLst>
                    <a:ext uri="{9D8B030D-6E8A-4147-A177-3AD203B41FA5}">
                      <a16:colId xmlns:a16="http://schemas.microsoft.com/office/drawing/2014/main" val="20005"/>
                    </a:ext>
                  </a:extLst>
                </a:gridCol>
              </a:tblGrid>
              <a:tr h="41742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rPr>
                        <a:t>230</a:t>
                      </a:r>
                      <a:endParaRPr lang="en-US" sz="2400" b="1" baseline="0" dirty="0">
                        <a:solidFill>
                          <a:schemeClr val="accent2"/>
                        </a:solidFill>
                        <a:latin typeface="Times New Roman" pitchFamily="18" charset="0"/>
                        <a:cs typeface="Times New Roman" panose="02020603050405020304" pitchFamily="18" charset="0"/>
                      </a:endParaRPr>
                    </a:p>
                  </a:txBody>
                  <a:tcPr marL="65314" marR="65314" marT="32657" marB="32657" anchor="b"/>
                </a:tc>
                <a:tc>
                  <a:txBody>
                    <a:bodyPr/>
                    <a:lstStyle/>
                    <a:p>
                      <a:pPr algn="r"/>
                      <a:r>
                        <a:rPr lang="en-US" sz="2400" baseline="0" dirty="0">
                          <a:latin typeface="Times New Roman" pitchFamily="18" charset="0"/>
                        </a:rPr>
                        <a:t>2053</a:t>
                      </a:r>
                      <a:endParaRPr lang="en-US" sz="2400" b="1" baseline="0" dirty="0">
                        <a:latin typeface="Times New Roman" pitchFamily="18" charset="0"/>
                        <a:cs typeface="Times New Roman" panose="02020603050405020304" pitchFamily="18" charset="0"/>
                      </a:endParaRPr>
                    </a:p>
                  </a:txBody>
                  <a:tcPr marL="65314" marR="65314" marT="32657" marB="32657" anchor="b"/>
                </a:tc>
                <a:tc>
                  <a:txBody>
                    <a:bodyPr/>
                    <a:lstStyle/>
                    <a:p>
                      <a:pPr algn="r"/>
                      <a:r>
                        <a:rPr lang="en-US" sz="2400" baseline="0" dirty="0">
                          <a:latin typeface="Times New Roman" pitchFamily="18" charset="0"/>
                        </a:rPr>
                        <a:t>160</a:t>
                      </a:r>
                      <a:endParaRPr lang="en-US" sz="2400" b="1" baseline="0" dirty="0">
                        <a:latin typeface="Times New Roman" pitchFamily="18" charset="0"/>
                        <a:cs typeface="Times New Roman" panose="02020603050405020304" pitchFamily="18" charset="0"/>
                      </a:endParaRPr>
                    </a:p>
                  </a:txBody>
                  <a:tcPr marL="65314" marR="65314" marT="32657" marB="32657" anchor="b"/>
                </a:tc>
                <a:tc>
                  <a:txBody>
                    <a:bodyPr/>
                    <a:lstStyle/>
                    <a:p>
                      <a:pPr algn="r"/>
                      <a:r>
                        <a:rPr lang="en-US" sz="2400" baseline="0" dirty="0">
                          <a:latin typeface="Times New Roman" pitchFamily="18" charset="0"/>
                        </a:rPr>
                        <a:t>397</a:t>
                      </a:r>
                      <a:endParaRPr lang="en-US" sz="2400" b="1" baseline="0" dirty="0">
                        <a:latin typeface="Times New Roman" pitchFamily="18" charset="0"/>
                        <a:cs typeface="Times New Roman" panose="02020603050405020304" pitchFamily="18" charset="0"/>
                      </a:endParaRPr>
                    </a:p>
                  </a:txBody>
                  <a:tcPr marL="65314" marR="65314" marT="32657" marB="32657" anchor="b"/>
                </a:tc>
                <a:tc>
                  <a:txBody>
                    <a:bodyPr/>
                    <a:lstStyle/>
                    <a:p>
                      <a:pPr algn="r"/>
                      <a:r>
                        <a:rPr lang="en-US" sz="2400" baseline="0" dirty="0">
                          <a:latin typeface="Times New Roman" pitchFamily="18" charset="0"/>
                        </a:rPr>
                        <a:t>510 </a:t>
                      </a:r>
                      <a:endParaRPr lang="en-US" sz="2400" b="1" baseline="0" dirty="0">
                        <a:latin typeface="Times New Roman" pitchFamily="18" charset="0"/>
                        <a:cs typeface="Times New Roman" panose="02020603050405020304" pitchFamily="18" charset="0"/>
                      </a:endParaRPr>
                    </a:p>
                  </a:txBody>
                  <a:tcPr marL="65314" marR="65314" marT="32657" marB="32657" anchor="b"/>
                </a:tc>
                <a:tc>
                  <a:txBody>
                    <a:bodyPr/>
                    <a:lstStyle/>
                    <a:p>
                      <a:pPr algn="r"/>
                      <a:r>
                        <a:rPr lang="en-US" sz="2400" baseline="0" dirty="0">
                          <a:latin typeface="Times New Roman" pitchFamily="18" charset="0"/>
                        </a:rPr>
                        <a:t>380</a:t>
                      </a:r>
                      <a:endParaRPr lang="en-US" sz="2400" b="1" baseline="0" dirty="0">
                        <a:latin typeface="Times New Roman" pitchFamily="18" charset="0"/>
                        <a:cs typeface="Times New Roman" panose="02020603050405020304" pitchFamily="18" charset="0"/>
                      </a:endParaRPr>
                    </a:p>
                  </a:txBody>
                  <a:tcPr marL="65314" marR="65314" marT="32657" marB="32657" anchor="b"/>
                </a:tc>
                <a:extLst>
                  <a:ext uri="{0D108BD9-81ED-4DB2-BD59-A6C34878D82A}">
                    <a16:rowId xmlns:a16="http://schemas.microsoft.com/office/drawing/2014/main" val="10000"/>
                  </a:ext>
                </a:extLst>
              </a:tr>
              <a:tr h="41742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rPr>
                        <a:t>263</a:t>
                      </a:r>
                      <a:endParaRPr lang="en-US" sz="2400" b="1" baseline="0" dirty="0">
                        <a:latin typeface="Times New Roman" pitchFamily="18" charset="0"/>
                        <a:cs typeface="Times New Roman" panose="02020603050405020304" pitchFamily="18" charset="0"/>
                      </a:endParaRPr>
                    </a:p>
                  </a:txBody>
                  <a:tcPr marL="65314" marR="65314" marT="32657" marB="32657"/>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rPr>
                        <a:t>3864 </a:t>
                      </a:r>
                      <a:endParaRPr lang="en-US" sz="2400" b="1" baseline="0" dirty="0">
                        <a:latin typeface="Times New Roman" pitchFamily="18" charset="0"/>
                        <a:cs typeface="Times New Roman" panose="02020603050405020304" pitchFamily="18" charset="0"/>
                      </a:endParaRPr>
                    </a:p>
                  </a:txBody>
                  <a:tcPr marL="65314" marR="65314" marT="32657" marB="32657" anchor="b">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rPr>
                        <a:t>184 </a:t>
                      </a:r>
                      <a:endParaRPr lang="en-US" sz="2400" b="1" baseline="0" dirty="0">
                        <a:latin typeface="Times New Roman" pitchFamily="18" charset="0"/>
                        <a:cs typeface="Times New Roman" panose="02020603050405020304" pitchFamily="18" charset="0"/>
                      </a:endParaRPr>
                    </a:p>
                  </a:txBody>
                  <a:tcPr marL="65314" marR="65314" marT="32657" marB="32657" anchor="b">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rPr>
                        <a:t>201 </a:t>
                      </a:r>
                      <a:endParaRPr lang="en-US" sz="2400" b="1" baseline="0" dirty="0">
                        <a:latin typeface="Times New Roman" pitchFamily="18" charset="0"/>
                        <a:cs typeface="Times New Roman" panose="02020603050405020304" pitchFamily="18" charset="0"/>
                      </a:endParaRPr>
                    </a:p>
                  </a:txBody>
                  <a:tcPr marL="65314" marR="65314" marT="32657" marB="32657" anchor="b">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rPr>
                        <a:t>326 </a:t>
                      </a:r>
                      <a:endParaRPr lang="en-US" sz="2400" b="1" baseline="0" dirty="0">
                        <a:latin typeface="Times New Roman" pitchFamily="18" charset="0"/>
                        <a:cs typeface="Times New Roman" panose="02020603050405020304" pitchFamily="18" charset="0"/>
                      </a:endParaRPr>
                    </a:p>
                  </a:txBody>
                  <a:tcPr marL="65314" marR="65314" marT="32657" marB="32657" anchor="b">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itchFamily="18" charset="0"/>
                        </a:rPr>
                        <a:t>721</a:t>
                      </a:r>
                      <a:endParaRPr lang="en-US" sz="2400" b="1" baseline="0" dirty="0">
                        <a:latin typeface="Times New Roman" pitchFamily="18" charset="0"/>
                        <a:cs typeface="Times New Roman" panose="02020603050405020304" pitchFamily="18" charset="0"/>
                      </a:endParaRPr>
                    </a:p>
                  </a:txBody>
                  <a:tcPr marL="65314" marR="65314" marT="32657" marB="32657" anchor="b">
                    <a:lnB>
                      <a:noFill/>
                    </a:lnB>
                  </a:tcPr>
                </a:tc>
                <a:extLst>
                  <a:ext uri="{0D108BD9-81ED-4DB2-BD59-A6C34878D82A}">
                    <a16:rowId xmlns:a16="http://schemas.microsoft.com/office/drawing/2014/main" val="10001"/>
                  </a:ext>
                </a:extLst>
              </a:tr>
            </a:tbl>
          </a:graphicData>
        </a:graphic>
      </p:graphicFrame>
      <p:sp>
        <p:nvSpPr>
          <p:cNvPr id="6" name="Content Placeholder 5"/>
          <p:cNvSpPr>
            <a:spLocks noGrp="1"/>
          </p:cNvSpPr>
          <p:nvPr>
            <p:ph sz="quarter" idx="17"/>
          </p:nvPr>
        </p:nvSpPr>
        <p:spPr>
          <a:xfrm>
            <a:off x="286794" y="2856617"/>
            <a:ext cx="8534400" cy="609600"/>
          </a:xfrm>
        </p:spPr>
        <p:txBody>
          <a:bodyPr/>
          <a:lstStyle/>
          <a:p>
            <a:r>
              <a:rPr lang="en-US" dirty="0">
                <a:latin typeface="Times New Roman" pitchFamily="18" charset="0"/>
              </a:rPr>
              <a:t>Find the median for these data.</a:t>
            </a:r>
          </a:p>
        </p:txBody>
      </p:sp>
      <p:sp>
        <p:nvSpPr>
          <p:cNvPr id="4" name="Slide Number Placeholder 3"/>
          <p:cNvSpPr>
            <a:spLocks noGrp="1"/>
          </p:cNvSpPr>
          <p:nvPr>
            <p:ph type="sldNum" sz="quarter" idx="10"/>
          </p:nvPr>
        </p:nvSpPr>
        <p:spPr/>
        <p:txBody>
          <a:bodyPr/>
          <a:lstStyle/>
          <a:p>
            <a:fld id="{67B19427-F580-D146-B60E-4CADEE75497F}" type="slidenum">
              <a:rPr lang="en-US" smtClean="0"/>
              <a:pPr/>
              <a:t>56</a:t>
            </a:fld>
            <a:endParaRPr lang="en-US" dirty="0"/>
          </a:p>
        </p:txBody>
      </p:sp>
      <p:sp>
        <p:nvSpPr>
          <p:cNvPr id="7" name="Rectangle 6">
            <a:extLst>
              <a:ext uri="{FF2B5EF4-FFF2-40B4-BE49-F238E27FC236}">
                <a16:creationId xmlns:a16="http://schemas.microsoft.com/office/drawing/2014/main" id="{41D9CFC7-98E2-4447-A5A7-659B4BFB7104}"/>
              </a:ext>
            </a:extLst>
          </p:cNvPr>
          <p:cNvSpPr/>
          <p:nvPr/>
        </p:nvSpPr>
        <p:spPr>
          <a:xfrm>
            <a:off x="0" y="3397437"/>
            <a:ext cx="8857206" cy="2246769"/>
          </a:xfrm>
          <a:prstGeom prst="rect">
            <a:avLst/>
          </a:prstGeom>
        </p:spPr>
        <p:txBody>
          <a:bodyPr wrap="square">
            <a:spAutoFit/>
          </a:bodyPr>
          <a:lstStyle/>
          <a:p>
            <a:r>
              <a:rPr lang="en-US" sz="2800" b="1" dirty="0"/>
              <a:t>Step 1: </a:t>
            </a:r>
            <a:r>
              <a:rPr lang="en-US" sz="2800" dirty="0"/>
              <a:t>We put given data in increasing order:</a:t>
            </a:r>
          </a:p>
          <a:p>
            <a:r>
              <a:rPr lang="en-US" sz="2800" dirty="0"/>
              <a:t>     160 184 201 230 263 326 380 397 510 721 2053 3864</a:t>
            </a:r>
          </a:p>
          <a:p>
            <a:r>
              <a:rPr lang="en-US" sz="2800" b="1" dirty="0"/>
              <a:t>Step 2:</a:t>
            </a:r>
            <a:r>
              <a:rPr lang="en-US" sz="2800" dirty="0"/>
              <a:t>  The division of the 12 data values in 2 equal parts falls between the 6</a:t>
            </a:r>
            <a:r>
              <a:rPr lang="en-US" sz="2800" baseline="30000" dirty="0"/>
              <a:t>th</a:t>
            </a:r>
            <a:r>
              <a:rPr lang="en-US" sz="2800" dirty="0"/>
              <a:t> and 7</a:t>
            </a:r>
            <a:r>
              <a:rPr lang="en-US" sz="2800" baseline="30000" dirty="0"/>
              <a:t>th</a:t>
            </a:r>
            <a:r>
              <a:rPr lang="en-US" sz="2800" dirty="0"/>
              <a:t> values.</a:t>
            </a:r>
          </a:p>
          <a:p>
            <a:r>
              <a:rPr lang="en-US" sz="2800" b="1" dirty="0"/>
              <a:t>Step 3:</a:t>
            </a:r>
            <a:r>
              <a:rPr lang="en-US" sz="2800" dirty="0"/>
              <a:t> median is the average of the 6</a:t>
            </a:r>
            <a:r>
              <a:rPr lang="en-US" sz="2800" baseline="30000" dirty="0"/>
              <a:t>th</a:t>
            </a:r>
            <a:r>
              <a:rPr lang="en-US" sz="2800" dirty="0"/>
              <a:t> and 7</a:t>
            </a:r>
            <a:r>
              <a:rPr lang="en-US" sz="2800" baseline="30000" dirty="0"/>
              <a:t>th</a:t>
            </a:r>
            <a:r>
              <a:rPr lang="en-US" sz="2800" dirty="0"/>
              <a:t> values.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93" y="490659"/>
            <a:ext cx="8534400" cy="838199"/>
          </a:xfrm>
        </p:spPr>
        <p:txBody>
          <a:bodyPr/>
          <a:lstStyle/>
          <a:p>
            <a:r>
              <a:rPr lang="en-GB" dirty="0"/>
              <a:t>Example 3-5 continued</a:t>
            </a:r>
            <a:endParaRPr lang="en-US" sz="2000" baseline="0" dirty="0"/>
          </a:p>
        </p:txBody>
      </p:sp>
      <p:pic>
        <p:nvPicPr>
          <p:cNvPr id="9" name="Content Placeholder 14" descr="The numbers in a line are as follows: 160, 184, 201, 230, 326, 380, 397, 510, 721, 2053, 3864. The median of the given data is 353. &#10;"/>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274193" y="1091877"/>
            <a:ext cx="7990647" cy="1230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ontent Placeholder 14" descr="median = average of two middle values = 326 + 380 over 2 = 353 minutes&#10;"/>
          <p:cNvGraphicFramePr>
            <a:graphicFrameLocks noGrp="1" noChangeAspect="1"/>
          </p:cNvGraphicFramePr>
          <p:nvPr>
            <p:ph sz="quarter" idx="17"/>
            <p:extLst>
              <p:ext uri="{D42A27DB-BD31-4B8C-83A1-F6EECF244321}">
                <p14:modId xmlns:p14="http://schemas.microsoft.com/office/powerpoint/2010/main" val="2479792766"/>
              </p:ext>
            </p:extLst>
          </p:nvPr>
        </p:nvGraphicFramePr>
        <p:xfrm>
          <a:off x="432729" y="2237412"/>
          <a:ext cx="8217327" cy="690441"/>
        </p:xfrm>
        <a:graphic>
          <a:graphicData uri="http://schemas.openxmlformats.org/presentationml/2006/ole">
            <mc:AlternateContent xmlns:mc="http://schemas.openxmlformats.org/markup-compatibility/2006">
              <mc:Choice xmlns:v="urn:schemas-microsoft-com:vml" Requires="v">
                <p:oleObj name="Equation" r:id="rId3" imgW="9219960" imgH="774360" progId="Equation.DSMT4">
                  <p:embed/>
                </p:oleObj>
              </mc:Choice>
              <mc:Fallback>
                <p:oleObj name="Equation" r:id="rId3" imgW="9219960" imgH="774360" progId="Equation.DSMT4">
                  <p:embed/>
                  <p:pic>
                    <p:nvPicPr>
                      <p:cNvPr id="10" name="Content Placeholder 14" descr="median = average of two middle values = 326 + 380 over 2 = 353 minutes&#10;"/>
                      <p:cNvPicPr>
                        <a:picLocks noChangeAspect="1" noChangeArrowheads="1"/>
                      </p:cNvPicPr>
                      <p:nvPr/>
                    </p:nvPicPr>
                    <p:blipFill>
                      <a:blip r:embed="rId4"/>
                      <a:srcRect/>
                      <a:stretch>
                        <a:fillRect/>
                      </a:stretch>
                    </p:blipFill>
                    <p:spPr bwMode="auto">
                      <a:xfrm>
                        <a:off x="432729" y="2237412"/>
                        <a:ext cx="8217327" cy="6904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sz="quarter" idx="16"/>
          </p:nvPr>
        </p:nvSpPr>
        <p:spPr>
          <a:xfrm>
            <a:off x="409317" y="3125420"/>
            <a:ext cx="8160260" cy="3230930"/>
          </a:xfrm>
        </p:spPr>
        <p:txBody>
          <a:bodyPr/>
          <a:lstStyle/>
          <a:p>
            <a:r>
              <a:rPr lang="en-US" dirty="0"/>
              <a:t>Thus, the median cell phone minutes used last month by these 12 persons was </a:t>
            </a:r>
            <a:r>
              <a:rPr lang="en-US" b="1" dirty="0"/>
              <a:t>353</a:t>
            </a:r>
            <a:r>
              <a:rPr lang="en-US" dirty="0"/>
              <a:t>.</a:t>
            </a:r>
          </a:p>
          <a:p>
            <a:r>
              <a:rPr lang="en-US" dirty="0"/>
              <a:t>Notice the 2 outliers in this data set.</a:t>
            </a:r>
          </a:p>
          <a:p>
            <a:r>
              <a:rPr lang="en-GB" dirty="0"/>
              <a:t>The advantage of using the median as a measure of central tendency is that it is not influenced by outliers.</a:t>
            </a:r>
          </a:p>
          <a:p>
            <a:r>
              <a:rPr lang="en-GB" dirty="0"/>
              <a:t>Consequently, the median is preferred over the mean as a measure of </a:t>
            </a:r>
            <a:r>
              <a:rPr lang="en-GB" dirty="0" err="1"/>
              <a:t>center</a:t>
            </a:r>
            <a:r>
              <a:rPr lang="en-GB" dirty="0"/>
              <a:t> for data sets that contain outliers.</a:t>
            </a:r>
            <a:endParaRPr lang="en-US" dirty="0"/>
          </a:p>
          <a:p>
            <a:endParaRPr lang="en-US"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1149099"/>
          </a:xfrm>
        </p:spPr>
        <p:txBody>
          <a:bodyPr>
            <a:noAutofit/>
          </a:bodyPr>
          <a:lstStyle/>
          <a:p>
            <a:r>
              <a:rPr lang="en-GB" sz="3400" dirty="0"/>
              <a:t>Case Study 3-2 Education Level and 2014 Median Weekly Earnings</a:t>
            </a:r>
            <a:endParaRPr lang="en-US" sz="3400" dirty="0"/>
          </a:p>
        </p:txBody>
      </p:sp>
      <p:pic>
        <p:nvPicPr>
          <p:cNvPr id="8" name="Content Placeholder 2" descr="Educational level and 2014 median weekly earnings. doctoral degree: $ 1591; professional degree: $ 1639; master's degree: $ 1326; bachelor's degree: $ 1101; associates degree $792; some college, no degree: $ 741; high school diploma: $ 668; less than high school diploma: $ 488.&#10;"/>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1344552" y="2214485"/>
            <a:ext cx="6311647" cy="385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67B19427-F580-D146-B60E-4CADEE75497F}" type="slidenum">
              <a:rPr lang="en-US" smtClean="0"/>
              <a:pPr/>
              <a:t>58</a:t>
            </a:fld>
            <a:endParaRPr lang="en-US" dirty="0"/>
          </a:p>
        </p:txBody>
      </p:sp>
    </p:spTree>
    <p:extLst>
      <p:ext uri="{BB962C8B-B14F-4D97-AF65-F5344CB8AC3E}">
        <p14:creationId xmlns:p14="http://schemas.microsoft.com/office/powerpoint/2010/main" val="2037369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93B960-404B-4102-B3C6-FB499122FD0F}"/>
              </a:ext>
            </a:extLst>
          </p:cNvPr>
          <p:cNvSpPr>
            <a:spLocks noGrp="1"/>
          </p:cNvSpPr>
          <p:nvPr>
            <p:ph type="title"/>
          </p:nvPr>
        </p:nvSpPr>
        <p:spPr>
          <a:xfrm>
            <a:off x="281354" y="457200"/>
            <a:ext cx="8534400" cy="1011031"/>
          </a:xfrm>
        </p:spPr>
        <p:txBody>
          <a:bodyPr>
            <a:normAutofit fontScale="90000"/>
          </a:bodyPr>
          <a:lstStyle/>
          <a:p>
            <a:r>
              <a:rPr lang="en-US" dirty="0"/>
              <a:t>Case Study 3-2A Median Prices of Homes in Selected Metro Areas</a:t>
            </a:r>
          </a:p>
        </p:txBody>
      </p:sp>
      <p:pic>
        <p:nvPicPr>
          <p:cNvPr id="9" name="Picture Placeholder 8" descr="An illustration shows a horizontal bar graph with an image. The data in the bar graph represents median prices of home in selected metro areas. The data in the bar graph are as follows:&#10;Los Angeles, C A, 634,000 dollars; Honolulu, H I, 600,000 dollars; Seattle, W A, 430,000 dollars; Boston, M A, 410,000 dollars; Phoenix, A Z, 252,000 dollars; Baltimore, M D, 248,000 dollars; Dallas, T X, 195,000 dollars; Cleveland, O H, 128,000 dollars. ">
            <a:extLst>
              <a:ext uri="{FF2B5EF4-FFF2-40B4-BE49-F238E27FC236}">
                <a16:creationId xmlns:a16="http://schemas.microsoft.com/office/drawing/2014/main" id="{88CEAECD-781B-4D6A-9434-BD1BD2462B20}"/>
              </a:ext>
            </a:extLst>
          </p:cNvPr>
          <p:cNvPicPr>
            <a:picLocks noGrp="1" noChangeAspect="1"/>
          </p:cNvPicPr>
          <p:nvPr>
            <p:ph type="pic" sz="quarter" idx="20"/>
          </p:nvPr>
        </p:nvPicPr>
        <p:blipFill rotWithShape="1">
          <a:blip r:embed="rId2"/>
          <a:srcRect b="8667"/>
          <a:stretch/>
        </p:blipFill>
        <p:spPr>
          <a:xfrm>
            <a:off x="412505" y="1600201"/>
            <a:ext cx="8318990" cy="4267200"/>
          </a:xfrm>
          <a:prstGeom prst="rect">
            <a:avLst/>
          </a:prstGeom>
        </p:spPr>
      </p:pic>
      <p:sp>
        <p:nvSpPr>
          <p:cNvPr id="2" name="TextBox 1">
            <a:extLst>
              <a:ext uri="{FF2B5EF4-FFF2-40B4-BE49-F238E27FC236}">
                <a16:creationId xmlns:a16="http://schemas.microsoft.com/office/drawing/2014/main" id="{F9F53B5F-CEAB-455D-948F-D1DBC8F78DEC}"/>
              </a:ext>
            </a:extLst>
          </p:cNvPr>
          <p:cNvSpPr txBox="1"/>
          <p:nvPr/>
        </p:nvSpPr>
        <p:spPr>
          <a:xfrm>
            <a:off x="457200" y="5867400"/>
            <a:ext cx="3352800" cy="338554"/>
          </a:xfrm>
          <a:prstGeom prst="rect">
            <a:avLst/>
          </a:prstGeom>
          <a:noFill/>
        </p:spPr>
        <p:txBody>
          <a:bodyPr wrap="square" rtlCol="0">
            <a:spAutoFit/>
          </a:bodyPr>
          <a:lstStyle/>
          <a:p>
            <a:r>
              <a:rPr lang="en-US" sz="1600" b="1" dirty="0"/>
              <a:t>Source:</a:t>
            </a:r>
            <a:r>
              <a:rPr lang="en-US" sz="1600" dirty="0"/>
              <a:t> www.Kiplinger.com</a:t>
            </a:r>
          </a:p>
        </p:txBody>
      </p:sp>
    </p:spTree>
    <p:extLst>
      <p:ext uri="{BB962C8B-B14F-4D97-AF65-F5344CB8AC3E}">
        <p14:creationId xmlns:p14="http://schemas.microsoft.com/office/powerpoint/2010/main" val="33857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body" idx="1"/>
          </p:nvPr>
        </p:nvSpPr>
        <p:spPr>
          <a:xfrm>
            <a:off x="457200" y="1143000"/>
            <a:ext cx="8154000" cy="50448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 sz="2000" dirty="0">
                <a:solidFill>
                  <a:schemeClr val="accent1"/>
                </a:solidFill>
              </a:rPr>
              <a:t>Which of these variables do you expect to be uniformly distributed?</a:t>
            </a:r>
            <a:endParaRPr sz="2000" dirty="0">
              <a:solidFill>
                <a:schemeClr val="accent1"/>
              </a:solidFill>
            </a:endParaRPr>
          </a:p>
          <a:p>
            <a:pPr marL="0" lvl="0" indent="0">
              <a:lnSpc>
                <a:spcPct val="115000"/>
              </a:lnSpc>
              <a:spcBef>
                <a:spcPts val="1000"/>
              </a:spcBef>
              <a:buNone/>
            </a:pPr>
            <a:r>
              <a:rPr lang="en" sz="2000" dirty="0">
                <a:solidFill>
                  <a:srgbClr val="000000"/>
                </a:solidFill>
              </a:rPr>
              <a:t>(a) heights of adult females</a:t>
            </a:r>
            <a:endParaRPr sz="2000" dirty="0">
              <a:solidFill>
                <a:srgbClr val="000000"/>
              </a:solidFill>
            </a:endParaRPr>
          </a:p>
          <a:p>
            <a:pPr marL="0" lvl="0" indent="0" algn="l" rtl="0">
              <a:lnSpc>
                <a:spcPct val="115000"/>
              </a:lnSpc>
              <a:spcBef>
                <a:spcPts val="600"/>
              </a:spcBef>
              <a:spcAft>
                <a:spcPts val="0"/>
              </a:spcAft>
              <a:buNone/>
            </a:pPr>
            <a:r>
              <a:rPr lang="en" sz="2000" dirty="0">
                <a:solidFill>
                  <a:srgbClr val="000000"/>
                </a:solidFill>
              </a:rPr>
              <a:t>(b) salaries of a random sample of people from North Carolina</a:t>
            </a:r>
            <a:endParaRPr sz="2000" dirty="0">
              <a:solidFill>
                <a:srgbClr val="000000"/>
              </a:solidFill>
            </a:endParaRPr>
          </a:p>
          <a:p>
            <a:pPr marL="0" lvl="0" indent="0" algn="l" rtl="0">
              <a:lnSpc>
                <a:spcPct val="115000"/>
              </a:lnSpc>
              <a:spcBef>
                <a:spcPts val="600"/>
              </a:spcBef>
              <a:spcAft>
                <a:spcPts val="0"/>
              </a:spcAft>
              <a:buNone/>
            </a:pPr>
            <a:r>
              <a:rPr lang="en" sz="2000" dirty="0">
                <a:solidFill>
                  <a:srgbClr val="000000"/>
                </a:solidFill>
              </a:rPr>
              <a:t>(c) house prices</a:t>
            </a:r>
            <a:endParaRPr sz="2000" dirty="0">
              <a:solidFill>
                <a:srgbClr val="000000"/>
              </a:solidFill>
            </a:endParaRPr>
          </a:p>
          <a:p>
            <a:pPr marL="0" lvl="0" indent="0" algn="l" rtl="0">
              <a:lnSpc>
                <a:spcPct val="115000"/>
              </a:lnSpc>
              <a:spcBef>
                <a:spcPts val="600"/>
              </a:spcBef>
              <a:spcAft>
                <a:spcPts val="0"/>
              </a:spcAft>
              <a:buNone/>
            </a:pPr>
            <a:r>
              <a:rPr lang="en" sz="2000" i="1" dirty="0">
                <a:solidFill>
                  <a:srgbClr val="FF9900"/>
                </a:solidFill>
              </a:rPr>
              <a:t>(d) birthdays of classmates (day of the month)</a:t>
            </a:r>
            <a:endParaRPr sz="2000" i="1" dirty="0">
              <a:solidFill>
                <a:srgbClr val="FF9900"/>
              </a:solidFill>
            </a:endParaRPr>
          </a:p>
          <a:p>
            <a:pPr marL="0" lvl="0" indent="0" algn="l" rtl="0">
              <a:lnSpc>
                <a:spcPct val="115000"/>
              </a:lnSpc>
              <a:spcBef>
                <a:spcPts val="600"/>
              </a:spcBef>
              <a:spcAft>
                <a:spcPts val="0"/>
              </a:spcAft>
              <a:buNone/>
            </a:pPr>
            <a:endParaRPr sz="2000" dirty="0">
              <a:solidFill>
                <a:srgbClr val="000000"/>
              </a:solidFill>
            </a:endParaRPr>
          </a:p>
        </p:txBody>
      </p:sp>
      <p:sp>
        <p:nvSpPr>
          <p:cNvPr id="245" name="Google Shape;245;p34"/>
          <p:cNvSpPr txBox="1">
            <a:spLocks noGrp="1"/>
          </p:cNvSpPr>
          <p:nvPr>
            <p:ph type="title"/>
          </p:nvPr>
        </p:nvSpPr>
        <p:spPr>
          <a:xfrm>
            <a:off x="457200" y="-12"/>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Practice</a:t>
            </a:r>
            <a:endParaRPr>
              <a:solidFill>
                <a:schemeClr val="accen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1650"/>
            <a:ext cx="8534400" cy="838199"/>
          </a:xfrm>
        </p:spPr>
        <p:txBody>
          <a:bodyPr/>
          <a:lstStyle/>
          <a:p>
            <a:r>
              <a:rPr lang="en-GB" dirty="0"/>
              <a:t>Mode</a:t>
            </a:r>
            <a:endParaRPr lang="en-US" sz="2400" b="0" dirty="0"/>
          </a:p>
        </p:txBody>
      </p:sp>
      <p:sp>
        <p:nvSpPr>
          <p:cNvPr id="3" name="Content Placeholder 2"/>
          <p:cNvSpPr>
            <a:spLocks noGrp="1"/>
          </p:cNvSpPr>
          <p:nvPr>
            <p:ph sz="quarter" idx="15"/>
          </p:nvPr>
        </p:nvSpPr>
        <p:spPr>
          <a:xfrm>
            <a:off x="152400" y="1148032"/>
            <a:ext cx="8839199" cy="4564681"/>
          </a:xfrm>
        </p:spPr>
        <p:txBody>
          <a:bodyPr/>
          <a:lstStyle/>
          <a:p>
            <a:pPr marL="0" indent="0">
              <a:buNone/>
            </a:pPr>
            <a:r>
              <a:rPr lang="en-GB" sz="2800" dirty="0"/>
              <a:t>The </a:t>
            </a:r>
            <a:r>
              <a:rPr lang="en-GB" sz="2800" b="1" dirty="0">
                <a:solidFill>
                  <a:schemeClr val="accent2"/>
                </a:solidFill>
              </a:rPr>
              <a:t>mode</a:t>
            </a:r>
            <a:r>
              <a:rPr lang="en-GB" sz="2800" dirty="0"/>
              <a:t> is the value or values that occur with the highest frequency in a data set.</a:t>
            </a:r>
          </a:p>
          <a:p>
            <a:pPr marL="0" indent="0">
              <a:buNone/>
            </a:pPr>
            <a:r>
              <a:rPr lang="en-GB" sz="2800" dirty="0"/>
              <a:t>The following data give the speeds (in miles per hour) of eight cars that were stopped on I-95 for speeding violations:</a:t>
            </a:r>
          </a:p>
          <a:p>
            <a:pPr marL="0" indent="0">
              <a:buNone/>
            </a:pPr>
            <a:endParaRPr lang="en-GB" sz="2800" dirty="0"/>
          </a:p>
          <a:p>
            <a:pPr marL="0" indent="0">
              <a:buNone/>
            </a:pPr>
            <a:r>
              <a:rPr lang="en-GB" sz="2800" dirty="0">
                <a:latin typeface="Times New Roman" pitchFamily="18" charset="0"/>
              </a:rPr>
              <a:t>Find the mode.</a:t>
            </a:r>
          </a:p>
          <a:p>
            <a:pPr marL="0" indent="0">
              <a:buNone/>
            </a:pPr>
            <a:r>
              <a:rPr lang="en-GB" sz="2800" dirty="0"/>
              <a:t>In this data set, 74 occurs twice and each of the remaining values occurs only once.</a:t>
            </a:r>
          </a:p>
          <a:p>
            <a:pPr marL="0" indent="0">
              <a:buNone/>
            </a:pPr>
            <a:r>
              <a:rPr lang="en-GB" sz="2800" dirty="0"/>
              <a:t>Because 74 occurs with the highest frequency, it is the mode. Therefore,</a:t>
            </a:r>
            <a:endParaRPr lang="en-US" sz="2800" dirty="0"/>
          </a:p>
          <a:p>
            <a:pPr marL="0" indent="0">
              <a:buNone/>
            </a:pPr>
            <a:endParaRPr lang="en-GB" sz="2800"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60</a:t>
            </a:fld>
            <a:endParaRPr lang="en-US" dirty="0"/>
          </a:p>
        </p:txBody>
      </p:sp>
      <p:graphicFrame>
        <p:nvGraphicFramePr>
          <p:cNvPr id="8" name="Content Placeholder 7" descr="77 82 74 81 79 84 74 78">
            <a:extLst>
              <a:ext uri="{FF2B5EF4-FFF2-40B4-BE49-F238E27FC236}">
                <a16:creationId xmlns:a16="http://schemas.microsoft.com/office/drawing/2014/main" id="{5A69F867-5B5E-2042-896D-9D60E22E440D}"/>
              </a:ext>
            </a:extLst>
          </p:cNvPr>
          <p:cNvGraphicFramePr>
            <a:graphicFrameLocks noChangeAspect="1"/>
          </p:cNvGraphicFramePr>
          <p:nvPr>
            <p:extLst>
              <p:ext uri="{D42A27DB-BD31-4B8C-83A1-F6EECF244321}">
                <p14:modId xmlns:p14="http://schemas.microsoft.com/office/powerpoint/2010/main" val="452665892"/>
              </p:ext>
            </p:extLst>
          </p:nvPr>
        </p:nvGraphicFramePr>
        <p:xfrm>
          <a:off x="1460305" y="2998246"/>
          <a:ext cx="5207000" cy="393700"/>
        </p:xfrm>
        <a:graphic>
          <a:graphicData uri="http://schemas.openxmlformats.org/presentationml/2006/ole">
            <mc:AlternateContent xmlns:mc="http://schemas.openxmlformats.org/markup-compatibility/2006">
              <mc:Choice xmlns:v="urn:schemas-microsoft-com:vml" Requires="v">
                <p:oleObj name="Equation" r:id="rId2" imgW="5206680" imgH="393480" progId="Equation.DSMT4">
                  <p:embed/>
                </p:oleObj>
              </mc:Choice>
              <mc:Fallback>
                <p:oleObj name="Equation" r:id="rId2" imgW="5206680" imgH="393480" progId="Equation.DSMT4">
                  <p:embed/>
                  <p:pic>
                    <p:nvPicPr>
                      <p:cNvPr id="8" name="Content Placeholder 7" descr="77 82 74 81 79 84 74 78">
                        <a:extLst>
                          <a:ext uri="{FF2B5EF4-FFF2-40B4-BE49-F238E27FC236}">
                            <a16:creationId xmlns:a16="http://schemas.microsoft.com/office/drawing/2014/main" id="{5A69F867-5B5E-2042-896D-9D60E22E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305" y="2998246"/>
                        <a:ext cx="5207000" cy="393700"/>
                      </a:xfrm>
                      <a:prstGeom prst="rect">
                        <a:avLst/>
                      </a:prstGeom>
                      <a:noFill/>
                    </p:spPr>
                  </p:pic>
                </p:oleObj>
              </mc:Fallback>
            </mc:AlternateContent>
          </a:graphicData>
        </a:graphic>
      </p:graphicFrame>
      <p:graphicFrame>
        <p:nvGraphicFramePr>
          <p:cNvPr id="10" name="Content Placeholder 8" descr="Mode equals 74 miles per hour">
            <a:extLst>
              <a:ext uri="{FF2B5EF4-FFF2-40B4-BE49-F238E27FC236}">
                <a16:creationId xmlns:a16="http://schemas.microsoft.com/office/drawing/2014/main" id="{329EBEE0-0856-BA4A-BD86-EACC6AF3F195}"/>
              </a:ext>
            </a:extLst>
          </p:cNvPr>
          <p:cNvGraphicFramePr>
            <a:graphicFrameLocks noChangeAspect="1"/>
          </p:cNvGraphicFramePr>
          <p:nvPr>
            <p:extLst>
              <p:ext uri="{D42A27DB-BD31-4B8C-83A1-F6EECF244321}">
                <p14:modId xmlns:p14="http://schemas.microsoft.com/office/powerpoint/2010/main" val="1006944461"/>
              </p:ext>
            </p:extLst>
          </p:nvPr>
        </p:nvGraphicFramePr>
        <p:xfrm>
          <a:off x="1763885" y="5895045"/>
          <a:ext cx="3644900" cy="368300"/>
        </p:xfrm>
        <a:graphic>
          <a:graphicData uri="http://schemas.openxmlformats.org/presentationml/2006/ole">
            <mc:AlternateContent xmlns:mc="http://schemas.openxmlformats.org/markup-compatibility/2006">
              <mc:Choice xmlns:v="urn:schemas-microsoft-com:vml" Requires="v">
                <p:oleObj name="Equation" r:id="rId4" imgW="3644640" imgH="368280" progId="Equation.DSMT4">
                  <p:embed/>
                </p:oleObj>
              </mc:Choice>
              <mc:Fallback>
                <p:oleObj name="Equation" r:id="rId4" imgW="3644640" imgH="368280" progId="Equation.DSMT4">
                  <p:embed/>
                  <p:pic>
                    <p:nvPicPr>
                      <p:cNvPr id="10" name="Content Placeholder 8" descr="Mode equals 74 miles per hour">
                        <a:extLst>
                          <a:ext uri="{FF2B5EF4-FFF2-40B4-BE49-F238E27FC236}">
                            <a16:creationId xmlns:a16="http://schemas.microsoft.com/office/drawing/2014/main" id="{329EBEE0-0856-BA4A-BD86-EACC6AF3F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885" y="5895045"/>
                        <a:ext cx="36449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 3-9 (Data set with Three Modes)</a:t>
            </a:r>
            <a:endParaRPr lang="en-US" dirty="0"/>
          </a:p>
        </p:txBody>
      </p:sp>
      <p:sp>
        <p:nvSpPr>
          <p:cNvPr id="3" name="Content Placeholder 2"/>
          <p:cNvSpPr>
            <a:spLocks noGrp="1"/>
          </p:cNvSpPr>
          <p:nvPr>
            <p:ph sz="quarter" idx="16"/>
          </p:nvPr>
        </p:nvSpPr>
        <p:spPr/>
        <p:txBody>
          <a:bodyPr/>
          <a:lstStyle/>
          <a:p>
            <a:r>
              <a:rPr lang="en-GB" dirty="0"/>
              <a:t>The ages of 10 randomly selected students from a class are 21, 19, 27, 22, 29, 19, 25, 21, 22 and 30 years, respectively. </a:t>
            </a:r>
          </a:p>
          <a:p>
            <a:r>
              <a:rPr lang="en-GB" dirty="0"/>
              <a:t>Find the mode.</a:t>
            </a:r>
          </a:p>
          <a:p>
            <a:r>
              <a:rPr lang="en-GB" dirty="0"/>
              <a:t>This data set has three modes: </a:t>
            </a:r>
            <a:r>
              <a:rPr lang="en-GB" b="1" dirty="0"/>
              <a:t>19</a:t>
            </a:r>
            <a:r>
              <a:rPr lang="en-GB" dirty="0"/>
              <a:t>, </a:t>
            </a:r>
            <a:r>
              <a:rPr lang="en-GB" b="1" dirty="0"/>
              <a:t>21</a:t>
            </a:r>
            <a:r>
              <a:rPr lang="en-GB" dirty="0"/>
              <a:t> and </a:t>
            </a:r>
            <a:r>
              <a:rPr lang="en-GB" b="1" dirty="0"/>
              <a:t>22</a:t>
            </a:r>
            <a:r>
              <a:rPr lang="en-GB" dirty="0"/>
              <a:t>.</a:t>
            </a:r>
          </a:p>
          <a:p>
            <a:r>
              <a:rPr lang="en-GB" dirty="0"/>
              <a:t>Each of these values occurs with a (highest) frequency 2.</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61</a:t>
            </a:fld>
            <a:endParaRPr lang="en-US" dirty="0"/>
          </a:p>
        </p:txBody>
      </p:sp>
    </p:spTree>
    <p:extLst>
      <p:ext uri="{BB962C8B-B14F-4D97-AF65-F5344CB8AC3E}">
        <p14:creationId xmlns:p14="http://schemas.microsoft.com/office/powerpoint/2010/main" val="5868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76" y="609939"/>
            <a:ext cx="8534400" cy="838199"/>
          </a:xfrm>
        </p:spPr>
        <p:txBody>
          <a:bodyPr/>
          <a:lstStyle/>
          <a:p>
            <a:r>
              <a:rPr lang="en-GB" dirty="0"/>
              <a:t>Mode advantage</a:t>
            </a:r>
            <a:endParaRPr lang="en-US" sz="2400" b="0" dirty="0"/>
          </a:p>
        </p:txBody>
      </p:sp>
      <p:sp>
        <p:nvSpPr>
          <p:cNvPr id="3" name="Content Placeholder 2"/>
          <p:cNvSpPr>
            <a:spLocks noGrp="1"/>
          </p:cNvSpPr>
          <p:nvPr>
            <p:ph sz="quarter" idx="16"/>
          </p:nvPr>
        </p:nvSpPr>
        <p:spPr>
          <a:xfrm>
            <a:off x="304800" y="1448137"/>
            <a:ext cx="8534400" cy="4908213"/>
          </a:xfrm>
        </p:spPr>
        <p:txBody>
          <a:bodyPr/>
          <a:lstStyle/>
          <a:p>
            <a:r>
              <a:rPr lang="en-GB" dirty="0"/>
              <a:t>One advantage of the mode is that it can be calculated for both kinds of data–quantitative and qualitative,</a:t>
            </a:r>
          </a:p>
          <a:p>
            <a:r>
              <a:rPr lang="en-GB" dirty="0"/>
              <a:t>whereas the mean and median can be calculated for only quantitative data.</a:t>
            </a:r>
          </a:p>
          <a:p>
            <a:r>
              <a:rPr lang="en-GB" b="1" dirty="0"/>
              <a:t>Example: </a:t>
            </a:r>
            <a:r>
              <a:rPr lang="en-GB" dirty="0"/>
              <a:t>The status of five students who are members of the student senate at a college are senior, sophomore, senior, junior, and senior, respectively. Find the mode.</a:t>
            </a:r>
          </a:p>
          <a:p>
            <a:r>
              <a:rPr lang="en-GB" dirty="0"/>
              <a:t>Because </a:t>
            </a:r>
            <a:r>
              <a:rPr lang="en-GB" b="1" dirty="0"/>
              <a:t>senior</a:t>
            </a:r>
            <a:r>
              <a:rPr lang="en-GB" dirty="0"/>
              <a:t> occurs more frequently than the other categories, it is the mode for this data set. We cannot calculate the mean and median for this data set.</a:t>
            </a:r>
          </a:p>
          <a:p>
            <a:endParaRPr lang="en-GB" b="1" dirty="0"/>
          </a:p>
          <a:p>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62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90" y="492262"/>
            <a:ext cx="8879715" cy="735783"/>
          </a:xfrm>
        </p:spPr>
        <p:txBody>
          <a:bodyPr>
            <a:noAutofit/>
          </a:bodyPr>
          <a:lstStyle/>
          <a:p>
            <a:r>
              <a:rPr lang="en-GB" sz="3200" dirty="0">
                <a:latin typeface="Times New Roman" pitchFamily="18" charset="0"/>
              </a:rPr>
              <a:t>Mode shortcoming and </a:t>
            </a:r>
            <a:r>
              <a:rPr lang="en-GB" sz="3200" dirty="0"/>
              <a:t>Uni, Bi and Multimodal</a:t>
            </a:r>
            <a:endParaRPr lang="en-US" sz="2000" b="0" dirty="0"/>
          </a:p>
        </p:txBody>
      </p:sp>
      <p:sp>
        <p:nvSpPr>
          <p:cNvPr id="3" name="Content Placeholder 2"/>
          <p:cNvSpPr>
            <a:spLocks noGrp="1"/>
          </p:cNvSpPr>
          <p:nvPr>
            <p:ph sz="quarter" idx="16"/>
          </p:nvPr>
        </p:nvSpPr>
        <p:spPr>
          <a:xfrm>
            <a:off x="439510" y="1076255"/>
            <a:ext cx="8534400" cy="4933175"/>
          </a:xfrm>
        </p:spPr>
        <p:txBody>
          <a:bodyPr/>
          <a:lstStyle/>
          <a:p>
            <a:r>
              <a:rPr lang="en-GB" dirty="0">
                <a:latin typeface="Times New Roman" pitchFamily="18" charset="0"/>
              </a:rPr>
              <a:t> A major shortcoming of the mode is that a data set may have none or more than one mode,</a:t>
            </a:r>
          </a:p>
          <a:p>
            <a:r>
              <a:rPr lang="en-GB" dirty="0">
                <a:latin typeface="Times New Roman" pitchFamily="18" charset="0"/>
              </a:rPr>
              <a:t>whereas it will have only one mean and only one median.</a:t>
            </a:r>
          </a:p>
          <a:p>
            <a:pPr marL="292608" lvl="1" indent="-292608">
              <a:spcBef>
                <a:spcPts val="1000"/>
              </a:spcBef>
              <a:buClr>
                <a:schemeClr val="accent2"/>
              </a:buClr>
              <a:buFont typeface="Arial" pitchFamily="34" charset="0"/>
              <a:buChar char="•"/>
            </a:pPr>
            <a:r>
              <a:rPr lang="en-GB" sz="2800" b="1" dirty="0">
                <a:latin typeface="Times New Roman" pitchFamily="18" charset="0"/>
              </a:rPr>
              <a:t>Unimodal</a:t>
            </a:r>
            <a:r>
              <a:rPr lang="en-GB" sz="2800" dirty="0">
                <a:latin typeface="Times New Roman" pitchFamily="18" charset="0"/>
              </a:rPr>
              <a:t>: A data set with only one mode.</a:t>
            </a:r>
          </a:p>
          <a:p>
            <a:pPr marL="292608" lvl="1" indent="-292608">
              <a:spcBef>
                <a:spcPts val="1000"/>
              </a:spcBef>
              <a:buClr>
                <a:schemeClr val="accent2"/>
              </a:buClr>
              <a:buFont typeface="Arial" pitchFamily="34" charset="0"/>
              <a:buChar char="•"/>
            </a:pPr>
            <a:r>
              <a:rPr lang="en-GB" sz="2800" b="1" dirty="0">
                <a:latin typeface="Times New Roman" pitchFamily="18" charset="0"/>
              </a:rPr>
              <a:t>Bimodal</a:t>
            </a:r>
            <a:r>
              <a:rPr lang="en-GB" sz="2800" dirty="0">
                <a:latin typeface="Times New Roman" pitchFamily="18" charset="0"/>
              </a:rPr>
              <a:t>: A data set with two modes.</a:t>
            </a:r>
          </a:p>
          <a:p>
            <a:pPr marL="292608" lvl="1" indent="-292608">
              <a:spcBef>
                <a:spcPts val="1000"/>
              </a:spcBef>
              <a:buClr>
                <a:schemeClr val="accent2"/>
              </a:buClr>
              <a:buFont typeface="Arial" pitchFamily="34" charset="0"/>
              <a:buChar char="•"/>
            </a:pPr>
            <a:r>
              <a:rPr lang="en-GB" sz="2800" b="1" dirty="0">
                <a:latin typeface="Times New Roman" pitchFamily="18" charset="0"/>
              </a:rPr>
              <a:t>Multimodal</a:t>
            </a:r>
            <a:r>
              <a:rPr lang="en-GB" sz="2800" dirty="0">
                <a:latin typeface="Times New Roman" pitchFamily="18" charset="0"/>
              </a:rPr>
              <a:t>: A data set with more than two modes.</a:t>
            </a:r>
          </a:p>
          <a:p>
            <a:pPr marL="0" lvl="1" indent="0">
              <a:spcBef>
                <a:spcPts val="1000"/>
              </a:spcBef>
              <a:buClr>
                <a:schemeClr val="accent2"/>
              </a:buClr>
              <a:buNone/>
            </a:pPr>
            <a:r>
              <a:rPr lang="en-GB" sz="2800" dirty="0">
                <a:latin typeface="Times New Roman" pitchFamily="18" charset="0"/>
              </a:rPr>
              <a:t>The mode is a more useful notion for grouped data.</a:t>
            </a:r>
          </a:p>
          <a:p>
            <a:pPr marL="0" lvl="1" indent="0">
              <a:spcBef>
                <a:spcPts val="1000"/>
              </a:spcBef>
              <a:buClr>
                <a:schemeClr val="accent2"/>
              </a:buClr>
              <a:buNone/>
            </a:pPr>
            <a:r>
              <a:rPr lang="en-GB" sz="2800" dirty="0">
                <a:latin typeface="Times New Roman" pitchFamily="18" charset="0"/>
              </a:rPr>
              <a:t>Also, in practice for a value or interval to be one of the modes, it doesn’t have to be greater than all other values, it just must be bigger than the values or intervals nearby.</a:t>
            </a:r>
            <a:endParaRPr lang="en-US" sz="2800" dirty="0">
              <a:latin typeface="Times New Roman"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63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2"/>
            <a:ext cx="8534400" cy="769624"/>
          </a:xfrm>
        </p:spPr>
        <p:txBody>
          <a:bodyPr/>
          <a:lstStyle/>
          <a:p>
            <a:r>
              <a:rPr lang="en-US" dirty="0"/>
              <a:t>Trimmed Mean</a:t>
            </a:r>
          </a:p>
        </p:txBody>
      </p:sp>
      <p:sp>
        <p:nvSpPr>
          <p:cNvPr id="3" name="Content Placeholder 2"/>
          <p:cNvSpPr>
            <a:spLocks noGrp="1"/>
          </p:cNvSpPr>
          <p:nvPr>
            <p:ph sz="quarter" idx="16"/>
          </p:nvPr>
        </p:nvSpPr>
        <p:spPr>
          <a:xfrm>
            <a:off x="304800" y="1752600"/>
            <a:ext cx="8534400" cy="1221030"/>
          </a:xfrm>
        </p:spPr>
        <p:txBody>
          <a:bodyPr/>
          <a:lstStyle/>
          <a:p>
            <a:r>
              <a:rPr lang="en-US" dirty="0"/>
              <a:t>After we drop </a:t>
            </a:r>
            <a:r>
              <a:rPr lang="en-US" i="1" dirty="0"/>
              <a:t>k</a:t>
            </a:r>
            <a:r>
              <a:rPr lang="en-US" dirty="0"/>
              <a:t>% of the values from each end of a ranked Data set, the mean of the remaining values is called the </a:t>
            </a:r>
            <a:r>
              <a:rPr lang="en-GB" b="1" i="1" dirty="0">
                <a:solidFill>
                  <a:schemeClr val="accent2"/>
                </a:solidFill>
              </a:rPr>
              <a:t>k</a:t>
            </a:r>
            <a:r>
              <a:rPr lang="en-GB" b="1" dirty="0">
                <a:solidFill>
                  <a:schemeClr val="accent2"/>
                </a:solidFill>
              </a:rPr>
              <a:t>%  trimmed mean</a:t>
            </a:r>
            <a:r>
              <a:rPr lang="en-GB" dirty="0"/>
              <a:t>.</a:t>
            </a:r>
            <a:endParaRPr lang="en-US" dirty="0"/>
          </a:p>
        </p:txBody>
      </p:sp>
      <p:sp>
        <p:nvSpPr>
          <p:cNvPr id="6" name="Content Placeholder 5"/>
          <p:cNvSpPr>
            <a:spLocks noGrp="1"/>
          </p:cNvSpPr>
          <p:nvPr>
            <p:ph sz="quarter" idx="17"/>
          </p:nvPr>
        </p:nvSpPr>
        <p:spPr>
          <a:xfrm>
            <a:off x="152400" y="3125420"/>
            <a:ext cx="8839200" cy="2970578"/>
          </a:xfrm>
        </p:spPr>
        <p:txBody>
          <a:bodyPr/>
          <a:lstStyle/>
          <a:p>
            <a:r>
              <a:rPr lang="en-GB" dirty="0">
                <a:latin typeface="Times New Roman" pitchFamily="18" charset="0"/>
              </a:rPr>
              <a:t>T</a:t>
            </a:r>
            <a:r>
              <a:rPr lang="en-US" dirty="0">
                <a:latin typeface="Times New Roman" pitchFamily="18" charset="0"/>
              </a:rPr>
              <a:t>o calculate the trimmed mean </a:t>
            </a:r>
          </a:p>
          <a:p>
            <a:pPr marL="457200" indent="-457200">
              <a:buFont typeface="Arial" panose="020B0604020202020204" pitchFamily="34" charset="0"/>
              <a:buChar char="•"/>
            </a:pPr>
            <a:r>
              <a:rPr lang="en-US" dirty="0">
                <a:latin typeface="Times New Roman" pitchFamily="18" charset="0"/>
              </a:rPr>
              <a:t>first we rank the given data in increasing order.</a:t>
            </a:r>
          </a:p>
          <a:p>
            <a:pPr marL="457200" indent="-457200">
              <a:buFont typeface="Arial" panose="020B0604020202020204" pitchFamily="34" charset="0"/>
              <a:buChar char="•"/>
            </a:pPr>
            <a:r>
              <a:rPr lang="en-US" dirty="0">
                <a:latin typeface="Times New Roman" pitchFamily="18" charset="0"/>
              </a:rPr>
              <a:t>Then drop </a:t>
            </a:r>
            <a:r>
              <a:rPr lang="en-US" i="1" dirty="0">
                <a:latin typeface="Times New Roman" pitchFamily="18" charset="0"/>
              </a:rPr>
              <a:t>k</a:t>
            </a:r>
            <a:r>
              <a:rPr lang="en-US" dirty="0">
                <a:latin typeface="Times New Roman" pitchFamily="18" charset="0"/>
              </a:rPr>
              <a:t>% of the values from each end of the ranked data where </a:t>
            </a:r>
            <a:r>
              <a:rPr lang="en-US" i="1" dirty="0">
                <a:latin typeface="Times New Roman" pitchFamily="18" charset="0"/>
              </a:rPr>
              <a:t>k </a:t>
            </a:r>
            <a:r>
              <a:rPr lang="en-US" dirty="0">
                <a:latin typeface="Times New Roman" pitchFamily="18" charset="0"/>
              </a:rPr>
              <a:t>is any positive number, such as 5% or 10%.</a:t>
            </a:r>
          </a:p>
          <a:p>
            <a:pPr marL="457200" indent="-457200">
              <a:buFont typeface="Arial" panose="020B0604020202020204" pitchFamily="34" charset="0"/>
              <a:buChar char="•"/>
            </a:pPr>
            <a:r>
              <a:rPr lang="en-US" dirty="0">
                <a:latin typeface="Times New Roman" pitchFamily="18" charset="0"/>
              </a:rPr>
              <a:t>Find mean of the (100-2k)% remaining data.</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6183"/>
            <a:ext cx="8534400" cy="838199"/>
          </a:xfrm>
        </p:spPr>
        <p:txBody>
          <a:bodyPr/>
          <a:lstStyle/>
          <a:p>
            <a:r>
              <a:rPr lang="en-GB" dirty="0"/>
              <a:t>Example 3-11</a:t>
            </a:r>
            <a:endParaRPr lang="en-US" dirty="0"/>
          </a:p>
        </p:txBody>
      </p:sp>
      <p:sp>
        <p:nvSpPr>
          <p:cNvPr id="3" name="Content Placeholder 2"/>
          <p:cNvSpPr>
            <a:spLocks noGrp="1"/>
          </p:cNvSpPr>
          <p:nvPr>
            <p:ph sz="quarter" idx="16"/>
          </p:nvPr>
        </p:nvSpPr>
        <p:spPr>
          <a:xfrm>
            <a:off x="321102" y="1121123"/>
            <a:ext cx="8534400" cy="936336"/>
          </a:xfrm>
        </p:spPr>
        <p:txBody>
          <a:bodyPr/>
          <a:lstStyle/>
          <a:p>
            <a:r>
              <a:rPr lang="en-US" dirty="0"/>
              <a:t>The data give the money spent (in dollars) on books during 2015 by 10 students selected from a small college.</a:t>
            </a:r>
          </a:p>
        </p:txBody>
      </p:sp>
      <p:graphicFrame>
        <p:nvGraphicFramePr>
          <p:cNvPr id="9" name="Content Placeholder 8" descr="890 1354 1861 1644 87 5403 1429 1993 938 2176"/>
          <p:cNvGraphicFramePr>
            <a:graphicFrameLocks noGrp="1" noChangeAspect="1"/>
          </p:cNvGraphicFramePr>
          <p:nvPr>
            <p:ph sz="quarter" idx="18"/>
            <p:extLst>
              <p:ext uri="{D42A27DB-BD31-4B8C-83A1-F6EECF244321}">
                <p14:modId xmlns:p14="http://schemas.microsoft.com/office/powerpoint/2010/main" val="1954807405"/>
              </p:ext>
            </p:extLst>
          </p:nvPr>
        </p:nvGraphicFramePr>
        <p:xfrm>
          <a:off x="434907" y="2001634"/>
          <a:ext cx="8366239" cy="362731"/>
        </p:xfrm>
        <a:graphic>
          <a:graphicData uri="http://schemas.openxmlformats.org/presentationml/2006/ole">
            <mc:AlternateContent xmlns:mc="http://schemas.openxmlformats.org/markup-compatibility/2006">
              <mc:Choice xmlns:v="urn:schemas-microsoft-com:vml" Requires="v">
                <p:oleObj name="Equation" r:id="rId2" imgW="9080280" imgH="393480" progId="Equation.DSMT4">
                  <p:embed/>
                </p:oleObj>
              </mc:Choice>
              <mc:Fallback>
                <p:oleObj name="Equation" r:id="rId2" imgW="9080280" imgH="393480" progId="Equation.DSMT4">
                  <p:embed/>
                  <p:pic>
                    <p:nvPicPr>
                      <p:cNvPr id="9" name="Content Placeholder 8" descr="890 1354 1861 1644 87 5403 1429 1993 938 2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07" y="2001634"/>
                        <a:ext cx="8366239" cy="3627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7"/>
          </p:nvPr>
        </p:nvSpPr>
        <p:spPr>
          <a:xfrm>
            <a:off x="350826" y="4102433"/>
            <a:ext cx="8534400" cy="455370"/>
          </a:xfrm>
        </p:spPr>
        <p:txBody>
          <a:bodyPr/>
          <a:lstStyle/>
          <a:p>
            <a:r>
              <a:rPr lang="en-US" dirty="0">
                <a:latin typeface="Times New Roman" pitchFamily="18" charset="0"/>
              </a:rPr>
              <a:t>Calculate the 10% trimmed mean.</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65</a:t>
            </a:fld>
            <a:endParaRPr lang="en-US" dirty="0"/>
          </a:p>
        </p:txBody>
      </p:sp>
      <p:graphicFrame>
        <p:nvGraphicFramePr>
          <p:cNvPr id="8" name="Content Placeholder 14" descr="10% of 10 values = 10 times 0.10 = 1.">
            <a:extLst>
              <a:ext uri="{FF2B5EF4-FFF2-40B4-BE49-F238E27FC236}">
                <a16:creationId xmlns:a16="http://schemas.microsoft.com/office/drawing/2014/main" id="{57AE3377-EB32-964D-997B-8B6FCB5A503F}"/>
              </a:ext>
            </a:extLst>
          </p:cNvPr>
          <p:cNvGraphicFramePr>
            <a:graphicFrameLocks noChangeAspect="1"/>
          </p:cNvGraphicFramePr>
          <p:nvPr>
            <p:extLst>
              <p:ext uri="{D42A27DB-BD31-4B8C-83A1-F6EECF244321}">
                <p14:modId xmlns:p14="http://schemas.microsoft.com/office/powerpoint/2010/main" val="2665640706"/>
              </p:ext>
            </p:extLst>
          </p:nvPr>
        </p:nvGraphicFramePr>
        <p:xfrm>
          <a:off x="1384410" y="4553627"/>
          <a:ext cx="4439031" cy="451221"/>
        </p:xfrm>
        <a:graphic>
          <a:graphicData uri="http://schemas.openxmlformats.org/presentationml/2006/ole">
            <mc:AlternateContent xmlns:mc="http://schemas.openxmlformats.org/markup-compatibility/2006">
              <mc:Choice xmlns:v="urn:schemas-microsoft-com:vml" Requires="v">
                <p:oleObj name="Equation" r:id="rId4" imgW="4622760" imgH="469800" progId="Equation.DSMT4">
                  <p:embed/>
                </p:oleObj>
              </mc:Choice>
              <mc:Fallback>
                <p:oleObj name="Equation" r:id="rId4" imgW="4622760" imgH="469800" progId="Equation.DSMT4">
                  <p:embed/>
                  <p:pic>
                    <p:nvPicPr>
                      <p:cNvPr id="8" name="Content Placeholder 14" descr="10% of 10 values = 10 times 0.10 = 1.">
                        <a:extLst>
                          <a:ext uri="{FF2B5EF4-FFF2-40B4-BE49-F238E27FC236}">
                            <a16:creationId xmlns:a16="http://schemas.microsoft.com/office/drawing/2014/main" id="{57AE3377-EB32-964D-997B-8B6FCB5A50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410" y="4553627"/>
                        <a:ext cx="4439031" cy="451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2">
            <a:extLst>
              <a:ext uri="{FF2B5EF4-FFF2-40B4-BE49-F238E27FC236}">
                <a16:creationId xmlns:a16="http://schemas.microsoft.com/office/drawing/2014/main" id="{2E909727-F36B-034C-B1F4-354E64706B59}"/>
              </a:ext>
            </a:extLst>
          </p:cNvPr>
          <p:cNvSpPr txBox="1">
            <a:spLocks/>
          </p:cNvSpPr>
          <p:nvPr/>
        </p:nvSpPr>
        <p:spPr>
          <a:xfrm>
            <a:off x="250571" y="2437219"/>
            <a:ext cx="8534400" cy="934511"/>
          </a:xfrm>
          <a:prstGeom prst="rect">
            <a:avLst/>
          </a:prstGeom>
        </p:spPr>
        <p:txBody>
          <a:bodyPr/>
          <a:lstStyle>
            <a:lvl1pPr marL="0" indent="0" algn="l" defTabSz="914400" rtl="0" eaLnBrk="1" latinLnBrk="0" hangingPunct="1">
              <a:lnSpc>
                <a:spcPct val="90000"/>
              </a:lnSpc>
              <a:spcBef>
                <a:spcPts val="1000"/>
              </a:spcBef>
              <a:buFont typeface="Arial"/>
              <a:buNone/>
              <a:defRPr sz="2800" b="0" i="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Calculate the trimmed mean.</a:t>
            </a:r>
          </a:p>
          <a:p>
            <a:r>
              <a:rPr lang="en-US" dirty="0"/>
              <a:t>First we rank the given data:</a:t>
            </a:r>
            <a:endParaRPr lang="en-IN" dirty="0"/>
          </a:p>
        </p:txBody>
      </p:sp>
      <p:graphicFrame>
        <p:nvGraphicFramePr>
          <p:cNvPr id="11" name="Content Placeholder 13" descr="87 890 938 1354 1429 1644 1861 1993 2176 5403">
            <a:extLst>
              <a:ext uri="{FF2B5EF4-FFF2-40B4-BE49-F238E27FC236}">
                <a16:creationId xmlns:a16="http://schemas.microsoft.com/office/drawing/2014/main" id="{8E1E120E-1E86-5344-8944-605CB0F85359}"/>
              </a:ext>
            </a:extLst>
          </p:cNvPr>
          <p:cNvGraphicFramePr>
            <a:graphicFrameLocks noGrp="1" noChangeAspect="1"/>
          </p:cNvGraphicFramePr>
          <p:nvPr>
            <p:ph sz="quarter" idx="19"/>
            <p:extLst>
              <p:ext uri="{D42A27DB-BD31-4B8C-83A1-F6EECF244321}">
                <p14:modId xmlns:p14="http://schemas.microsoft.com/office/powerpoint/2010/main" val="3736575316"/>
              </p:ext>
            </p:extLst>
          </p:nvPr>
        </p:nvGraphicFramePr>
        <p:xfrm>
          <a:off x="312120" y="3637190"/>
          <a:ext cx="8283405" cy="359140"/>
        </p:xfrm>
        <a:graphic>
          <a:graphicData uri="http://schemas.openxmlformats.org/presentationml/2006/ole">
            <mc:AlternateContent xmlns:mc="http://schemas.openxmlformats.org/markup-compatibility/2006">
              <mc:Choice xmlns:v="urn:schemas-microsoft-com:vml" Requires="v">
                <p:oleObj name="Equation" r:id="rId6" imgW="9080280" imgH="393480" progId="Equation.DSMT4">
                  <p:embed/>
                </p:oleObj>
              </mc:Choice>
              <mc:Fallback>
                <p:oleObj name="Equation" r:id="rId6" imgW="9080280" imgH="393480" progId="Equation.DSMT4">
                  <p:embed/>
                  <p:pic>
                    <p:nvPicPr>
                      <p:cNvPr id="11" name="Content Placeholder 13" descr="87 890 938 1354 1429 1644 1861 1993 2176 5403">
                        <a:extLst>
                          <a:ext uri="{FF2B5EF4-FFF2-40B4-BE49-F238E27FC236}">
                            <a16:creationId xmlns:a16="http://schemas.microsoft.com/office/drawing/2014/main" id="{8E1E120E-1E86-5344-8944-605CB0F853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120" y="3637190"/>
                        <a:ext cx="8283405" cy="359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6">
            <a:extLst>
              <a:ext uri="{FF2B5EF4-FFF2-40B4-BE49-F238E27FC236}">
                <a16:creationId xmlns:a16="http://schemas.microsoft.com/office/drawing/2014/main" id="{6BB328C1-3C6B-B24D-8E00-6A640444818E}"/>
              </a:ext>
            </a:extLst>
          </p:cNvPr>
          <p:cNvSpPr txBox="1">
            <a:spLocks/>
          </p:cNvSpPr>
          <p:nvPr/>
        </p:nvSpPr>
        <p:spPr>
          <a:xfrm>
            <a:off x="330210" y="4973615"/>
            <a:ext cx="8534400" cy="1186953"/>
          </a:xfrm>
          <a:prstGeom prst="rect">
            <a:avLst/>
          </a:prstGeom>
        </p:spPr>
        <p:txBody>
          <a:bodyPr/>
          <a:lstStyle>
            <a:lvl1pPr marL="0" indent="0" algn="l" defTabSz="914400" rtl="0" eaLnBrk="1" latinLnBrk="0" hangingPunct="1">
              <a:lnSpc>
                <a:spcPct val="90000"/>
              </a:lnSpc>
              <a:spcBef>
                <a:spcPts val="1000"/>
              </a:spcBef>
              <a:buFont typeface="Arial"/>
              <a:buNone/>
              <a:defRPr sz="2800" kern="1200" baseline="0">
                <a:solidFill>
                  <a:schemeClr val="tx1"/>
                </a:solidFill>
                <a:latin typeface="Times New Roman"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a:t>Hence, we drop one value from each end of the ranked data. After we drop the two values, one from each end, we are left with the following eight values:</a:t>
            </a:r>
            <a:endParaRPr lang="en-IN" sz="2600" dirty="0"/>
          </a:p>
        </p:txBody>
      </p:sp>
      <p:graphicFrame>
        <p:nvGraphicFramePr>
          <p:cNvPr id="13" name="Content Placeholder 15" descr="890 938 1354 1429 1644 1861 1993 2176">
            <a:extLst>
              <a:ext uri="{FF2B5EF4-FFF2-40B4-BE49-F238E27FC236}">
                <a16:creationId xmlns:a16="http://schemas.microsoft.com/office/drawing/2014/main" id="{76476610-0FD1-5E4D-9490-2CB645781BD6}"/>
              </a:ext>
            </a:extLst>
          </p:cNvPr>
          <p:cNvGraphicFramePr>
            <a:graphicFrameLocks noChangeAspect="1"/>
          </p:cNvGraphicFramePr>
          <p:nvPr>
            <p:extLst>
              <p:ext uri="{D42A27DB-BD31-4B8C-83A1-F6EECF244321}">
                <p14:modId xmlns:p14="http://schemas.microsoft.com/office/powerpoint/2010/main" val="4127446620"/>
              </p:ext>
            </p:extLst>
          </p:nvPr>
        </p:nvGraphicFramePr>
        <p:xfrm>
          <a:off x="849081" y="6391817"/>
          <a:ext cx="7386469" cy="394796"/>
        </p:xfrm>
        <a:graphic>
          <a:graphicData uri="http://schemas.openxmlformats.org/presentationml/2006/ole">
            <mc:AlternateContent xmlns:mc="http://schemas.openxmlformats.org/markup-compatibility/2006">
              <mc:Choice xmlns:v="urn:schemas-microsoft-com:vml" Requires="v">
                <p:oleObj name="Equation" r:id="rId8" imgW="7365960" imgH="393480" progId="Equation.DSMT4">
                  <p:embed/>
                </p:oleObj>
              </mc:Choice>
              <mc:Fallback>
                <p:oleObj name="Equation" r:id="rId8" imgW="7365960" imgH="393480" progId="Equation.DSMT4">
                  <p:embed/>
                  <p:pic>
                    <p:nvPicPr>
                      <p:cNvPr id="13" name="Content Placeholder 15" descr="890 938 1354 1429 1644 1861 1993 2176">
                        <a:extLst>
                          <a:ext uri="{FF2B5EF4-FFF2-40B4-BE49-F238E27FC236}">
                            <a16:creationId xmlns:a16="http://schemas.microsoft.com/office/drawing/2014/main" id="{76476610-0FD1-5E4D-9490-2CB645781B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081" y="6391817"/>
                        <a:ext cx="7386469" cy="3947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3-11 (</a:t>
            </a:r>
            <a:r>
              <a:rPr lang="en-GB" dirty="0" err="1"/>
              <a:t>cont</a:t>
            </a:r>
            <a:r>
              <a:rPr lang="en-GB" dirty="0"/>
              <a:t>)</a:t>
            </a:r>
            <a:endParaRPr lang="en-US" sz="2000" baseline="0" dirty="0"/>
          </a:p>
        </p:txBody>
      </p:sp>
      <p:graphicFrame>
        <p:nvGraphicFramePr>
          <p:cNvPr id="10" name="Content Placeholder 13" descr="Sum of x = 890 + 938 + 1354 + 1429 + 1644 + 1861 + 1993 + 2176 = 12,285&#10;"/>
          <p:cNvGraphicFramePr>
            <a:graphicFrameLocks noGrp="1" noChangeAspect="1"/>
          </p:cNvGraphicFramePr>
          <p:nvPr>
            <p:ph sz="quarter" idx="16"/>
            <p:extLst>
              <p:ext uri="{D42A27DB-BD31-4B8C-83A1-F6EECF244321}">
                <p14:modId xmlns:p14="http://schemas.microsoft.com/office/powerpoint/2010/main" val="18106752"/>
              </p:ext>
            </p:extLst>
          </p:nvPr>
        </p:nvGraphicFramePr>
        <p:xfrm>
          <a:off x="304800" y="1795981"/>
          <a:ext cx="8534400" cy="446637"/>
        </p:xfrm>
        <a:graphic>
          <a:graphicData uri="http://schemas.openxmlformats.org/presentationml/2006/ole">
            <mc:AlternateContent xmlns:mc="http://schemas.openxmlformats.org/markup-compatibility/2006">
              <mc:Choice xmlns:v="urn:schemas-microsoft-com:vml" Requires="v">
                <p:oleObj name="Equation" r:id="rId2" imgW="8978760" imgH="469800" progId="Equation.DSMT4">
                  <p:embed/>
                </p:oleObj>
              </mc:Choice>
              <mc:Fallback>
                <p:oleObj name="Equation" r:id="rId2" imgW="8978760" imgH="469800" progId="Equation.DSMT4">
                  <p:embed/>
                  <p:pic>
                    <p:nvPicPr>
                      <p:cNvPr id="10" name="Content Placeholder 13" descr="Sum of x = 890 + 938 + 1354 + 1429 + 1644 + 1861 + 1993 + 2176 = 12,28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5981"/>
                        <a:ext cx="8534400" cy="44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Content Placeholder 15" descr="10% trimmed mean = 12,285 over 8 = 1535.625 = $ 1535.63&#10;"/>
          <p:cNvGraphicFramePr>
            <a:graphicFrameLocks noGrp="1" noChangeAspect="1"/>
          </p:cNvGraphicFramePr>
          <p:nvPr>
            <p:ph sz="quarter" idx="16"/>
            <p:extLst>
              <p:ext uri="{D42A27DB-BD31-4B8C-83A1-F6EECF244321}">
                <p14:modId xmlns:p14="http://schemas.microsoft.com/office/powerpoint/2010/main" val="3143618390"/>
              </p:ext>
            </p:extLst>
          </p:nvPr>
        </p:nvGraphicFramePr>
        <p:xfrm>
          <a:off x="638024" y="2477283"/>
          <a:ext cx="7127400" cy="786298"/>
        </p:xfrm>
        <a:graphic>
          <a:graphicData uri="http://schemas.openxmlformats.org/presentationml/2006/ole">
            <mc:AlternateContent xmlns:mc="http://schemas.openxmlformats.org/markup-compatibility/2006">
              <mc:Choice xmlns:v="urn:schemas-microsoft-com:vml" Requires="v">
                <p:oleObj name="Equation" r:id="rId4" imgW="7137360" imgH="787320" progId="Equation.DSMT4">
                  <p:embed/>
                </p:oleObj>
              </mc:Choice>
              <mc:Fallback>
                <p:oleObj name="Equation" r:id="rId4" imgW="7137360" imgH="787320" progId="Equation.DSMT4">
                  <p:embed/>
                  <p:pic>
                    <p:nvPicPr>
                      <p:cNvPr id="11" name="Content Placeholder 15" descr="10% trimmed mean = 12,285 over 8 = 1535.625 = $ 1535.6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024" y="2477283"/>
                        <a:ext cx="7127400" cy="786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sz="quarter" idx="16"/>
          </p:nvPr>
        </p:nvSpPr>
        <p:spPr>
          <a:xfrm>
            <a:off x="304800" y="3429000"/>
            <a:ext cx="8534400" cy="2731915"/>
          </a:xfrm>
        </p:spPr>
        <p:txBody>
          <a:bodyPr/>
          <a:lstStyle/>
          <a:p>
            <a:pPr>
              <a:spcBef>
                <a:spcPct val="50000"/>
              </a:spcBef>
            </a:pPr>
            <a:r>
              <a:rPr lang="en-US" sz="2600" dirty="0">
                <a:latin typeface="Times New Roman" pitchFamily="18" charset="0"/>
              </a:rPr>
              <a:t>After dropping 10% of the values from each end of the ranked data for this example, we found that the remaining students spent an average of $</a:t>
            </a:r>
            <a:r>
              <a:rPr lang="en-US" sz="2600" b="1" dirty="0">
                <a:latin typeface="Times New Roman" pitchFamily="18" charset="0"/>
              </a:rPr>
              <a:t>1535.63</a:t>
            </a:r>
            <a:r>
              <a:rPr lang="en-US" sz="2600" dirty="0">
                <a:latin typeface="Times New Roman" pitchFamily="18" charset="0"/>
              </a:rPr>
              <a:t> on books in 2015.</a:t>
            </a:r>
          </a:p>
          <a:p>
            <a:pPr>
              <a:spcBef>
                <a:spcPct val="50000"/>
              </a:spcBef>
            </a:pPr>
            <a:r>
              <a:rPr lang="en-US" sz="2600" dirty="0">
                <a:latin typeface="Times New Roman" pitchFamily="18" charset="0"/>
              </a:rPr>
              <a:t>In this data set, $87 and $5403 are outliers.</a:t>
            </a:r>
          </a:p>
          <a:p>
            <a:pPr>
              <a:spcBef>
                <a:spcPct val="50000"/>
              </a:spcBef>
            </a:pPr>
            <a:r>
              <a:rPr lang="en-US" sz="2600" dirty="0">
                <a:latin typeface="Times New Roman" pitchFamily="18" charset="0"/>
              </a:rPr>
              <a:t>So, to get a good sense of what most students averaged,</a:t>
            </a:r>
          </a:p>
          <a:p>
            <a:pPr lvl="1">
              <a:spcBef>
                <a:spcPct val="50000"/>
              </a:spcBef>
            </a:pPr>
            <a:r>
              <a:rPr lang="en-US" dirty="0">
                <a:latin typeface="Times New Roman" pitchFamily="18" charset="0"/>
              </a:rPr>
              <a:t>we used  the trimmed mean.</a:t>
            </a:r>
            <a:endParaRPr lang="en-GB" dirty="0">
              <a:latin typeface="Times New Roman"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66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33" y="577851"/>
            <a:ext cx="8534400" cy="838199"/>
          </a:xfrm>
        </p:spPr>
        <p:txBody>
          <a:bodyPr/>
          <a:lstStyle/>
          <a:p>
            <a:r>
              <a:rPr lang="en-US" dirty="0"/>
              <a:t>Weighted Mean </a:t>
            </a:r>
            <a:r>
              <a:rPr lang="en-GB" sz="2000" b="0" i="0" kern="1200" baseline="0" dirty="0">
                <a:solidFill>
                  <a:schemeClr val="accent1"/>
                </a:solidFill>
                <a:effectLst/>
                <a:latin typeface="Times New Roman" charset="0"/>
                <a:ea typeface="Times New Roman" charset="0"/>
                <a:cs typeface="Times New Roman" charset="0"/>
              </a:rPr>
              <a:t>(1 of 2)</a:t>
            </a:r>
            <a:endParaRPr lang="en-US" sz="2000" baseline="0" dirty="0"/>
          </a:p>
        </p:txBody>
      </p:sp>
      <p:sp>
        <p:nvSpPr>
          <p:cNvPr id="3" name="Content Placeholder 2"/>
          <p:cNvSpPr>
            <a:spLocks noGrp="1"/>
          </p:cNvSpPr>
          <p:nvPr>
            <p:ph sz="quarter" idx="16"/>
          </p:nvPr>
        </p:nvSpPr>
        <p:spPr>
          <a:xfrm>
            <a:off x="270533" y="1228045"/>
            <a:ext cx="8534400" cy="1442005"/>
          </a:xfrm>
        </p:spPr>
        <p:txBody>
          <a:bodyPr/>
          <a:lstStyle/>
          <a:p>
            <a:r>
              <a:rPr lang="en-US" dirty="0"/>
              <a:t>When different values of a data set occur with different frequencies, that is, each value of a data set is assigned different weight, then we calculate the </a:t>
            </a:r>
            <a:r>
              <a:rPr lang="en-GB" b="1" dirty="0">
                <a:solidFill>
                  <a:schemeClr val="accent2"/>
                </a:solidFill>
              </a:rPr>
              <a:t>weighted mean:</a:t>
            </a:r>
            <a:endParaRPr lang="en-US" dirty="0"/>
          </a:p>
        </p:txBody>
      </p:sp>
      <p:sp>
        <p:nvSpPr>
          <p:cNvPr id="6" name="Content Placeholder 5"/>
          <p:cNvSpPr>
            <a:spLocks noGrp="1"/>
          </p:cNvSpPr>
          <p:nvPr>
            <p:ph sz="quarter" idx="17"/>
          </p:nvPr>
        </p:nvSpPr>
        <p:spPr>
          <a:xfrm>
            <a:off x="84766" y="2636657"/>
            <a:ext cx="8974467" cy="2689718"/>
          </a:xfrm>
        </p:spPr>
        <p:txBody>
          <a:bodyPr/>
          <a:lstStyle/>
          <a:p>
            <a:pPr marL="514350" indent="-514350">
              <a:buFont typeface="+mj-lt"/>
              <a:buAutoNum type="arabicPeriod"/>
            </a:pPr>
            <a:r>
              <a:rPr lang="en-US" dirty="0">
                <a:latin typeface="Times New Roman" pitchFamily="18" charset="0"/>
              </a:rPr>
              <a:t>Denote the variable by </a:t>
            </a:r>
            <a:r>
              <a:rPr lang="en-US" i="1" dirty="0">
                <a:latin typeface="Times New Roman" pitchFamily="18" charset="0"/>
              </a:rPr>
              <a:t>x </a:t>
            </a:r>
            <a:r>
              <a:rPr lang="en-US" dirty="0">
                <a:latin typeface="Times New Roman" pitchFamily="18" charset="0"/>
              </a:rPr>
              <a:t>and the weights by </a:t>
            </a:r>
            <a:r>
              <a:rPr lang="en-US" i="1" dirty="0">
                <a:latin typeface="Times New Roman" pitchFamily="18" charset="0"/>
              </a:rPr>
              <a:t>w</a:t>
            </a:r>
            <a:r>
              <a:rPr lang="en-US" dirty="0">
                <a:latin typeface="Times New Roman" pitchFamily="18" charset="0"/>
              </a:rPr>
              <a:t>. </a:t>
            </a:r>
          </a:p>
          <a:p>
            <a:pPr marL="514350" indent="-514350">
              <a:buFont typeface="+mj-lt"/>
              <a:buAutoNum type="arabicPeriod"/>
            </a:pPr>
            <a:r>
              <a:rPr lang="en-US" dirty="0">
                <a:latin typeface="Times New Roman" pitchFamily="18" charset="0"/>
              </a:rPr>
              <a:t>Add all the weights and denote this sum by ∑</a:t>
            </a:r>
            <a:r>
              <a:rPr lang="en-US" i="1" dirty="0">
                <a:latin typeface="Times New Roman" pitchFamily="18" charset="0"/>
              </a:rPr>
              <a:t>w</a:t>
            </a:r>
            <a:r>
              <a:rPr lang="en-US" dirty="0">
                <a:latin typeface="Times New Roman" pitchFamily="18" charset="0"/>
              </a:rPr>
              <a:t>. </a:t>
            </a:r>
          </a:p>
          <a:p>
            <a:pPr marL="514350" indent="-514350">
              <a:buFont typeface="+mj-lt"/>
              <a:buAutoNum type="arabicPeriod"/>
            </a:pPr>
            <a:r>
              <a:rPr lang="en-US" dirty="0">
                <a:latin typeface="Times New Roman" pitchFamily="18" charset="0"/>
              </a:rPr>
              <a:t>Multiply each value of </a:t>
            </a:r>
            <a:r>
              <a:rPr lang="en-US" i="1" dirty="0">
                <a:latin typeface="Times New Roman" pitchFamily="18" charset="0"/>
              </a:rPr>
              <a:t>x </a:t>
            </a:r>
            <a:r>
              <a:rPr lang="en-US" dirty="0">
                <a:latin typeface="Times New Roman" pitchFamily="18" charset="0"/>
              </a:rPr>
              <a:t>by the corresponding value of </a:t>
            </a:r>
            <a:r>
              <a:rPr lang="en-US" i="1" dirty="0">
                <a:latin typeface="Times New Roman" pitchFamily="18" charset="0"/>
              </a:rPr>
              <a:t>w</a:t>
            </a:r>
            <a:r>
              <a:rPr lang="en-US" dirty="0">
                <a:latin typeface="Times New Roman" pitchFamily="18" charset="0"/>
              </a:rPr>
              <a:t>. </a:t>
            </a:r>
          </a:p>
          <a:p>
            <a:pPr marL="514350" indent="-514350">
              <a:buFont typeface="+mj-lt"/>
              <a:buAutoNum type="arabicPeriod"/>
            </a:pPr>
            <a:r>
              <a:rPr lang="en-US" dirty="0">
                <a:latin typeface="Times New Roman" pitchFamily="18" charset="0"/>
              </a:rPr>
              <a:t>The sum of the resulting products gives ∑</a:t>
            </a:r>
            <a:r>
              <a:rPr lang="en-US" i="1" dirty="0" err="1">
                <a:latin typeface="Times New Roman" pitchFamily="18" charset="0"/>
              </a:rPr>
              <a:t>xw</a:t>
            </a:r>
            <a:r>
              <a:rPr lang="en-US" dirty="0">
                <a:latin typeface="Times New Roman" pitchFamily="18" charset="0"/>
              </a:rPr>
              <a:t>.</a:t>
            </a:r>
          </a:p>
          <a:p>
            <a:pPr marL="514350" indent="-514350">
              <a:buFont typeface="+mj-lt"/>
              <a:buAutoNum type="arabicPeriod"/>
            </a:pPr>
            <a:r>
              <a:rPr lang="en-US" dirty="0">
                <a:latin typeface="Times New Roman" pitchFamily="18" charset="0"/>
              </a:rPr>
              <a:t>Dividing ∑</a:t>
            </a:r>
            <a:r>
              <a:rPr lang="en-US" i="1" dirty="0">
                <a:latin typeface="Times New Roman" pitchFamily="18" charset="0"/>
              </a:rPr>
              <a:t>xw </a:t>
            </a:r>
            <a:r>
              <a:rPr lang="en-US" dirty="0">
                <a:latin typeface="Times New Roman" pitchFamily="18" charset="0"/>
              </a:rPr>
              <a:t>by ∑</a:t>
            </a:r>
            <a:r>
              <a:rPr lang="en-US" i="1" dirty="0">
                <a:latin typeface="Times New Roman" pitchFamily="18" charset="0"/>
              </a:rPr>
              <a:t>w </a:t>
            </a:r>
            <a:r>
              <a:rPr lang="en-US" dirty="0">
                <a:latin typeface="Times New Roman" pitchFamily="18" charset="0"/>
              </a:rPr>
              <a:t>gives the weighted mean.</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67</a:t>
            </a:fld>
            <a:endParaRPr lang="en-US" dirty="0"/>
          </a:p>
        </p:txBody>
      </p:sp>
      <p:graphicFrame>
        <p:nvGraphicFramePr>
          <p:cNvPr id="7" name="Content Placeholder 13" descr="weighted mean = start fraction sigma x w over sigma w end fraction.&#10;">
            <a:extLst>
              <a:ext uri="{FF2B5EF4-FFF2-40B4-BE49-F238E27FC236}">
                <a16:creationId xmlns:a16="http://schemas.microsoft.com/office/drawing/2014/main" id="{7C6D8A30-2DB8-F948-AEB1-51434B8A0A06}"/>
              </a:ext>
            </a:extLst>
          </p:cNvPr>
          <p:cNvGraphicFramePr>
            <a:graphicFrameLocks noChangeAspect="1"/>
          </p:cNvGraphicFramePr>
          <p:nvPr>
            <p:extLst>
              <p:ext uri="{D42A27DB-BD31-4B8C-83A1-F6EECF244321}">
                <p14:modId xmlns:p14="http://schemas.microsoft.com/office/powerpoint/2010/main" val="356013180"/>
              </p:ext>
            </p:extLst>
          </p:nvPr>
        </p:nvGraphicFramePr>
        <p:xfrm>
          <a:off x="1839780" y="5135703"/>
          <a:ext cx="3407736" cy="988503"/>
        </p:xfrm>
        <a:graphic>
          <a:graphicData uri="http://schemas.openxmlformats.org/presentationml/2006/ole">
            <mc:AlternateContent xmlns:mc="http://schemas.openxmlformats.org/markup-compatibility/2006">
              <mc:Choice xmlns:v="urn:schemas-microsoft-com:vml" Requires="v">
                <p:oleObj name="Equation" r:id="rId2" imgW="3327120" imgH="965160" progId="Equation.DSMT4">
                  <p:embed/>
                </p:oleObj>
              </mc:Choice>
              <mc:Fallback>
                <p:oleObj name="Equation" r:id="rId2" imgW="3327120" imgH="965160" progId="Equation.DSMT4">
                  <p:embed/>
                  <p:pic>
                    <p:nvPicPr>
                      <p:cNvPr id="7" name="Content Placeholder 13" descr="weighted mean = start fraction sigma x w over sigma w end fraction.&#10;">
                        <a:extLst>
                          <a:ext uri="{FF2B5EF4-FFF2-40B4-BE49-F238E27FC236}">
                            <a16:creationId xmlns:a16="http://schemas.microsoft.com/office/drawing/2014/main" id="{7C6D8A30-2DB8-F948-AEB1-51434B8A0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780" y="5135703"/>
                        <a:ext cx="3407736" cy="9885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7BB05316-F156-710B-2C58-B7DF745AE2FD}"/>
              </a:ext>
            </a:extLst>
          </p:cNvPr>
          <p:cNvSpPr txBox="1"/>
          <p:nvPr/>
        </p:nvSpPr>
        <p:spPr>
          <a:xfrm>
            <a:off x="701355" y="6356350"/>
            <a:ext cx="7437710" cy="461665"/>
          </a:xfrm>
          <a:prstGeom prst="rect">
            <a:avLst/>
          </a:prstGeom>
          <a:noFill/>
        </p:spPr>
        <p:txBody>
          <a:bodyPr wrap="square" rtlCol="0">
            <a:spAutoFit/>
          </a:bodyPr>
          <a:lstStyle/>
          <a:p>
            <a:r>
              <a:rPr lang="en-US" sz="2400" dirty="0"/>
              <a:t>Often the weight w is the frequency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9151"/>
            <a:ext cx="8534400" cy="838199"/>
          </a:xfrm>
        </p:spPr>
        <p:txBody>
          <a:bodyPr/>
          <a:lstStyle/>
          <a:p>
            <a:r>
              <a:rPr lang="en-GB" dirty="0"/>
              <a:t>Example 3-12</a:t>
            </a:r>
            <a:endParaRPr lang="en-US" dirty="0"/>
          </a:p>
        </p:txBody>
      </p:sp>
      <p:sp>
        <p:nvSpPr>
          <p:cNvPr id="3" name="Content Placeholder 2"/>
          <p:cNvSpPr>
            <a:spLocks noGrp="1"/>
          </p:cNvSpPr>
          <p:nvPr>
            <p:ph sz="quarter" idx="16"/>
          </p:nvPr>
        </p:nvSpPr>
        <p:spPr>
          <a:xfrm>
            <a:off x="315073" y="1303940"/>
            <a:ext cx="8534400" cy="3953250"/>
          </a:xfrm>
        </p:spPr>
        <p:txBody>
          <a:bodyPr/>
          <a:lstStyle/>
          <a:p>
            <a:r>
              <a:rPr lang="en-US" sz="2400" dirty="0"/>
              <a:t>Maura bought gas for her car four times during June 2015:</a:t>
            </a:r>
          </a:p>
          <a:p>
            <a:pPr marL="1028700" lvl="1" indent="-342900">
              <a:buFont typeface="Arial" panose="020B0604020202020204" pitchFamily="34" charset="0"/>
              <a:buChar char="•"/>
            </a:pPr>
            <a:r>
              <a:rPr lang="en-US" dirty="0"/>
              <a:t>10 gallons at a price of $2.60 a gallon,</a:t>
            </a:r>
          </a:p>
          <a:p>
            <a:pPr marL="1028700" lvl="1" indent="-342900">
              <a:buFont typeface="Arial" panose="020B0604020202020204" pitchFamily="34" charset="0"/>
              <a:buChar char="•"/>
            </a:pPr>
            <a:r>
              <a:rPr lang="en-US" dirty="0"/>
              <a:t>13 gallons at a price of $2.80 a gallon,</a:t>
            </a:r>
          </a:p>
          <a:p>
            <a:pPr marL="1028700" lvl="1" indent="-342900">
              <a:buFont typeface="Arial" panose="020B0604020202020204" pitchFamily="34" charset="0"/>
              <a:buChar char="•"/>
            </a:pPr>
            <a:r>
              <a:rPr lang="en-US" dirty="0"/>
              <a:t>8 gallons at a price of $2.70 a gallon, </a:t>
            </a:r>
          </a:p>
          <a:p>
            <a:pPr marL="1028700" lvl="1" indent="-342900">
              <a:buFont typeface="Arial" panose="020B0604020202020204" pitchFamily="34" charset="0"/>
              <a:buChar char="•"/>
            </a:pPr>
            <a:r>
              <a:rPr lang="en-US" dirty="0"/>
              <a:t>15 gallons at a price of $2.75 a gallon.</a:t>
            </a:r>
          </a:p>
          <a:p>
            <a:r>
              <a:rPr lang="en-US" sz="2400" dirty="0"/>
              <a:t>What is average price that Maura paid for gas during June 2015?</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9151"/>
            <a:ext cx="8534400" cy="838199"/>
          </a:xfrm>
        </p:spPr>
        <p:txBody>
          <a:bodyPr/>
          <a:lstStyle/>
          <a:p>
            <a:r>
              <a:rPr lang="en-GB" dirty="0"/>
              <a:t>Example 3-12 “hand” solution</a:t>
            </a: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69</a:t>
            </a:fld>
            <a:endParaRPr lang="en-US" dirty="0"/>
          </a:p>
        </p:txBody>
      </p:sp>
      <p:graphicFrame>
        <p:nvGraphicFramePr>
          <p:cNvPr id="6" name="Content Placeholder 7" descr="Table is accessible to screenreaders">
            <a:extLst>
              <a:ext uri="{FF2B5EF4-FFF2-40B4-BE49-F238E27FC236}">
                <a16:creationId xmlns:a16="http://schemas.microsoft.com/office/drawing/2014/main" id="{6100BC0B-3C2D-C449-A1E3-0E2ED62FEB83}"/>
              </a:ext>
            </a:extLst>
          </p:cNvPr>
          <p:cNvGraphicFramePr>
            <a:graphicFrameLocks/>
          </p:cNvGraphicFramePr>
          <p:nvPr>
            <p:extLst>
              <p:ext uri="{D42A27DB-BD31-4B8C-83A1-F6EECF244321}">
                <p14:modId xmlns:p14="http://schemas.microsoft.com/office/powerpoint/2010/main" val="5211382"/>
              </p:ext>
            </p:extLst>
          </p:nvPr>
        </p:nvGraphicFramePr>
        <p:xfrm>
          <a:off x="313334" y="1322526"/>
          <a:ext cx="8534402" cy="2941318"/>
        </p:xfrm>
        <a:graphic>
          <a:graphicData uri="http://schemas.openxmlformats.org/drawingml/2006/table">
            <a:tbl>
              <a:tblPr firstRow="1" bandRow="1">
                <a:tableStyleId>{2D5ABB26-0587-4C30-8999-92F81FD0307C}</a:tableStyleId>
              </a:tblPr>
              <a:tblGrid>
                <a:gridCol w="3378203">
                  <a:extLst>
                    <a:ext uri="{9D8B030D-6E8A-4147-A177-3AD203B41FA5}">
                      <a16:colId xmlns:a16="http://schemas.microsoft.com/office/drawing/2014/main" val="20000"/>
                    </a:ext>
                  </a:extLst>
                </a:gridCol>
                <a:gridCol w="3022599">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6335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kern="1200" baseline="0" dirty="0">
                          <a:solidFill>
                            <a:schemeClr val="bg2"/>
                          </a:solidFill>
                          <a:latin typeface="Times New Roman" pitchFamily="18" charset="0"/>
                          <a:ea typeface="+mn-ea"/>
                          <a:cs typeface="+mn-cs"/>
                        </a:rPr>
                        <a:t>Price (in dollars) </a:t>
                      </a:r>
                      <a:r>
                        <a:rPr lang="en-US" sz="2600" b="1" i="1" kern="1200" baseline="0" dirty="0">
                          <a:solidFill>
                            <a:schemeClr val="bg2"/>
                          </a:solidFill>
                          <a:latin typeface="Times New Roman" pitchFamily="18" charset="0"/>
                          <a:ea typeface="+mn-ea"/>
                          <a:cs typeface="+mn-cs"/>
                        </a:rPr>
                        <a:t>x</a:t>
                      </a:r>
                      <a:endParaRPr lang="en-US" sz="2600" b="1" baseline="0" dirty="0">
                        <a:solidFill>
                          <a:schemeClr val="bg2"/>
                        </a:solidFill>
                        <a:latin typeface="Times New Roman" pitchFamily="18" charset="0"/>
                        <a:cs typeface="Times New Roman" panose="02020603050405020304" pitchFamily="18" charset="0"/>
                      </a:endParaRPr>
                    </a:p>
                  </a:txBody>
                  <a:tcPr marL="69668" marR="69668" marT="32657" marB="32657"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600" b="1" kern="1200" baseline="0" dirty="0">
                          <a:solidFill>
                            <a:schemeClr val="bg2"/>
                          </a:solidFill>
                          <a:latin typeface="Times New Roman" pitchFamily="18" charset="0"/>
                          <a:ea typeface="+mn-ea"/>
                          <a:cs typeface="+mn-cs"/>
                        </a:rPr>
                        <a:t>Gallons of Gas </a:t>
                      </a:r>
                      <a:r>
                        <a:rPr lang="en-US" sz="2600" b="1" i="1" kern="1200" baseline="0" dirty="0">
                          <a:solidFill>
                            <a:schemeClr val="bg2"/>
                          </a:solidFill>
                          <a:latin typeface="Times New Roman" pitchFamily="18" charset="0"/>
                          <a:ea typeface="+mn-ea"/>
                          <a:cs typeface="+mn-cs"/>
                        </a:rPr>
                        <a:t>w</a:t>
                      </a:r>
                      <a:endParaRPr lang="en-US" sz="2600" b="1" baseline="0" dirty="0">
                        <a:solidFill>
                          <a:schemeClr val="bg2"/>
                        </a:solidFill>
                        <a:latin typeface="Times New Roman" pitchFamily="18" charset="0"/>
                        <a:cs typeface="Times New Roman" panose="02020603050405020304" pitchFamily="18" charset="0"/>
                      </a:endParaRPr>
                    </a:p>
                  </a:txBody>
                  <a:tcPr marL="69668" marR="69668" marT="32657" marB="32657"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600" b="1" i="1" kern="1200" baseline="0" dirty="0">
                          <a:solidFill>
                            <a:schemeClr val="bg2"/>
                          </a:solidFill>
                          <a:latin typeface="Times New Roman" pitchFamily="18" charset="0"/>
                          <a:ea typeface="+mn-ea"/>
                          <a:cs typeface="+mn-cs"/>
                        </a:rPr>
                        <a:t>xw</a:t>
                      </a:r>
                      <a:endParaRPr lang="en-US" sz="2600" b="1" baseline="0" dirty="0">
                        <a:solidFill>
                          <a:schemeClr val="bg2"/>
                        </a:solidFill>
                        <a:latin typeface="Times New Roman" pitchFamily="18" charset="0"/>
                        <a:cs typeface="Times New Roman" panose="02020603050405020304" pitchFamily="18" charset="0"/>
                      </a:endParaRPr>
                    </a:p>
                  </a:txBody>
                  <a:tcPr marL="69668" marR="69668" marT="32657" marB="32657"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3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2.60</a:t>
                      </a:r>
                      <a:endParaRPr lang="en-US" sz="2600" b="1" baseline="0" dirty="0">
                        <a:latin typeface="Times New Roman" pitchFamily="18" charset="0"/>
                        <a:cs typeface="Times New Roman" panose="02020603050405020304" pitchFamily="18" charset="0"/>
                      </a:endParaRPr>
                    </a:p>
                  </a:txBody>
                  <a:tcPr marL="69668" marR="69668" marT="32657" marB="32657">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10</a:t>
                      </a:r>
                      <a:endParaRPr lang="en-US" sz="2600" b="1" baseline="0" dirty="0">
                        <a:latin typeface="Times New Roman" pitchFamily="18" charset="0"/>
                        <a:cs typeface="Times New Roman" panose="02020603050405020304" pitchFamily="18" charset="0"/>
                      </a:endParaRPr>
                    </a:p>
                  </a:txBody>
                  <a:tcPr marL="69668" marR="69668" marT="32657" marB="32657" anchor="b">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26.00</a:t>
                      </a:r>
                      <a:endParaRPr lang="en-US" sz="2600" b="1" baseline="0" dirty="0">
                        <a:latin typeface="Times New Roman" pitchFamily="18" charset="0"/>
                        <a:cs typeface="Times New Roman" panose="02020603050405020304" pitchFamily="18" charset="0"/>
                      </a:endParaRPr>
                    </a:p>
                  </a:txBody>
                  <a:tcPr marL="69668" marR="69668" marT="32657" marB="32657"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43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2.80</a:t>
                      </a:r>
                      <a:endParaRPr lang="en-US" sz="2600" b="1" baseline="0" dirty="0">
                        <a:latin typeface="Times New Roman" pitchFamily="18" charset="0"/>
                        <a:cs typeface="Times New Roman" panose="02020603050405020304" pitchFamily="18" charset="0"/>
                      </a:endParaRPr>
                    </a:p>
                  </a:txBody>
                  <a:tcPr marL="69668" marR="69668" marT="32657" marB="3265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13</a:t>
                      </a:r>
                      <a:endParaRPr lang="en-US" sz="2600" b="1" baseline="0" dirty="0">
                        <a:latin typeface="Times New Roman" pitchFamily="18" charset="0"/>
                        <a:cs typeface="Times New Roman" panose="02020603050405020304" pitchFamily="18" charset="0"/>
                      </a:endParaRPr>
                    </a:p>
                  </a:txBody>
                  <a:tcPr marL="69668" marR="69668" marT="32657" marB="32657"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36.40</a:t>
                      </a:r>
                      <a:endParaRPr lang="en-US" sz="2600" b="1" baseline="0" dirty="0">
                        <a:latin typeface="Times New Roman" pitchFamily="18" charset="0"/>
                        <a:cs typeface="Times New Roman" panose="02020603050405020304" pitchFamily="18" charset="0"/>
                      </a:endParaRPr>
                    </a:p>
                  </a:txBody>
                  <a:tcPr marL="69668" marR="69668" marT="32657" marB="32657" anchor="b"/>
                </a:tc>
                <a:extLst>
                  <a:ext uri="{0D108BD9-81ED-4DB2-BD59-A6C34878D82A}">
                    <a16:rowId xmlns:a16="http://schemas.microsoft.com/office/drawing/2014/main" val="10002"/>
                  </a:ext>
                </a:extLst>
              </a:tr>
              <a:tr h="243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2.70</a:t>
                      </a:r>
                      <a:endParaRPr lang="en-US" sz="2600" b="1" baseline="0" dirty="0">
                        <a:latin typeface="Times New Roman" pitchFamily="18" charset="0"/>
                        <a:cs typeface="Times New Roman" panose="02020603050405020304" pitchFamily="18" charset="0"/>
                      </a:endParaRPr>
                    </a:p>
                  </a:txBody>
                  <a:tcPr marL="69668" marR="69668" marT="32657" marB="3265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8</a:t>
                      </a:r>
                      <a:endParaRPr lang="en-US" sz="2600" b="1" baseline="0" dirty="0">
                        <a:latin typeface="Times New Roman" pitchFamily="18" charset="0"/>
                        <a:cs typeface="Times New Roman" panose="02020603050405020304" pitchFamily="18" charset="0"/>
                      </a:endParaRPr>
                    </a:p>
                  </a:txBody>
                  <a:tcPr marL="69668" marR="69668" marT="32657" marB="32657"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21.60</a:t>
                      </a:r>
                      <a:endParaRPr lang="en-US" sz="2600" b="1" baseline="0" dirty="0">
                        <a:latin typeface="Times New Roman" pitchFamily="18" charset="0"/>
                        <a:cs typeface="Times New Roman" panose="02020603050405020304" pitchFamily="18" charset="0"/>
                      </a:endParaRPr>
                    </a:p>
                  </a:txBody>
                  <a:tcPr marL="69668" marR="69668" marT="32657" marB="32657" anchor="b"/>
                </a:tc>
                <a:extLst>
                  <a:ext uri="{0D108BD9-81ED-4DB2-BD59-A6C34878D82A}">
                    <a16:rowId xmlns:a16="http://schemas.microsoft.com/office/drawing/2014/main" val="10003"/>
                  </a:ext>
                </a:extLst>
              </a:tr>
              <a:tr h="243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2.75</a:t>
                      </a:r>
                      <a:endParaRPr lang="en-US" sz="2600" b="1" baseline="0" dirty="0">
                        <a:latin typeface="Times New Roman" pitchFamily="18" charset="0"/>
                        <a:cs typeface="Times New Roman" panose="02020603050405020304" pitchFamily="18" charset="0"/>
                      </a:endParaRPr>
                    </a:p>
                  </a:txBody>
                  <a:tcPr marL="69668" marR="69668" marT="32657" marB="32657">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baseline="0" dirty="0">
                          <a:latin typeface="Times New Roman" pitchFamily="18" charset="0"/>
                          <a:cs typeface="Times New Roman" panose="02020603050405020304" pitchFamily="18" charset="0"/>
                        </a:rPr>
                        <a:t>15</a:t>
                      </a:r>
                    </a:p>
                  </a:txBody>
                  <a:tcPr marL="69668" marR="69668" marT="32657" marB="32657"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baseline="0" dirty="0">
                          <a:solidFill>
                            <a:schemeClr val="tx1"/>
                          </a:solidFill>
                          <a:latin typeface="Times New Roman" pitchFamily="18" charset="0"/>
                          <a:ea typeface="+mn-ea"/>
                          <a:cs typeface="+mn-cs"/>
                        </a:rPr>
                        <a:t>41.25</a:t>
                      </a:r>
                      <a:endParaRPr lang="en-US" sz="2600" b="1" baseline="0" dirty="0">
                        <a:latin typeface="Times New Roman" pitchFamily="18" charset="0"/>
                        <a:cs typeface="Times New Roman" panose="02020603050405020304" pitchFamily="18" charset="0"/>
                      </a:endParaRPr>
                    </a:p>
                  </a:txBody>
                  <a:tcPr marL="69668" marR="69668" marT="32657" marB="32657"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3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baseline="0" dirty="0">
                          <a:solidFill>
                            <a:schemeClr val="bg1"/>
                          </a:solidFill>
                          <a:latin typeface="Times New Roman" pitchFamily="18" charset="0"/>
                          <a:cs typeface="Times New Roman" panose="02020603050405020304" pitchFamily="18" charset="0"/>
                        </a:rPr>
                        <a:t>blank</a:t>
                      </a:r>
                    </a:p>
                  </a:txBody>
                  <a:tcPr marL="69668" marR="69668" marT="32657" marB="32657">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0" i="0" baseline="0" dirty="0">
                          <a:solidFill>
                            <a:schemeClr val="bg2"/>
                          </a:solidFill>
                          <a:latin typeface="Times New Roman" pitchFamily="18" charset="0"/>
                          <a:cs typeface="Times New Roman" panose="02020603050405020304" pitchFamily="18" charset="0"/>
                        </a:rPr>
                        <a:t>summation w = 46 = 46. xw</a:t>
                      </a:r>
                    </a:p>
                  </a:txBody>
                  <a:tcPr marL="69668" marR="69668" marT="32657" marB="32657"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0" i="0" baseline="0" dirty="0">
                          <a:solidFill>
                            <a:schemeClr val="bg2"/>
                          </a:solidFill>
                          <a:latin typeface="Times New Roman" pitchFamily="18" charset="0"/>
                          <a:cs typeface="Times New Roman" panose="02020603050405020304" pitchFamily="18" charset="0"/>
                        </a:rPr>
                        <a:t>summation x w = 125.25</a:t>
                      </a:r>
                    </a:p>
                  </a:txBody>
                  <a:tcPr marL="69668" marR="69668" marT="32657" marB="32657"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7" name="Content Placeholder 14" descr="Image description is in table cell">
            <a:extLst>
              <a:ext uri="{FF2B5EF4-FFF2-40B4-BE49-F238E27FC236}">
                <a16:creationId xmlns:a16="http://schemas.microsoft.com/office/drawing/2014/main" id="{F650BB0B-B436-9142-89D3-BB64A9DD8703}"/>
              </a:ext>
            </a:extLst>
          </p:cNvPr>
          <p:cNvGraphicFramePr>
            <a:graphicFrameLocks noChangeAspect="1"/>
          </p:cNvGraphicFramePr>
          <p:nvPr>
            <p:extLst>
              <p:ext uri="{D42A27DB-BD31-4B8C-83A1-F6EECF244321}">
                <p14:modId xmlns:p14="http://schemas.microsoft.com/office/powerpoint/2010/main" val="3270281329"/>
              </p:ext>
            </p:extLst>
          </p:nvPr>
        </p:nvGraphicFramePr>
        <p:xfrm>
          <a:off x="4496256" y="3793944"/>
          <a:ext cx="1308100" cy="469900"/>
        </p:xfrm>
        <a:graphic>
          <a:graphicData uri="http://schemas.openxmlformats.org/presentationml/2006/ole">
            <mc:AlternateContent xmlns:mc="http://schemas.openxmlformats.org/markup-compatibility/2006">
              <mc:Choice xmlns:v="urn:schemas-microsoft-com:vml" Requires="v">
                <p:oleObj name="Equation" r:id="rId2" imgW="1307880" imgH="469800" progId="Equation.DSMT4">
                  <p:embed/>
                </p:oleObj>
              </mc:Choice>
              <mc:Fallback>
                <p:oleObj name="Equation" r:id="rId2" imgW="1307880" imgH="469800" progId="Equation.DSMT4">
                  <p:embed/>
                  <p:pic>
                    <p:nvPicPr>
                      <p:cNvPr id="7" name="Content Placeholder 14" descr="Image description is in table cell">
                        <a:extLst>
                          <a:ext uri="{FF2B5EF4-FFF2-40B4-BE49-F238E27FC236}">
                            <a16:creationId xmlns:a16="http://schemas.microsoft.com/office/drawing/2014/main" id="{F650BB0B-B436-9142-89D3-BB64A9DD8703}"/>
                          </a:ext>
                        </a:extLst>
                      </p:cNvPr>
                      <p:cNvPicPr/>
                      <p:nvPr/>
                    </p:nvPicPr>
                    <p:blipFill>
                      <a:blip r:embed="rId3"/>
                      <a:stretch>
                        <a:fillRect/>
                      </a:stretch>
                    </p:blipFill>
                    <p:spPr>
                      <a:xfrm>
                        <a:off x="4496256" y="3793944"/>
                        <a:ext cx="1308100" cy="469900"/>
                      </a:xfrm>
                      <a:prstGeom prst="rect">
                        <a:avLst/>
                      </a:prstGeom>
                    </p:spPr>
                  </p:pic>
                </p:oleObj>
              </mc:Fallback>
            </mc:AlternateContent>
          </a:graphicData>
        </a:graphic>
      </p:graphicFrame>
      <p:graphicFrame>
        <p:nvGraphicFramePr>
          <p:cNvPr id="8" name="Content Placeholder 9" descr="Image description is in table cell">
            <a:extLst>
              <a:ext uri="{FF2B5EF4-FFF2-40B4-BE49-F238E27FC236}">
                <a16:creationId xmlns:a16="http://schemas.microsoft.com/office/drawing/2014/main" id="{5DAC3093-F9D3-6B40-83CE-8C84A8ADC379}"/>
              </a:ext>
            </a:extLst>
          </p:cNvPr>
          <p:cNvGraphicFramePr>
            <a:graphicFrameLocks noChangeAspect="1"/>
          </p:cNvGraphicFramePr>
          <p:nvPr>
            <p:extLst>
              <p:ext uri="{D42A27DB-BD31-4B8C-83A1-F6EECF244321}">
                <p14:modId xmlns:p14="http://schemas.microsoft.com/office/powerpoint/2010/main" val="1274225109"/>
              </p:ext>
            </p:extLst>
          </p:nvPr>
        </p:nvGraphicFramePr>
        <p:xfrm>
          <a:off x="6635242" y="3789245"/>
          <a:ext cx="2026666" cy="474599"/>
        </p:xfrm>
        <a:graphic>
          <a:graphicData uri="http://schemas.openxmlformats.org/presentationml/2006/ole">
            <mc:AlternateContent xmlns:mc="http://schemas.openxmlformats.org/markup-compatibility/2006">
              <mc:Choice xmlns:v="urn:schemas-microsoft-com:vml" Requires="v">
                <p:oleObj name="Equation" r:id="rId4" imgW="2006280" imgH="469800" progId="Equation.DSMT4">
                  <p:embed/>
                </p:oleObj>
              </mc:Choice>
              <mc:Fallback>
                <p:oleObj name="Equation" r:id="rId4" imgW="2006280" imgH="469800" progId="Equation.DSMT4">
                  <p:embed/>
                  <p:pic>
                    <p:nvPicPr>
                      <p:cNvPr id="8" name="Content Placeholder 9" descr="Image description is in table cell">
                        <a:extLst>
                          <a:ext uri="{FF2B5EF4-FFF2-40B4-BE49-F238E27FC236}">
                            <a16:creationId xmlns:a16="http://schemas.microsoft.com/office/drawing/2014/main" id="{5DAC3093-F9D3-6B40-83CE-8C84A8ADC379}"/>
                          </a:ext>
                        </a:extLst>
                      </p:cNvPr>
                      <p:cNvPicPr/>
                      <p:nvPr/>
                    </p:nvPicPr>
                    <p:blipFill>
                      <a:blip r:embed="rId5"/>
                      <a:stretch>
                        <a:fillRect/>
                      </a:stretch>
                    </p:blipFill>
                    <p:spPr>
                      <a:xfrm>
                        <a:off x="6635242" y="3789245"/>
                        <a:ext cx="2026666" cy="474599"/>
                      </a:xfrm>
                      <a:prstGeom prst="rect">
                        <a:avLst/>
                      </a:prstGeom>
                    </p:spPr>
                  </p:pic>
                </p:oleObj>
              </mc:Fallback>
            </mc:AlternateContent>
          </a:graphicData>
        </a:graphic>
      </p:graphicFrame>
      <p:graphicFrame>
        <p:nvGraphicFramePr>
          <p:cNvPr id="9" name="Content Placeholder 8" descr="weighted mean = start fraction sigma x w over sigma w end fraction = 125.25 over 46 = $2.72&#10;">
            <a:extLst>
              <a:ext uri="{FF2B5EF4-FFF2-40B4-BE49-F238E27FC236}">
                <a16:creationId xmlns:a16="http://schemas.microsoft.com/office/drawing/2014/main" id="{8C917CBF-E3E1-8E4A-B3D8-A3764028C432}"/>
              </a:ext>
            </a:extLst>
          </p:cNvPr>
          <p:cNvGraphicFramePr>
            <a:graphicFrameLocks noChangeAspect="1"/>
          </p:cNvGraphicFramePr>
          <p:nvPr>
            <p:extLst>
              <p:ext uri="{D42A27DB-BD31-4B8C-83A1-F6EECF244321}">
                <p14:modId xmlns:p14="http://schemas.microsoft.com/office/powerpoint/2010/main" val="3527114786"/>
              </p:ext>
            </p:extLst>
          </p:nvPr>
        </p:nvGraphicFramePr>
        <p:xfrm>
          <a:off x="1889438" y="4447995"/>
          <a:ext cx="5365124" cy="918355"/>
        </p:xfrm>
        <a:graphic>
          <a:graphicData uri="http://schemas.openxmlformats.org/presentationml/2006/ole">
            <mc:AlternateContent xmlns:mc="http://schemas.openxmlformats.org/markup-compatibility/2006">
              <mc:Choice xmlns:v="urn:schemas-microsoft-com:vml" Requires="v">
                <p:oleObj name="Equation" r:id="rId6" imgW="5638680" imgH="965160" progId="Equation.DSMT4">
                  <p:embed/>
                </p:oleObj>
              </mc:Choice>
              <mc:Fallback>
                <p:oleObj name="Equation" r:id="rId6" imgW="5638680" imgH="965160" progId="Equation.DSMT4">
                  <p:embed/>
                  <p:pic>
                    <p:nvPicPr>
                      <p:cNvPr id="9" name="Content Placeholder 8" descr="weighted mean = start fraction sigma x w over sigma w end fraction = 125.25 over 46 = $2.72&#10;">
                        <a:extLst>
                          <a:ext uri="{FF2B5EF4-FFF2-40B4-BE49-F238E27FC236}">
                            <a16:creationId xmlns:a16="http://schemas.microsoft.com/office/drawing/2014/main" id="{8C917CBF-E3E1-8E4A-B3D8-A3764028C4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438" y="4447995"/>
                        <a:ext cx="5365124" cy="918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10">
            <a:extLst>
              <a:ext uri="{FF2B5EF4-FFF2-40B4-BE49-F238E27FC236}">
                <a16:creationId xmlns:a16="http://schemas.microsoft.com/office/drawing/2014/main" id="{BD19DF26-BEB4-B84A-97F0-C590B704D2C4}"/>
              </a:ext>
            </a:extLst>
          </p:cNvPr>
          <p:cNvSpPr>
            <a:spLocks noGrp="1"/>
          </p:cNvSpPr>
          <p:nvPr>
            <p:ph sz="quarter" idx="16"/>
          </p:nvPr>
        </p:nvSpPr>
        <p:spPr>
          <a:xfrm>
            <a:off x="0" y="5697600"/>
            <a:ext cx="9144000" cy="474599"/>
          </a:xfrm>
        </p:spPr>
        <p:txBody>
          <a:bodyPr/>
          <a:lstStyle/>
          <a:p>
            <a:r>
              <a:rPr lang="en-US" dirty="0">
                <a:latin typeface="Times New Roman" pitchFamily="18" charset="0"/>
              </a:rPr>
              <a:t>In June 2015, Maura paid an average of $</a:t>
            </a:r>
            <a:r>
              <a:rPr lang="en-US" b="1" dirty="0">
                <a:latin typeface="Times New Roman" pitchFamily="18" charset="0"/>
              </a:rPr>
              <a:t>2.72</a:t>
            </a:r>
            <a:r>
              <a:rPr lang="en-US" dirty="0">
                <a:latin typeface="Times New Roman" pitchFamily="18" charset="0"/>
              </a:rPr>
              <a:t> a gallon for gas.</a:t>
            </a:r>
          </a:p>
          <a:p>
            <a:endParaRPr lang="en-US" dirty="0"/>
          </a:p>
        </p:txBody>
      </p:sp>
    </p:spTree>
    <p:extLst>
      <p:ext uri="{BB962C8B-B14F-4D97-AF65-F5344CB8AC3E}">
        <p14:creationId xmlns:p14="http://schemas.microsoft.com/office/powerpoint/2010/main" val="9967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body" idx="1"/>
          </p:nvPr>
        </p:nvSpPr>
        <p:spPr>
          <a:xfrm>
            <a:off x="457200" y="1143000"/>
            <a:ext cx="8154000" cy="50448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 sz="2000" dirty="0">
                <a:solidFill>
                  <a:schemeClr val="accent1"/>
                </a:solidFill>
              </a:rPr>
              <a:t>Which of these variables do you expect to be skewed right?</a:t>
            </a:r>
            <a:endParaRPr sz="2000" dirty="0">
              <a:solidFill>
                <a:schemeClr val="accent1"/>
              </a:solidFill>
            </a:endParaRPr>
          </a:p>
          <a:p>
            <a:pPr marL="0" lvl="0" indent="0">
              <a:lnSpc>
                <a:spcPct val="115000"/>
              </a:lnSpc>
              <a:spcBef>
                <a:spcPts val="1000"/>
              </a:spcBef>
              <a:buClr>
                <a:srgbClr val="000000"/>
              </a:buClr>
              <a:buSzPts val="1100"/>
              <a:buNone/>
            </a:pPr>
            <a:r>
              <a:rPr lang="en" sz="2000" dirty="0">
                <a:solidFill>
                  <a:srgbClr val="000000"/>
                </a:solidFill>
              </a:rPr>
              <a:t>(a) heights of adult females</a:t>
            </a:r>
            <a:endParaRPr sz="2000" dirty="0">
              <a:solidFill>
                <a:srgbClr val="000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000000"/>
                </a:solidFill>
              </a:rPr>
              <a:t>(b) salaries of a random sample of people from North Carolina</a:t>
            </a:r>
            <a:endParaRPr sz="2000" dirty="0">
              <a:solidFill>
                <a:srgbClr val="000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000000"/>
                </a:solidFill>
              </a:rPr>
              <a:t>(c) house prices</a:t>
            </a:r>
            <a:endParaRPr sz="2000" dirty="0">
              <a:solidFill>
                <a:srgbClr val="000000"/>
              </a:solidFill>
            </a:endParaRPr>
          </a:p>
          <a:p>
            <a:pPr marL="0" lvl="0" indent="0" algn="l" rtl="0">
              <a:lnSpc>
                <a:spcPct val="115000"/>
              </a:lnSpc>
              <a:spcBef>
                <a:spcPts val="600"/>
              </a:spcBef>
              <a:spcAft>
                <a:spcPts val="0"/>
              </a:spcAft>
              <a:buNone/>
            </a:pPr>
            <a:r>
              <a:rPr lang="en" sz="2000" dirty="0">
                <a:solidFill>
                  <a:srgbClr val="000000"/>
                </a:solidFill>
              </a:rPr>
              <a:t>(d) birthdays of classmates (day of the month)</a:t>
            </a:r>
            <a:endParaRPr sz="2000" dirty="0">
              <a:solidFill>
                <a:srgbClr val="000000"/>
              </a:solidFill>
            </a:endParaRPr>
          </a:p>
          <a:p>
            <a:pPr marL="0" lvl="0" indent="0" algn="l" rtl="0">
              <a:lnSpc>
                <a:spcPct val="115000"/>
              </a:lnSpc>
              <a:spcBef>
                <a:spcPts val="600"/>
              </a:spcBef>
              <a:spcAft>
                <a:spcPts val="0"/>
              </a:spcAft>
              <a:buNone/>
            </a:pPr>
            <a:endParaRPr sz="2000" dirty="0">
              <a:solidFill>
                <a:srgbClr val="000000"/>
              </a:solidFill>
            </a:endParaRPr>
          </a:p>
        </p:txBody>
      </p:sp>
      <p:sp>
        <p:nvSpPr>
          <p:cNvPr id="239" name="Google Shape;239;p33"/>
          <p:cNvSpPr txBox="1">
            <a:spLocks noGrp="1"/>
          </p:cNvSpPr>
          <p:nvPr>
            <p:ph type="title"/>
          </p:nvPr>
        </p:nvSpPr>
        <p:spPr>
          <a:xfrm>
            <a:off x="457200" y="-12"/>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Practice</a:t>
            </a:r>
            <a:endParaRPr>
              <a:solidFill>
                <a:schemeClr val="accent1"/>
              </a:solidFill>
            </a:endParaRPr>
          </a:p>
        </p:txBody>
      </p:sp>
    </p:spTree>
    <p:extLst>
      <p:ext uri="{BB962C8B-B14F-4D97-AF65-F5344CB8AC3E}">
        <p14:creationId xmlns:p14="http://schemas.microsoft.com/office/powerpoint/2010/main" val="3959115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47F8-1B5B-E855-AE4A-784D82888BC3}"/>
              </a:ext>
            </a:extLst>
          </p:cNvPr>
          <p:cNvSpPr>
            <a:spLocks noGrp="1"/>
          </p:cNvSpPr>
          <p:nvPr>
            <p:ph type="title"/>
          </p:nvPr>
        </p:nvSpPr>
        <p:spPr>
          <a:xfrm>
            <a:off x="400260" y="848570"/>
            <a:ext cx="8798850" cy="646331"/>
          </a:xfrm>
        </p:spPr>
        <p:txBody>
          <a:bodyPr>
            <a:normAutofit/>
          </a:bodyPr>
          <a:lstStyle/>
          <a:p>
            <a:r>
              <a:rPr lang="en-GB" dirty="0"/>
              <a:t>Example 3-12 TI 84 solution</a:t>
            </a:r>
            <a:endParaRPr lang="en-US" dirty="0"/>
          </a:p>
        </p:txBody>
      </p:sp>
      <p:sp>
        <p:nvSpPr>
          <p:cNvPr id="4" name="Slide Number Placeholder 3">
            <a:extLst>
              <a:ext uri="{FF2B5EF4-FFF2-40B4-BE49-F238E27FC236}">
                <a16:creationId xmlns:a16="http://schemas.microsoft.com/office/drawing/2014/main" id="{68D5D20D-8590-4EBB-E082-043DE287095B}"/>
              </a:ext>
            </a:extLst>
          </p:cNvPr>
          <p:cNvSpPr>
            <a:spLocks noGrp="1"/>
          </p:cNvSpPr>
          <p:nvPr>
            <p:ph type="sldNum" sz="quarter" idx="10"/>
          </p:nvPr>
        </p:nvSpPr>
        <p:spPr/>
        <p:txBody>
          <a:bodyPr/>
          <a:lstStyle/>
          <a:p>
            <a:fld id="{67B19427-F580-D146-B60E-4CADEE75497F}" type="slidenum">
              <a:rPr lang="en-US" smtClean="0"/>
              <a:pPr/>
              <a:t>70</a:t>
            </a:fld>
            <a:endParaRPr lang="en-US" dirty="0"/>
          </a:p>
        </p:txBody>
      </p:sp>
      <p:pic>
        <p:nvPicPr>
          <p:cNvPr id="10" name="Picture 9" descr="Table&#10;&#10;Description automatically generated">
            <a:extLst>
              <a:ext uri="{FF2B5EF4-FFF2-40B4-BE49-F238E27FC236}">
                <a16:creationId xmlns:a16="http://schemas.microsoft.com/office/drawing/2014/main" id="{4F4B2D4C-C900-0390-45E3-AD2D96B3ED12}"/>
              </a:ext>
            </a:extLst>
          </p:cNvPr>
          <p:cNvPicPr>
            <a:picLocks noChangeAspect="1"/>
          </p:cNvPicPr>
          <p:nvPr/>
        </p:nvPicPr>
        <p:blipFill rotWithShape="1">
          <a:blip r:embed="rId2">
            <a:extLst>
              <a:ext uri="{28A0092B-C50C-407E-A947-70E740481C1C}">
                <a14:useLocalDpi xmlns:a14="http://schemas.microsoft.com/office/drawing/2010/main" val="0"/>
              </a:ext>
            </a:extLst>
          </a:blip>
          <a:srcRect b="48586"/>
          <a:stretch/>
        </p:blipFill>
        <p:spPr>
          <a:xfrm>
            <a:off x="240794" y="2128082"/>
            <a:ext cx="3339344" cy="1294696"/>
          </a:xfrm>
          <a:prstGeom prst="rect">
            <a:avLst/>
          </a:prstGeom>
        </p:spPr>
      </p:pic>
      <p:sp>
        <p:nvSpPr>
          <p:cNvPr id="11" name="TextBox 10">
            <a:extLst>
              <a:ext uri="{FF2B5EF4-FFF2-40B4-BE49-F238E27FC236}">
                <a16:creationId xmlns:a16="http://schemas.microsoft.com/office/drawing/2014/main" id="{892F0B66-3587-401E-FD0C-AA0762B0FA6C}"/>
              </a:ext>
            </a:extLst>
          </p:cNvPr>
          <p:cNvSpPr txBox="1"/>
          <p:nvPr/>
        </p:nvSpPr>
        <p:spPr>
          <a:xfrm>
            <a:off x="227868" y="3596041"/>
            <a:ext cx="5186196" cy="707886"/>
          </a:xfrm>
          <a:prstGeom prst="rect">
            <a:avLst/>
          </a:prstGeom>
          <a:noFill/>
        </p:spPr>
        <p:txBody>
          <a:bodyPr wrap="square" rtlCol="0">
            <a:spAutoFit/>
          </a:bodyPr>
          <a:lstStyle/>
          <a:p>
            <a:r>
              <a:rPr lang="en-US" sz="2000" dirty="0"/>
              <a:t>Go to stat, calc, 1-var, put in L1 and L2 as inputs, move down to “Calculate” and press enter.</a:t>
            </a:r>
          </a:p>
        </p:txBody>
      </p:sp>
      <p:pic>
        <p:nvPicPr>
          <p:cNvPr id="13" name="Picture 12" descr="Text&#10;&#10;Description automatically generated">
            <a:extLst>
              <a:ext uri="{FF2B5EF4-FFF2-40B4-BE49-F238E27FC236}">
                <a16:creationId xmlns:a16="http://schemas.microsoft.com/office/drawing/2014/main" id="{290909E6-0279-EB7F-1582-5702F562C35C}"/>
              </a:ext>
            </a:extLst>
          </p:cNvPr>
          <p:cNvPicPr>
            <a:picLocks noChangeAspect="1"/>
          </p:cNvPicPr>
          <p:nvPr/>
        </p:nvPicPr>
        <p:blipFill rotWithShape="1">
          <a:blip r:embed="rId3">
            <a:extLst>
              <a:ext uri="{28A0092B-C50C-407E-A947-70E740481C1C}">
                <a14:useLocalDpi xmlns:a14="http://schemas.microsoft.com/office/drawing/2010/main" val="0"/>
              </a:ext>
            </a:extLst>
          </a:blip>
          <a:srcRect b="48437"/>
          <a:stretch/>
        </p:blipFill>
        <p:spPr>
          <a:xfrm>
            <a:off x="400260" y="4415635"/>
            <a:ext cx="3329678" cy="1294697"/>
          </a:xfrm>
          <a:prstGeom prst="rect">
            <a:avLst/>
          </a:prstGeom>
        </p:spPr>
      </p:pic>
      <p:pic>
        <p:nvPicPr>
          <p:cNvPr id="15" name="Picture 14" descr="Text&#10;&#10;Description automatically generated">
            <a:extLst>
              <a:ext uri="{FF2B5EF4-FFF2-40B4-BE49-F238E27FC236}">
                <a16:creationId xmlns:a16="http://schemas.microsoft.com/office/drawing/2014/main" id="{6C1B76C4-F3CF-E7C0-C747-2CC0EC20F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537" y="2875917"/>
            <a:ext cx="3086100" cy="2327223"/>
          </a:xfrm>
          <a:prstGeom prst="rect">
            <a:avLst/>
          </a:prstGeom>
        </p:spPr>
      </p:pic>
      <p:sp>
        <p:nvSpPr>
          <p:cNvPr id="17" name="TextBox 16">
            <a:extLst>
              <a:ext uri="{FF2B5EF4-FFF2-40B4-BE49-F238E27FC236}">
                <a16:creationId xmlns:a16="http://schemas.microsoft.com/office/drawing/2014/main" id="{82BF4A3D-5DCB-0B6E-BA55-F4985F4EB46D}"/>
              </a:ext>
            </a:extLst>
          </p:cNvPr>
          <p:cNvSpPr txBox="1"/>
          <p:nvPr/>
        </p:nvSpPr>
        <p:spPr>
          <a:xfrm>
            <a:off x="6040295" y="2290014"/>
            <a:ext cx="1255245" cy="400110"/>
          </a:xfrm>
          <a:prstGeom prst="rect">
            <a:avLst/>
          </a:prstGeom>
          <a:noFill/>
        </p:spPr>
        <p:txBody>
          <a:bodyPr wrap="square" rtlCol="0">
            <a:spAutoFit/>
          </a:bodyPr>
          <a:lstStyle/>
          <a:p>
            <a:r>
              <a:rPr lang="en-US" sz="2000" dirty="0"/>
              <a:t>Result:</a:t>
            </a:r>
          </a:p>
        </p:txBody>
      </p:sp>
      <p:sp>
        <p:nvSpPr>
          <p:cNvPr id="7" name="TextBox 6">
            <a:extLst>
              <a:ext uri="{FF2B5EF4-FFF2-40B4-BE49-F238E27FC236}">
                <a16:creationId xmlns:a16="http://schemas.microsoft.com/office/drawing/2014/main" id="{6139B4CB-CD07-F420-8946-9EE8CEE6DABF}"/>
              </a:ext>
            </a:extLst>
          </p:cNvPr>
          <p:cNvSpPr txBox="1"/>
          <p:nvPr/>
        </p:nvSpPr>
        <p:spPr>
          <a:xfrm>
            <a:off x="208381" y="1679458"/>
            <a:ext cx="8762335" cy="400110"/>
          </a:xfrm>
          <a:prstGeom prst="rect">
            <a:avLst/>
          </a:prstGeom>
          <a:noFill/>
        </p:spPr>
        <p:txBody>
          <a:bodyPr wrap="square" rtlCol="0">
            <a:spAutoFit/>
          </a:bodyPr>
          <a:lstStyle/>
          <a:p>
            <a:r>
              <a:rPr lang="en-US" sz="2000" dirty="0"/>
              <a:t>Go to stat, edit, put in prices as L</a:t>
            </a:r>
            <a:r>
              <a:rPr lang="en-US" sz="2000" baseline="-25000" dirty="0"/>
              <a:t>1</a:t>
            </a:r>
            <a:r>
              <a:rPr lang="en-US" sz="2000" dirty="0"/>
              <a:t> and # of gallons purchased (the “weights”) as L</a:t>
            </a:r>
            <a:r>
              <a:rPr lang="en-US" sz="2000" baseline="-25000" dirty="0"/>
              <a:t>2</a:t>
            </a:r>
            <a:r>
              <a:rPr lang="en-US" sz="2000" dirty="0"/>
              <a:t>:</a:t>
            </a:r>
          </a:p>
        </p:txBody>
      </p:sp>
      <p:sp>
        <p:nvSpPr>
          <p:cNvPr id="9" name="TextBox 8">
            <a:extLst>
              <a:ext uri="{FF2B5EF4-FFF2-40B4-BE49-F238E27FC236}">
                <a16:creationId xmlns:a16="http://schemas.microsoft.com/office/drawing/2014/main" id="{AA5D383F-4051-322D-04A9-FE0099E5FEFB}"/>
              </a:ext>
            </a:extLst>
          </p:cNvPr>
          <p:cNvSpPr txBox="1"/>
          <p:nvPr/>
        </p:nvSpPr>
        <p:spPr>
          <a:xfrm>
            <a:off x="5610197" y="5436814"/>
            <a:ext cx="3199915" cy="400110"/>
          </a:xfrm>
          <a:prstGeom prst="rect">
            <a:avLst/>
          </a:prstGeom>
          <a:noFill/>
        </p:spPr>
        <p:txBody>
          <a:bodyPr wrap="square" rtlCol="0">
            <a:spAutoFit/>
          </a:bodyPr>
          <a:lstStyle/>
          <a:p>
            <a:r>
              <a:rPr lang="en-US" sz="2000" dirty="0"/>
              <a:t>Note that the average is </a:t>
            </a:r>
            <a:r>
              <a:rPr lang="el-GR" sz="2000" dirty="0"/>
              <a:t>Σ</a:t>
            </a:r>
            <a:r>
              <a:rPr lang="en-US" sz="2000" dirty="0"/>
              <a:t>x/n</a:t>
            </a:r>
          </a:p>
        </p:txBody>
      </p:sp>
    </p:spTree>
    <p:extLst>
      <p:ext uri="{BB962C8B-B14F-4D97-AF65-F5344CB8AC3E}">
        <p14:creationId xmlns:p14="http://schemas.microsoft.com/office/powerpoint/2010/main" val="174435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47F8-1B5B-E855-AE4A-784D82888BC3}"/>
              </a:ext>
            </a:extLst>
          </p:cNvPr>
          <p:cNvSpPr>
            <a:spLocks noGrp="1"/>
          </p:cNvSpPr>
          <p:nvPr>
            <p:ph type="title"/>
          </p:nvPr>
        </p:nvSpPr>
        <p:spPr>
          <a:xfrm>
            <a:off x="304800" y="496087"/>
            <a:ext cx="8534400" cy="656064"/>
          </a:xfrm>
        </p:spPr>
        <p:txBody>
          <a:bodyPr>
            <a:normAutofit/>
          </a:bodyPr>
          <a:lstStyle/>
          <a:p>
            <a:r>
              <a:rPr lang="en-GB" dirty="0"/>
              <a:t>Example 3-12 Excel solution</a:t>
            </a:r>
            <a:endParaRPr lang="en-US" dirty="0"/>
          </a:p>
        </p:txBody>
      </p:sp>
      <p:sp>
        <p:nvSpPr>
          <p:cNvPr id="22" name="Content Placeholder 21">
            <a:extLst>
              <a:ext uri="{FF2B5EF4-FFF2-40B4-BE49-F238E27FC236}">
                <a16:creationId xmlns:a16="http://schemas.microsoft.com/office/drawing/2014/main" id="{4EA9BCB8-47CC-30B1-B638-B9E4A868A372}"/>
              </a:ext>
            </a:extLst>
          </p:cNvPr>
          <p:cNvSpPr>
            <a:spLocks noGrp="1"/>
          </p:cNvSpPr>
          <p:nvPr>
            <p:ph sz="quarter" idx="16"/>
          </p:nvPr>
        </p:nvSpPr>
        <p:spPr>
          <a:xfrm>
            <a:off x="329926" y="1152151"/>
            <a:ext cx="8534400" cy="3612234"/>
          </a:xfrm>
        </p:spPr>
        <p:txBody>
          <a:bodyPr/>
          <a:lstStyle/>
          <a:p>
            <a:pPr marL="457200" indent="-457200">
              <a:buFont typeface="Arial" panose="020B0604020202020204" pitchFamily="34" charset="0"/>
              <a:buChar char="•"/>
            </a:pPr>
            <a:r>
              <a:rPr lang="en-US" sz="2000" dirty="0"/>
              <a:t>Create columns for price x, gas w and x*w.</a:t>
            </a:r>
          </a:p>
          <a:p>
            <a:pPr marL="457200" indent="-457200">
              <a:buFont typeface="Arial" panose="020B0604020202020204" pitchFamily="34" charset="0"/>
              <a:buChar char="•"/>
            </a:pPr>
            <a:r>
              <a:rPr lang="en-US" sz="2000" dirty="0"/>
              <a:t>The 1</a:t>
            </a:r>
            <a:r>
              <a:rPr lang="en-US" sz="2000" baseline="30000" dirty="0"/>
              <a:t>st</a:t>
            </a:r>
            <a:r>
              <a:rPr lang="en-US" sz="2000" dirty="0"/>
              <a:t> row has the labels.</a:t>
            </a:r>
          </a:p>
          <a:p>
            <a:pPr marL="457200" indent="-457200">
              <a:buFont typeface="Arial" panose="020B0604020202020204" pitchFamily="34" charset="0"/>
              <a:buChar char="•"/>
            </a:pPr>
            <a:r>
              <a:rPr lang="en-US" sz="2000" dirty="0"/>
              <a:t>Put the appropriate formula =A2*B2 into C2.</a:t>
            </a:r>
          </a:p>
          <a:p>
            <a:pPr marL="457200" indent="-457200">
              <a:buFont typeface="Arial" panose="020B0604020202020204" pitchFamily="34" charset="0"/>
              <a:buChar char="•"/>
            </a:pPr>
            <a:r>
              <a:rPr lang="en-US" sz="2000" dirty="0"/>
              <a:t>Select C2.</a:t>
            </a:r>
          </a:p>
          <a:p>
            <a:pPr marL="457200" indent="-457200">
              <a:buFont typeface="Arial" panose="020B0604020202020204" pitchFamily="34" charset="0"/>
              <a:buChar char="•"/>
            </a:pPr>
            <a:r>
              <a:rPr lang="en-US" sz="2000" dirty="0"/>
              <a:t>Grab fill handle in lower right: pull down to apply formula to the other rows.</a:t>
            </a:r>
          </a:p>
          <a:p>
            <a:pPr marL="457200" indent="-457200">
              <a:buFont typeface="Arial" panose="020B0604020202020204" pitchFamily="34" charset="0"/>
              <a:buChar char="•"/>
            </a:pPr>
            <a:r>
              <a:rPr lang="en-US" sz="2000" dirty="0"/>
              <a:t>Put in horizontal line at bottom.</a:t>
            </a:r>
          </a:p>
          <a:p>
            <a:pPr marL="457200" indent="-457200">
              <a:buFont typeface="Arial" panose="020B0604020202020204" pitchFamily="34" charset="0"/>
              <a:buChar char="•"/>
            </a:pPr>
            <a:r>
              <a:rPr lang="en-US" sz="2000" dirty="0"/>
              <a:t>Select the cells in columns B and C below this line. </a:t>
            </a:r>
          </a:p>
          <a:p>
            <a:pPr marL="457200" indent="-457200">
              <a:buFont typeface="Arial" panose="020B0604020202020204" pitchFamily="34" charset="0"/>
              <a:buChar char="•"/>
            </a:pPr>
            <a:r>
              <a:rPr lang="en-US" sz="2000" dirty="0"/>
              <a:t>Use </a:t>
            </a:r>
            <a:r>
              <a:rPr lang="en-US" sz="2000" dirty="0">
                <a:latin typeface="+mn-lt"/>
                <a:ea typeface="+mn-ea"/>
                <a:cs typeface="+mn-cs"/>
              </a:rPr>
              <a:t>∑ </a:t>
            </a:r>
            <a:r>
              <a:rPr lang="en-US" sz="2000" dirty="0"/>
              <a:t>“</a:t>
            </a:r>
            <a:r>
              <a:rPr lang="en-US" sz="2000" dirty="0" err="1"/>
              <a:t>autosum</a:t>
            </a:r>
            <a:r>
              <a:rPr lang="en-US" sz="2000" dirty="0"/>
              <a:t>” (in home menu) to get the sums of columns B and C.</a:t>
            </a:r>
          </a:p>
          <a:p>
            <a:pPr marL="457200" indent="-457200">
              <a:buFont typeface="Arial" panose="020B0604020202020204" pitchFamily="34" charset="0"/>
              <a:buChar char="•"/>
            </a:pPr>
            <a:r>
              <a:rPr lang="en-US" sz="2000" dirty="0"/>
              <a:t>Average is the ratio of the column C total and the column B total.</a:t>
            </a:r>
          </a:p>
        </p:txBody>
      </p:sp>
      <p:sp>
        <p:nvSpPr>
          <p:cNvPr id="4" name="Slide Number Placeholder 3">
            <a:extLst>
              <a:ext uri="{FF2B5EF4-FFF2-40B4-BE49-F238E27FC236}">
                <a16:creationId xmlns:a16="http://schemas.microsoft.com/office/drawing/2014/main" id="{68D5D20D-8590-4EBB-E082-043DE287095B}"/>
              </a:ext>
            </a:extLst>
          </p:cNvPr>
          <p:cNvSpPr>
            <a:spLocks noGrp="1"/>
          </p:cNvSpPr>
          <p:nvPr>
            <p:ph type="sldNum" sz="quarter" idx="10"/>
          </p:nvPr>
        </p:nvSpPr>
        <p:spPr/>
        <p:txBody>
          <a:bodyPr/>
          <a:lstStyle/>
          <a:p>
            <a:fld id="{67B19427-F580-D146-B60E-4CADEE75497F}" type="slidenum">
              <a:rPr lang="en-US" smtClean="0"/>
              <a:pPr/>
              <a:t>71</a:t>
            </a:fld>
            <a:endParaRPr lang="en-US" dirty="0"/>
          </a:p>
        </p:txBody>
      </p:sp>
      <p:graphicFrame>
        <p:nvGraphicFramePr>
          <p:cNvPr id="8" name="Object 7">
            <a:extLst>
              <a:ext uri="{FF2B5EF4-FFF2-40B4-BE49-F238E27FC236}">
                <a16:creationId xmlns:a16="http://schemas.microsoft.com/office/drawing/2014/main" id="{3425937C-69D0-2EC3-882B-7DFAD1F804B0}"/>
              </a:ext>
            </a:extLst>
          </p:cNvPr>
          <p:cNvGraphicFramePr>
            <a:graphicFrameLocks noChangeAspect="1"/>
          </p:cNvGraphicFramePr>
          <p:nvPr>
            <p:extLst>
              <p:ext uri="{D42A27DB-BD31-4B8C-83A1-F6EECF244321}">
                <p14:modId xmlns:p14="http://schemas.microsoft.com/office/powerpoint/2010/main" val="2256572683"/>
              </p:ext>
            </p:extLst>
          </p:nvPr>
        </p:nvGraphicFramePr>
        <p:xfrm>
          <a:off x="1915675" y="4764385"/>
          <a:ext cx="4031196" cy="1587085"/>
        </p:xfrm>
        <a:graphic>
          <a:graphicData uri="http://schemas.openxmlformats.org/presentationml/2006/ole">
            <mc:AlternateContent xmlns:mc="http://schemas.openxmlformats.org/markup-compatibility/2006">
              <mc:Choice xmlns:v="urn:schemas-microsoft-com:vml" Requires="v">
                <p:oleObj name="Worksheet" r:id="rId2" imgW="3225800" imgH="1270000" progId="Excel.Sheet.12">
                  <p:embed/>
                </p:oleObj>
              </mc:Choice>
              <mc:Fallback>
                <p:oleObj name="Worksheet" r:id="rId2" imgW="3225800" imgH="1270000" progId="Excel.Sheet.12">
                  <p:embed/>
                  <p:pic>
                    <p:nvPicPr>
                      <p:cNvPr id="8" name="Object 7">
                        <a:extLst>
                          <a:ext uri="{FF2B5EF4-FFF2-40B4-BE49-F238E27FC236}">
                            <a16:creationId xmlns:a16="http://schemas.microsoft.com/office/drawing/2014/main" id="{3425937C-69D0-2EC3-882B-7DFAD1F804B0}"/>
                          </a:ext>
                        </a:extLst>
                      </p:cNvPr>
                      <p:cNvPicPr/>
                      <p:nvPr/>
                    </p:nvPicPr>
                    <p:blipFill>
                      <a:blip r:embed="rId3"/>
                      <a:stretch>
                        <a:fillRect/>
                      </a:stretch>
                    </p:blipFill>
                    <p:spPr>
                      <a:xfrm>
                        <a:off x="1915675" y="4764385"/>
                        <a:ext cx="4031196" cy="1587085"/>
                      </a:xfrm>
                      <a:prstGeom prst="rect">
                        <a:avLst/>
                      </a:prstGeom>
                    </p:spPr>
                  </p:pic>
                </p:oleObj>
              </mc:Fallback>
            </mc:AlternateContent>
          </a:graphicData>
        </a:graphic>
      </p:graphicFrame>
    </p:spTree>
    <p:extLst>
      <p:ext uri="{BB962C8B-B14F-4D97-AF65-F5344CB8AC3E}">
        <p14:creationId xmlns:p14="http://schemas.microsoft.com/office/powerpoint/2010/main" val="261794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542"/>
            <a:ext cx="9144000" cy="589818"/>
          </a:xfrm>
        </p:spPr>
        <p:txBody>
          <a:bodyPr>
            <a:noAutofit/>
          </a:bodyPr>
          <a:lstStyle/>
          <a:p>
            <a:r>
              <a:rPr lang="en-GB" sz="3200" dirty="0"/>
              <a:t>Relationships Among the Mean, Median, and Mode</a:t>
            </a:r>
            <a:endParaRPr lang="en-US" sz="2000" b="0" dirty="0"/>
          </a:p>
        </p:txBody>
      </p:sp>
      <p:sp>
        <p:nvSpPr>
          <p:cNvPr id="3" name="Content Placeholder 2"/>
          <p:cNvSpPr>
            <a:spLocks noGrp="1"/>
          </p:cNvSpPr>
          <p:nvPr>
            <p:ph sz="quarter" idx="16"/>
          </p:nvPr>
        </p:nvSpPr>
        <p:spPr>
          <a:xfrm>
            <a:off x="304799" y="1017348"/>
            <a:ext cx="8534400" cy="4185205"/>
          </a:xfrm>
        </p:spPr>
        <p:txBody>
          <a:bodyPr/>
          <a:lstStyle/>
          <a:p>
            <a:pPr marL="401638" indent="-401638">
              <a:buClr>
                <a:schemeClr val="accent2"/>
              </a:buClr>
              <a:buFont typeface="+mj-lt"/>
              <a:buAutoNum type="arabicPeriod"/>
            </a:pPr>
            <a:r>
              <a:rPr lang="en-GB" dirty="0"/>
              <a:t>For a </a:t>
            </a:r>
            <a:r>
              <a:rPr lang="en-GB" b="1" dirty="0">
                <a:solidFill>
                  <a:schemeClr val="accent2"/>
                </a:solidFill>
              </a:rPr>
              <a:t>symmetric histogram</a:t>
            </a:r>
            <a:r>
              <a:rPr lang="en-GB" dirty="0"/>
              <a:t> and frequency distribution with one peak, the values of the mean, median, and mode are identical, and they lie at the </a:t>
            </a:r>
            <a:r>
              <a:rPr lang="en-US" dirty="0"/>
              <a:t>center</a:t>
            </a:r>
            <a:r>
              <a:rPr lang="en-GB" dirty="0"/>
              <a:t> of the distribution.  </a:t>
            </a:r>
          </a:p>
        </p:txBody>
      </p:sp>
      <p:sp>
        <p:nvSpPr>
          <p:cNvPr id="4" name="Slide Number Placeholder 3"/>
          <p:cNvSpPr>
            <a:spLocks noGrp="1"/>
          </p:cNvSpPr>
          <p:nvPr>
            <p:ph type="sldNum" sz="quarter" idx="10"/>
          </p:nvPr>
        </p:nvSpPr>
        <p:spPr/>
        <p:txBody>
          <a:bodyPr/>
          <a:lstStyle/>
          <a:p>
            <a:fld id="{67B19427-F580-D146-B60E-4CADEE75497F}" type="slidenum">
              <a:rPr lang="en-US" smtClean="0"/>
              <a:pPr/>
              <a:t>72</a:t>
            </a:fld>
            <a:endParaRPr lang="en-US" dirty="0"/>
          </a:p>
        </p:txBody>
      </p:sp>
      <p:pic>
        <p:nvPicPr>
          <p:cNvPr id="6" name="Content Placeholder 2" descr="A symmetric histogram the height of the columns increases and decreases gradually. A line passes through at the centre points at the top of each column. The value representing the middle bar on the x axis is the mean, median and mode. &#10;">
            <a:extLst>
              <a:ext uri="{FF2B5EF4-FFF2-40B4-BE49-F238E27FC236}">
                <a16:creationId xmlns:a16="http://schemas.microsoft.com/office/drawing/2014/main" id="{9B0BC7C9-7374-324E-9E8B-3FF85A520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83" y="2670050"/>
            <a:ext cx="7402431" cy="345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8" y="544990"/>
            <a:ext cx="9144000" cy="683055"/>
          </a:xfrm>
        </p:spPr>
        <p:txBody>
          <a:bodyPr>
            <a:noAutofit/>
          </a:bodyPr>
          <a:lstStyle/>
          <a:p>
            <a:r>
              <a:rPr lang="en-GB" sz="3200" dirty="0"/>
              <a:t>Relationships Among the Mean, Median, and Mode</a:t>
            </a:r>
            <a:endParaRPr lang="en-US" sz="2000" b="0" dirty="0"/>
          </a:p>
        </p:txBody>
      </p:sp>
      <p:sp>
        <p:nvSpPr>
          <p:cNvPr id="3" name="Content Placeholder 2"/>
          <p:cNvSpPr>
            <a:spLocks noGrp="1"/>
          </p:cNvSpPr>
          <p:nvPr>
            <p:ph sz="quarter" idx="16"/>
          </p:nvPr>
        </p:nvSpPr>
        <p:spPr>
          <a:xfrm>
            <a:off x="304800" y="1000361"/>
            <a:ext cx="8534400" cy="2732220"/>
          </a:xfrm>
        </p:spPr>
        <p:txBody>
          <a:bodyPr/>
          <a:lstStyle/>
          <a:p>
            <a:pPr marL="402336" indent="-402336">
              <a:buClr>
                <a:schemeClr val="accent2"/>
              </a:buClr>
              <a:buFont typeface="+mj-lt"/>
              <a:buAutoNum type="arabicPeriod" startAt="2"/>
            </a:pPr>
            <a:r>
              <a:rPr lang="en-US" dirty="0"/>
              <a:t>For a histogram and a frequency distribution curve </a:t>
            </a:r>
            <a:r>
              <a:rPr lang="en-US" b="1" dirty="0">
                <a:solidFill>
                  <a:schemeClr val="accent2"/>
                </a:solidFill>
              </a:rPr>
              <a:t>skewed to the right</a:t>
            </a:r>
            <a:r>
              <a:rPr lang="en-US" dirty="0"/>
              <a:t>, the value of the mean is the largest, that of the mode is the smallest, and the value of the median lies between these two.</a:t>
            </a:r>
          </a:p>
          <a:p>
            <a:pPr marL="515938" lvl="1" indent="-476250">
              <a:buClr>
                <a:schemeClr val="accent2"/>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value of the mean is the largest because it is sensitive to outliers that occur in the right tail (pull it to the right).</a:t>
            </a:r>
          </a:p>
        </p:txBody>
      </p:sp>
      <p:sp>
        <p:nvSpPr>
          <p:cNvPr id="4" name="Slide Number Placeholder 3"/>
          <p:cNvSpPr>
            <a:spLocks noGrp="1"/>
          </p:cNvSpPr>
          <p:nvPr>
            <p:ph type="sldNum" sz="quarter" idx="10"/>
          </p:nvPr>
        </p:nvSpPr>
        <p:spPr/>
        <p:txBody>
          <a:bodyPr/>
          <a:lstStyle/>
          <a:p>
            <a:fld id="{67B19427-F580-D146-B60E-4CADEE75497F}" type="slidenum">
              <a:rPr lang="en-US" smtClean="0"/>
              <a:pPr/>
              <a:t>73</a:t>
            </a:fld>
            <a:endParaRPr lang="en-US" dirty="0"/>
          </a:p>
        </p:txBody>
      </p:sp>
      <p:pic>
        <p:nvPicPr>
          <p:cNvPr id="6" name="Content Placeholder 2" descr="&quot;A histogram is skewed to the right. The height of the columns increases abruptly, reaches a high point and decreases gradually. A line passes through at the centre points at the top of each column. The value representing the highest bar on the x axis is the mode, the value representing the third highest bar on the x axis is the median, and the value representing the fourth highest bar on the x axis is the mode. &quot;">
            <a:extLst>
              <a:ext uri="{FF2B5EF4-FFF2-40B4-BE49-F238E27FC236}">
                <a16:creationId xmlns:a16="http://schemas.microsoft.com/office/drawing/2014/main" id="{8BD852F0-2445-8041-8536-959CE83A7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149" y="3678572"/>
            <a:ext cx="7005702" cy="317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41" y="409020"/>
            <a:ext cx="8534400" cy="515445"/>
          </a:xfrm>
        </p:spPr>
        <p:txBody>
          <a:bodyPr>
            <a:noAutofit/>
          </a:bodyPr>
          <a:lstStyle/>
          <a:p>
            <a:r>
              <a:rPr lang="en-GB" sz="2800" dirty="0"/>
              <a:t>Relationships Among the Mean, Median, and Mode</a:t>
            </a:r>
            <a:endParaRPr lang="en-US" sz="1800" b="0" dirty="0"/>
          </a:p>
        </p:txBody>
      </p:sp>
      <p:sp>
        <p:nvSpPr>
          <p:cNvPr id="3" name="Content Placeholder 2"/>
          <p:cNvSpPr>
            <a:spLocks noGrp="1"/>
          </p:cNvSpPr>
          <p:nvPr>
            <p:ph sz="quarter" idx="16"/>
          </p:nvPr>
        </p:nvSpPr>
        <p:spPr>
          <a:xfrm>
            <a:off x="72471" y="924377"/>
            <a:ext cx="8854937" cy="2049165"/>
          </a:xfrm>
        </p:spPr>
        <p:txBody>
          <a:bodyPr/>
          <a:lstStyle/>
          <a:p>
            <a:pPr marL="514350" indent="-514350">
              <a:buClr>
                <a:schemeClr val="accent2"/>
              </a:buClr>
              <a:buFont typeface="+mj-lt"/>
              <a:buAutoNum type="arabicPeriod" startAt="3"/>
            </a:pPr>
            <a:r>
              <a:rPr lang="en-US" dirty="0"/>
              <a:t>If a histogram and a frequency distribution curve are </a:t>
            </a:r>
            <a:r>
              <a:rPr lang="en-US" b="1" dirty="0">
                <a:solidFill>
                  <a:schemeClr val="accent2"/>
                </a:solidFill>
              </a:rPr>
              <a:t>skewed to the left</a:t>
            </a:r>
            <a:r>
              <a:rPr lang="en-US" dirty="0"/>
              <a:t>, the value of the mean is the smallest and that of the mode is the largest, with the value of the median lying between these two.</a:t>
            </a:r>
          </a:p>
          <a:p>
            <a:pPr marL="749300" lvl="1" indent="-292100">
              <a:buClr>
                <a:schemeClr val="accent2"/>
              </a:buClr>
            </a:pPr>
            <a:r>
              <a:rPr lang="en-US" dirty="0"/>
              <a:t>In this case, the outliers in the left tail pull the mean to the left.</a:t>
            </a:r>
          </a:p>
        </p:txBody>
      </p:sp>
      <p:sp>
        <p:nvSpPr>
          <p:cNvPr id="4" name="Slide Number Placeholder 3"/>
          <p:cNvSpPr>
            <a:spLocks noGrp="1"/>
          </p:cNvSpPr>
          <p:nvPr>
            <p:ph type="sldNum" sz="quarter" idx="10"/>
          </p:nvPr>
        </p:nvSpPr>
        <p:spPr/>
        <p:txBody>
          <a:bodyPr/>
          <a:lstStyle/>
          <a:p>
            <a:fld id="{67B19427-F580-D146-B60E-4CADEE75497F}" type="slidenum">
              <a:rPr lang="en-US" smtClean="0"/>
              <a:pPr/>
              <a:t>74</a:t>
            </a:fld>
            <a:endParaRPr lang="en-US" dirty="0"/>
          </a:p>
        </p:txBody>
      </p:sp>
      <p:pic>
        <p:nvPicPr>
          <p:cNvPr id="6" name="Content Placeholder 2" descr="&quot;A histogram is skewed to the left. The height of the columns increases gradually, reaches a high point and decreases abruptly. A line passes through at the centre points at the top of each column. The value representing the fourth highest bar on the x axis is the mode, the value representing the third highest bar on the x axis is the median, and the value representing the highest bar on the x axis is the mode.&quot;">
            <a:extLst>
              <a:ext uri="{FF2B5EF4-FFF2-40B4-BE49-F238E27FC236}">
                <a16:creationId xmlns:a16="http://schemas.microsoft.com/office/drawing/2014/main" id="{15C9A3FF-BFA4-944D-B939-585B2CBCC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31" y="2973454"/>
            <a:ext cx="7371219" cy="330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body" idx="1"/>
          </p:nvPr>
        </p:nvSpPr>
        <p:spPr>
          <a:xfrm>
            <a:off x="457200" y="1143000"/>
            <a:ext cx="8154000" cy="50448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 sz="2000" dirty="0">
                <a:solidFill>
                  <a:schemeClr val="accent1"/>
                </a:solidFill>
              </a:rPr>
              <a:t>Which of these variables do you expect to be skewed right?</a:t>
            </a:r>
            <a:endParaRPr sz="2000" dirty="0">
              <a:solidFill>
                <a:schemeClr val="accent1"/>
              </a:solidFill>
            </a:endParaRPr>
          </a:p>
          <a:p>
            <a:pPr marL="0" lvl="0" indent="0">
              <a:lnSpc>
                <a:spcPct val="115000"/>
              </a:lnSpc>
              <a:spcBef>
                <a:spcPts val="1000"/>
              </a:spcBef>
              <a:buClr>
                <a:srgbClr val="000000"/>
              </a:buClr>
              <a:buSzPts val="1100"/>
              <a:buNone/>
            </a:pPr>
            <a:r>
              <a:rPr lang="en" sz="2000" dirty="0">
                <a:solidFill>
                  <a:srgbClr val="000000"/>
                </a:solidFill>
              </a:rPr>
              <a:t>(a) heights of adult females</a:t>
            </a:r>
            <a:endParaRPr sz="2000" dirty="0">
              <a:solidFill>
                <a:srgbClr val="000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FFC000"/>
                </a:solidFill>
              </a:rPr>
              <a:t>(b) salaries of a random sample of people from North Carolina</a:t>
            </a:r>
            <a:endParaRPr sz="2000" dirty="0">
              <a:solidFill>
                <a:srgbClr val="FFC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FFC000"/>
                </a:solidFill>
              </a:rPr>
              <a:t>(c) house prices</a:t>
            </a:r>
            <a:endParaRPr sz="2000" dirty="0">
              <a:solidFill>
                <a:srgbClr val="FFC000"/>
              </a:solidFill>
            </a:endParaRPr>
          </a:p>
          <a:p>
            <a:pPr marL="0" lvl="0" indent="0" algn="l" rtl="0">
              <a:lnSpc>
                <a:spcPct val="115000"/>
              </a:lnSpc>
              <a:spcBef>
                <a:spcPts val="600"/>
              </a:spcBef>
              <a:spcAft>
                <a:spcPts val="0"/>
              </a:spcAft>
              <a:buNone/>
            </a:pPr>
            <a:r>
              <a:rPr lang="en" sz="2000" dirty="0">
                <a:solidFill>
                  <a:srgbClr val="000000"/>
                </a:solidFill>
              </a:rPr>
              <a:t>(d) birthdays of classmates (day of the month)</a:t>
            </a:r>
            <a:endParaRPr sz="2000" dirty="0">
              <a:solidFill>
                <a:srgbClr val="000000"/>
              </a:solidFill>
            </a:endParaRPr>
          </a:p>
          <a:p>
            <a:pPr marL="0" lvl="0" indent="0" algn="l" rtl="0">
              <a:lnSpc>
                <a:spcPct val="115000"/>
              </a:lnSpc>
              <a:spcBef>
                <a:spcPts val="600"/>
              </a:spcBef>
              <a:spcAft>
                <a:spcPts val="0"/>
              </a:spcAft>
              <a:buNone/>
            </a:pPr>
            <a:endParaRPr sz="2000" dirty="0">
              <a:solidFill>
                <a:srgbClr val="000000"/>
              </a:solidFill>
            </a:endParaRPr>
          </a:p>
        </p:txBody>
      </p:sp>
      <p:sp>
        <p:nvSpPr>
          <p:cNvPr id="239" name="Google Shape;239;p33"/>
          <p:cNvSpPr txBox="1">
            <a:spLocks noGrp="1"/>
          </p:cNvSpPr>
          <p:nvPr>
            <p:ph type="title"/>
          </p:nvPr>
        </p:nvSpPr>
        <p:spPr>
          <a:xfrm>
            <a:off x="457200" y="-12"/>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Practice</a:t>
            </a:r>
            <a:endParaRPr>
              <a:solidFill>
                <a:schemeClr val="accent1"/>
              </a:solidFill>
            </a:endParaRPr>
          </a:p>
        </p:txBody>
      </p:sp>
    </p:spTree>
    <p:extLst>
      <p:ext uri="{BB962C8B-B14F-4D97-AF65-F5344CB8AC3E}">
        <p14:creationId xmlns:p14="http://schemas.microsoft.com/office/powerpoint/2010/main" val="330450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body" idx="1"/>
          </p:nvPr>
        </p:nvSpPr>
        <p:spPr>
          <a:xfrm>
            <a:off x="457200" y="1143000"/>
            <a:ext cx="8154000" cy="50448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 sz="2000" dirty="0">
                <a:solidFill>
                  <a:schemeClr val="accent1"/>
                </a:solidFill>
              </a:rPr>
              <a:t>Which of these variables do you expect to be symmetric?</a:t>
            </a:r>
            <a:endParaRPr sz="2000" dirty="0">
              <a:solidFill>
                <a:schemeClr val="accent1"/>
              </a:solidFill>
            </a:endParaRPr>
          </a:p>
          <a:p>
            <a:pPr marL="0" lvl="0" indent="0" algn="l" rtl="0">
              <a:lnSpc>
                <a:spcPct val="115000"/>
              </a:lnSpc>
              <a:spcBef>
                <a:spcPts val="1000"/>
              </a:spcBef>
              <a:spcAft>
                <a:spcPts val="0"/>
              </a:spcAft>
              <a:buClr>
                <a:srgbClr val="000000"/>
              </a:buClr>
              <a:buSzPts val="1100"/>
              <a:buFont typeface="Arial"/>
              <a:buNone/>
            </a:pPr>
            <a:r>
              <a:rPr lang="en" sz="2000" dirty="0">
                <a:solidFill>
                  <a:srgbClr val="000000"/>
                </a:solidFill>
              </a:rPr>
              <a:t>(a) heights of adult females</a:t>
            </a:r>
            <a:endParaRPr sz="2000" dirty="0">
              <a:solidFill>
                <a:srgbClr val="000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000000"/>
                </a:solidFill>
              </a:rPr>
              <a:t>(b) salaries of a random sample of people from North Carolina</a:t>
            </a:r>
            <a:endParaRPr sz="2000" dirty="0">
              <a:solidFill>
                <a:srgbClr val="000000"/>
              </a:solidFill>
            </a:endParaRPr>
          </a:p>
          <a:p>
            <a:pPr marL="0" lvl="0" indent="0" algn="l" rtl="0">
              <a:lnSpc>
                <a:spcPct val="115000"/>
              </a:lnSpc>
              <a:spcBef>
                <a:spcPts val="600"/>
              </a:spcBef>
              <a:spcAft>
                <a:spcPts val="0"/>
              </a:spcAft>
              <a:buClr>
                <a:srgbClr val="000000"/>
              </a:buClr>
              <a:buSzPts val="1100"/>
              <a:buFont typeface="Arial"/>
              <a:buNone/>
            </a:pPr>
            <a:r>
              <a:rPr lang="en" sz="2000" dirty="0">
                <a:solidFill>
                  <a:srgbClr val="000000"/>
                </a:solidFill>
              </a:rPr>
              <a:t>(c) house prices</a:t>
            </a:r>
            <a:endParaRPr sz="2000" dirty="0">
              <a:solidFill>
                <a:srgbClr val="000000"/>
              </a:solidFill>
            </a:endParaRPr>
          </a:p>
          <a:p>
            <a:pPr marL="0" lvl="0" indent="0" algn="l" rtl="0">
              <a:lnSpc>
                <a:spcPct val="115000"/>
              </a:lnSpc>
              <a:spcBef>
                <a:spcPts val="600"/>
              </a:spcBef>
              <a:spcAft>
                <a:spcPts val="0"/>
              </a:spcAft>
              <a:buNone/>
            </a:pPr>
            <a:r>
              <a:rPr lang="en" sz="2000" dirty="0">
                <a:solidFill>
                  <a:srgbClr val="000000"/>
                </a:solidFill>
              </a:rPr>
              <a:t>(d) birthdays of classmates (day of the month)</a:t>
            </a:r>
            <a:endParaRPr sz="2000" dirty="0">
              <a:solidFill>
                <a:srgbClr val="000000"/>
              </a:solidFill>
            </a:endParaRPr>
          </a:p>
          <a:p>
            <a:pPr marL="0" lvl="0" indent="0" algn="l" rtl="0">
              <a:lnSpc>
                <a:spcPct val="115000"/>
              </a:lnSpc>
              <a:spcBef>
                <a:spcPts val="600"/>
              </a:spcBef>
              <a:spcAft>
                <a:spcPts val="0"/>
              </a:spcAft>
              <a:buNone/>
            </a:pPr>
            <a:endParaRPr sz="2000" dirty="0">
              <a:solidFill>
                <a:srgbClr val="000000"/>
              </a:solidFill>
            </a:endParaRPr>
          </a:p>
        </p:txBody>
      </p:sp>
      <p:sp>
        <p:nvSpPr>
          <p:cNvPr id="239" name="Google Shape;239;p33"/>
          <p:cNvSpPr txBox="1">
            <a:spLocks noGrp="1"/>
          </p:cNvSpPr>
          <p:nvPr>
            <p:ph type="title"/>
          </p:nvPr>
        </p:nvSpPr>
        <p:spPr>
          <a:xfrm>
            <a:off x="457200" y="-12"/>
            <a:ext cx="82296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Practice</a:t>
            </a:r>
            <a:endParaRPr>
              <a:solidFill>
                <a:schemeClr val="accent1"/>
              </a:solidFill>
            </a:endParaRPr>
          </a:p>
        </p:txBody>
      </p:sp>
    </p:spTree>
    <p:extLst>
      <p:ext uri="{BB962C8B-B14F-4D97-AF65-F5344CB8AC3E}">
        <p14:creationId xmlns:p14="http://schemas.microsoft.com/office/powerpoint/2010/main" val="2613026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b1699f245f078d3c6c8ac466cf728e0a52c13"/>
</p:tagLst>
</file>

<file path=ppt/tags/tag2.xml><?xml version="1.0" encoding="utf-8"?>
<p:tagLst xmlns:a="http://schemas.openxmlformats.org/drawingml/2006/main" xmlns:r="http://schemas.openxmlformats.org/officeDocument/2006/relationships" xmlns:p="http://schemas.openxmlformats.org/presentationml/2006/main">
  <p:tag name="TIMING" val="|13.1|6.4"/>
</p:tagLst>
</file>

<file path=ppt/tags/tag3.xml><?xml version="1.0" encoding="utf-8"?>
<p:tagLst xmlns:a="http://schemas.openxmlformats.org/drawingml/2006/main" xmlns:r="http://schemas.openxmlformats.org/officeDocument/2006/relationships" xmlns:p="http://schemas.openxmlformats.org/presentationml/2006/main">
  <p:tag name="TIMING" val="|28.2|29.4"/>
</p:tagLst>
</file>

<file path=ppt/tags/tag4.xml><?xml version="1.0" encoding="utf-8"?>
<p:tagLst xmlns:a="http://schemas.openxmlformats.org/drawingml/2006/main" xmlns:r="http://schemas.openxmlformats.org/officeDocument/2006/relationships" xmlns:p="http://schemas.openxmlformats.org/presentationml/2006/main">
  <p:tag name="TIMING" val="|13.5|20.3|13"/>
</p:tagLst>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E39A3ED730EF40BC95659DEDC34250" ma:contentTypeVersion="4" ma:contentTypeDescription="Create a new document." ma:contentTypeScope="" ma:versionID="35ae4085b5cb6bde6e905c69dcb10e27">
  <xsd:schema xmlns:xsd="http://www.w3.org/2001/XMLSchema" xmlns:xs="http://www.w3.org/2001/XMLSchema" xmlns:p="http://schemas.microsoft.com/office/2006/metadata/properties" xmlns:ns2="2e108766-8a5d-4dd6-bf2d-0e83b2e3ea10" targetNamespace="http://schemas.microsoft.com/office/2006/metadata/properties" ma:root="true" ma:fieldsID="6e076ca49e7c802acdbea8cc88235627" ns2:_="">
    <xsd:import namespace="2e108766-8a5d-4dd6-bf2d-0e83b2e3ea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8766-8a5d-4dd6-bf2d-0e83b2e3ea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605ED-CCB9-4441-91E0-7F14D93A1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8766-8a5d-4dd6-bf2d-0e83b2e3e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3F815B-6E6B-437C-95EA-B6C979BFBC91}">
  <ds:schemaRefs>
    <ds:schemaRef ds:uri="http://schemas.microsoft.com/sharepoint/v3/contenttype/forms"/>
  </ds:schemaRefs>
</ds:datastoreItem>
</file>

<file path=customXml/itemProps3.xml><?xml version="1.0" encoding="utf-8"?>
<ds:datastoreItem xmlns:ds="http://schemas.openxmlformats.org/officeDocument/2006/customXml" ds:itemID="{6936CF6A-C1C3-4ABA-ACA7-1D450D43CCA9}">
  <ds:schemaRefs>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2e108766-8a5d-4dd6-bf2d-0e83b2e3ea10"/>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20448</TotalTime>
  <Words>4590</Words>
  <Application>Microsoft Office PowerPoint</Application>
  <PresentationFormat>On-screen Show (4:3)</PresentationFormat>
  <Paragraphs>656</Paragraphs>
  <Slides>74</Slides>
  <Notes>10</Notes>
  <HiddenSlides>0</HiddenSlides>
  <MMClips>0</MMClips>
  <ScaleCrop>false</ScaleCrop>
  <HeadingPairs>
    <vt:vector size="4" baseType="variant">
      <vt:variant>
        <vt:lpstr>Theme</vt:lpstr>
      </vt:variant>
      <vt:variant>
        <vt:i4>7</vt:i4>
      </vt:variant>
      <vt:variant>
        <vt:lpstr>Slide Titles</vt:lpstr>
      </vt:variant>
      <vt:variant>
        <vt:i4>74</vt:i4>
      </vt:variant>
    </vt:vector>
  </HeadingPairs>
  <TitlesOfParts>
    <vt:vector size="81" baseType="lpstr">
      <vt:lpstr>Opener</vt:lpstr>
      <vt:lpstr>Chapter Outline</vt:lpstr>
      <vt:lpstr>Learning Objectives</vt:lpstr>
      <vt:lpstr>Concept Check Question</vt:lpstr>
      <vt:lpstr>Key Term</vt:lpstr>
      <vt:lpstr>Image Slide Master</vt:lpstr>
      <vt:lpstr>Custom Design</vt:lpstr>
      <vt:lpstr>PowerPoint Presentation</vt:lpstr>
      <vt:lpstr>Review: important Shapes of Histograms</vt:lpstr>
      <vt:lpstr>Symmetric   Bimodal (sum of 2 bells  Unimodal (bell-shaped)  with different centers)</vt:lpstr>
      <vt:lpstr>A Histogram for a Uniform Distribution</vt:lpstr>
      <vt:lpstr>Practice</vt:lpstr>
      <vt:lpstr>Practice</vt:lpstr>
      <vt:lpstr>Practice</vt:lpstr>
      <vt:lpstr>Practice</vt:lpstr>
      <vt:lpstr>Practice</vt:lpstr>
      <vt:lpstr>Practice</vt:lpstr>
      <vt:lpstr>2.3 Stem-and-Leaf Displays</vt:lpstr>
      <vt:lpstr>Example 2-8</vt:lpstr>
      <vt:lpstr>Example 2-8: Solution (1 of 2)</vt:lpstr>
      <vt:lpstr>Figure 2.15 Stem-and-Leaf Display</vt:lpstr>
      <vt:lpstr>Example 2-8: Solution (2 of 2)</vt:lpstr>
      <vt:lpstr>Figure 2.17 Ranked Stem-and-Leaf Display of Test Scores</vt:lpstr>
      <vt:lpstr>Example 2-9</vt:lpstr>
      <vt:lpstr>Example 2-9: Solution</vt:lpstr>
      <vt:lpstr>Example 2-10: combining bins in pairs</vt:lpstr>
      <vt:lpstr>Example 2-10 answer</vt:lpstr>
      <vt:lpstr>Example 2-11: separating bins in two</vt:lpstr>
      <vt:lpstr>2.4 Dotplots</vt:lpstr>
      <vt:lpstr>Example 2-12</vt:lpstr>
      <vt:lpstr>Example 2-12: Solution (1 of 2)</vt:lpstr>
      <vt:lpstr>Example 2-12: Solution (2 of 2)</vt:lpstr>
      <vt:lpstr>1.7 Summation Notation</vt:lpstr>
      <vt:lpstr>Summation Notation</vt:lpstr>
      <vt:lpstr>Example 1-3</vt:lpstr>
      <vt:lpstr>Example 1-3: Solution (1 of 2)</vt:lpstr>
      <vt:lpstr>Example 1-3: Solution (2 of 2)</vt:lpstr>
      <vt:lpstr>“Hand” solution for problem 1.7 #39</vt:lpstr>
      <vt:lpstr>TI84 stat tool approach for problem 1.7 #39</vt:lpstr>
      <vt:lpstr>Problem 1.7 #37 using Excel </vt:lpstr>
      <vt:lpstr>Problem 1.37 using Excel (cont) </vt:lpstr>
      <vt:lpstr>Example 1-4</vt:lpstr>
      <vt:lpstr>Example 1-4: Hand Solution</vt:lpstr>
      <vt:lpstr>Example 1-4: TI 84 Solution</vt:lpstr>
      <vt:lpstr>Example 1-4: TI 84 Solution (cont)</vt:lpstr>
      <vt:lpstr>Doing table calculations with Excel</vt:lpstr>
      <vt:lpstr>3.1 Measures of Center for Ungrouped Data</vt:lpstr>
      <vt:lpstr>3.1 Opening Example</vt:lpstr>
      <vt:lpstr>Figure 3.1</vt:lpstr>
      <vt:lpstr>Mean</vt:lpstr>
      <vt:lpstr>Example 3-1</vt:lpstr>
      <vt:lpstr>Example 3-1: Solution</vt:lpstr>
      <vt:lpstr>Example 3-1A:2014 Profits of 10 U.S. Companies</vt:lpstr>
      <vt:lpstr>Example 3-1A: Solution</vt:lpstr>
      <vt:lpstr>Example 3-2</vt:lpstr>
      <vt:lpstr>Example 3-3</vt:lpstr>
      <vt:lpstr>Example 3-3: Solution (1 of 2)</vt:lpstr>
      <vt:lpstr>Example 3-3: Solution (2 of 2)</vt:lpstr>
      <vt:lpstr>Recall the opening example: 2013 Average Starting Salaries for Selected Majors</vt:lpstr>
      <vt:lpstr>Median (1 of 2)</vt:lpstr>
      <vt:lpstr>Table 3.2 Compensations of 11 Female CEOs</vt:lpstr>
      <vt:lpstr>Example 3-4: Solution</vt:lpstr>
      <vt:lpstr>Example 3-5</vt:lpstr>
      <vt:lpstr>Example 3-5 continued</vt:lpstr>
      <vt:lpstr>Case Study 3-2 Education Level and 2014 Median Weekly Earnings</vt:lpstr>
      <vt:lpstr>Case Study 3-2A Median Prices of Homes in Selected Metro Areas</vt:lpstr>
      <vt:lpstr>Mode</vt:lpstr>
      <vt:lpstr>Example 3-9 (Data set with Three Modes)</vt:lpstr>
      <vt:lpstr>Mode advantage</vt:lpstr>
      <vt:lpstr>Mode shortcoming and Uni, Bi and Multimodal</vt:lpstr>
      <vt:lpstr>Trimmed Mean</vt:lpstr>
      <vt:lpstr>Example 3-11</vt:lpstr>
      <vt:lpstr>Example 3-11 (cont)</vt:lpstr>
      <vt:lpstr>Weighted Mean (1 of 2)</vt:lpstr>
      <vt:lpstr>Example 3-12</vt:lpstr>
      <vt:lpstr>Example 3-12 “hand” solution</vt:lpstr>
      <vt:lpstr>Example 3-12 TI 84 solution</vt:lpstr>
      <vt:lpstr>Example 3-12 Excel solution</vt:lpstr>
      <vt:lpstr>Relationships Among the Mean, Median, and Mode</vt:lpstr>
      <vt:lpstr>Relationships Among the Mean, Median, and Mode</vt:lpstr>
      <vt:lpstr>Relationships Among the Mean, Median, and Mode</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Statistics, 9e</dc:title>
  <dc:subject>Statistics</dc:subject>
  <dc:creator>Mann</dc:creator>
  <cp:lastModifiedBy>Microsoft Office User</cp:lastModifiedBy>
  <cp:revision>2058</cp:revision>
  <cp:lastPrinted>2017-04-26T13:25:47Z</cp:lastPrinted>
  <dcterms:created xsi:type="dcterms:W3CDTF">2017-04-21T14:49:46Z</dcterms:created>
  <dcterms:modified xsi:type="dcterms:W3CDTF">2023-07-12T18:31:59Z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0x01010070E39A3ED730EF40BC95659DEDC34250</vt:lpwstr>
  </property>
</Properties>
</file>