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36"/>
  </p:notesMasterIdLst>
  <p:sldIdLst>
    <p:sldId id="523" r:id="rId11"/>
    <p:sldId id="457" r:id="rId12"/>
    <p:sldId id="462" r:id="rId13"/>
    <p:sldId id="463" r:id="rId14"/>
    <p:sldId id="524" r:id="rId15"/>
    <p:sldId id="465" r:id="rId16"/>
    <p:sldId id="467" r:id="rId17"/>
    <p:sldId id="525" r:id="rId18"/>
    <p:sldId id="468" r:id="rId19"/>
    <p:sldId id="470" r:id="rId20"/>
    <p:sldId id="471" r:id="rId21"/>
    <p:sldId id="472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1" r:id="rId30"/>
    <p:sldId id="526" r:id="rId31"/>
    <p:sldId id="527" r:id="rId32"/>
    <p:sldId id="528" r:id="rId33"/>
    <p:sldId id="529" r:id="rId34"/>
    <p:sldId id="490" r:id="rId35"/>
  </p:sldIdLst>
  <p:sldSz cx="9144000" cy="6858000" type="screen4x3"/>
  <p:notesSz cx="7315200" cy="96012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25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0000"/>
    <a:srgbClr val="00007F"/>
    <a:srgbClr val="931B21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6" autoAdjust="0"/>
    <p:restoredTop sz="86396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12"/>
        <p:guide pos="2880"/>
        <p:guide orient="horz" pos="1108"/>
        <p:guide pos="4458"/>
        <p:guide orient="horz" pos="25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presProps" Target="presProps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0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3997" r:id="rId4"/>
    <p:sldLayoutId id="2147483974" r:id="rId5"/>
    <p:sldLayoutId id="2147483975" r:id="rId6"/>
    <p:sldLayoutId id="2147484000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math.upenn.edu/~deturck/m170/wk4/lecture/case1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228599"/>
            <a:ext cx="8839200" cy="695865"/>
          </a:xfrm>
        </p:spPr>
        <p:txBody>
          <a:bodyPr/>
          <a:lstStyle/>
          <a:p>
            <a:r>
              <a:rPr lang="en-US" dirty="0"/>
              <a:t>Statistics Session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52400" y="1303939"/>
            <a:ext cx="8839200" cy="1290215"/>
          </a:xfrm>
        </p:spPr>
        <p:txBody>
          <a:bodyPr/>
          <a:lstStyle/>
          <a:p>
            <a:r>
              <a:rPr lang="en-GB" b="1" dirty="0"/>
              <a:t>Introduction to Statistics II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9D532-C60E-4EF6-80CB-9B174718E51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2400" y="3730447"/>
            <a:ext cx="8839200" cy="5334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269522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4EC2-1467-4DE8-8438-790801293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30" y="535185"/>
            <a:ext cx="8534400" cy="693729"/>
          </a:xfrm>
        </p:spPr>
        <p:txBody>
          <a:bodyPr/>
          <a:lstStyle/>
          <a:p>
            <a:r>
              <a:rPr lang="en-GB" dirty="0"/>
              <a:t>Qualitative or Categorical Variable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11DF-0E56-4162-BDF8-5A2FE0C93F0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0227" y="1379835"/>
            <a:ext cx="8745005" cy="460375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 variable that cannot assume a numerical value but can be classified into two or more nonnumeric categories is a </a:t>
            </a:r>
            <a:r>
              <a:rPr lang="en-US" sz="2800" b="1" dirty="0">
                <a:solidFill>
                  <a:schemeClr val="accent2"/>
                </a:solidFill>
              </a:rPr>
              <a:t>qualitative</a:t>
            </a:r>
            <a:r>
              <a:rPr lang="en-US" sz="2800" dirty="0"/>
              <a:t> or </a:t>
            </a:r>
            <a:r>
              <a:rPr lang="en-US" sz="2800" b="1" dirty="0">
                <a:solidFill>
                  <a:schemeClr val="accent2"/>
                </a:solidFill>
              </a:rPr>
              <a:t>categorical variable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The data collected on such a variable are called </a:t>
            </a:r>
            <a:r>
              <a:rPr lang="en-US" sz="2800" b="1" dirty="0">
                <a:solidFill>
                  <a:schemeClr val="accent2"/>
                </a:solidFill>
              </a:rPr>
              <a:t>qualitative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data</a:t>
            </a:r>
            <a:r>
              <a:rPr lang="en-US" sz="2800" dirty="0"/>
              <a:t>.</a:t>
            </a:r>
          </a:p>
          <a:p>
            <a:r>
              <a:rPr lang="en-US" sz="2800" dirty="0"/>
              <a:t>If the variable is a yes or no, then it is binary. </a:t>
            </a:r>
          </a:p>
          <a:p>
            <a:r>
              <a:rPr lang="en-US" sz="2800" dirty="0"/>
              <a:t>If the categories have an intrinsic order, then it is ordinal.</a:t>
            </a:r>
          </a:p>
          <a:p>
            <a:r>
              <a:rPr lang="en-US" sz="2800" dirty="0"/>
              <a:t>Otherwise, it is said to be nominal.</a:t>
            </a:r>
          </a:p>
          <a:p>
            <a:pPr marL="0" indent="0">
              <a:buNone/>
            </a:pPr>
            <a:r>
              <a:rPr lang="en-US" sz="2800" dirty="0"/>
              <a:t>Come up with examples each of these subtypes.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B3455-0E25-4AB9-B9F3-1B85BF9A70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4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61B3-92AA-40D7-B191-AAC524E2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1.1 Types of Variables</a:t>
            </a:r>
            <a:endParaRPr lang="en-US" dirty="0"/>
          </a:p>
        </p:txBody>
      </p:sp>
      <p:pic>
        <p:nvPicPr>
          <p:cNvPr id="8" name="Content Placeholder 7" descr="Chart shows variable splitting into quantitative, qualitative. Quantitative splits into discrete like numbers, et cetera, and continuous like length, height, et cetera.">
            <a:extLst>
              <a:ext uri="{FF2B5EF4-FFF2-40B4-BE49-F238E27FC236}">
                <a16:creationId xmlns:a16="http://schemas.microsoft.com/office/drawing/2014/main" id="{92B8BFF2-E043-400A-8DD9-7C81EA2101F4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985" y="1504570"/>
            <a:ext cx="8039791" cy="356749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6358C-24DF-4920-ADD6-1F1A1F0AB5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729B45-C57E-CC4E-95D3-A48CC508A6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0950" y="3808475"/>
            <a:ext cx="2495218" cy="1062530"/>
          </a:xfrm>
          <a:prstGeom prst="rect">
            <a:avLst/>
          </a:prstGeom>
        </p:spPr>
      </p:pic>
      <p:sp>
        <p:nvSpPr>
          <p:cNvPr id="4" name="Alternate Process 3">
            <a:extLst>
              <a:ext uri="{FF2B5EF4-FFF2-40B4-BE49-F238E27FC236}">
                <a16:creationId xmlns:a16="http://schemas.microsoft.com/office/drawing/2014/main" id="{C209E91E-CBA1-E84A-B81E-0A825848125B}"/>
              </a:ext>
            </a:extLst>
          </p:cNvPr>
          <p:cNvSpPr/>
          <p:nvPr/>
        </p:nvSpPr>
        <p:spPr>
          <a:xfrm>
            <a:off x="8097140" y="4077758"/>
            <a:ext cx="975210" cy="71735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Binary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69DD6D6A-4A87-E341-9CEC-736E8A8D8EE5}"/>
              </a:ext>
            </a:extLst>
          </p:cNvPr>
          <p:cNvCxnSpPr>
            <a:endCxn id="4" idx="0"/>
          </p:cNvCxnSpPr>
          <p:nvPr/>
        </p:nvCxnSpPr>
        <p:spPr>
          <a:xfrm>
            <a:off x="7304220" y="3925968"/>
            <a:ext cx="1280525" cy="151790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9C0989-BEE9-2B43-B3D2-4B6A0F1C0D7B}"/>
              </a:ext>
            </a:extLst>
          </p:cNvPr>
          <p:cNvSpPr txBox="1"/>
          <p:nvPr/>
        </p:nvSpPr>
        <p:spPr>
          <a:xfrm>
            <a:off x="45440" y="4916429"/>
            <a:ext cx="4881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92608" indent="-29260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r-FR" dirty="0"/>
              <a:t>Quantitative</a:t>
            </a:r>
          </a:p>
          <a:p>
            <a:pPr marL="690563" indent="-288925"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</a:pPr>
            <a:r>
              <a:rPr lang="fr-FR" dirty="0" err="1"/>
              <a:t>Discrete</a:t>
            </a:r>
            <a:r>
              <a:rPr lang="fr-FR" dirty="0"/>
              <a:t> (</a:t>
            </a:r>
            <a:r>
              <a:rPr lang="fr-FR" dirty="0" err="1"/>
              <a:t>age</a:t>
            </a:r>
            <a:r>
              <a:rPr lang="fr-FR" dirty="0"/>
              <a:t> in </a:t>
            </a:r>
            <a:r>
              <a:rPr lang="fr-FR" dirty="0" err="1"/>
              <a:t>years</a:t>
            </a:r>
            <a:r>
              <a:rPr lang="fr-FR" dirty="0"/>
              <a:t> at </a:t>
            </a:r>
            <a:r>
              <a:rPr lang="fr-FR" dirty="0" err="1"/>
              <a:t>previous</a:t>
            </a:r>
            <a:r>
              <a:rPr lang="fr-FR" dirty="0"/>
              <a:t> </a:t>
            </a:r>
            <a:r>
              <a:rPr lang="fr-FR" dirty="0" err="1"/>
              <a:t>birthday</a:t>
            </a:r>
            <a:r>
              <a:rPr lang="fr-FR" dirty="0"/>
              <a:t>)</a:t>
            </a:r>
          </a:p>
          <a:p>
            <a:pPr marL="690563" indent="-288925"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</a:pPr>
            <a:r>
              <a:rPr lang="fr-FR" dirty="0" err="1"/>
              <a:t>Continuous</a:t>
            </a:r>
            <a:r>
              <a:rPr lang="fr-FR" dirty="0"/>
              <a:t> (</a:t>
            </a:r>
            <a:r>
              <a:rPr lang="fr-FR" dirty="0" err="1"/>
              <a:t>height</a:t>
            </a:r>
            <a:r>
              <a:rPr lang="fr-FR" dirty="0"/>
              <a:t>, not </a:t>
            </a:r>
            <a:r>
              <a:rPr lang="fr-FR" dirty="0" err="1"/>
              <a:t>rounded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29546F-E9E9-1D4F-BF76-F2AD8B8D2796}"/>
              </a:ext>
            </a:extLst>
          </p:cNvPr>
          <p:cNvSpPr/>
          <p:nvPr/>
        </p:nvSpPr>
        <p:spPr>
          <a:xfrm>
            <a:off x="4526560" y="488054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92608" indent="-292608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r-FR" dirty="0"/>
              <a:t>Qualitative or </a:t>
            </a:r>
            <a:r>
              <a:rPr lang="fr-FR" dirty="0" err="1"/>
              <a:t>Categorical</a:t>
            </a:r>
            <a:endParaRPr lang="fr-FR" dirty="0"/>
          </a:p>
          <a:p>
            <a:pPr marL="1028700" lvl="1" indent="-34290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28700" lvl="1" indent="-34290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 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car)</a:t>
            </a:r>
          </a:p>
          <a:p>
            <a:pPr marL="1028700" lvl="1" indent="-34290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Ordinal 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elementary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high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42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62054-4323-4CCD-9DCC-B8D480C6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41637"/>
            <a:ext cx="8534400" cy="610514"/>
          </a:xfrm>
        </p:spPr>
        <p:txBody>
          <a:bodyPr>
            <a:normAutofit fontScale="90000"/>
          </a:bodyPr>
          <a:lstStyle/>
          <a:p>
            <a:r>
              <a:rPr lang="en-US" dirty="0"/>
              <a:t>1.4 Cross-Section Versus Time-Series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8C90-3C74-405E-91EA-77B69552A9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70090" y="1379835"/>
            <a:ext cx="8803820" cy="3468316"/>
          </a:xfrm>
        </p:spPr>
        <p:txBody>
          <a:bodyPr/>
          <a:lstStyle/>
          <a:p>
            <a:r>
              <a:rPr lang="en-US" dirty="0"/>
              <a:t>Data collected on different elements at the same point in time or for the same period of time are </a:t>
            </a:r>
            <a:r>
              <a:rPr lang="en-US" b="1" dirty="0">
                <a:solidFill>
                  <a:schemeClr val="accent2"/>
                </a:solidFill>
              </a:rPr>
              <a:t>cross-section data</a:t>
            </a:r>
            <a:r>
              <a:rPr lang="en-US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Example is the wealth table (current as of 8/29/21)</a:t>
            </a:r>
            <a:endParaRPr lang="en-US" b="1" dirty="0"/>
          </a:p>
          <a:p>
            <a:r>
              <a:rPr lang="en-US" dirty="0"/>
              <a:t>Data collected on the same element for the same variable at different points in time or for different periods of time are called </a:t>
            </a:r>
            <a:r>
              <a:rPr lang="en-US" b="1" dirty="0">
                <a:solidFill>
                  <a:schemeClr val="accent2"/>
                </a:solidFill>
              </a:rPr>
              <a:t>time-series data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Example is the average tuition and fees on next slide.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8BC16-BB93-49A4-8F01-64043FAB32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117EB-CECE-4620-BFF6-5DA49B51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400" dirty="0"/>
              <a:t>Table 1.3 Average Tuition and Fees in 2014 Dollars at Four-Year Public Institutions</a:t>
            </a:r>
            <a:endParaRPr lang="en-US" sz="3400" dirty="0"/>
          </a:p>
        </p:txBody>
      </p:sp>
      <p:graphicFrame>
        <p:nvGraphicFramePr>
          <p:cNvPr id="9" name="Content Placeholder 8" descr="Table is accessible to screenreaders">
            <a:extLst>
              <a:ext uri="{FF2B5EF4-FFF2-40B4-BE49-F238E27FC236}">
                <a16:creationId xmlns:a16="http://schemas.microsoft.com/office/drawing/2014/main" id="{1AE032AA-D41C-40A8-963B-C4D3A3D9AA9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16265991"/>
              </p:ext>
            </p:extLst>
          </p:nvPr>
        </p:nvGraphicFramePr>
        <p:xfrm>
          <a:off x="1372210" y="1986995"/>
          <a:ext cx="5932010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4945">
                  <a:extLst>
                    <a:ext uri="{9D8B030D-6E8A-4147-A177-3AD203B41FA5}">
                      <a16:colId xmlns:a16="http://schemas.microsoft.com/office/drawing/2014/main" val="767624484"/>
                    </a:ext>
                  </a:extLst>
                </a:gridCol>
                <a:gridCol w="3567065">
                  <a:extLst>
                    <a:ext uri="{9D8B030D-6E8A-4147-A177-3AD203B41FA5}">
                      <a16:colId xmlns:a16="http://schemas.microsoft.com/office/drawing/2014/main" val="373981453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20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 and Fee (Dollars)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04867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1974–75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2469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632518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1984–85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/>
                </a:tc>
                <a:extLst>
                  <a:ext uri="{0D108BD9-81ED-4DB2-BD59-A6C34878D82A}">
                    <a16:rowId xmlns:a16="http://schemas.microsoft.com/office/drawing/2014/main" val="35211975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1994–95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/>
                </a:tc>
                <a:extLst>
                  <a:ext uri="{0D108BD9-81ED-4DB2-BD59-A6C34878D82A}">
                    <a16:rowId xmlns:a16="http://schemas.microsoft.com/office/drawing/2014/main" val="109948287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2004–05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51979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2014–15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kern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9139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50292" marB="5029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472618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1A345-4123-4EDA-9C44-535A9154AF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156725" y="5179445"/>
            <a:ext cx="4022436" cy="450510"/>
          </a:xfrm>
        </p:spPr>
        <p:txBody>
          <a:bodyPr/>
          <a:lstStyle/>
          <a:p>
            <a:r>
              <a:rPr lang="en-US" sz="2000" dirty="0"/>
              <a:t>Source: The College Board.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AE661-24E0-4042-BC78-AE4220F074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6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4A9E-A7C9-4A10-8261-FA7D61F1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654049"/>
          </a:xfrm>
        </p:spPr>
        <p:txBody>
          <a:bodyPr/>
          <a:lstStyle/>
          <a:p>
            <a:r>
              <a:rPr lang="en-US" dirty="0"/>
              <a:t>1.5 Population Versus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8741-8A0F-4EA7-87C9-9A7DE059B35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4195" y="1531625"/>
            <a:ext cx="8879715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7F"/>
                </a:solidFill>
              </a:rPr>
              <a:t>Definition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population</a:t>
            </a:r>
            <a:r>
              <a:rPr lang="en-US" dirty="0"/>
              <a:t> consists of all elements – individuals, items, or objects – whose characteristics are being studied.</a:t>
            </a:r>
          </a:p>
          <a:p>
            <a:r>
              <a:rPr lang="en-US" dirty="0"/>
              <a:t>The population on which the study will make conclusions is the </a:t>
            </a:r>
            <a:r>
              <a:rPr lang="en-US" b="1" dirty="0">
                <a:solidFill>
                  <a:schemeClr val="accent2"/>
                </a:solidFill>
              </a:rPr>
              <a:t>target population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portion of the population selected for actual measurements is referred to as a </a:t>
            </a:r>
            <a:r>
              <a:rPr lang="en-US" b="1" dirty="0">
                <a:solidFill>
                  <a:schemeClr val="accent2"/>
                </a:solidFill>
              </a:rPr>
              <a:t>sample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55092-6B73-43F2-846F-11404EC2C8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4C8C-B809-4B17-BFD7-83C11822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1.2 Population and Sample</a:t>
            </a:r>
            <a:endParaRPr lang="en-US" dirty="0"/>
          </a:p>
        </p:txBody>
      </p:sp>
      <p:pic>
        <p:nvPicPr>
          <p:cNvPr id="8" name="Content Placeholder 7" descr="Diagram illustrates two boxes: the bigger box is labeled population and has a large number of dots and the smaller box is labeled sample has 7 dots. The 7 dots in the sample box are connected with 7 dots in the population box respectively.">
            <a:extLst>
              <a:ext uri="{FF2B5EF4-FFF2-40B4-BE49-F238E27FC236}">
                <a16:creationId xmlns:a16="http://schemas.microsoft.com/office/drawing/2014/main" id="{BB41EA6C-F017-4214-AEDB-58279F3B7F18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211" y="1835205"/>
            <a:ext cx="7633576" cy="377409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F6093-57BA-40FB-BD5A-BA7CCCDF90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2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903E-EF31-4AB5-9341-44160B2FE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769624"/>
          </a:xfrm>
        </p:spPr>
        <p:txBody>
          <a:bodyPr/>
          <a:lstStyle/>
          <a:p>
            <a:r>
              <a:rPr lang="en-GB" dirty="0"/>
              <a:t>Population Versus Sample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50C6-0775-4A42-B61B-976713D799D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  <a:r>
              <a:rPr lang="en-US" sz="2800" dirty="0">
                <a:solidFill>
                  <a:srgbClr val="00007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/>
              <a:t>A survey that includes every member of the population is called a </a:t>
            </a:r>
            <a:r>
              <a:rPr lang="en-US" sz="2800" b="1" dirty="0">
                <a:solidFill>
                  <a:schemeClr val="accent2"/>
                </a:solidFill>
              </a:rPr>
              <a:t>census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The technique of collecting information from a portion of the population is called a </a:t>
            </a:r>
            <a:r>
              <a:rPr lang="en-US" sz="2800" b="1" dirty="0">
                <a:solidFill>
                  <a:schemeClr val="accent2"/>
                </a:solidFill>
              </a:rPr>
              <a:t>sample survey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9CF4E-C1B8-473C-8DB0-41FC32AA5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7C45-280D-4645-9387-541D8AD1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Representative Sample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476D3-267A-4709-95C2-2F0BAC29E35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 sample that represents the characteristics of the population as closely as possible is called a </a:t>
            </a:r>
            <a:r>
              <a:rPr lang="en-US" sz="2800" b="1" dirty="0">
                <a:solidFill>
                  <a:schemeClr val="accent2"/>
                </a:solidFill>
              </a:rPr>
              <a:t>representative sample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517E7-2982-4A7F-B245-0D39415057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97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1DFC-7879-45D4-B2A8-C463F2F7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73204"/>
          </a:xfrm>
        </p:spPr>
        <p:txBody>
          <a:bodyPr>
            <a:noAutofit/>
          </a:bodyPr>
          <a:lstStyle/>
          <a:p>
            <a:r>
              <a:rPr lang="en-US" sz="3400" dirty="0"/>
              <a:t>Random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7CA8-AA48-41E3-B784-3A2CD9E8A24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2062890"/>
            <a:ext cx="8534400" cy="380451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</a:rPr>
              <a:t>random sample</a:t>
            </a:r>
            <a:r>
              <a:rPr lang="en-US" sz="2800" b="1" dirty="0"/>
              <a:t> </a:t>
            </a:r>
            <a:r>
              <a:rPr lang="en-US" sz="2800" dirty="0"/>
              <a:t>is a sample drawn in such a way that each member of the population has the same chance of being selected. [Also called a </a:t>
            </a:r>
            <a:r>
              <a:rPr lang="en-US" sz="2800" b="1" dirty="0">
                <a:solidFill>
                  <a:srgbClr val="930000"/>
                </a:solidFill>
              </a:rPr>
              <a:t>simple random sample</a:t>
            </a:r>
            <a:r>
              <a:rPr lang="en-US" sz="2800" dirty="0"/>
              <a:t>.]</a:t>
            </a:r>
          </a:p>
          <a:p>
            <a:pPr marL="0" indent="0">
              <a:buNone/>
            </a:pPr>
            <a:r>
              <a:rPr lang="en-US" sz="2800" dirty="0"/>
              <a:t>In a </a:t>
            </a:r>
            <a:r>
              <a:rPr lang="en-US" sz="2800" b="1" dirty="0">
                <a:solidFill>
                  <a:schemeClr val="accent2"/>
                </a:solidFill>
              </a:rPr>
              <a:t>non-random sample</a:t>
            </a:r>
            <a:r>
              <a:rPr lang="en-US" sz="2800" dirty="0"/>
              <a:t>, some members of the population may not have any chance of being selected in the sample.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9CE74-C069-4A8E-8AE7-E4C6D706F6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A8EF-3008-4FA9-A2F1-F949BB67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400" dirty="0"/>
              <a:t>Sampling Error Versus Nonsampling Error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B945B-272E-4322-9246-86E36EB9ADA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66911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b="1" dirty="0">
                <a:solidFill>
                  <a:schemeClr val="accent2"/>
                </a:solidFill>
              </a:rPr>
              <a:t>sampling error</a:t>
            </a:r>
            <a:r>
              <a:rPr lang="en-US" sz="2800" b="1" dirty="0"/>
              <a:t> </a:t>
            </a:r>
            <a:r>
              <a:rPr lang="en-US" sz="2800" dirty="0"/>
              <a:t>is the difference between</a:t>
            </a:r>
          </a:p>
          <a:p>
            <a:r>
              <a:rPr lang="en-US" sz="2800" dirty="0"/>
              <a:t>the result obtained from a sample survey;</a:t>
            </a:r>
          </a:p>
          <a:p>
            <a:r>
              <a:rPr lang="en-US" sz="2800" dirty="0"/>
              <a:t>the result that would have been obtained if the whole population had been included in the survey. </a:t>
            </a:r>
          </a:p>
          <a:p>
            <a:pPr marL="0" indent="0">
              <a:buNone/>
            </a:pPr>
            <a:r>
              <a:rPr lang="en-US" sz="2800" dirty="0"/>
              <a:t>Errors that occur in the collection, recording, and tabulation of data are </a:t>
            </a:r>
            <a:r>
              <a:rPr lang="en-US" sz="2800" b="1" dirty="0" err="1">
                <a:solidFill>
                  <a:schemeClr val="accent2"/>
                </a:solidFill>
              </a:rPr>
              <a:t>nonsampling</a:t>
            </a:r>
            <a:r>
              <a:rPr lang="en-US" sz="2800" b="1" dirty="0">
                <a:solidFill>
                  <a:schemeClr val="accent2"/>
                </a:solidFill>
              </a:rPr>
              <a:t> errors or biases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899E8-B3CA-4A7A-A754-7073180CBE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3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A942-C92F-4506-99CC-7B580512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693729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Statistics and Types of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DA68F-4EE6-4DDF-9C44-164C77DE52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75392" y="1455730"/>
            <a:ext cx="859321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Statistics is</a:t>
            </a:r>
          </a:p>
          <a:p>
            <a:r>
              <a:rPr lang="en-US" sz="2800" dirty="0"/>
              <a:t>the science of collecting, analyzing, presenting, and interpreting data, </a:t>
            </a:r>
            <a:r>
              <a:rPr lang="en-US" sz="2800" b="1" dirty="0"/>
              <a:t>as well as of making decisions based on such analyses.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2"/>
                </a:solidFill>
              </a:rPr>
              <a:t>You can separate into 2 jobs</a:t>
            </a:r>
            <a:endParaRPr lang="en-US" sz="2800" b="1" dirty="0"/>
          </a:p>
          <a:p>
            <a:pPr marL="5143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for organizing, displaying, and describing data </a:t>
            </a:r>
          </a:p>
          <a:p>
            <a:pPr marL="854075" lvl="2" indent="-51435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tables, graphs, and summary measures.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Inferential: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that use sample results to help make decisions or predictions about a population.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8D34-A4F4-418B-BAAD-2DC5F5E22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F1C2-6FDD-4697-89C7-E695EAE9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1.3 Types of Errors</a:t>
            </a:r>
            <a:endParaRPr lang="en-US" dirty="0"/>
          </a:p>
        </p:txBody>
      </p:sp>
      <p:pic>
        <p:nvPicPr>
          <p:cNvPr id="8" name="Content Placeholder 2" descr="Chart shows types of error splitting into sampling and nonsampling error. Non sampling error splits into selection, nonresponse, response, voluntary response error.">
            <a:extLst>
              <a:ext uri="{FF2B5EF4-FFF2-40B4-BE49-F238E27FC236}">
                <a16:creationId xmlns:a16="http://schemas.microsoft.com/office/drawing/2014/main" id="{66C80104-5D28-4143-9065-A47687910B00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670" y="1379835"/>
            <a:ext cx="8014116" cy="337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37126-B4FE-448D-A3E6-8529ED41C5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10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F1C2-6FDD-4697-89C7-E695EAE9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error or bias</a:t>
            </a:r>
            <a:endParaRPr lang="en-US" dirty="0"/>
          </a:p>
        </p:txBody>
      </p:sp>
      <p:pic>
        <p:nvPicPr>
          <p:cNvPr id="8" name="Content Placeholder 2" descr="Chart shows types of error splitting into sampling and nonsampling error. Non sampling error splits into selection, nonresponse, response, voluntary response error.">
            <a:extLst>
              <a:ext uri="{FF2B5EF4-FFF2-40B4-BE49-F238E27FC236}">
                <a16:creationId xmlns:a16="http://schemas.microsoft.com/office/drawing/2014/main" id="{66C80104-5D28-4143-9065-A47687910B00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830" y="1459478"/>
            <a:ext cx="8014116" cy="337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37126-B4FE-448D-A3E6-8529ED41C5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48E4A2-60AD-604E-B3EA-F98E703FAD15}"/>
              </a:ext>
            </a:extLst>
          </p:cNvPr>
          <p:cNvSpPr txBox="1">
            <a:spLocks/>
          </p:cNvSpPr>
          <p:nvPr/>
        </p:nvSpPr>
        <p:spPr>
          <a:xfrm>
            <a:off x="564942" y="5340725"/>
            <a:ext cx="8014116" cy="7085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sampling is not representative of the population.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D1E6AE-19CA-9D45-8284-7D55C0B1FAF4}"/>
              </a:ext>
            </a:extLst>
          </p:cNvPr>
          <p:cNvCxnSpPr>
            <a:cxnSpLocks/>
          </p:cNvCxnSpPr>
          <p:nvPr/>
        </p:nvCxnSpPr>
        <p:spPr>
          <a:xfrm flipV="1">
            <a:off x="2446940" y="4491530"/>
            <a:ext cx="683055" cy="8491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6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F1C2-6FDD-4697-89C7-E695EAE9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Nonresponse</a:t>
            </a:r>
            <a:r>
              <a:rPr lang="es-ES" dirty="0"/>
              <a:t> Error</a:t>
            </a:r>
            <a:endParaRPr lang="en-US" dirty="0"/>
          </a:p>
        </p:txBody>
      </p:sp>
      <p:pic>
        <p:nvPicPr>
          <p:cNvPr id="8" name="Content Placeholder 2" descr="Chart shows types of error splitting into sampling and nonsampling error. Non sampling error splits into selection, nonresponse, response, voluntary response error.">
            <a:extLst>
              <a:ext uri="{FF2B5EF4-FFF2-40B4-BE49-F238E27FC236}">
                <a16:creationId xmlns:a16="http://schemas.microsoft.com/office/drawing/2014/main" id="{66C80104-5D28-4143-9065-A47687910B00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830" y="1459478"/>
            <a:ext cx="8014116" cy="337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37126-B4FE-448D-A3E6-8529ED41C5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48E4A2-60AD-604E-B3EA-F98E703FAD15}"/>
              </a:ext>
            </a:extLst>
          </p:cNvPr>
          <p:cNvSpPr txBox="1">
            <a:spLocks/>
          </p:cNvSpPr>
          <p:nvPr/>
        </p:nvSpPr>
        <p:spPr>
          <a:xfrm>
            <a:off x="564942" y="5340725"/>
            <a:ext cx="8274258" cy="896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Many of the people included in the sample do not respond to a survey, e.g., not answering a call.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D1E6AE-19CA-9D45-8284-7D55C0B1FAF4}"/>
              </a:ext>
            </a:extLst>
          </p:cNvPr>
          <p:cNvCxnSpPr>
            <a:cxnSpLocks/>
          </p:cNvCxnSpPr>
          <p:nvPr/>
        </p:nvCxnSpPr>
        <p:spPr>
          <a:xfrm flipV="1">
            <a:off x="3813050" y="4560091"/>
            <a:ext cx="683055" cy="8491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1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F1C2-6FDD-4697-89C7-E695EAE9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Response Error</a:t>
            </a:r>
            <a:endParaRPr lang="en-US" dirty="0"/>
          </a:p>
        </p:txBody>
      </p:sp>
      <p:pic>
        <p:nvPicPr>
          <p:cNvPr id="8" name="Content Placeholder 2" descr="Chart shows types of error splitting into sampling and nonsampling error. Non sampling error splits into selection, nonresponse, response, voluntary response error.">
            <a:extLst>
              <a:ext uri="{FF2B5EF4-FFF2-40B4-BE49-F238E27FC236}">
                <a16:creationId xmlns:a16="http://schemas.microsoft.com/office/drawing/2014/main" id="{66C80104-5D28-4143-9065-A47687910B00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830" y="1459478"/>
            <a:ext cx="8014116" cy="337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37126-B4FE-448D-A3E6-8529ED41C5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48E4A2-60AD-604E-B3EA-F98E703FAD15}"/>
              </a:ext>
            </a:extLst>
          </p:cNvPr>
          <p:cNvSpPr txBox="1">
            <a:spLocks/>
          </p:cNvSpPr>
          <p:nvPr/>
        </p:nvSpPr>
        <p:spPr>
          <a:xfrm>
            <a:off x="245985" y="5340725"/>
            <a:ext cx="8727925" cy="896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People included in the survey do not provide correct answers, e.g., in regards drug or alcohol consumption.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D1E6AE-19CA-9D45-8284-7D55C0B1FAF4}"/>
              </a:ext>
            </a:extLst>
          </p:cNvPr>
          <p:cNvCxnSpPr>
            <a:cxnSpLocks/>
          </p:cNvCxnSpPr>
          <p:nvPr/>
        </p:nvCxnSpPr>
        <p:spPr>
          <a:xfrm flipV="1">
            <a:off x="5068683" y="4721034"/>
            <a:ext cx="1077907" cy="581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6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F1C2-6FDD-4697-89C7-E695EAE9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44" y="502044"/>
            <a:ext cx="8534400" cy="838199"/>
          </a:xfrm>
        </p:spPr>
        <p:txBody>
          <a:bodyPr/>
          <a:lstStyle/>
          <a:p>
            <a:r>
              <a:rPr lang="es-ES" dirty="0" err="1"/>
              <a:t>Voluntary</a:t>
            </a:r>
            <a:r>
              <a:rPr lang="es-ES" dirty="0"/>
              <a:t> Response Error</a:t>
            </a:r>
            <a:endParaRPr lang="en-US" dirty="0"/>
          </a:p>
        </p:txBody>
      </p:sp>
      <p:pic>
        <p:nvPicPr>
          <p:cNvPr id="8" name="Content Placeholder 2" descr="Chart shows types of error splitting into sampling and nonsampling error. Non sampling error splits into selection, nonresponse, response, voluntary response error.">
            <a:extLst>
              <a:ext uri="{FF2B5EF4-FFF2-40B4-BE49-F238E27FC236}">
                <a16:creationId xmlns:a16="http://schemas.microsoft.com/office/drawing/2014/main" id="{66C80104-5D28-4143-9065-A47687910B00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355" y="1167950"/>
            <a:ext cx="8014116" cy="337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37126-B4FE-448D-A3E6-8529ED41C5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48E4A2-60AD-604E-B3EA-F98E703FAD15}"/>
              </a:ext>
            </a:extLst>
          </p:cNvPr>
          <p:cNvSpPr txBox="1">
            <a:spLocks/>
          </p:cNvSpPr>
          <p:nvPr/>
        </p:nvSpPr>
        <p:spPr>
          <a:xfrm>
            <a:off x="187149" y="5004202"/>
            <a:ext cx="8727925" cy="896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survey is conducted where people are invited to respond to a questionnaire online.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D1E6AE-19CA-9D45-8284-7D55C0B1FAF4}"/>
              </a:ext>
            </a:extLst>
          </p:cNvPr>
          <p:cNvCxnSpPr>
            <a:cxnSpLocks/>
          </p:cNvCxnSpPr>
          <p:nvPr/>
        </p:nvCxnSpPr>
        <p:spPr>
          <a:xfrm flipV="1">
            <a:off x="6621165" y="4422403"/>
            <a:ext cx="1077907" cy="581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1BAE460-5DBE-2246-8CB3-D31148401DE3}"/>
              </a:ext>
            </a:extLst>
          </p:cNvPr>
          <p:cNvSpPr txBox="1"/>
          <p:nvPr/>
        </p:nvSpPr>
        <p:spPr>
          <a:xfrm>
            <a:off x="93574" y="6002013"/>
            <a:ext cx="8915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famous example is the </a:t>
            </a:r>
            <a:r>
              <a:rPr lang="en-US" sz="2000" dirty="0">
                <a:hlinkClick r:id="rId3"/>
              </a:rPr>
              <a:t>Literary digest </a:t>
            </a:r>
            <a:r>
              <a:rPr lang="en-US" sz="2000" dirty="0"/>
              <a:t>who called an election for the Republican Presidential candidate in 1936 when in fact it was easily won by the Democrat (FDR).</a:t>
            </a:r>
          </a:p>
        </p:txBody>
      </p:sp>
    </p:spTree>
    <p:extLst>
      <p:ext uri="{BB962C8B-B14F-4D97-AF65-F5344CB8AC3E}">
        <p14:creationId xmlns:p14="http://schemas.microsoft.com/office/powerpoint/2010/main" val="91048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6041-D4A9-4899-A9A1-60BA0E1C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Non-simple Random Sampling Techniques</a:t>
            </a:r>
            <a:endParaRPr lang="en-US" sz="2000" baseline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9C6FB-8E73-4F2A-B9C7-D66ECFA3195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4195" y="1609347"/>
            <a:ext cx="8879715" cy="4627767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In a </a:t>
            </a:r>
            <a:r>
              <a:rPr lang="en-US" sz="2600" b="1" dirty="0">
                <a:solidFill>
                  <a:schemeClr val="accent2"/>
                </a:solidFill>
              </a:rPr>
              <a:t>stratified random sample</a:t>
            </a:r>
            <a:r>
              <a:rPr lang="en-US" sz="2600" dirty="0"/>
              <a:t>, first divide population into subpopulations (strata):</a:t>
            </a:r>
          </a:p>
          <a:p>
            <a:r>
              <a:rPr lang="en-US" sz="2600" dirty="0"/>
              <a:t>select sample from each of the strata;</a:t>
            </a:r>
          </a:p>
          <a:p>
            <a:pPr marL="0" indent="0">
              <a:buNone/>
            </a:pPr>
            <a:r>
              <a:rPr lang="en-US" sz="2600" dirty="0"/>
              <a:t>In </a:t>
            </a:r>
            <a:r>
              <a:rPr lang="en-US" sz="2600" b="1" dirty="0">
                <a:solidFill>
                  <a:schemeClr val="accent2"/>
                </a:solidFill>
              </a:rPr>
              <a:t>cluster sampling</a:t>
            </a:r>
            <a:r>
              <a:rPr lang="en-US" sz="2600" dirty="0"/>
              <a:t>:</a:t>
            </a:r>
          </a:p>
          <a:p>
            <a:r>
              <a:rPr lang="en-US" sz="2600" dirty="0"/>
              <a:t>Divide population into (often geographical) groups called </a:t>
            </a:r>
            <a:r>
              <a:rPr lang="en-US" sz="2600" b="1" dirty="0"/>
              <a:t>clusters</a:t>
            </a:r>
            <a:r>
              <a:rPr lang="en-US" sz="2600" dirty="0"/>
              <a:t>;</a:t>
            </a:r>
          </a:p>
          <a:p>
            <a:r>
              <a:rPr lang="en-US" sz="2600" dirty="0"/>
              <a:t>Take a sample of clusters that is representative of the population;</a:t>
            </a:r>
          </a:p>
          <a:p>
            <a:r>
              <a:rPr lang="en-US" sz="2600" dirty="0"/>
              <a:t>[Optional: Take a SRS from each of the selected clusters].</a:t>
            </a:r>
          </a:p>
          <a:p>
            <a:pPr marL="0" indent="0">
              <a:buNone/>
            </a:pPr>
            <a:r>
              <a:rPr lang="en-US" sz="2600" dirty="0"/>
              <a:t>In both cases, the final step is to join all samples into a single set.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CB0A-6D7F-4150-A90A-3C95C87358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A02C-9941-437F-A5E6-07AE6959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Basic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DD700-075C-421A-A278-E497B5F6EEB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36553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An </a:t>
            </a:r>
            <a:r>
              <a:rPr lang="en-US" sz="2800" b="1" dirty="0">
                <a:solidFill>
                  <a:schemeClr val="accent2"/>
                </a:solidFill>
              </a:rPr>
              <a:t>element</a:t>
            </a:r>
            <a:r>
              <a:rPr lang="en-US" sz="2800" b="1" dirty="0"/>
              <a:t>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chemeClr val="accent2"/>
                </a:solidFill>
              </a:rPr>
              <a:t>member</a:t>
            </a:r>
            <a:r>
              <a:rPr lang="en-US" sz="2800" b="1" dirty="0"/>
              <a:t> </a:t>
            </a:r>
            <a:r>
              <a:rPr lang="en-US" sz="2800" dirty="0"/>
              <a:t>of a sample or population is </a:t>
            </a:r>
          </a:p>
          <a:p>
            <a:r>
              <a:rPr lang="en-US" sz="2800" dirty="0"/>
              <a:t>a specific subject or object;</a:t>
            </a:r>
          </a:p>
          <a:p>
            <a:r>
              <a:rPr lang="en-US" sz="2800" dirty="0"/>
              <a:t>about which information is collected.</a:t>
            </a:r>
          </a:p>
          <a:p>
            <a:pPr marL="0" indent="0">
              <a:buNone/>
            </a:pPr>
            <a:r>
              <a:rPr lang="en-US" sz="2800" dirty="0"/>
              <a:t>For example: a person, firm, item, state, or country.</a:t>
            </a:r>
          </a:p>
          <a:p>
            <a:pPr marL="0" indent="0">
              <a:buNone/>
            </a:pPr>
            <a:r>
              <a:rPr lang="en-US" sz="2800" dirty="0"/>
              <a:t>Can you think of other examples of members that might be part of a study?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39572-2E8A-4D39-8FCD-4056CBA230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4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8521-FD2F-4039-802A-E1770177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 </a:t>
            </a:r>
            <a:r>
              <a:rPr lang="en-US" sz="2000" b="0" baseline="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56BA2-86EA-4098-B668-D2559734B19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460375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</a:rPr>
              <a:t>variable</a:t>
            </a:r>
            <a:r>
              <a:rPr lang="en-US" sz="2800" dirty="0"/>
              <a:t> is a characteristic under study that assumes different values for different elements.</a:t>
            </a:r>
          </a:p>
          <a:p>
            <a:pPr marL="0" indent="0">
              <a:buNone/>
            </a:pPr>
            <a:r>
              <a:rPr lang="en-US" sz="2800" dirty="0"/>
              <a:t>In contrast to a variable, the value of a </a:t>
            </a:r>
            <a:r>
              <a:rPr lang="en-US" sz="2800" b="1" dirty="0">
                <a:solidFill>
                  <a:schemeClr val="accent2"/>
                </a:solidFill>
              </a:rPr>
              <a:t>constant</a:t>
            </a:r>
            <a:r>
              <a:rPr lang="en-US" sz="2800" b="1" dirty="0"/>
              <a:t> </a:t>
            </a:r>
            <a:r>
              <a:rPr lang="en-US" sz="2800" dirty="0"/>
              <a:t>is fixed.</a:t>
            </a:r>
          </a:p>
          <a:p>
            <a:pPr marL="0" indent="0">
              <a:buNone/>
            </a:pPr>
            <a:r>
              <a:rPr lang="en-US" sz="2800" dirty="0"/>
              <a:t>Examples of variables could be </a:t>
            </a:r>
          </a:p>
          <a:p>
            <a:r>
              <a:rPr lang="en-US" sz="2800" dirty="0"/>
              <a:t>a person’s height, weight, age or health;</a:t>
            </a:r>
          </a:p>
          <a:p>
            <a:r>
              <a:rPr lang="en-US" sz="2800" dirty="0"/>
              <a:t>a firm’s earning, financial health, number of employees;</a:t>
            </a:r>
          </a:p>
          <a:p>
            <a:r>
              <a:rPr lang="en-US" sz="2800" dirty="0"/>
              <a:t>a state’s education level, poverty index, infrastructure.</a:t>
            </a:r>
          </a:p>
          <a:p>
            <a:pPr marL="0" indent="0">
              <a:buNone/>
            </a:pPr>
            <a:r>
              <a:rPr lang="en-US" sz="2800" dirty="0"/>
              <a:t>Come up with variables for your examples of members.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BE65D-B454-445C-8C2E-12F3DEACB2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3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E33E-AEF2-448D-9268-C93A61D5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Terms </a:t>
            </a:r>
            <a:r>
              <a:rPr lang="en-US" sz="2000" b="0" i="0" kern="1200" baseline="0" dirty="0">
                <a:solidFill>
                  <a:schemeClr val="accent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(end)</a:t>
            </a:r>
            <a:endParaRPr lang="en-US" sz="2000" baseline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441D7-B10F-4852-8C5F-5E9C0A76DFC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7240" y="1600200"/>
            <a:ext cx="8534400" cy="475615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dirty="0"/>
              <a:t>The value of a variable for an element is called an </a:t>
            </a:r>
            <a:r>
              <a:rPr lang="en-US" b="1" dirty="0">
                <a:solidFill>
                  <a:schemeClr val="accent2"/>
                </a:solidFill>
              </a:rPr>
              <a:t>observation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2"/>
                </a:solidFill>
              </a:rPr>
              <a:t>measurement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data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2"/>
                </a:solidFill>
              </a:rPr>
              <a:t>set</a:t>
            </a:r>
            <a:r>
              <a:rPr lang="en-US" b="1" dirty="0"/>
              <a:t> </a:t>
            </a:r>
            <a:r>
              <a:rPr lang="en-US" dirty="0"/>
              <a:t>is a collection of observations on one or more variables.</a:t>
            </a:r>
          </a:p>
          <a:p>
            <a:pPr marL="0" indent="0">
              <a:buNone/>
            </a:pPr>
            <a:r>
              <a:rPr lang="en-US" dirty="0"/>
              <a:t>A data set is often presented in the form of a spreadsheet (Excel) or a data frame (R).</a:t>
            </a:r>
          </a:p>
          <a:p>
            <a:pPr marL="0" indent="0">
              <a:buNone/>
            </a:pPr>
            <a:r>
              <a:rPr lang="en-US" dirty="0"/>
              <a:t>It is not uncommon nowadays to work with datasets with</a:t>
            </a:r>
          </a:p>
          <a:p>
            <a:r>
              <a:rPr lang="en-US" dirty="0"/>
              <a:t>dozens of variables </a:t>
            </a:r>
          </a:p>
          <a:p>
            <a:r>
              <a:rPr lang="en-US" dirty="0"/>
              <a:t>100’s, 1000’s or even millions of observations.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636C1-F558-40FE-BEB3-17F589F59B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2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2FF4-6968-44DD-8077-70E487A5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1073203"/>
          </a:xfrm>
        </p:spPr>
        <p:txBody>
          <a:bodyPr>
            <a:normAutofit fontScale="90000"/>
          </a:bodyPr>
          <a:lstStyle/>
          <a:p>
            <a:r>
              <a:rPr lang="en-US" dirty="0"/>
              <a:t>Table 1.1 Total Wealth of the World’s Ten Richest People (source: Forbes)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30074-A6CE-4B96-AF0F-2DB2F639CE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CBF919E9-0BE9-DA4C-9C88-DDB35B105C20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4052789213"/>
              </p:ext>
            </p:extLst>
          </p:nvPr>
        </p:nvGraphicFramePr>
        <p:xfrm>
          <a:off x="170090" y="1766371"/>
          <a:ext cx="8534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55">
                  <a:extLst>
                    <a:ext uri="{9D8B030D-6E8A-4147-A177-3AD203B41FA5}">
                      <a16:colId xmlns:a16="http://schemas.microsoft.com/office/drawing/2014/main" val="499910730"/>
                    </a:ext>
                  </a:extLst>
                </a:gridCol>
                <a:gridCol w="1499305">
                  <a:extLst>
                    <a:ext uri="{9D8B030D-6E8A-4147-A177-3AD203B41FA5}">
                      <a16:colId xmlns:a16="http://schemas.microsoft.com/office/drawing/2014/main" val="2354246816"/>
                    </a:ext>
                  </a:extLst>
                </a:gridCol>
                <a:gridCol w="549860">
                  <a:extLst>
                    <a:ext uri="{9D8B030D-6E8A-4147-A177-3AD203B41FA5}">
                      <a16:colId xmlns:a16="http://schemas.microsoft.com/office/drawing/2014/main" val="3857556358"/>
                    </a:ext>
                  </a:extLst>
                </a:gridCol>
                <a:gridCol w="2863900">
                  <a:extLst>
                    <a:ext uri="{9D8B030D-6E8A-4147-A177-3AD203B41FA5}">
                      <a16:colId xmlns:a16="http://schemas.microsoft.com/office/drawing/2014/main" val="14515056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66197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worth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23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 Bezos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$193.5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174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Elon Musk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$185.7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Tesla, SpaceX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37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Bernard Arnault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LVMH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339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Zuckerberg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$134.0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Facebook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092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Gates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$132.1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896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Larry Page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2223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Sergey Brin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$118.8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170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Larry Ellison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$116.3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822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Warren Buffett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$103.9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Berkshire Hathaway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323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 Ballmer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818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4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1E1E-B6AC-4998-AEAE-C3676DA9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810CA-20B4-445F-B51B-16C4D446938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4194" y="1759310"/>
            <a:ext cx="904980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 variable that can be measured numerically is called a </a:t>
            </a:r>
            <a:r>
              <a:rPr lang="en-US" sz="2800" b="1" dirty="0">
                <a:solidFill>
                  <a:schemeClr val="accent2"/>
                </a:solidFill>
              </a:rPr>
              <a:t>quantitative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variable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The data collected on a quantitative variable are called </a:t>
            </a:r>
            <a:r>
              <a:rPr lang="en-US" sz="2800" b="1" dirty="0">
                <a:solidFill>
                  <a:schemeClr val="accent2"/>
                </a:solidFill>
              </a:rPr>
              <a:t>quantitative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data</a:t>
            </a:r>
            <a:r>
              <a:rPr lang="en-US" sz="2800" b="1" dirty="0"/>
              <a:t>.</a:t>
            </a:r>
          </a:p>
          <a:p>
            <a:r>
              <a:rPr lang="en-US" sz="2800" dirty="0"/>
              <a:t>People or other living thing examples: </a:t>
            </a:r>
            <a:r>
              <a:rPr lang="en-US" sz="2600" dirty="0"/>
              <a:t>height, weight for;</a:t>
            </a:r>
          </a:p>
          <a:p>
            <a:r>
              <a:rPr lang="en-US" sz="2600" dirty="0"/>
              <a:t>Country, state or other geographical entity:</a:t>
            </a:r>
          </a:p>
          <a:p>
            <a:pPr lvl="1"/>
            <a:r>
              <a:rPr lang="en-US" sz="2400" dirty="0"/>
              <a:t>portion in poverty, uninsured, underinsured, unemployed, “discouraged”</a:t>
            </a:r>
          </a:p>
          <a:p>
            <a:pPr lvl="1"/>
            <a:r>
              <a:rPr lang="en-US" sz="2400" dirty="0"/>
              <a:t>level of income inequality:</a:t>
            </a:r>
          </a:p>
          <a:p>
            <a:pPr marL="352425" lvl="1" indent="0">
              <a:buNone/>
            </a:pPr>
            <a:r>
              <a:rPr lang="en-US" sz="2400" dirty="0"/>
              <a:t> 90</a:t>
            </a:r>
            <a:r>
              <a:rPr lang="en-US" sz="2400" baseline="30000" dirty="0"/>
              <a:t>th</a:t>
            </a:r>
            <a:r>
              <a:rPr lang="en-US" sz="2400" dirty="0"/>
              <a:t> percentile/10th percentile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2F682-2FE6-45BB-92B3-F5CAFF7FD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3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2FF4-6968-44DD-8077-70E487A5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90" y="590525"/>
            <a:ext cx="8879715" cy="1073203"/>
          </a:xfrm>
        </p:spPr>
        <p:txBody>
          <a:bodyPr>
            <a:noAutofit/>
          </a:bodyPr>
          <a:lstStyle/>
          <a:p>
            <a:r>
              <a:rPr lang="en-US" sz="3200" dirty="0"/>
              <a:t>For wealth table: what are the numeric variables?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30074-A6CE-4B96-AF0F-2DB2F639CE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CBF919E9-0BE9-DA4C-9C88-DDB35B105C20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63312033"/>
              </p:ext>
            </p:extLst>
          </p:nvPr>
        </p:nvGraphicFramePr>
        <p:xfrm>
          <a:off x="170090" y="1135666"/>
          <a:ext cx="8534400" cy="454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55">
                  <a:extLst>
                    <a:ext uri="{9D8B030D-6E8A-4147-A177-3AD203B41FA5}">
                      <a16:colId xmlns:a16="http://schemas.microsoft.com/office/drawing/2014/main" val="499910730"/>
                    </a:ext>
                  </a:extLst>
                </a:gridCol>
                <a:gridCol w="1499305">
                  <a:extLst>
                    <a:ext uri="{9D8B030D-6E8A-4147-A177-3AD203B41FA5}">
                      <a16:colId xmlns:a16="http://schemas.microsoft.com/office/drawing/2014/main" val="2354246816"/>
                    </a:ext>
                  </a:extLst>
                </a:gridCol>
                <a:gridCol w="549860">
                  <a:extLst>
                    <a:ext uri="{9D8B030D-6E8A-4147-A177-3AD203B41FA5}">
                      <a16:colId xmlns:a16="http://schemas.microsoft.com/office/drawing/2014/main" val="3857556358"/>
                    </a:ext>
                  </a:extLst>
                </a:gridCol>
                <a:gridCol w="2863900">
                  <a:extLst>
                    <a:ext uri="{9D8B030D-6E8A-4147-A177-3AD203B41FA5}">
                      <a16:colId xmlns:a16="http://schemas.microsoft.com/office/drawing/2014/main" val="14515056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466197242"/>
                    </a:ext>
                  </a:extLst>
                </a:gridCol>
              </a:tblGrid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worth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23896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 Bezos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$193.5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174947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Elon Musk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$185.7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Tesla, SpaceX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377989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Bernard Arnault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LVMH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339636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Zuckerberg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$134.0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Facebook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092972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Gates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$132.1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3896968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Larry Page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2223806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Sergey Brin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$118.8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170229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Larry Ellison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$116.3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8223455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Warren Buffett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$103.9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Berkshire Hathaway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3239854"/>
                  </a:ext>
                </a:extLst>
              </a:tr>
              <a:tr h="41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 Ballmer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$96.1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81865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B67EA5-E233-C748-B088-359398CD81E2}"/>
              </a:ext>
            </a:extLst>
          </p:cNvPr>
          <p:cNvSpPr txBox="1"/>
          <p:nvPr/>
        </p:nvSpPr>
        <p:spPr>
          <a:xfrm>
            <a:off x="245985" y="5821806"/>
            <a:ext cx="6647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 how one is given with decimals: it is </a:t>
            </a:r>
            <a:r>
              <a:rPr lang="en-US" sz="2000" b="1" dirty="0"/>
              <a:t>continuous</a:t>
            </a:r>
            <a:r>
              <a:rPr lang="en-US" sz="2000" dirty="0"/>
              <a:t> numeric.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423C8-01E2-B241-AC76-7C8FED85D35C}"/>
              </a:ext>
            </a:extLst>
          </p:cNvPr>
          <p:cNvSpPr txBox="1"/>
          <p:nvPr/>
        </p:nvSpPr>
        <p:spPr>
          <a:xfrm>
            <a:off x="304800" y="6334458"/>
            <a:ext cx="5803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other is given as an integer; it is </a:t>
            </a:r>
            <a:r>
              <a:rPr lang="en-US" sz="2000" b="1" dirty="0"/>
              <a:t>discrete</a:t>
            </a:r>
            <a:r>
              <a:rPr lang="en-US" sz="2000" dirty="0"/>
              <a:t> numeric.</a:t>
            </a:r>
          </a:p>
        </p:txBody>
      </p:sp>
    </p:spTree>
    <p:extLst>
      <p:ext uri="{BB962C8B-B14F-4D97-AF65-F5344CB8AC3E}">
        <p14:creationId xmlns:p14="http://schemas.microsoft.com/office/powerpoint/2010/main" val="150620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99FA-FC58-48ED-8018-D80F4076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vs Continuous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EE4A6-2981-4836-B4FD-9DA9763BBCA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517904"/>
            <a:ext cx="8669110" cy="44915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A variable whose values are countable is </a:t>
            </a:r>
            <a:r>
              <a:rPr lang="en-US" sz="2800" b="1" dirty="0">
                <a:solidFill>
                  <a:schemeClr val="accent2"/>
                </a:solidFill>
              </a:rPr>
              <a:t>discrete</a:t>
            </a:r>
            <a:r>
              <a:rPr lang="en-US" sz="2800" dirty="0"/>
              <a:t>. </a:t>
            </a:r>
          </a:p>
          <a:p>
            <a:r>
              <a:rPr lang="en-US" sz="2800" dirty="0"/>
              <a:t>In other words, a discrete variable can assume only certain values with no intermediate values.</a:t>
            </a:r>
          </a:p>
          <a:p>
            <a:pPr marL="0" indent="0">
              <a:buNone/>
            </a:pPr>
            <a:r>
              <a:rPr lang="en-US" sz="2800" dirty="0"/>
              <a:t>A variable that can assume any numerical value over an interval (or intervals) is </a:t>
            </a:r>
            <a:r>
              <a:rPr lang="en-US" sz="2800" b="1" dirty="0">
                <a:solidFill>
                  <a:schemeClr val="accent2"/>
                </a:solidFill>
              </a:rPr>
              <a:t>continuous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r>
              <a:rPr lang="en-US" sz="2800" b="1" dirty="0"/>
              <a:t>Classify the other numeric variables we have discussed:</a:t>
            </a:r>
          </a:p>
          <a:p>
            <a:r>
              <a:rPr lang="en-US" sz="2800" dirty="0"/>
              <a:t>height, weight (if rounded to nearest inch, </a:t>
            </a:r>
            <a:r>
              <a:rPr lang="en-US" sz="2800" dirty="0" err="1"/>
              <a:t>lb</a:t>
            </a:r>
            <a:r>
              <a:rPr lang="en-US" sz="2800" dirty="0"/>
              <a:t>): discrete</a:t>
            </a:r>
          </a:p>
          <a:p>
            <a:r>
              <a:rPr lang="en-US" sz="2800" dirty="0"/>
              <a:t>portion in poverty, </a:t>
            </a:r>
            <a:r>
              <a:rPr lang="en-US" sz="2800" dirty="0" err="1"/>
              <a:t>etc</a:t>
            </a:r>
            <a:r>
              <a:rPr lang="en-US" sz="2800" dirty="0"/>
              <a:t>, income inequality: continuous</a:t>
            </a: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D941F-FAF6-4295-BFD9-F9EEC25129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7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ac9b66ba7319f6d089b02dc99515a0108d7217"/>
</p:tagLst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6CF6A-C1C3-4ABA-ACA7-1D450D43CCA9}">
  <ds:schemaRefs>
    <ds:schemaRef ds:uri="http://schemas.microsoft.com/office/infopath/2007/PartnerControls"/>
    <ds:schemaRef ds:uri="http://schemas.microsoft.com/office/2006/metadata/properties"/>
    <ds:schemaRef ds:uri="2e108766-8a5d-4dd6-bf2d-0e83b2e3ea10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15882</TotalTime>
  <Words>1412</Words>
  <Application>Microsoft Office PowerPoint</Application>
  <PresentationFormat>On-screen Show (4:3)</PresentationFormat>
  <Paragraphs>267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Calibri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PowerPoint Presentation</vt:lpstr>
      <vt:lpstr>Review: Statistics and Types of Statistics</vt:lpstr>
      <vt:lpstr>1.2 Basic Terms</vt:lpstr>
      <vt:lpstr>Basic Terms (cont.)</vt:lpstr>
      <vt:lpstr>Basic Terms (end)</vt:lpstr>
      <vt:lpstr>Table 1.1 Total Wealth of the World’s Ten Richest People (source: Forbes)</vt:lpstr>
      <vt:lpstr>Quantitative Variables</vt:lpstr>
      <vt:lpstr>For wealth table: what are the numeric variables?</vt:lpstr>
      <vt:lpstr>Discrete vs Continuous</vt:lpstr>
      <vt:lpstr>Qualitative or Categorical Variable</vt:lpstr>
      <vt:lpstr>Figure 1.1 Types of Variables</vt:lpstr>
      <vt:lpstr>1.4 Cross-Section Versus Time-Series Data</vt:lpstr>
      <vt:lpstr>Table 1.3 Average Tuition and Fees in 2014 Dollars at Four-Year Public Institutions</vt:lpstr>
      <vt:lpstr>1.5 Population Versus Sample</vt:lpstr>
      <vt:lpstr>Figure 1.2 Population and Sample</vt:lpstr>
      <vt:lpstr>Population Versus Sample</vt:lpstr>
      <vt:lpstr>Representative Sample</vt:lpstr>
      <vt:lpstr>Random Sample</vt:lpstr>
      <vt:lpstr>Sampling Error Versus Nonsampling Error</vt:lpstr>
      <vt:lpstr>Figure 1.3 Types of Errors</vt:lpstr>
      <vt:lpstr>Selection error or bias</vt:lpstr>
      <vt:lpstr>Nonresponse Error</vt:lpstr>
      <vt:lpstr>Response Error</vt:lpstr>
      <vt:lpstr>Voluntary Response Error</vt:lpstr>
      <vt:lpstr>Non-simple Random Sampling Techniques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Windows User</cp:lastModifiedBy>
  <cp:revision>1561</cp:revision>
  <cp:lastPrinted>2017-04-26T13:25:47Z</cp:lastPrinted>
  <dcterms:created xsi:type="dcterms:W3CDTF">2017-04-21T14:49:46Z</dcterms:created>
  <dcterms:modified xsi:type="dcterms:W3CDTF">2022-02-03T11:59:58Z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