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45"/>
  </p:notesMasterIdLst>
  <p:sldIdLst>
    <p:sldId id="658" r:id="rId11"/>
    <p:sldId id="456" r:id="rId12"/>
    <p:sldId id="576" r:id="rId13"/>
    <p:sldId id="577" r:id="rId14"/>
    <p:sldId id="290" r:id="rId15"/>
    <p:sldId id="291" r:id="rId16"/>
    <p:sldId id="578" r:id="rId17"/>
    <p:sldId id="659" r:id="rId18"/>
    <p:sldId id="585" r:id="rId19"/>
    <p:sldId id="586" r:id="rId20"/>
    <p:sldId id="588" r:id="rId21"/>
    <p:sldId id="314" r:id="rId22"/>
    <p:sldId id="589" r:id="rId23"/>
    <p:sldId id="591" r:id="rId24"/>
    <p:sldId id="595" r:id="rId25"/>
    <p:sldId id="597" r:id="rId26"/>
    <p:sldId id="598" r:id="rId27"/>
    <p:sldId id="599" r:id="rId28"/>
    <p:sldId id="601" r:id="rId29"/>
    <p:sldId id="604" r:id="rId30"/>
    <p:sldId id="605" r:id="rId31"/>
    <p:sldId id="606" r:id="rId32"/>
    <p:sldId id="258" r:id="rId33"/>
    <p:sldId id="259" r:id="rId34"/>
    <p:sldId id="260" r:id="rId35"/>
    <p:sldId id="261" r:id="rId36"/>
    <p:sldId id="262" r:id="rId37"/>
    <p:sldId id="263" r:id="rId38"/>
    <p:sldId id="303" r:id="rId39"/>
    <p:sldId id="306" r:id="rId40"/>
    <p:sldId id="307" r:id="rId41"/>
    <p:sldId id="660" r:id="rId42"/>
    <p:sldId id="309" r:id="rId43"/>
    <p:sldId id="310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8011"/>
    <a:srgbClr val="F9EDC3"/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0382" autoAdjust="0"/>
  </p:normalViewPr>
  <p:slideViewPr>
    <p:cSldViewPr>
      <p:cViewPr varScale="1">
        <p:scale>
          <a:sx n="58" d="100"/>
          <a:sy n="58" d="100"/>
        </p:scale>
        <p:origin x="1536" y="44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ec3cab4_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bec3cab4_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8ef082036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8ef082036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dd9b5fcf_0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dd9b5fcf_0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d9b5fcf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d9b5fcf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dd9b5fcf_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dd9b5fcf_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dd9b5fcf_0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dd9b5fcf_0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dd9b5fcf_0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dd9b5fcf_0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dd9b5fcf_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dd9b5fcf_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8ef08203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8ef08203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9b066a1b_0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9b066a1b_0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d9b5fcf_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d9b5fcf_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d659cad_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d659cad_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d659cad_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d659cad_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d9b5fcf_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dd9b5fcf_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bfff8405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bfff8405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7"/>
          </p:nvPr>
        </p:nvSpPr>
        <p:spPr>
          <a:xfrm>
            <a:off x="304800" y="2639742"/>
            <a:ext cx="8534400" cy="841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7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1448715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C02F1-4935-4750-B5A3-5561B9D90B4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2263" y="3276600"/>
            <a:ext cx="8499475" cy="1139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61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15371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96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395325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3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774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emf"/><Relationship Id="rId4" Type="http://schemas.openxmlformats.org/officeDocument/2006/relationships/image" Target="../media/image20.wmf"/><Relationship Id="rId9" Type="http://schemas.openxmlformats.org/officeDocument/2006/relationships/package" Target="../embeddings/Microsoft_Excel_Worksheet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llup.com/" TargetMode="Externa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5EErdouO2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5.png"/><Relationship Id="rId4" Type="http://schemas.openxmlformats.org/officeDocument/2006/relationships/hyperlink" Target="http://galton.uchicago.edu/about/docs/labby09dice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85057" y="685800"/>
            <a:ext cx="8839200" cy="2286000"/>
          </a:xfrm>
        </p:spPr>
        <p:txBody>
          <a:bodyPr/>
          <a:lstStyle/>
          <a:p>
            <a:r>
              <a:rPr lang="en-GB" sz="3200" b="1" dirty="0"/>
              <a:t>Chi-Square Tests: Goodness of Fit</a:t>
            </a:r>
            <a:endParaRPr lang="en-US" sz="32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C50D-F3BD-4ADE-B9AE-177E327D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534400" cy="838199"/>
          </a:xfrm>
        </p:spPr>
        <p:txBody>
          <a:bodyPr/>
          <a:lstStyle/>
          <a:p>
            <a:r>
              <a:rPr lang="en-US" dirty="0"/>
              <a:t>Observed and Expected Frequencies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0328F-28B9-4760-B64D-D24472998D89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152400" y="1257300"/>
                <a:ext cx="8991600" cy="4838700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GB" sz="2800" dirty="0"/>
                  <a:t>The frequencies obtained from the performance of an experiment are 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observed frequencies</a:t>
                </a:r>
                <a:r>
                  <a:rPr lang="en-GB" sz="2800" dirty="0"/>
                  <a:t> (denoted by </a:t>
                </a:r>
                <a:r>
                  <a:rPr lang="en-GB" sz="2800" i="1" dirty="0"/>
                  <a:t>O</a:t>
                </a:r>
                <a:r>
                  <a:rPr lang="en-GB" sz="2800" dirty="0"/>
                  <a:t>).</a:t>
                </a:r>
              </a:p>
              <a:p>
                <a:pPr marL="0" indent="0">
                  <a:buNone/>
                </a:pPr>
                <a:r>
                  <a:rPr lang="en-GB" sz="2800" dirty="0"/>
                  <a:t>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expected frequencies</a:t>
                </a:r>
                <a:r>
                  <a:rPr lang="en-GB" sz="2800" dirty="0"/>
                  <a:t> (denoted by </a:t>
                </a:r>
                <a:r>
                  <a:rPr lang="en-GB" sz="2800" i="1" dirty="0"/>
                  <a:t>E</a:t>
                </a:r>
                <a:r>
                  <a:rPr lang="en-GB" sz="2800" dirty="0"/>
                  <a:t>), are those that we expect to obtain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 is true.</a:t>
                </a:r>
              </a:p>
              <a:p>
                <a:pPr marL="0" indent="0">
                  <a:buNone/>
                </a:pPr>
                <a:r>
                  <a:rPr lang="en-GB" sz="2800" dirty="0"/>
                  <a:t>The expected frequency for a category is obtained as</a:t>
                </a:r>
                <a:endParaRPr lang="en-US" sz="28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GB" sz="2800" dirty="0"/>
                  <a:t>where: </a:t>
                </a:r>
              </a:p>
              <a:p>
                <a:r>
                  <a:rPr lang="en-GB" sz="2800" i="1" dirty="0"/>
                  <a:t>n</a:t>
                </a:r>
                <a:r>
                  <a:rPr lang="en-GB" sz="2800" dirty="0"/>
                  <a:t> is sample size;</a:t>
                </a:r>
              </a:p>
              <a:p>
                <a:r>
                  <a:rPr lang="en-GB" sz="2800" i="1" dirty="0"/>
                  <a:t>p </a:t>
                </a:r>
                <a:r>
                  <a:rPr lang="en-GB" sz="2800" dirty="0"/>
                  <a:t>is probability an element belongs to category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800" dirty="0"/>
                  <a:t> is true.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10328F-28B9-4760-B64D-D24472998D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152400" y="1257300"/>
                <a:ext cx="8991600" cy="4838700"/>
              </a:xfrm>
              <a:blipFill>
                <a:blip r:embed="rId2"/>
                <a:stretch>
                  <a:fillRect l="-1554" t="-3133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786F2-CB7E-48F2-AE02-8172AD6FD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0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3EEA-312B-49D6-8C30-A6B169A0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2" y="509640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Test Statistic for a Goodness-of-Fit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48E4-8F6F-4593-BA30-61B9E42109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6786" y="1295870"/>
            <a:ext cx="6695840" cy="533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test statistic for a goodness-of-fit test</a:t>
            </a:r>
            <a:r>
              <a:rPr lang="en-US" dirty="0"/>
              <a:t> is</a:t>
            </a:r>
          </a:p>
        </p:txBody>
      </p:sp>
      <p:graphicFrame>
        <p:nvGraphicFramePr>
          <p:cNvPr id="12" name="Content Placeholder 11" descr="chi squared.">
            <a:extLst>
              <a:ext uri="{FF2B5EF4-FFF2-40B4-BE49-F238E27FC236}">
                <a16:creationId xmlns:a16="http://schemas.microsoft.com/office/drawing/2014/main" id="{36906EEA-6FAB-4375-AA4E-D3D995A31AA9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778230802"/>
              </p:ext>
            </p:extLst>
          </p:nvPr>
        </p:nvGraphicFramePr>
        <p:xfrm>
          <a:off x="7046426" y="1314932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7" name="Equation" r:id="rId3" imgW="406080" imgH="406080" progId="Equation.DSMT4">
                  <p:embed/>
                </p:oleObj>
              </mc:Choice>
              <mc:Fallback>
                <p:oleObj name="Equation" r:id="rId3" imgW="406080" imgH="406080" progId="Equation.DSMT4">
                  <p:embed/>
                  <p:pic>
                    <p:nvPicPr>
                      <p:cNvPr id="12" name="Content Placeholder 11" descr="chi squared.">
                        <a:extLst>
                          <a:ext uri="{FF2B5EF4-FFF2-40B4-BE49-F238E27FC236}">
                            <a16:creationId xmlns:a16="http://schemas.microsoft.com/office/drawing/2014/main" id="{36906EEA-6FAB-4375-AA4E-D3D995A31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6426" y="1314932"/>
                        <a:ext cx="40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A85B9-3A48-4C75-B1CA-28ED93D2142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87995" y="1282484"/>
            <a:ext cx="1383190" cy="376425"/>
          </a:xfrm>
        </p:spPr>
        <p:txBody>
          <a:bodyPr/>
          <a:lstStyle/>
          <a:p>
            <a:r>
              <a:rPr lang="en-US" dirty="0"/>
              <a:t>and its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3E84E2-7D0E-48A3-9E26-982560549AA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3137" y="1757950"/>
            <a:ext cx="3218318" cy="394648"/>
          </a:xfrm>
        </p:spPr>
        <p:txBody>
          <a:bodyPr/>
          <a:lstStyle/>
          <a:p>
            <a:r>
              <a:rPr lang="en-US" dirty="0"/>
              <a:t>value is calculated as</a:t>
            </a:r>
          </a:p>
        </p:txBody>
      </p:sp>
      <p:graphicFrame>
        <p:nvGraphicFramePr>
          <p:cNvPr id="16" name="Content Placeholder 15" descr="chi squared = sum of, O minus e, squared, over E.">
            <a:extLst>
              <a:ext uri="{FF2B5EF4-FFF2-40B4-BE49-F238E27FC236}">
                <a16:creationId xmlns:a16="http://schemas.microsoft.com/office/drawing/2014/main" id="{FA505A4F-FFEE-47CE-96EA-2C9684F239BD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922272442"/>
              </p:ext>
            </p:extLst>
          </p:nvPr>
        </p:nvGraphicFramePr>
        <p:xfrm>
          <a:off x="2733561" y="2295412"/>
          <a:ext cx="2419577" cy="91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8" name="Equation" r:id="rId5" imgW="2565360" imgH="965160" progId="Equation.DSMT4">
                  <p:embed/>
                </p:oleObj>
              </mc:Choice>
              <mc:Fallback>
                <p:oleObj name="Equation" r:id="rId5" imgW="2565360" imgH="965160" progId="Equation.DSMT4">
                  <p:embed/>
                  <p:pic>
                    <p:nvPicPr>
                      <p:cNvPr id="16" name="Content Placeholder 15" descr="chi squared = sum of, O minus e, squared, over E.">
                        <a:extLst>
                          <a:ext uri="{FF2B5EF4-FFF2-40B4-BE49-F238E27FC236}">
                            <a16:creationId xmlns:a16="http://schemas.microsoft.com/office/drawing/2014/main" id="{FA505A4F-FFEE-47CE-96EA-2C9684F23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3561" y="2295412"/>
                        <a:ext cx="2419577" cy="910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BE93B5-960B-49F6-A4B1-BA1061E56C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6785" y="3427640"/>
            <a:ext cx="8534400" cy="2617640"/>
          </a:xfrm>
        </p:spPr>
        <p:txBody>
          <a:bodyPr/>
          <a:lstStyle/>
          <a:p>
            <a:pPr marL="0" indent="0"/>
            <a:r>
              <a:rPr lang="en-US" dirty="0"/>
              <a:t>where </a:t>
            </a:r>
          </a:p>
          <a:p>
            <a:pPr marL="457200" lvl="1" indent="0">
              <a:buNone/>
            </a:pPr>
            <a:r>
              <a:rPr lang="en-US" sz="2800" b="1" i="1" dirty="0"/>
              <a:t>O</a:t>
            </a:r>
            <a:r>
              <a:rPr lang="en-US" sz="2800" dirty="0"/>
              <a:t> = observed frequency for a category</a:t>
            </a:r>
          </a:p>
          <a:p>
            <a:pPr marL="457200" lvl="1" indent="0">
              <a:buNone/>
            </a:pPr>
            <a:r>
              <a:rPr lang="en-US" sz="2800" b="1" i="1" dirty="0">
                <a:ea typeface="Verdana" pitchFamily="34" charset="0"/>
                <a:cs typeface="Verdana" pitchFamily="34" charset="0"/>
              </a:rPr>
              <a:t>E</a:t>
            </a:r>
            <a:r>
              <a:rPr lang="en-US" sz="2800" dirty="0"/>
              <a:t> = expected frequency for a category = </a:t>
            </a:r>
            <a:r>
              <a:rPr lang="en-US" sz="2800" b="1" i="1" dirty="0"/>
              <a:t>np</a:t>
            </a:r>
          </a:p>
          <a:p>
            <a:pPr marL="0" indent="0"/>
            <a:r>
              <a:rPr lang="en-US" dirty="0"/>
              <a:t>A chi-square goodness-of-fit test:</a:t>
            </a:r>
          </a:p>
          <a:p>
            <a:pPr marL="0" indent="0" algn="ctr"/>
            <a:r>
              <a:rPr lang="en-US" dirty="0"/>
              <a:t>always</a:t>
            </a:r>
            <a:r>
              <a:rPr lang="en-US" b="1" dirty="0"/>
              <a:t> right-tailed</a:t>
            </a:r>
            <a:r>
              <a:rPr lang="en-US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DBA8C-F5B5-438A-8CF1-C548CD609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 txBox="1">
            <a:spLocks noGrp="1"/>
          </p:cNvSpPr>
          <p:nvPr>
            <p:ph type="body" idx="1"/>
          </p:nvPr>
        </p:nvSpPr>
        <p:spPr>
          <a:xfrm flipH="1">
            <a:off x="76201" y="1295400"/>
            <a:ext cx="9067799" cy="47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case that contributes a count to the table must be independent of all the other cases in the table.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size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Each particular scenario (i.e. cell) must have at least 5 </a:t>
            </a:r>
            <a:r>
              <a:rPr lang="en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400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 &gt; 1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Degrees of freedom must be greater than 1.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Failing to check conditions may unintentionally affect test's error rates.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Conditions for the chi-square test</a:t>
            </a: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E64-42A6-4DCD-A172-91EBC123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40154"/>
            <a:ext cx="8534400" cy="669922"/>
          </a:xfrm>
        </p:spPr>
        <p:txBody>
          <a:bodyPr/>
          <a:lstStyle/>
          <a:p>
            <a:r>
              <a:rPr lang="en-US" dirty="0"/>
              <a:t>ATM usage by (work) day</a:t>
            </a:r>
            <a:endParaRPr lang="en-US" sz="2000" b="0" baseline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273F6-D7D4-4930-A583-E7179CC6DB88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990600"/>
                <a:ext cx="8534400" cy="5213351"/>
              </a:xfrm>
            </p:spPr>
            <p:txBody>
              <a:bodyPr/>
              <a:lstStyle/>
              <a:p>
                <a:r>
                  <a:rPr lang="en-US" sz="2600" dirty="0"/>
                  <a:t>A bank has an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installed inside a bank, and it is available to customers only from 7 A</a:t>
                </a:r>
                <a:r>
                  <a:rPr lang="en-US" sz="100" dirty="0"/>
                  <a:t> </a:t>
                </a:r>
                <a:r>
                  <a:rPr lang="en-US" sz="2600" dirty="0"/>
                  <a:t>M to 6 P</a:t>
                </a:r>
                <a:r>
                  <a:rPr lang="en-US" sz="100" dirty="0"/>
                  <a:t> </a:t>
                </a:r>
                <a:r>
                  <a:rPr lang="en-US" sz="2600" dirty="0"/>
                  <a:t>M Monday - Friday.</a:t>
                </a:r>
              </a:p>
              <a:p>
                <a:r>
                  <a:rPr lang="en-US" sz="2600" dirty="0"/>
                  <a:t>The manager wants to investigate if the percentage of transactions made on this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is the same for each day.</a:t>
                </a:r>
              </a:p>
              <a:p>
                <a:r>
                  <a:rPr lang="en-US" sz="2600" dirty="0"/>
                  <a:t>In one week, she counts the number of transactions made on this A</a:t>
                </a:r>
                <a:r>
                  <a:rPr lang="en-US" sz="100" dirty="0"/>
                  <a:t> </a:t>
                </a:r>
                <a:r>
                  <a:rPr lang="en-US" sz="2600" dirty="0"/>
                  <a:t>T</a:t>
                </a:r>
                <a:r>
                  <a:rPr lang="en-US" sz="100" dirty="0"/>
                  <a:t> </a:t>
                </a:r>
                <a:r>
                  <a:rPr lang="en-US" sz="2600" dirty="0"/>
                  <a:t>M on each of the 5 days.</a:t>
                </a:r>
              </a:p>
              <a:p>
                <a:r>
                  <a:rPr lang="en-US" sz="2600" dirty="0"/>
                  <a:t>The information she obtains is: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400" dirty="0"/>
                  <a:t>At the 1% level of significance, test whether we can reject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: # of people who use A</a:t>
                </a:r>
                <a:r>
                  <a:rPr lang="en-US" sz="100" dirty="0"/>
                  <a:t> </a:t>
                </a:r>
                <a:r>
                  <a:rPr lang="en-US" sz="2400" dirty="0"/>
                  <a:t>T</a:t>
                </a:r>
                <a:r>
                  <a:rPr lang="en-US" sz="100" dirty="0"/>
                  <a:t> </a:t>
                </a:r>
                <a:r>
                  <a:rPr lang="en-US" sz="2400" dirty="0"/>
                  <a:t>M each of 5 days is the same</a:t>
                </a:r>
              </a:p>
              <a:p>
                <a:r>
                  <a:rPr lang="en-US" sz="2400" dirty="0"/>
                  <a:t>Assume that this week is typical (not during a holiday season).</a:t>
                </a: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273F6-D7D4-4930-A583-E7179CC6D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990600"/>
                <a:ext cx="8534400" cy="5213351"/>
              </a:xfrm>
              <a:blipFill>
                <a:blip r:embed="rId2"/>
                <a:stretch>
                  <a:fillRect l="-1339" t="-1946" r="-149" b="-4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677E4-FD2B-4E49-86BE-352439C98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8" descr="Table is accessible to screenreaders&#10;">
            <a:extLst>
              <a:ext uri="{FF2B5EF4-FFF2-40B4-BE49-F238E27FC236}">
                <a16:creationId xmlns:a16="http://schemas.microsoft.com/office/drawing/2014/main" id="{9DCD842D-3031-E34C-A0C9-831EC1ECF3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719249"/>
              </p:ext>
            </p:extLst>
          </p:nvPr>
        </p:nvGraphicFramePr>
        <p:xfrm>
          <a:off x="304799" y="4038600"/>
          <a:ext cx="8534401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155701187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846257358"/>
                    </a:ext>
                  </a:extLst>
                </a:gridCol>
                <a:gridCol w="1341886">
                  <a:extLst>
                    <a:ext uri="{9D8B030D-6E8A-4147-A177-3AD203B41FA5}">
                      <a16:colId xmlns:a16="http://schemas.microsoft.com/office/drawing/2014/main" val="3883424769"/>
                    </a:ext>
                  </a:extLst>
                </a:gridCol>
                <a:gridCol w="1685610">
                  <a:extLst>
                    <a:ext uri="{9D8B030D-6E8A-4147-A177-3AD203B41FA5}">
                      <a16:colId xmlns:a16="http://schemas.microsoft.com/office/drawing/2014/main" val="2408513177"/>
                    </a:ext>
                  </a:extLst>
                </a:gridCol>
                <a:gridCol w="1409351">
                  <a:extLst>
                    <a:ext uri="{9D8B030D-6E8A-4147-A177-3AD203B41FA5}">
                      <a16:colId xmlns:a16="http://schemas.microsoft.com/office/drawing/2014/main" val="3985992225"/>
                    </a:ext>
                  </a:extLst>
                </a:gridCol>
                <a:gridCol w="1252754">
                  <a:extLst>
                    <a:ext uri="{9D8B030D-6E8A-4147-A177-3AD203B41FA5}">
                      <a16:colId xmlns:a16="http://schemas.microsoft.com/office/drawing/2014/main" val="946128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95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# of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none" baseline="0" dirty="0"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038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2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 descr="Graph has chi squared on x-axis. Bell-shaped curve has shaded region of alpha = 0.01 on right of critical value 13.277 for reject H sub 0. Non-shaded region has do not reject H sub 0.">
            <a:extLst>
              <a:ext uri="{FF2B5EF4-FFF2-40B4-BE49-F238E27FC236}">
                <a16:creationId xmlns:a16="http://schemas.microsoft.com/office/drawing/2014/main" id="{8C170231-F03A-444B-A0FF-8822AE217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992" y="2982949"/>
            <a:ext cx="4396008" cy="28502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2A24E2-414B-4159-B8B4-5F4A54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533400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(1 of 3)</a:t>
            </a:r>
            <a:r>
              <a:rPr lang="en-US" sz="2700" dirty="0"/>
              <a:t> 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D4657-8B19-47BA-8051-B265005BAE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0591" y="1185167"/>
            <a:ext cx="8534400" cy="462080"/>
          </a:xfrm>
        </p:spPr>
        <p:txBody>
          <a:bodyPr/>
          <a:lstStyle/>
          <a:p>
            <a:r>
              <a:rPr lang="en-US" b="1" dirty="0"/>
              <a:t>Step 1:</a:t>
            </a:r>
            <a:endParaRPr lang="en-US" dirty="0"/>
          </a:p>
        </p:txBody>
      </p:sp>
      <p:graphicFrame>
        <p:nvGraphicFramePr>
          <p:cNvPr id="9" name="Content Placeholder 8" descr="H sub 0: p sub 1 = p sub 2 = p sub 3 = p sub 4 = p sub 5 = 0.20. H sub 1: at least two of the five proportions are not equal to 0.20.">
            <a:extLst>
              <a:ext uri="{FF2B5EF4-FFF2-40B4-BE49-F238E27FC236}">
                <a16:creationId xmlns:a16="http://schemas.microsoft.com/office/drawing/2014/main" id="{E4A4B23D-5FA0-48A9-B08F-8A66CDBBEF5C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982953399"/>
              </p:ext>
            </p:extLst>
          </p:nvPr>
        </p:nvGraphicFramePr>
        <p:xfrm>
          <a:off x="875457" y="1647247"/>
          <a:ext cx="7199901" cy="86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1" name="Equation" r:id="rId4" imgW="8445240" imgH="1015920" progId="Equation.DSMT4">
                  <p:embed/>
                </p:oleObj>
              </mc:Choice>
              <mc:Fallback>
                <p:oleObj name="Equation" r:id="rId4" imgW="8445240" imgH="1015920" progId="Equation.DSMT4">
                  <p:embed/>
                  <p:pic>
                    <p:nvPicPr>
                      <p:cNvPr id="9" name="Content Placeholder 8" descr="H sub 0: p sub 1 = p sub 2 = p sub 3 = p sub 4 = p sub 5 = 0.20. H sub 1: at least two of the five proportions are not equal to 0.20.">
                        <a:extLst>
                          <a:ext uri="{FF2B5EF4-FFF2-40B4-BE49-F238E27FC236}">
                            <a16:creationId xmlns:a16="http://schemas.microsoft.com/office/drawing/2014/main" id="{E4A4B23D-5FA0-48A9-B08F-8A66CDBBEF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457" y="1647247"/>
                        <a:ext cx="7199901" cy="86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959E-92F2-4436-A9A4-9BCF095022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407091"/>
            <a:ext cx="238125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37ECF2-D650-9143-8DF9-030BDD24D851}"/>
              </a:ext>
            </a:extLst>
          </p:cNvPr>
          <p:cNvSpPr txBox="1">
            <a:spLocks/>
          </p:cNvSpPr>
          <p:nvPr/>
        </p:nvSpPr>
        <p:spPr>
          <a:xfrm>
            <a:off x="289560" y="2478748"/>
            <a:ext cx="8289635" cy="557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</a:rPr>
              <a:t>Step 2: </a:t>
            </a:r>
            <a:r>
              <a:rPr lang="en-US" dirty="0">
                <a:latin typeface="Times New Roman" panose="02020603050405020304" pitchFamily="18" charset="0"/>
              </a:rPr>
              <a:t>There are 5 categories: </a:t>
            </a:r>
            <a:r>
              <a:rPr lang="en-US" sz="2800" dirty="0">
                <a:latin typeface="Times New Roman" panose="02020603050405020304" pitchFamily="18" charset="0"/>
              </a:rPr>
              <a:t>5 days </a:t>
            </a:r>
            <a:r>
              <a:rPr lang="en-US" dirty="0">
                <a:latin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</a:rPr>
              <a:t>A</a:t>
            </a:r>
            <a:r>
              <a:rPr lang="en-US" sz="1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T</a:t>
            </a:r>
            <a:r>
              <a:rPr lang="en-US" sz="100" dirty="0">
                <a:latin typeface="Times New Roman" panose="02020603050405020304" pitchFamily="18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</a:rPr>
              <a:t>M usage.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7FF2064-7597-634A-B811-039116EBBB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644" y="3150513"/>
                <a:ext cx="8534400" cy="317408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800" b="0" i="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Step 3:</a:t>
                </a:r>
              </a:p>
              <a:p>
                <a:r>
                  <a:rPr lang="en-GB" dirty="0"/>
                  <a:t>Area in the right tail = </a:t>
                </a:r>
                <a:r>
                  <a:rPr lang="el-GR" i="1" dirty="0"/>
                  <a:t>α</a:t>
                </a:r>
                <a:r>
                  <a:rPr lang="en-GB" dirty="0"/>
                  <a:t> = .01</a:t>
                </a:r>
              </a:p>
              <a:p>
                <a:r>
                  <a:rPr lang="en-GB" i="1" dirty="0"/>
                  <a:t>k</a:t>
                </a:r>
                <a:r>
                  <a:rPr lang="en-GB" dirty="0"/>
                  <a:t> = number of categories = 5</a:t>
                </a:r>
              </a:p>
              <a:p>
                <a:r>
                  <a:rPr lang="en-GB" i="1" dirty="0"/>
                  <a:t>df</a:t>
                </a:r>
                <a:r>
                  <a:rPr lang="en-GB" dirty="0"/>
                  <a:t> = </a:t>
                </a:r>
                <a:r>
                  <a:rPr lang="en-GB" i="1" dirty="0"/>
                  <a:t>k</a:t>
                </a:r>
                <a:r>
                  <a:rPr lang="en-GB" dirty="0"/>
                  <a:t> − 1 = 5 − 1 = 4</a:t>
                </a:r>
              </a:p>
              <a:p>
                <a:r>
                  <a:rPr lang="en-GB" dirty="0"/>
                  <a:t>The critical value is: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</a:rPr>
                  <a:t>= 13.277 (from chart)</a:t>
                </a:r>
                <a:endParaRPr lang="en-GB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7FF2064-7597-634A-B811-039116EBB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44" y="3150513"/>
                <a:ext cx="8534400" cy="3174087"/>
              </a:xfrm>
              <a:prstGeom prst="rect">
                <a:avLst/>
              </a:prstGeom>
              <a:blipFill>
                <a:blip r:embed="rId6"/>
                <a:stretch>
                  <a:fillRect l="-1500" t="-3455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90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C737-4290-48D5-8D4C-B89B2993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52" y="543900"/>
            <a:ext cx="8534400" cy="997309"/>
          </a:xfrm>
        </p:spPr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(2 of 3)</a:t>
            </a:r>
            <a:r>
              <a:rPr lang="en-US" sz="2700" dirty="0"/>
              <a:t> </a:t>
            </a:r>
            <a:endParaRPr lang="en-US" dirty="0"/>
          </a:p>
        </p:txBody>
      </p:sp>
      <p:graphicFrame>
        <p:nvGraphicFramePr>
          <p:cNvPr id="15" name="Content Placeholder 14" descr="Table is accessible to screenreaders&#10;">
            <a:extLst>
              <a:ext uri="{FF2B5EF4-FFF2-40B4-BE49-F238E27FC236}">
                <a16:creationId xmlns:a16="http://schemas.microsoft.com/office/drawing/2014/main" id="{0FEE1FB7-8F1A-4B7A-9C61-18C19C1C0014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357065446"/>
              </p:ext>
            </p:extLst>
          </p:nvPr>
        </p:nvGraphicFramePr>
        <p:xfrm>
          <a:off x="336452" y="1292307"/>
          <a:ext cx="8727926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307">
                  <a:extLst>
                    <a:ext uri="{9D8B030D-6E8A-4147-A177-3AD203B41FA5}">
                      <a16:colId xmlns:a16="http://schemas.microsoft.com/office/drawing/2014/main" val="3259040351"/>
                    </a:ext>
                  </a:extLst>
                </a:gridCol>
                <a:gridCol w="1378307">
                  <a:extLst>
                    <a:ext uri="{9D8B030D-6E8A-4147-A177-3AD203B41FA5}">
                      <a16:colId xmlns:a16="http://schemas.microsoft.com/office/drawing/2014/main" val="4158051781"/>
                    </a:ext>
                  </a:extLst>
                </a:gridCol>
                <a:gridCol w="612581">
                  <a:extLst>
                    <a:ext uri="{9D8B030D-6E8A-4147-A177-3AD203B41FA5}">
                      <a16:colId xmlns:a16="http://schemas.microsoft.com/office/drawing/2014/main" val="3744239560"/>
                    </a:ext>
                  </a:extLst>
                </a:gridCol>
                <a:gridCol w="1914316">
                  <a:extLst>
                    <a:ext uri="{9D8B030D-6E8A-4147-A177-3AD203B41FA5}">
                      <a16:colId xmlns:a16="http://schemas.microsoft.com/office/drawing/2014/main" val="2252974308"/>
                    </a:ext>
                  </a:extLst>
                </a:gridCol>
                <a:gridCol w="995444">
                  <a:extLst>
                    <a:ext uri="{9D8B030D-6E8A-4147-A177-3AD203B41FA5}">
                      <a16:colId xmlns:a16="http://schemas.microsoft.com/office/drawing/2014/main" val="2019271293"/>
                    </a:ext>
                  </a:extLst>
                </a:gridCol>
                <a:gridCol w="855176">
                  <a:extLst>
                    <a:ext uri="{9D8B030D-6E8A-4147-A177-3AD203B41FA5}">
                      <a16:colId xmlns:a16="http://schemas.microsoft.com/office/drawing/2014/main" val="1915770953"/>
                    </a:ext>
                  </a:extLst>
                </a:gridCol>
                <a:gridCol w="1593795">
                  <a:extLst>
                    <a:ext uri="{9D8B030D-6E8A-4147-A177-3AD203B41FA5}">
                      <a16:colId xmlns:a16="http://schemas.microsoft.com/office/drawing/2014/main" val="400474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Category (Day)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Observed Frequency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Expected Frequency </a:t>
                      </a:r>
                    </a:p>
                    <a:p>
                      <a:pPr lvl="0"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=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 − 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 (O minus E) squared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(O minus E) squared over E(O minus E) squared over 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169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.704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8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−43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1849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7.704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01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1246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5.400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39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1521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6.338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73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.20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1200(.20)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729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3.038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70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= 1200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Sum =23.184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4993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 descr="Image description is in table cell">
            <a:extLst>
              <a:ext uri="{FF2B5EF4-FFF2-40B4-BE49-F238E27FC236}">
                <a16:creationId xmlns:a16="http://schemas.microsoft.com/office/drawing/2014/main" id="{4FDE80AD-F491-4AA6-BB61-D5F820A1911F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6621165" y="2920753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9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11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id="{4FDE80AD-F491-4AA6-BB61-D5F820A191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1165" y="2920753"/>
                        <a:ext cx="93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 descr="Image description is in table cell">
            <a:extLst>
              <a:ext uri="{FF2B5EF4-FFF2-40B4-BE49-F238E27FC236}">
                <a16:creationId xmlns:a16="http://schemas.microsoft.com/office/drawing/2014/main" id="{00964AD6-3AB5-48E4-873B-A8312758DDF4}"/>
              </a:ext>
            </a:extLst>
          </p:cNvPr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981343949"/>
              </p:ext>
            </p:extLst>
          </p:nvPr>
        </p:nvGraphicFramePr>
        <p:xfrm>
          <a:off x="7749460" y="1581260"/>
          <a:ext cx="971946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0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13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id="{00964AD6-3AB5-48E4-873B-A8312758D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9460" y="1581260"/>
                        <a:ext cx="971946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2FEFD-0BD9-4CB4-B320-4723B3F8C0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689452-295C-2B47-9D9F-C376180B214C}"/>
              </a:ext>
            </a:extLst>
          </p:cNvPr>
          <p:cNvSpPr txBox="1">
            <a:spLocks/>
          </p:cNvSpPr>
          <p:nvPr/>
        </p:nvSpPr>
        <p:spPr>
          <a:xfrm>
            <a:off x="228609" y="4746819"/>
            <a:ext cx="3687687" cy="3989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Step 4: </a:t>
            </a:r>
            <a:r>
              <a:rPr lang="en-US" dirty="0"/>
              <a:t>From the table:</a:t>
            </a:r>
            <a:endParaRPr lang="en-US" b="1" dirty="0"/>
          </a:p>
        </p:txBody>
      </p:sp>
      <p:graphicFrame>
        <p:nvGraphicFramePr>
          <p:cNvPr id="14" name="Content Placeholder 12" descr="chi squared = sum of, (O minus E) squared, over E = 23.184.">
            <a:extLst>
              <a:ext uri="{FF2B5EF4-FFF2-40B4-BE49-F238E27FC236}">
                <a16:creationId xmlns:a16="http://schemas.microsoft.com/office/drawing/2014/main" id="{306A3B29-2C68-5543-AE17-F5622E493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92192"/>
              </p:ext>
            </p:extLst>
          </p:nvPr>
        </p:nvGraphicFramePr>
        <p:xfrm>
          <a:off x="127584" y="5235274"/>
          <a:ext cx="3898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1" name="Equation" r:id="rId7" imgW="3898800" imgH="965160" progId="Equation.DSMT4">
                  <p:embed/>
                </p:oleObj>
              </mc:Choice>
              <mc:Fallback>
                <p:oleObj name="Equation" r:id="rId7" imgW="3898800" imgH="965160" progId="Equation.DSMT4">
                  <p:embed/>
                  <p:pic>
                    <p:nvPicPr>
                      <p:cNvPr id="13" name="Content Placeholder 12" descr="chi squared = sum of, (O minus E) squared, over E = 23.184.">
                        <a:extLst>
                          <a:ext uri="{FF2B5EF4-FFF2-40B4-BE49-F238E27FC236}">
                            <a16:creationId xmlns:a16="http://schemas.microsoft.com/office/drawing/2014/main" id="{6581F78C-1F1C-4227-ADCD-7E7CE2EF3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7584" y="5235274"/>
                        <a:ext cx="38989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0C8347E-76C3-2441-9368-DF6E47F5DB1C}"/>
              </a:ext>
            </a:extLst>
          </p:cNvPr>
          <p:cNvSpPr txBox="1"/>
          <p:nvPr/>
        </p:nvSpPr>
        <p:spPr>
          <a:xfrm>
            <a:off x="0" y="6370260"/>
            <a:ext cx="783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Excel table has been done horizontally rather than vertically &amp; is live!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50B7537-BCED-0746-8531-E22D25F31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60208"/>
              </p:ext>
            </p:extLst>
          </p:nvPr>
        </p:nvGraphicFramePr>
        <p:xfrm>
          <a:off x="4098384" y="4732097"/>
          <a:ext cx="4980062" cy="153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2" name="Worksheet" r:id="rId9" imgW="3492500" imgH="1079500" progId="Excel.Sheet.12">
                  <p:embed/>
                </p:oleObj>
              </mc:Choice>
              <mc:Fallback>
                <p:oleObj name="Worksheet" r:id="rId9" imgW="3492500" imgH="107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98384" y="4732097"/>
                        <a:ext cx="4980062" cy="153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73D6-93AA-44F3-8F3D-13089CEC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ATM usage by (work) day: Solution </a:t>
            </a:r>
            <a:r>
              <a:rPr lang="en-US" sz="2700" b="0" dirty="0"/>
              <a:t>(3 of 3)</a:t>
            </a:r>
            <a:r>
              <a:rPr lang="en-US" sz="2700" dirty="0"/>
              <a:t> 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ABD8-16F0-42CE-99C8-FA63212685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1307295" cy="462080"/>
          </a:xfrm>
        </p:spPr>
        <p:txBody>
          <a:bodyPr/>
          <a:lstStyle/>
          <a:p>
            <a:r>
              <a:rPr lang="en-US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0E85B-C29B-4B8B-B479-67CC5926E37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5460" y="2214680"/>
            <a:ext cx="4326015" cy="379475"/>
          </a:xfrm>
        </p:spPr>
        <p:txBody>
          <a:bodyPr/>
          <a:lstStyle/>
          <a:p>
            <a:r>
              <a:rPr lang="en-US" dirty="0"/>
              <a:t>The value of the test statistic</a:t>
            </a:r>
          </a:p>
        </p:txBody>
      </p:sp>
      <p:graphicFrame>
        <p:nvGraphicFramePr>
          <p:cNvPr id="17" name="Content Placeholder 16" descr="chi squared = 23.184.">
            <a:extLst>
              <a:ext uri="{FF2B5EF4-FFF2-40B4-BE49-F238E27FC236}">
                <a16:creationId xmlns:a16="http://schemas.microsoft.com/office/drawing/2014/main" id="{BA025239-D0F1-425A-82ED-EB8B9F9370B1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4891941" y="2209017"/>
          <a:ext cx="177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7" name="Equation" r:id="rId3" imgW="1777680" imgH="406080" progId="Equation.DSMT4">
                  <p:embed/>
                </p:oleObj>
              </mc:Choice>
              <mc:Fallback>
                <p:oleObj name="Equation" r:id="rId3" imgW="1777680" imgH="406080" progId="Equation.DSMT4">
                  <p:embed/>
                  <p:pic>
                    <p:nvPicPr>
                      <p:cNvPr id="17" name="Content Placeholder 16" descr="chi squared = 23.184.">
                        <a:extLst>
                          <a:ext uri="{FF2B5EF4-FFF2-40B4-BE49-F238E27FC236}">
                            <a16:creationId xmlns:a16="http://schemas.microsoft.com/office/drawing/2014/main" id="{BA025239-D0F1-425A-82ED-EB8B9F937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1941" y="2209017"/>
                        <a:ext cx="1778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4A137-C81B-4749-8A71-1B2D0E7616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654330" y="2189042"/>
            <a:ext cx="2042549" cy="394648"/>
          </a:xfrm>
        </p:spPr>
        <p:txBody>
          <a:bodyPr/>
          <a:lstStyle/>
          <a:p>
            <a:r>
              <a:rPr lang="en-US" dirty="0"/>
              <a:t>is larger than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903991-321A-4ACE-95D8-82937B54035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508" y="2710242"/>
            <a:ext cx="2949857" cy="381000"/>
          </a:xfrm>
        </p:spPr>
        <p:txBody>
          <a:bodyPr/>
          <a:lstStyle/>
          <a:p>
            <a:r>
              <a:rPr lang="en-US" dirty="0"/>
              <a:t>the critical value of</a:t>
            </a:r>
          </a:p>
        </p:txBody>
      </p:sp>
      <p:graphicFrame>
        <p:nvGraphicFramePr>
          <p:cNvPr id="19" name="Content Placeholder 18" descr="chi squared = 13.277.">
            <a:extLst>
              <a:ext uri="{FF2B5EF4-FFF2-40B4-BE49-F238E27FC236}">
                <a16:creationId xmlns:a16="http://schemas.microsoft.com/office/drawing/2014/main" id="{E4F51A36-3492-474C-9A4A-132BBCAAFAB3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3556420" y="2708280"/>
          <a:ext cx="1816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8" name="Equation" r:id="rId5" imgW="1815840" imgH="406080" progId="Equation.DSMT4">
                  <p:embed/>
                </p:oleObj>
              </mc:Choice>
              <mc:Fallback>
                <p:oleObj name="Equation" r:id="rId5" imgW="1815840" imgH="406080" progId="Equation.DSMT4">
                  <p:embed/>
                  <p:pic>
                    <p:nvPicPr>
                      <p:cNvPr id="19" name="Content Placeholder 18" descr="chi squared = 13.277.">
                        <a:extLst>
                          <a:ext uri="{FF2B5EF4-FFF2-40B4-BE49-F238E27FC236}">
                            <a16:creationId xmlns:a16="http://schemas.microsoft.com/office/drawing/2014/main" id="{E4F51A36-3492-474C-9A4A-132BBCAA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420" y="2708280"/>
                        <a:ext cx="1816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96DC80-7155-4373-BF1D-3B827CAB126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1451" y="3295781"/>
            <a:ext cx="7986055" cy="381000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falls in the rejection region.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112A7-AF88-414B-B0FA-38D5667633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1259" y="3857882"/>
            <a:ext cx="7986055" cy="405963"/>
          </a:xfrm>
        </p:spPr>
        <p:txBody>
          <a:bodyPr/>
          <a:lstStyle/>
          <a:p>
            <a:r>
              <a:rPr lang="en-US" dirty="0"/>
              <a:t>Hence, we reject the null hypothesis.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4EE33A-FE06-451E-9902-40DDC95B78A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0" y="4491529"/>
            <a:ext cx="8534400" cy="1864821"/>
          </a:xfrm>
        </p:spPr>
        <p:txBody>
          <a:bodyPr/>
          <a:lstStyle/>
          <a:p>
            <a:pPr marL="0" indent="0"/>
            <a:r>
              <a:rPr lang="en-US" dirty="0"/>
              <a:t>We state that the number of persons who use this A</a:t>
            </a:r>
            <a:r>
              <a:rPr lang="en-US" sz="100" dirty="0"/>
              <a:t> </a:t>
            </a:r>
            <a:r>
              <a:rPr lang="en-US" dirty="0"/>
              <a:t>T</a:t>
            </a:r>
            <a:r>
              <a:rPr lang="en-US" sz="100" dirty="0"/>
              <a:t> </a:t>
            </a:r>
            <a:r>
              <a:rPr lang="en-US" dirty="0"/>
              <a:t>M is not the same for the 5 days of the week.</a:t>
            </a:r>
          </a:p>
          <a:p>
            <a:pPr marL="0" indent="0"/>
            <a:r>
              <a:rPr lang="en-US" dirty="0"/>
              <a:t>It looks like usage drops off towards the beginning of the week and picks up as the weekend gets closer.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517D-9FAD-430C-ACF2-7F683A4C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5F77-E4FB-48D0-B53A-ACE531BA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/>
          <a:lstStyle/>
          <a:p>
            <a:r>
              <a:rPr lang="en-US" dirty="0"/>
              <a:t>Example 11-4 </a:t>
            </a:r>
            <a:r>
              <a:rPr lang="en-US" sz="2000" b="0" baseline="0" dirty="0"/>
              <a:t>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BEE7-D290-490B-8867-D760D82309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7837" y="1104899"/>
            <a:ext cx="8534400" cy="4648201"/>
          </a:xfrm>
        </p:spPr>
        <p:txBody>
          <a:bodyPr/>
          <a:lstStyle/>
          <a:p>
            <a:r>
              <a:rPr lang="en-US" dirty="0"/>
              <a:t>In a Gallup poll conducted April 3–6, 2014, Americans aged 18 and older were asked if upper-income people were “paying their fair share in federal taxes, paying too much or paying too little.”</a:t>
            </a:r>
          </a:p>
          <a:p>
            <a:r>
              <a:rPr lang="en-US" dirty="0"/>
              <a:t>Of the respondents, 61% said too little, 24% said fair share, 13% said too much, and 2% had no opinion (</a:t>
            </a:r>
            <a:r>
              <a:rPr lang="en-US" dirty="0">
                <a:hlinkClick r:id="rId2"/>
              </a:rPr>
              <a:t>gallup.com</a:t>
            </a:r>
            <a:r>
              <a:rPr lang="en-US" dirty="0"/>
              <a:t>).</a:t>
            </a:r>
          </a:p>
          <a:p>
            <a:r>
              <a:rPr lang="en-US" dirty="0"/>
              <a:t>Assume that these percentages hold true for the 2014 population of Americans aged 18 and older.</a:t>
            </a:r>
          </a:p>
          <a:p>
            <a:r>
              <a:rPr lang="en-US" dirty="0"/>
              <a:t>Recently, 1000 randomly selected Americans aged 18 and older were asked the same question.</a:t>
            </a:r>
          </a:p>
          <a:p>
            <a:r>
              <a:rPr lang="en-US" dirty="0"/>
              <a:t>The table on the next slide lists the number of Americans in this sample who belonged to each response.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64BD-9973-493C-A7CA-83E828C1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85560"/>
            <a:ext cx="238125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95F77-E4FB-48D0-B53A-ACE531BA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11-4 </a:t>
            </a:r>
            <a:r>
              <a:rPr lang="en-US" sz="2000" b="0" baseline="0" dirty="0"/>
              <a:t>(2 of 2)</a:t>
            </a:r>
          </a:p>
        </p:txBody>
      </p:sp>
      <p:graphicFrame>
        <p:nvGraphicFramePr>
          <p:cNvPr id="9" name="Content Placeholder 8" descr="Table is accessible to screenreaders&#10;">
            <a:extLst>
              <a:ext uri="{FF2B5EF4-FFF2-40B4-BE49-F238E27FC236}">
                <a16:creationId xmlns:a16="http://schemas.microsoft.com/office/drawing/2014/main" id="{944F9B41-8038-4D3F-968A-FF4481004EF7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2058516745"/>
              </p:ext>
            </p:extLst>
          </p:nvPr>
        </p:nvGraphicFramePr>
        <p:xfrm>
          <a:off x="511617" y="1474497"/>
          <a:ext cx="8120765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153">
                  <a:extLst>
                    <a:ext uri="{9D8B030D-6E8A-4147-A177-3AD203B41FA5}">
                      <a16:colId xmlns:a16="http://schemas.microsoft.com/office/drawing/2014/main" val="760314725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val="2702273835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val="3441051868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val="3132509752"/>
                    </a:ext>
                  </a:extLst>
                </a:gridCol>
                <a:gridCol w="1624153">
                  <a:extLst>
                    <a:ext uri="{9D8B030D-6E8A-4147-A177-3AD203B41FA5}">
                      <a16:colId xmlns:a16="http://schemas.microsoft.com/office/drawing/2014/main" val="23174689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Response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Too Little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Fair Share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Too Much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No Opinion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46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5263749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9BEE7-D290-490B-8867-D760D82309F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800" y="2561025"/>
            <a:ext cx="8534400" cy="834845"/>
          </a:xfrm>
        </p:spPr>
        <p:txBody>
          <a:bodyPr/>
          <a:lstStyle/>
          <a:p>
            <a:r>
              <a:rPr lang="en-US" dirty="0"/>
              <a:t>Test at a 2.5% level of significance whether the current  distribution of opinions is different from that for 2014.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D64BD-9973-493C-A7CA-83E828C1B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071C95-A87C-334B-B8C2-73C78533EA76}"/>
              </a:ext>
            </a:extLst>
          </p:cNvPr>
          <p:cNvSpPr txBox="1">
            <a:spLocks/>
          </p:cNvSpPr>
          <p:nvPr/>
        </p:nvSpPr>
        <p:spPr>
          <a:xfrm>
            <a:off x="284922" y="3494449"/>
            <a:ext cx="8534400" cy="2666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Step 1:</a:t>
            </a:r>
          </a:p>
          <a:p>
            <a:pPr marL="974725" indent="-633413"/>
            <a:r>
              <a:rPr lang="en-US" i="1"/>
              <a:t>H</a:t>
            </a:r>
            <a:r>
              <a:rPr lang="en-US" baseline="-25000"/>
              <a:t>0</a:t>
            </a:r>
            <a:r>
              <a:rPr lang="en-US"/>
              <a:t> : The current percentage distribution of opinions is the same as for 2014.</a:t>
            </a:r>
          </a:p>
          <a:p>
            <a:pPr marL="974725" indent="-633413"/>
            <a:r>
              <a:rPr lang="en-US" i="1"/>
              <a:t>H</a:t>
            </a:r>
            <a:r>
              <a:rPr lang="en-US" baseline="-25000"/>
              <a:t>1</a:t>
            </a:r>
            <a:r>
              <a:rPr lang="en-US"/>
              <a:t> : The current percentage distribution of opinions is  different from that for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5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B66F-1B54-4B01-918A-34C7F113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7194"/>
            <a:ext cx="8534400" cy="838199"/>
          </a:xfrm>
        </p:spPr>
        <p:txBody>
          <a:bodyPr/>
          <a:lstStyle/>
          <a:p>
            <a:r>
              <a:rPr lang="en-US" dirty="0"/>
              <a:t>Example 11-4 </a:t>
            </a:r>
            <a:r>
              <a:rPr lang="en-US" sz="2000" b="0" dirty="0"/>
              <a:t>(3 of 2)</a:t>
            </a:r>
            <a:endParaRPr lang="en-US" sz="2000" b="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8CBEE-3681-479D-BDB1-3CBFD798843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140588"/>
            <a:ext cx="8289635" cy="160050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</a:rPr>
              <a:t>Step 2: </a:t>
            </a:r>
          </a:p>
          <a:p>
            <a:r>
              <a:rPr lang="en-US" dirty="0">
                <a:latin typeface="Times New Roman" panose="02020603050405020304" pitchFamily="18" charset="0"/>
              </a:rPr>
              <a:t>There are 4 categories </a:t>
            </a:r>
          </a:p>
          <a:p>
            <a:pPr marL="621792" lvl="1" indent="-320040">
              <a:spcBef>
                <a:spcPts val="1000"/>
              </a:spcBef>
              <a:buClr>
                <a:schemeClr val="accent2"/>
              </a:buClr>
            </a:pPr>
            <a:r>
              <a:rPr lang="en-US" sz="2800" dirty="0">
                <a:latin typeface="Times New Roman" panose="02020603050405020304" pitchFamily="18" charset="0"/>
              </a:rPr>
              <a:t>Multinomial experiment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>
          <a:xfrm>
            <a:off x="69974" y="2591728"/>
            <a:ext cx="8289635" cy="9131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We use the chi-square </a:t>
            </a:r>
          </a:p>
          <a:p>
            <a:r>
              <a:rPr lang="en-US" dirty="0">
                <a:latin typeface="Times New Roman" panose="02020603050405020304" pitchFamily="18" charset="0"/>
              </a:rPr>
              <a:t>distribution to make this test.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643A-FD12-4826-BDD7-A26B2450A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FE470-6431-D24D-B37F-317A5BDF3825}"/>
              </a:ext>
            </a:extLst>
          </p:cNvPr>
          <p:cNvSpPr txBox="1">
            <a:spLocks/>
          </p:cNvSpPr>
          <p:nvPr/>
        </p:nvSpPr>
        <p:spPr>
          <a:xfrm>
            <a:off x="457200" y="3504896"/>
            <a:ext cx="4800600" cy="1979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Step 3:</a:t>
            </a:r>
          </a:p>
          <a:p>
            <a:r>
              <a:rPr lang="en-GB" dirty="0"/>
              <a:t>Area in the right tail = </a:t>
            </a:r>
            <a:r>
              <a:rPr lang="el-GR" i="1" dirty="0"/>
              <a:t>α</a:t>
            </a:r>
            <a:r>
              <a:rPr lang="en-GB" dirty="0"/>
              <a:t> = .025</a:t>
            </a:r>
          </a:p>
          <a:p>
            <a:r>
              <a:rPr lang="en-GB" i="1" dirty="0"/>
              <a:t>k</a:t>
            </a:r>
            <a:r>
              <a:rPr lang="en-GB" dirty="0"/>
              <a:t> = number of categories = 4</a:t>
            </a:r>
          </a:p>
          <a:p>
            <a:r>
              <a:rPr lang="en-GB" i="1" dirty="0"/>
              <a:t>df</a:t>
            </a:r>
            <a:r>
              <a:rPr lang="en-GB" dirty="0"/>
              <a:t> = </a:t>
            </a:r>
            <a:r>
              <a:rPr lang="en-GB" i="1" dirty="0"/>
              <a:t>k</a:t>
            </a:r>
            <a:r>
              <a:rPr lang="en-GB" dirty="0"/>
              <a:t> − 1 = 4 − 1 = 3</a:t>
            </a:r>
          </a:p>
        </p:txBody>
      </p:sp>
      <p:graphicFrame>
        <p:nvGraphicFramePr>
          <p:cNvPr id="8" name="Content Placeholder 7" descr="The critical value of chi squared = 9.248.">
            <a:extLst>
              <a:ext uri="{FF2B5EF4-FFF2-40B4-BE49-F238E27FC236}">
                <a16:creationId xmlns:a16="http://schemas.microsoft.com/office/drawing/2014/main" id="{534AAD6F-9944-EC44-B802-B2A11BD30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75379"/>
              </p:ext>
            </p:extLst>
          </p:nvPr>
        </p:nvGraphicFramePr>
        <p:xfrm>
          <a:off x="519175" y="5609921"/>
          <a:ext cx="4584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5" name="Equation" r:id="rId3" imgW="4584600" imgH="406080" progId="Equation.DSMT4">
                  <p:embed/>
                </p:oleObj>
              </mc:Choice>
              <mc:Fallback>
                <p:oleObj name="Equation" r:id="rId3" imgW="4584600" imgH="406080" progId="Equation.DSMT4">
                  <p:embed/>
                  <p:pic>
                    <p:nvPicPr>
                      <p:cNvPr id="8" name="Content Placeholder 7" descr="The critical value of chi squared = 9.248.">
                        <a:extLst>
                          <a:ext uri="{FF2B5EF4-FFF2-40B4-BE49-F238E27FC236}">
                            <a16:creationId xmlns:a16="http://schemas.microsoft.com/office/drawing/2014/main" id="{10D79155-F6F5-478F-83D9-57F7547D3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175" y="5609921"/>
                        <a:ext cx="4584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2462F7-115B-0ABC-E208-3ADFF361E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933" y="755400"/>
            <a:ext cx="40576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406A-3F69-4FA2-8339-F8559227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501651"/>
            <a:ext cx="8534400" cy="641350"/>
          </a:xfrm>
        </p:spPr>
        <p:txBody>
          <a:bodyPr/>
          <a:lstStyle/>
          <a:p>
            <a:r>
              <a:rPr lang="en-US" dirty="0"/>
              <a:t>Opening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B92D-240F-41A9-BD69-C1AE953EE6F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7695" y="1158241"/>
            <a:ext cx="8534400" cy="506095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Are you a fan of people who work on Wall Street?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Do you think that people who work on Wall Street are as honest and moral as the general public?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In a Harris poll conducted in 2012, 28% of the U.S. adults polled agreed with the statement, “In general, people on Wall Street are as honest and moral as other people.”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68% of the adults polled disagreed with this statement.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Note the third category: refuse to answer, neutral or no opinion  of 100%- (28%+68%) = 4%.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The addition of this third category means our previous inferential methods do not apply.</a:t>
            </a:r>
          </a:p>
          <a:p>
            <a:r>
              <a:rPr lang="en-US" sz="2400" dirty="0">
                <a:latin typeface="Times New Roman" panose="02020603050405020304" pitchFamily="18" charset="0"/>
                <a:cs typeface="Arial" panose="020B0604020202020204" pitchFamily="34" charset="0"/>
              </a:rPr>
              <a:t>If we conduct a poll today of 300 people and find that 50 agree, 320 disagree and 30 are neutral, have opinions changed?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17C1-C00F-4C21-BE99-82BABD0BD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CB58-5639-485F-AD80-B44916043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73204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11.4 Calculating the Value of the Test Statistic</a:t>
            </a:r>
          </a:p>
        </p:txBody>
      </p:sp>
      <p:graphicFrame>
        <p:nvGraphicFramePr>
          <p:cNvPr id="15" name="Content Placeholder 14" descr="Table is accessible to screenreaders&#10;">
            <a:extLst>
              <a:ext uri="{FF2B5EF4-FFF2-40B4-BE49-F238E27FC236}">
                <a16:creationId xmlns:a16="http://schemas.microsoft.com/office/drawing/2014/main" id="{911CEE0C-296F-436A-9B98-4E0FCCCC59F3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322263" y="2295752"/>
          <a:ext cx="8652030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0505">
                  <a:extLst>
                    <a:ext uri="{9D8B030D-6E8A-4147-A177-3AD203B41FA5}">
                      <a16:colId xmlns:a16="http://schemas.microsoft.com/office/drawing/2014/main" val="3259040351"/>
                    </a:ext>
                  </a:extLst>
                </a:gridCol>
                <a:gridCol w="1390505">
                  <a:extLst>
                    <a:ext uri="{9D8B030D-6E8A-4147-A177-3AD203B41FA5}">
                      <a16:colId xmlns:a16="http://schemas.microsoft.com/office/drawing/2014/main" val="4158051781"/>
                    </a:ext>
                  </a:extLst>
                </a:gridCol>
                <a:gridCol w="618002">
                  <a:extLst>
                    <a:ext uri="{9D8B030D-6E8A-4147-A177-3AD203B41FA5}">
                      <a16:colId xmlns:a16="http://schemas.microsoft.com/office/drawing/2014/main" val="3744239560"/>
                    </a:ext>
                  </a:extLst>
                </a:gridCol>
                <a:gridCol w="1931257">
                  <a:extLst>
                    <a:ext uri="{9D8B030D-6E8A-4147-A177-3AD203B41FA5}">
                      <a16:colId xmlns:a16="http://schemas.microsoft.com/office/drawing/2014/main" val="2252974308"/>
                    </a:ext>
                  </a:extLst>
                </a:gridCol>
                <a:gridCol w="1004253">
                  <a:extLst>
                    <a:ext uri="{9D8B030D-6E8A-4147-A177-3AD203B41FA5}">
                      <a16:colId xmlns:a16="http://schemas.microsoft.com/office/drawing/2014/main" val="2019271293"/>
                    </a:ext>
                  </a:extLst>
                </a:gridCol>
                <a:gridCol w="799610">
                  <a:extLst>
                    <a:ext uri="{9D8B030D-6E8A-4147-A177-3AD203B41FA5}">
                      <a16:colId xmlns:a16="http://schemas.microsoft.com/office/drawing/2014/main" val="1915770953"/>
                    </a:ext>
                  </a:extLst>
                </a:gridCol>
                <a:gridCol w="1517898">
                  <a:extLst>
                    <a:ext uri="{9D8B030D-6E8A-4147-A177-3AD203B41FA5}">
                      <a16:colId xmlns:a16="http://schemas.microsoft.com/office/drawing/2014/main" val="40047438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Category (Response)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Observed Frequency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Expected Frequency </a:t>
                      </a:r>
                    </a:p>
                    <a:p>
                      <a:pPr lvl="0" algn="ctr"/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 = 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np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O − E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 (O minus E) squared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(O minus E) squared over E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Too little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581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.61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1000(.61) = 610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−29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841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1.379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88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Fair share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.24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1000(.24) = 240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256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1.067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01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Too much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.13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1000(.13) = 130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64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.492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90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No opinion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.02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1000(.02) = 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1.250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73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baseline="0" dirty="0"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 = 1000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1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Blank</a:t>
                      </a:r>
                      <a:endParaRPr lang="en-US" sz="2000" baseline="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aseline="0" dirty="0">
                          <a:latin typeface="Times New Roman" panose="02020603050405020304" pitchFamily="18" charset="0"/>
                        </a:rPr>
                        <a:t>Sum = 4.188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34993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10" descr="Image description is in table cell">
            <a:extLst>
              <a:ext uri="{FF2B5EF4-FFF2-40B4-BE49-F238E27FC236}">
                <a16:creationId xmlns:a16="http://schemas.microsoft.com/office/drawing/2014/main" id="{B2A32C3B-CA72-40F8-A36A-BFD47E84B719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6784569" y="2822614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5" name="Equation" r:id="rId3" imgW="939600" imgH="431640" progId="Equation.DSMT4">
                  <p:embed/>
                </p:oleObj>
              </mc:Choice>
              <mc:Fallback>
                <p:oleObj name="Equation" r:id="rId3" imgW="939600" imgH="431640" progId="Equation.DSMT4">
                  <p:embed/>
                  <p:pic>
                    <p:nvPicPr>
                      <p:cNvPr id="11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id="{B2A32C3B-CA72-40F8-A36A-BFD47E84B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4569" y="2822614"/>
                        <a:ext cx="939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12" descr="Image description is in table cell">
            <a:extLst>
              <a:ext uri="{FF2B5EF4-FFF2-40B4-BE49-F238E27FC236}">
                <a16:creationId xmlns:a16="http://schemas.microsoft.com/office/drawing/2014/main" id="{4CAA9CF3-A2DE-4A24-ADA5-216103E4101C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7786055" y="2581768"/>
          <a:ext cx="971946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6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13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id="{4CAA9CF3-A2DE-4A24-ADA5-216103E41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86055" y="2581768"/>
                        <a:ext cx="971946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CEFE5-D3F2-428F-AF04-7DB50198B7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3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4612C-27CE-415D-BFF4-85476FAC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11-4: Solution </a:t>
            </a:r>
            <a:r>
              <a:rPr lang="en-US" sz="2000" b="0" dirty="0"/>
              <a:t>(4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E2EF3-473E-4D9C-9F43-18F0A8A825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599"/>
            <a:ext cx="8534400" cy="941835"/>
          </a:xfrm>
        </p:spPr>
        <p:txBody>
          <a:bodyPr/>
          <a:lstStyle/>
          <a:p>
            <a:r>
              <a:rPr lang="en-US" b="1" dirty="0"/>
              <a:t>Step 4:</a:t>
            </a:r>
          </a:p>
          <a:p>
            <a:r>
              <a:rPr lang="en-US" dirty="0"/>
              <a:t>All the required calculations to find the value of the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11B32-4B70-46B1-857E-FAC55DA59E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745945"/>
            <a:ext cx="1307295" cy="455370"/>
          </a:xfrm>
        </p:spPr>
        <p:txBody>
          <a:bodyPr/>
          <a:lstStyle/>
          <a:p>
            <a:r>
              <a:rPr lang="en-US" dirty="0"/>
              <a:t>statistic</a:t>
            </a:r>
          </a:p>
        </p:txBody>
      </p:sp>
      <p:graphicFrame>
        <p:nvGraphicFramePr>
          <p:cNvPr id="11" name="Content Placeholder 10" descr="chi squared.">
            <a:extLst>
              <a:ext uri="{FF2B5EF4-FFF2-40B4-BE49-F238E27FC236}">
                <a16:creationId xmlns:a16="http://schemas.microsoft.com/office/drawing/2014/main" id="{D1E4AD2F-B40B-4FCA-B13E-BD708E91D05D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1565299" y="2744675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9" name="Equation" r:id="rId3" imgW="406080" imgH="406080" progId="Equation.DSMT4">
                  <p:embed/>
                </p:oleObj>
              </mc:Choice>
              <mc:Fallback>
                <p:oleObj name="Equation" r:id="rId3" imgW="406080" imgH="406080" progId="Equation.DSMT4">
                  <p:embed/>
                  <p:pic>
                    <p:nvPicPr>
                      <p:cNvPr id="11" name="Content Placeholder 10" descr="chi squared.">
                        <a:extLst>
                          <a:ext uri="{FF2B5EF4-FFF2-40B4-BE49-F238E27FC236}">
                            <a16:creationId xmlns:a16="http://schemas.microsoft.com/office/drawing/2014/main" id="{D1E4AD2F-B40B-4FCA-B13E-BD708E91D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5299" y="2744675"/>
                        <a:ext cx="40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1950C1-FACA-4F0B-8F95-71A0A10AA9B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991570" y="2752028"/>
            <a:ext cx="6771734" cy="449287"/>
          </a:xfrm>
        </p:spPr>
        <p:txBody>
          <a:bodyPr/>
          <a:lstStyle/>
          <a:p>
            <a:r>
              <a:rPr lang="en-US" dirty="0"/>
              <a:t>are shown in Table 11.4.</a:t>
            </a:r>
          </a:p>
        </p:txBody>
      </p:sp>
      <p:graphicFrame>
        <p:nvGraphicFramePr>
          <p:cNvPr id="13" name="Content Placeholder 12" descr="chi squared = sum of, (O minus E) squared, over E = 4.188.">
            <a:extLst>
              <a:ext uri="{FF2B5EF4-FFF2-40B4-BE49-F238E27FC236}">
                <a16:creationId xmlns:a16="http://schemas.microsoft.com/office/drawing/2014/main" id="{6581F78C-1F1C-4227-ADCD-7E7CE2EF340D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2400267" y="3578811"/>
          <a:ext cx="3676020" cy="95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0" name="Equation" r:id="rId5" imgW="3708360" imgH="965160" progId="Equation.DSMT4">
                  <p:embed/>
                </p:oleObj>
              </mc:Choice>
              <mc:Fallback>
                <p:oleObj name="Equation" r:id="rId5" imgW="3708360" imgH="965160" progId="Equation.DSMT4">
                  <p:embed/>
                  <p:pic>
                    <p:nvPicPr>
                      <p:cNvPr id="13" name="Content Placeholder 12" descr="chi squared = sum of, (O minus E) squared, over E = 4.188.">
                        <a:extLst>
                          <a:ext uri="{FF2B5EF4-FFF2-40B4-BE49-F238E27FC236}">
                            <a16:creationId xmlns:a16="http://schemas.microsoft.com/office/drawing/2014/main" id="{6581F78C-1F1C-4227-ADCD-7E7CE2EF3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0267" y="3578811"/>
                        <a:ext cx="3676020" cy="95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EE36-131F-4B04-B0F6-7F7AB36C5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52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73D6-93AA-44F3-8F3D-13089CEC6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11-4: Solution </a:t>
            </a:r>
            <a:r>
              <a:rPr lang="en-US" sz="2000" b="0" dirty="0"/>
              <a:t>(5 of 5)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ABD8-16F0-42CE-99C8-FA632126859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1307295" cy="462080"/>
          </a:xfrm>
        </p:spPr>
        <p:txBody>
          <a:bodyPr/>
          <a:lstStyle/>
          <a:p>
            <a:r>
              <a:rPr lang="en-US" b="1" dirty="0"/>
              <a:t>Step 5: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0E85B-C29B-4B8B-B479-67CC5926E37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5460" y="2214680"/>
            <a:ext cx="4326015" cy="379475"/>
          </a:xfrm>
        </p:spPr>
        <p:txBody>
          <a:bodyPr/>
          <a:lstStyle/>
          <a:p>
            <a:r>
              <a:rPr lang="en-US" dirty="0"/>
              <a:t>The value of the test statistic</a:t>
            </a:r>
          </a:p>
        </p:txBody>
      </p:sp>
      <p:graphicFrame>
        <p:nvGraphicFramePr>
          <p:cNvPr id="17" name="Content Placeholder 16" descr="chi squared = 4.188.">
            <a:extLst>
              <a:ext uri="{FF2B5EF4-FFF2-40B4-BE49-F238E27FC236}">
                <a16:creationId xmlns:a16="http://schemas.microsoft.com/office/drawing/2014/main" id="{BA025239-D0F1-425A-82ED-EB8B9F9370B1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4855950" y="2237517"/>
          <a:ext cx="1600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3" imgW="1600200" imgH="406080" progId="Equation.DSMT4">
                  <p:embed/>
                </p:oleObj>
              </mc:Choice>
              <mc:Fallback>
                <p:oleObj name="Equation" r:id="rId3" imgW="1600200" imgH="406080" progId="Equation.DSMT4">
                  <p:embed/>
                  <p:pic>
                    <p:nvPicPr>
                      <p:cNvPr id="17" name="Content Placeholder 16" descr="chi squared = 4.188.">
                        <a:extLst>
                          <a:ext uri="{FF2B5EF4-FFF2-40B4-BE49-F238E27FC236}">
                            <a16:creationId xmlns:a16="http://schemas.microsoft.com/office/drawing/2014/main" id="{BA025239-D0F1-425A-82ED-EB8B9F937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55950" y="2237517"/>
                        <a:ext cx="1600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4A137-C81B-4749-8A71-1B2D0E7616A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511086" y="2214680"/>
            <a:ext cx="2270233" cy="394648"/>
          </a:xfrm>
        </p:spPr>
        <p:txBody>
          <a:bodyPr/>
          <a:lstStyle/>
          <a:p>
            <a:r>
              <a:rPr lang="en-US" dirty="0"/>
              <a:t>is smaller than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903991-321A-4ACE-95D8-82937B54035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5508" y="2710242"/>
            <a:ext cx="2949857" cy="381000"/>
          </a:xfrm>
        </p:spPr>
        <p:txBody>
          <a:bodyPr/>
          <a:lstStyle/>
          <a:p>
            <a:r>
              <a:rPr lang="en-US" dirty="0"/>
              <a:t>the critical value of</a:t>
            </a:r>
          </a:p>
        </p:txBody>
      </p:sp>
      <p:graphicFrame>
        <p:nvGraphicFramePr>
          <p:cNvPr id="19" name="Content Placeholder 18" descr="chi squared = 9.348.">
            <a:extLst>
              <a:ext uri="{FF2B5EF4-FFF2-40B4-BE49-F238E27FC236}">
                <a16:creationId xmlns:a16="http://schemas.microsoft.com/office/drawing/2014/main" id="{E4F51A36-3492-474C-9A4A-132BBCAAFAB3}"/>
              </a:ext>
            </a:extLst>
          </p:cNvPr>
          <p:cNvGraphicFramePr>
            <a:graphicFrameLocks noGrp="1" noChangeAspect="1"/>
          </p:cNvGraphicFramePr>
          <p:nvPr>
            <p:ph sz="quarter" idx="16"/>
          </p:nvPr>
        </p:nvGraphicFramePr>
        <p:xfrm>
          <a:off x="3542786" y="2719431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4" name="Equation" r:id="rId5" imgW="1587240" imgH="406080" progId="Equation.DSMT4">
                  <p:embed/>
                </p:oleObj>
              </mc:Choice>
              <mc:Fallback>
                <p:oleObj name="Equation" r:id="rId5" imgW="1587240" imgH="406080" progId="Equation.DSMT4">
                  <p:embed/>
                  <p:pic>
                    <p:nvPicPr>
                      <p:cNvPr id="19" name="Content Placeholder 18" descr="chi squared = 9.348.">
                        <a:extLst>
                          <a:ext uri="{FF2B5EF4-FFF2-40B4-BE49-F238E27FC236}">
                            <a16:creationId xmlns:a16="http://schemas.microsoft.com/office/drawing/2014/main" id="{E4F51A36-3492-474C-9A4A-132BBCAA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2786" y="2719431"/>
                        <a:ext cx="1587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96DC80-7155-4373-BF1D-3B827CAB126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1451" y="3295780"/>
            <a:ext cx="7986055" cy="445961"/>
          </a:xfrm>
        </p:spPr>
        <p:txBody>
          <a:bodyPr/>
          <a:lstStyle/>
          <a:p>
            <a:pPr marL="292608" indent="-292608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It falls in the nonrejection region.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112A7-AF88-414B-B0FA-38D56676335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1259" y="3857882"/>
            <a:ext cx="7986055" cy="482412"/>
          </a:xfrm>
        </p:spPr>
        <p:txBody>
          <a:bodyPr/>
          <a:lstStyle/>
          <a:p>
            <a:r>
              <a:rPr lang="en-US" dirty="0"/>
              <a:t>Hence, we fail to reject the null hypothesis.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4EE33A-FE06-451E-9902-40DDC95B78A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883642"/>
          </a:xfrm>
        </p:spPr>
        <p:txBody>
          <a:bodyPr/>
          <a:lstStyle/>
          <a:p>
            <a:pPr marL="0" indent="0"/>
            <a:r>
              <a:rPr lang="en-US" dirty="0"/>
              <a:t>We state that the current percentage distribution of opinions is the same as for 2014.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3517D-9FAD-430C-ACF2-7F683A4C6F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88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Weldon's dice</a:t>
            </a:r>
            <a:endParaRPr sz="4000" baseline="30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Google Shape;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1532" y="606657"/>
            <a:ext cx="21431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 flipH="1">
            <a:off x="233434" y="949569"/>
            <a:ext cx="6629401" cy="31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Walter Frank Raphael Weldon (1860 - 1906), was an English evolutionary biologist and a founder of biometry.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a founding editor of Biometrika, with Francis Galton and Karl Pearson.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1894, he rolled 12 dice 26,306 times, and recorded #of 5s or 6s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 flipH="1">
            <a:off x="249552" y="3479569"/>
            <a:ext cx="8670392" cy="27717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r">
              <a:lnSpc>
                <a:spcPct val="115000"/>
              </a:lnSpc>
              <a:spcBef>
                <a:spcPts val="0"/>
              </a:spcBef>
              <a:buSzPts val="2000"/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(which he considered to be a “success”).    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observed that 5s or 6s occurred more often than expected.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hypothesized that this was due to construction of dice:</a:t>
            </a:r>
          </a:p>
          <a:p>
            <a:pPr lvl="1" indent="-355600">
              <a:lnSpc>
                <a:spcPct val="115000"/>
              </a:lnSpc>
              <a:buSzPts val="2000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 dice have hollowed-out pips;</a:t>
            </a:r>
          </a:p>
          <a:p>
            <a:pPr lvl="1" indent="-355600">
              <a:lnSpc>
                <a:spcPct val="115000"/>
              </a:lnSpc>
              <a:buSzPts val="2000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face with 6 pips is lighter than its opposing face, which has only 1 pip (opposing faces sum to 7).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body" idx="1"/>
          </p:nvPr>
        </p:nvSpPr>
        <p:spPr>
          <a:xfrm flipH="1">
            <a:off x="0" y="1305775"/>
            <a:ext cx="6049850" cy="1818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2009,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Zacariah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 of Chicago), repeated Weldon's experiment using a homemade dice-throwing, pip counting machine. </a:t>
            </a:r>
            <a:r>
              <a:rPr lang="en" sz="18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www.youtube.com/watch?v=95EErdouO2w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21197" y="-12"/>
            <a:ext cx="8565603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Labby's dice</a:t>
            </a:r>
            <a:endParaRPr sz="4000" baseline="30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1"/>
          </p:nvPr>
        </p:nvSpPr>
        <p:spPr>
          <a:xfrm flipH="1">
            <a:off x="131748" y="3198501"/>
            <a:ext cx="8209952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rolling-imaging process took about 20 seconds per roll.</a:t>
            </a:r>
            <a:endParaRPr lang="e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day there were ~150 images to process manually.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rate Weldon's experiment was repeated in a little more than six full days. </a:t>
            </a:r>
            <a:r>
              <a:rPr lang="en" sz="24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galton.uchicago.edu/about/docs/labby09dice.pdf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Google Shape;6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3256" y="287150"/>
            <a:ext cx="2972294" cy="22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Labby's dice (cont.)</a:t>
            </a:r>
            <a:endParaRPr baseline="30000">
              <a:solidFill>
                <a:schemeClr val="accent1"/>
              </a:solidFill>
            </a:endParaRPr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flipH="1">
            <a:off x="-4" y="1305774"/>
            <a:ext cx="4191003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not actually observe the same phenomenon that Weldon observed (higher frequency of 5s and 6s).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 allowed </a:t>
            </a:r>
            <a:r>
              <a:rPr lang="e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collect more data than Weldon did in 1894.</a:t>
            </a: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of recording "successes" and "failures", </a:t>
            </a:r>
            <a:r>
              <a:rPr lang="e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recorded the individual number of pips on each die.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600" y="1447800"/>
            <a:ext cx="5029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flipH="1">
            <a:off x="304800" y="1172296"/>
            <a:ext cx="8610600" cy="49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rolled 12 dice 26,306 times. If each side is equally likely to come up, how many 1s, 2s, ..., 6s would he expect to have observed?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12/6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26,306 / 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x 26,306 / 6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Expected counts</a:t>
            </a:r>
            <a:endParaRPr baseline="30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 flipH="1">
            <a:off x="228599" y="1305775"/>
            <a:ext cx="8762999" cy="49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Labby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rolled 12 dice 26,306 times. If each side is equally likely to come up, how many 1s, 2s, ..., 6s would he expect to have observed?</a:t>
            </a:r>
            <a:endParaRPr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/ 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26,306 / 6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200"/>
              <a:buAutoNum type="alphaLcParenBoth"/>
            </a:pPr>
            <a:r>
              <a:rPr lang="en" sz="2400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26,306 / 6 = 52,612</a:t>
            </a:r>
            <a:endParaRPr sz="2400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Expected counts</a:t>
            </a:r>
            <a:endParaRPr baseline="30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 flipH="1">
            <a:off x="304800" y="1130093"/>
            <a:ext cx="78222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below shows the observed and expected counts from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Labby's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Summarizing Labby's results</a:t>
            </a:r>
            <a:endParaRPr baseline="30000">
              <a:solidFill>
                <a:schemeClr val="accent1"/>
              </a:solidFill>
            </a:endParaRPr>
          </a:p>
        </p:txBody>
      </p:sp>
      <p:pic>
        <p:nvPicPr>
          <p:cNvPr id="94" name="Google Shape;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92851"/>
            <a:ext cx="4267200" cy="307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5;p19">
            <a:extLst>
              <a:ext uri="{FF2B5EF4-FFF2-40B4-BE49-F238E27FC236}">
                <a16:creationId xmlns:a16="http://schemas.microsoft.com/office/drawing/2014/main" id="{7590BA5E-F432-FA44-B307-D82640EA55E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400" y="1905000"/>
            <a:ext cx="3861582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1;p23">
            <a:extLst>
              <a:ext uri="{FF2B5EF4-FFF2-40B4-BE49-F238E27FC236}">
                <a16:creationId xmlns:a16="http://schemas.microsoft.com/office/drawing/2014/main" id="{8C09DF3A-56C1-674D-B89D-B40CD7B095F3}"/>
              </a:ext>
            </a:extLst>
          </p:cNvPr>
          <p:cNvSpPr txBox="1">
            <a:spLocks/>
          </p:cNvSpPr>
          <p:nvPr/>
        </p:nvSpPr>
        <p:spPr>
          <a:xfrm flipH="1">
            <a:off x="457200" y="5374212"/>
            <a:ext cx="78222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Aria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81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 first glance, does there appear to be an inconsistency between the observed and expected counts.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0" name="Google Shape;380;p62"/>
              <p:cNvSpPr txBox="1">
                <a:spLocks noGrp="1"/>
              </p:cNvSpPr>
              <p:nvPr>
                <p:ph type="body" idx="1"/>
              </p:nvPr>
            </p:nvSpPr>
            <p:spPr>
              <a:xfrm flipH="1">
                <a:off x="84406" y="2276353"/>
                <a:ext cx="8877300" cy="3277625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457200" lvl="0" indent="-34925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900"/>
                  <a:buChar char="●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hypotheses are:</a:t>
                </a:r>
              </a:p>
              <a:p>
                <a:pPr marL="45720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0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i="1" baseline="-25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There is no inconsistency between the observed and the expected counts. (The observed counts follow the same distribution as the expected counts.)</a:t>
                </a:r>
              </a:p>
              <a:p>
                <a:pPr marL="45720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US" sz="2000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000" i="1" baseline="-25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There is an inconsistency between the observed and the expected counts. (The observed counts </a:t>
                </a:r>
                <a:r>
                  <a:rPr lang="en-US" sz="20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not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 the same distribution as the expected counts, i.e., there is a bias in which side comes up on the roll of a die.)</a:t>
                </a:r>
              </a:p>
              <a:p>
                <a:pPr marL="347663" indent="-334963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calculate a test statistic of </a:t>
                </a:r>
                <a:r>
                  <a:rPr lang="el-GR" sz="2000" i="1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χ</a:t>
                </a:r>
                <a:r>
                  <a:rPr lang="el-GR" sz="2000" i="1" baseline="300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2000" dirty="0">
                    <a:solidFill>
                      <a:srgbClr val="FF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24.67</a:t>
                </a:r>
                <a:r>
                  <a:rPr lang="el-G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7663" indent="-334963">
                  <a:lnSpc>
                    <a:spcPct val="115000"/>
                  </a:lnSpc>
                  <a:spcBef>
                    <a:spcPts val="0"/>
                  </a:spcBef>
                  <a:buClr>
                    <a:schemeClr val="dk1"/>
                  </a:buClr>
                  <a:buSzPts val="1100"/>
                </a:pP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−1=6−1=5</m:t>
                    </m:r>
                  </m:oMath>
                </a14:m>
                <a:endParaRPr lang="el-G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0" name="Google Shape;380;p6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 flipH="1">
                <a:off x="84406" y="2276353"/>
                <a:ext cx="8877300" cy="3277625"/>
              </a:xfrm>
              <a:prstGeom prst="rect">
                <a:avLst/>
              </a:prstGeom>
              <a:blipFill>
                <a:blip r:embed="rId3"/>
                <a:stretch>
                  <a:fillRect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1" name="Google Shape;381;p62"/>
          <p:cNvSpPr txBox="1">
            <a:spLocks noGrp="1"/>
          </p:cNvSpPr>
          <p:nvPr>
            <p:ph type="body" idx="1"/>
          </p:nvPr>
        </p:nvSpPr>
        <p:spPr>
          <a:xfrm flipH="1">
            <a:off x="266700" y="1020126"/>
            <a:ext cx="8610600" cy="1265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research question is:</a:t>
            </a:r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these data provide convincing evidence of an inconsistency between the observed and expected counts?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Google Shape;382;p62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Labby's</a:t>
            </a:r>
            <a:r>
              <a:rPr lang="en" sz="4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dice </a:t>
            </a:r>
            <a:r>
              <a:rPr lang="e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2B216-6BA6-423C-B23C-A65108BF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80" y="461374"/>
            <a:ext cx="8534400" cy="838199"/>
          </a:xfrm>
        </p:spPr>
        <p:txBody>
          <a:bodyPr/>
          <a:lstStyle/>
          <a:p>
            <a:r>
              <a:rPr lang="en-US" dirty="0"/>
              <a:t>11.1 The Chi-Square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FFD78-3285-47C7-9348-D72A139B2BD9}"/>
                  </a:ext>
                </a:extLst>
              </p:cNvPr>
              <p:cNvSpPr>
                <a:spLocks noGrp="1"/>
              </p:cNvSpPr>
              <p:nvPr>
                <p:ph sz="quarter" idx="15"/>
              </p:nvPr>
            </p:nvSpPr>
            <p:spPr>
              <a:xfrm>
                <a:off x="321880" y="1116444"/>
                <a:ext cx="8534400" cy="52399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00007F"/>
                    </a:solidFill>
                  </a:rPr>
                  <a:t>Definition</a:t>
                </a:r>
              </a:p>
              <a:p>
                <a:pPr marL="0" indent="0">
                  <a:buNone/>
                </a:pPr>
                <a:r>
                  <a:rPr lang="en-GB" sz="2800" dirty="0"/>
                  <a:t>The </a:t>
                </a:r>
                <a:r>
                  <a:rPr lang="en-GB" sz="2800" b="1" dirty="0">
                    <a:solidFill>
                      <a:schemeClr val="accent2"/>
                    </a:solidFill>
                  </a:rPr>
                  <a:t>chi-square distribution</a:t>
                </a:r>
                <a:r>
                  <a:rPr lang="en-GB" sz="2800" dirty="0"/>
                  <a:t> has only one parameter called the degrees of freedom (df).</a:t>
                </a:r>
              </a:p>
              <a:p>
                <a:pPr marL="0" indent="0">
                  <a:buNone/>
                </a:pPr>
                <a:r>
                  <a:rPr lang="en-GB" sz="2800" dirty="0"/>
                  <a:t>The shape of a chi-square distribution curve is</a:t>
                </a:r>
              </a:p>
              <a:p>
                <a:r>
                  <a:rPr lang="en-GB" sz="2800" dirty="0"/>
                  <a:t>bell-shaped and highly skewed to the right for small df (except for df=2 which looks exponential);</a:t>
                </a:r>
              </a:p>
              <a:p>
                <a:r>
                  <a:rPr lang="en-GB" sz="2800" dirty="0"/>
                  <a:t>bell-shaped but more symmetric for large df.</a:t>
                </a:r>
              </a:p>
              <a:p>
                <a:pPr marL="0" indent="0">
                  <a:buNone/>
                </a:pPr>
                <a:r>
                  <a:rPr lang="en-GB" sz="2800" dirty="0"/>
                  <a:t>The entire chi-square distribution curve lies to the right of the vertical axis.</a:t>
                </a:r>
              </a:p>
              <a:p>
                <a:pPr marL="0" indent="0">
                  <a:buNone/>
                </a:pPr>
                <a:r>
                  <a:rPr lang="en-GB" sz="2800" dirty="0"/>
                  <a:t>The chi-square distribution assumes nonnegative values:</a:t>
                </a:r>
              </a:p>
              <a:p>
                <a:r>
                  <a:rPr lang="en-GB" sz="2800" dirty="0"/>
                  <a:t>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(read as “</a:t>
                </a:r>
                <a:r>
                  <a:rPr lang="en-GB" sz="2800" dirty="0" err="1"/>
                  <a:t>kie</a:t>
                </a:r>
                <a:r>
                  <a:rPr lang="en-GB" sz="2800" dirty="0"/>
                  <a:t>-square”).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7FFD78-3285-47C7-9348-D72A139B2B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5"/>
              </p:nvPr>
            </p:nvSpPr>
            <p:spPr>
              <a:xfrm>
                <a:off x="321880" y="1116444"/>
                <a:ext cx="8534400" cy="5239906"/>
              </a:xfrm>
              <a:blipFill>
                <a:blip r:embed="rId2"/>
                <a:stretch>
                  <a:fillRect l="-1486" t="-1932" r="-1189" b="-2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F1C93-1FEB-48F6-B5F6-01756F4F1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7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>
            <a:spLocks noGrp="1"/>
          </p:cNvSpPr>
          <p:nvPr>
            <p:ph type="title"/>
          </p:nvPr>
        </p:nvSpPr>
        <p:spPr>
          <a:xfrm>
            <a:off x="412425" y="627113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a p-value for</a:t>
            </a:r>
            <a:b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chi-square test</a:t>
            </a:r>
            <a:endParaRPr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3" name="Google Shape;403;p65"/>
          <p:cNvSpPr txBox="1">
            <a:spLocks noGrp="1"/>
          </p:cNvSpPr>
          <p:nvPr>
            <p:ph type="body" idx="1"/>
          </p:nvPr>
        </p:nvSpPr>
        <p:spPr>
          <a:xfrm flipH="1">
            <a:off x="206150" y="1795832"/>
            <a:ext cx="8731700" cy="11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p-value</a:t>
            </a: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chi-square test is defined as the </a:t>
            </a:r>
            <a:r>
              <a:rPr lang="e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 area above</a:t>
            </a:r>
            <a:r>
              <a:rPr lang="e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calculated test statistic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4" name="Google Shape;404;p6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819400"/>
            <a:ext cx="5638800" cy="3411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725" y="2819400"/>
            <a:ext cx="3145100" cy="19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 flipH="1">
            <a:off x="76198" y="1305775"/>
            <a:ext cx="8762999" cy="280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calculated a p-value less than 0.001.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5% significance level, what is the conclusion of the hypothesis test?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data provide convincing evidence that the dice are fair.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data provide convincing evidence that the dice are biased.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the dice are fair.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dice are biased.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" name="Google Shape;411;p6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of the hypothesis test</a:t>
            </a:r>
            <a:endParaRPr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6"/>
          <p:cNvSpPr txBox="1">
            <a:spLocks noGrp="1"/>
          </p:cNvSpPr>
          <p:nvPr>
            <p:ph type="body" idx="1"/>
          </p:nvPr>
        </p:nvSpPr>
        <p:spPr>
          <a:xfrm flipH="1">
            <a:off x="0" y="1305775"/>
            <a:ext cx="9143999" cy="2809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calculated a p-value less than 0.001.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5% significance level, what is the conclusion of the hypothesis test?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data provide convincing evidence that the dice are fair.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b="1" dirty="0">
                <a:solidFill>
                  <a:srgbClr val="A98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</a:t>
            </a:r>
            <a:r>
              <a:rPr lang="en" sz="2200" b="1" i="1" dirty="0">
                <a:solidFill>
                  <a:srgbClr val="A98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b="1" i="1" baseline="-25000" dirty="0">
                <a:solidFill>
                  <a:srgbClr val="A98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b="1" dirty="0">
                <a:solidFill>
                  <a:srgbClr val="A980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the dice are biased.</a:t>
            </a:r>
            <a:endParaRPr sz="2200" b="1" dirty="0">
              <a:solidFill>
                <a:srgbClr val="A980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the dice are fair.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AutoNum type="alphaLcParenBoth"/>
            </a:pP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to reject </a:t>
            </a:r>
            <a:r>
              <a:rPr lang="e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data provide convincing evidence that dice are biased.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" name="Google Shape;411;p66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of the hypothesis test</a:t>
            </a:r>
            <a:endParaRPr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07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8"/>
          <p:cNvSpPr txBox="1">
            <a:spLocks noGrp="1"/>
          </p:cNvSpPr>
          <p:nvPr>
            <p:ph type="body" idx="1"/>
          </p:nvPr>
        </p:nvSpPr>
        <p:spPr>
          <a:xfrm flipH="1">
            <a:off x="49675" y="1305774"/>
            <a:ext cx="9094324" cy="2951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1-6 axis is consistently shorter than the other two (2-5 and 3-4), thereby supporting the hypothesis that the faces with one and six pips are larger than the other faces.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Pearson's claim that 5s and 6s appear more often due to the carved-out pips is not supported by these data.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Dice used in casinos have flush faces, where the pips are filled in with a plastic of the same density as the surrounding material and are precisely balanced.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" name="Google Shape;423;p68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Turns out...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424" name="Google Shape;424;p6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375" y="4257250"/>
            <a:ext cx="3003400" cy="22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025" y="4817875"/>
            <a:ext cx="23812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>
            <a:spLocks noGrp="1"/>
          </p:cNvSpPr>
          <p:nvPr>
            <p:ph type="body" idx="1"/>
          </p:nvPr>
        </p:nvSpPr>
        <p:spPr>
          <a:xfrm flipH="1">
            <a:off x="-1" y="1305775"/>
            <a:ext cx="8915399" cy="19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p-value for a chi-square test is defined as the tail area </a:t>
            </a:r>
            <a:r>
              <a:rPr lang="en" sz="24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e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calculated test statistic.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because the test statistic is always positive, and a higher test statistic means a stronger deviation from the null hypothesis.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" name="Google Shape;431;p6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Recap: p-value for a chi-square test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432" name="Google Shape;43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048000"/>
            <a:ext cx="70104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C4C5-41F3-4E89-8338-6792F397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90437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Chi-Square Distribution Curves</a:t>
            </a:r>
          </a:p>
        </p:txBody>
      </p:sp>
      <p:pic>
        <p:nvPicPr>
          <p:cNvPr id="9" name="Content Placeholder 8" descr="Graph has chi squared on x-axis ranging from 0 to 21. One descending curve for d f = 2, two consecutive bell-shaped curves for d f = 7, d f = 12 respectively.">
            <a:extLst>
              <a:ext uri="{FF2B5EF4-FFF2-40B4-BE49-F238E27FC236}">
                <a16:creationId xmlns:a16="http://schemas.microsoft.com/office/drawing/2014/main" id="{4938FBA7-43E0-46BE-978A-FF885F8E264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35" y="1524000"/>
            <a:ext cx="8392696" cy="317226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F1920-78F9-4286-9579-10AFEA829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10B8E-715D-0947-B59F-FB9C28FEAA2C}"/>
                  </a:ext>
                </a:extLst>
              </p:cNvPr>
              <p:cNvSpPr txBox="1"/>
              <p:nvPr/>
            </p:nvSpPr>
            <p:spPr>
              <a:xfrm>
                <a:off x="533400" y="4696268"/>
                <a:ext cx="556113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𝑑𝑓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peak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𝑑𝑓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mean;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median is somewhere in between.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810B8E-715D-0947-B59F-FB9C28FEA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696268"/>
                <a:ext cx="5561138" cy="1384995"/>
              </a:xfrm>
              <a:prstGeom prst="rect">
                <a:avLst/>
              </a:prstGeom>
              <a:blipFill>
                <a:blip r:embed="rId3"/>
                <a:stretch>
                  <a:fillRect l="-2278" t="-4505" r="-113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75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body" idx="1"/>
          </p:nvPr>
        </p:nvSpPr>
        <p:spPr>
          <a:xfrm flipH="1">
            <a:off x="457075" y="4835825"/>
            <a:ext cx="7822200" cy="1539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As the df increases,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the center of the </a:t>
            </a:r>
            <a:r>
              <a:rPr lang="en" sz="1800" i="1" dirty="0"/>
              <a:t>χ</a:t>
            </a:r>
            <a:r>
              <a:rPr lang="en" sz="1800" i="1" baseline="30000" dirty="0"/>
              <a:t>2</a:t>
            </a:r>
            <a:r>
              <a:rPr lang="en" sz="1800" dirty="0"/>
              <a:t> distribution increases as well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the variability of the </a:t>
            </a:r>
            <a:r>
              <a:rPr lang="en" sz="1800" i="1" dirty="0"/>
              <a:t>χ</a:t>
            </a:r>
            <a:r>
              <a:rPr lang="en" sz="1800" i="1" baseline="30000" dirty="0"/>
              <a:t>2</a:t>
            </a:r>
            <a:r>
              <a:rPr lang="en" sz="1800" dirty="0"/>
              <a:t> distribution increases as well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 dirty="0"/>
              <a:t>the shape of the </a:t>
            </a:r>
            <a:r>
              <a:rPr lang="en" sz="1800" i="1" dirty="0"/>
              <a:t>χ</a:t>
            </a:r>
            <a:r>
              <a:rPr lang="en" sz="1800" i="1" baseline="30000" dirty="0"/>
              <a:t>2</a:t>
            </a:r>
            <a:r>
              <a:rPr lang="en" sz="1800" dirty="0"/>
              <a:t> distribution becomes more skewed (less like a normal)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89" name="Google Shape;289;p49"/>
          <p:cNvSpPr txBox="1">
            <a:spLocks noGrp="1"/>
          </p:cNvSpPr>
          <p:nvPr>
            <p:ph type="body" idx="1"/>
          </p:nvPr>
        </p:nvSpPr>
        <p:spPr>
          <a:xfrm flipH="1">
            <a:off x="457075" y="990600"/>
            <a:ext cx="78222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Which of the following is false?</a:t>
            </a:r>
            <a:endParaRPr sz="1800" dirty="0"/>
          </a:p>
        </p:txBody>
      </p:sp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Practice</a:t>
            </a:r>
            <a:endParaRPr dirty="0">
              <a:solidFill>
                <a:schemeClr val="accent1"/>
              </a:solidFill>
            </a:endParaRPr>
          </a:p>
        </p:txBody>
      </p:sp>
      <p:pic>
        <p:nvPicPr>
          <p:cNvPr id="291" name="Google Shape;29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75" y="1392195"/>
            <a:ext cx="7696325" cy="3532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body" idx="1"/>
          </p:nvPr>
        </p:nvSpPr>
        <p:spPr>
          <a:xfrm flipH="1">
            <a:off x="457075" y="4556050"/>
            <a:ext cx="7822200" cy="20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 the df increases,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the center of the</a:t>
            </a:r>
            <a:r>
              <a:rPr lang="en" sz="1800" i="1"/>
              <a:t> χ</a:t>
            </a:r>
            <a:r>
              <a:rPr lang="en" sz="1800" i="1" baseline="30000"/>
              <a:t>2</a:t>
            </a:r>
            <a:r>
              <a:rPr lang="en" sz="1800"/>
              <a:t> distribution increases as well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arenBoth"/>
            </a:pPr>
            <a:r>
              <a:rPr lang="en" sz="1800"/>
              <a:t>the variability of the </a:t>
            </a:r>
            <a:r>
              <a:rPr lang="en" sz="1800" i="1"/>
              <a:t>χ</a:t>
            </a:r>
            <a:r>
              <a:rPr lang="en" sz="1800" i="1" baseline="30000"/>
              <a:t>2</a:t>
            </a:r>
            <a:r>
              <a:rPr lang="en" sz="1800"/>
              <a:t> distribution increases as well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AutoNum type="alphaLcParenBoth"/>
            </a:pPr>
            <a:r>
              <a:rPr lang="en" sz="1800" i="1">
                <a:solidFill>
                  <a:srgbClr val="FF9900"/>
                </a:solidFill>
              </a:rPr>
              <a:t>the shape of the χ</a:t>
            </a:r>
            <a:r>
              <a:rPr lang="en" sz="1800" i="1" baseline="30000">
                <a:solidFill>
                  <a:srgbClr val="FF9900"/>
                </a:solidFill>
              </a:rPr>
              <a:t>2</a:t>
            </a:r>
            <a:r>
              <a:rPr lang="en" sz="1800" i="1">
                <a:solidFill>
                  <a:srgbClr val="FF9900"/>
                </a:solidFill>
              </a:rPr>
              <a:t> distribution becomes more skewed (less like a normal)</a:t>
            </a:r>
            <a:endParaRPr sz="1800" i="1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50"/>
          <p:cNvSpPr txBox="1">
            <a:spLocks noGrp="1"/>
          </p:cNvSpPr>
          <p:nvPr>
            <p:ph type="body" idx="1"/>
          </p:nvPr>
        </p:nvSpPr>
        <p:spPr>
          <a:xfrm flipH="1">
            <a:off x="457075" y="1215975"/>
            <a:ext cx="7822200" cy="4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Which of the following is false?</a:t>
            </a:r>
            <a:endParaRPr sz="1800"/>
          </a:p>
        </p:txBody>
      </p:sp>
      <p:sp>
        <p:nvSpPr>
          <p:cNvPr id="298" name="Google Shape;298;p50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Practice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299" name="Google Shape;2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075" y="1638649"/>
            <a:ext cx="5713600" cy="291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 input of right probability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  <a:blipFill>
                <a:blip r:embed="rId2"/>
                <a:stretch>
                  <a:fillRect l="-2009" t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FEC832-7BEF-4FE1-BF35-E92C3EC1D71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353373"/>
                <a:ext cx="8839200" cy="988482"/>
              </a:xfrm>
            </p:spPr>
            <p:txBody>
              <a:bodyPr/>
              <a:lstStyle/>
              <a:p>
                <a:r>
                  <a:rPr lang="en-US" dirty="0"/>
                  <a:t>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for 7 degrees of freedom and an area of 0.10 in the right tail of the distribution curve.</a:t>
                </a:r>
              </a:p>
              <a:p>
                <a:endParaRPr lang="en-US" dirty="0">
                  <a:latin typeface="Times New Roman" panose="02020603050405020304" pitchFamily="18" charset="0"/>
                </a:endParaRPr>
              </a:p>
              <a:p>
                <a:r>
                  <a:rPr lang="en-GB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FEC832-7BEF-4FE1-BF35-E92C3EC1D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353373"/>
                <a:ext cx="8839200" cy="988482"/>
              </a:xfrm>
              <a:blipFill>
                <a:blip r:embed="rId3"/>
                <a:stretch>
                  <a:fillRect l="-1379" t="-10494" r="-1586" b="-4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2B9D-0DB6-4822-AFE1-51EB35BB9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39812-D1CC-9706-1D77-729EE9D62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960" y="2514600"/>
            <a:ext cx="3975747" cy="2883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04D0C-9B57-062B-FE0E-34C6A2E01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" y="2869306"/>
            <a:ext cx="3652837" cy="22334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4BD8FD-B96C-0FE2-A40C-782D133F8AF0}"/>
                  </a:ext>
                </a:extLst>
              </p:cNvPr>
              <p:cNvSpPr txBox="1"/>
              <p:nvPr/>
            </p:nvSpPr>
            <p:spPr>
              <a:xfrm>
                <a:off x="312420" y="5398012"/>
                <a:ext cx="85525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Observe that the area under the pdf in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 distribution is right-tailed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4BD8FD-B96C-0FE2-A40C-782D133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" y="5398012"/>
                <a:ext cx="8552571" cy="430887"/>
              </a:xfrm>
              <a:prstGeom prst="rect">
                <a:avLst/>
              </a:prstGeom>
              <a:blipFill>
                <a:blip r:embed="rId6"/>
                <a:stretch>
                  <a:fillRect l="-927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6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: input of left probability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16593C-43D1-44A2-8FCB-B85B7D075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791" y="515173"/>
                <a:ext cx="8839200" cy="838199"/>
              </a:xfrm>
              <a:blipFill>
                <a:blip r:embed="rId3"/>
                <a:stretch>
                  <a:fillRect l="-2296" t="-20896" r="-1148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FEC832-7BEF-4FE1-BF35-E92C3EC1D717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219201"/>
                <a:ext cx="8839200" cy="838200"/>
              </a:xfrm>
            </p:spPr>
            <p:txBody>
              <a:bodyPr/>
              <a:lstStyle/>
              <a:p>
                <a:r>
                  <a:rPr lang="en-US" dirty="0"/>
                  <a:t>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for 12 degrees of freedom and an area of 0.05 in the left tail of the distribution curve.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0FEC832-7BEF-4FE1-BF35-E92C3EC1D7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219201"/>
                <a:ext cx="8839200" cy="838200"/>
              </a:xfrm>
              <a:blipFill>
                <a:blip r:embed="rId4"/>
                <a:stretch>
                  <a:fillRect l="-1379" t="-12319" b="-2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02B9D-0DB6-4822-AFE1-51EB35BB9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AC938-9155-B12E-3D78-CA9C1A328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071" y="2315609"/>
            <a:ext cx="5042919" cy="37041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CD66EA-4143-C7D3-C9D5-36A0A485303E}"/>
                  </a:ext>
                </a:extLst>
              </p:cNvPr>
              <p:cNvSpPr txBox="1"/>
              <p:nvPr/>
            </p:nvSpPr>
            <p:spPr>
              <a:xfrm>
                <a:off x="279009" y="2438400"/>
                <a:ext cx="354306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Recall that the area under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distribution is right tailed. In order to find left-tail area, we should calculate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left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tail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CD66EA-4143-C7D3-C9D5-36A0A4853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09" y="2438400"/>
                <a:ext cx="3543062" cy="1477328"/>
              </a:xfrm>
              <a:prstGeom prst="rect">
                <a:avLst/>
              </a:prstGeom>
              <a:blipFill>
                <a:blip r:embed="rId6"/>
                <a:stretch>
                  <a:fillRect l="-1549" t="-2066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8ADB71D-39F9-F308-79C3-12EC47D8C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167704"/>
            <a:ext cx="3509353" cy="203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0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92ED-72FE-4D47-9CF5-F42E8E0B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5" y="457200"/>
            <a:ext cx="8534400" cy="838199"/>
          </a:xfrm>
        </p:spPr>
        <p:txBody>
          <a:bodyPr/>
          <a:lstStyle/>
          <a:p>
            <a:r>
              <a:rPr lang="en-US" dirty="0"/>
              <a:t>11.2 A Goodness-of-Fit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F139A-7B35-4FD7-8AA7-05DD812B87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4588" y="1219200"/>
            <a:ext cx="8534400" cy="395325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0007F"/>
                </a:solidFill>
              </a:rPr>
              <a:t>Definition</a:t>
            </a:r>
          </a:p>
          <a:p>
            <a:pPr marL="0" indent="0">
              <a:buNone/>
            </a:pPr>
            <a:r>
              <a:rPr lang="en-US" sz="2600" dirty="0"/>
              <a:t>An experiment with the following characteristics is called a </a:t>
            </a:r>
            <a:r>
              <a:rPr lang="en-US" sz="2600" b="1" dirty="0">
                <a:solidFill>
                  <a:schemeClr val="accent2"/>
                </a:solidFill>
              </a:rPr>
              <a:t>multinomial experiment</a:t>
            </a:r>
            <a:r>
              <a:rPr lang="en-US" sz="2600" dirty="0"/>
              <a:t>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The experiment consists of </a:t>
            </a:r>
            <a:r>
              <a:rPr lang="en-US" sz="2600" i="1" dirty="0"/>
              <a:t>n</a:t>
            </a:r>
            <a:r>
              <a:rPr lang="en-US" sz="2600" dirty="0"/>
              <a:t> identical trials (repetitions).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Each trial results in one of </a:t>
            </a:r>
            <a:r>
              <a:rPr lang="en-US" sz="2600" i="1" dirty="0"/>
              <a:t>k</a:t>
            </a:r>
            <a:r>
              <a:rPr lang="en-US" sz="2600" dirty="0"/>
              <a:t> possible outcomes (or categories), where </a:t>
            </a:r>
            <a:r>
              <a:rPr lang="en-US" sz="2600" i="1" dirty="0"/>
              <a:t>k</a:t>
            </a:r>
            <a:r>
              <a:rPr lang="en-US" sz="2600" dirty="0"/>
              <a:t> &gt; 2.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The trials are independent.</a:t>
            </a:r>
          </a:p>
          <a:p>
            <a:pPr marL="402336" indent="-402336">
              <a:buSzPct val="85000"/>
              <a:buFont typeface="+mj-lt"/>
              <a:buAutoNum type="arabicPeriod"/>
            </a:pPr>
            <a:r>
              <a:rPr lang="en-US" sz="2600" dirty="0"/>
              <a:t>The probabilities of the various outcomes remain constant for each trial.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14F22-8631-42B4-927C-3D049CB84E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29040</TotalTime>
  <Words>2540</Words>
  <Application>Microsoft Office PowerPoint</Application>
  <PresentationFormat>On-screen Show (4:3)</PresentationFormat>
  <Paragraphs>338</Paragraphs>
  <Slides>34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Calibri</vt:lpstr>
      <vt:lpstr>Cambria Math</vt:lpstr>
      <vt:lpstr>Courier New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Worksheet</vt:lpstr>
      <vt:lpstr>PowerPoint Presentation</vt:lpstr>
      <vt:lpstr>Opening Example</vt:lpstr>
      <vt:lpstr>11.1 The Chi-Square Distribution</vt:lpstr>
      <vt:lpstr>Three Chi-Square Distribution Curves</vt:lpstr>
      <vt:lpstr>Practice</vt:lpstr>
      <vt:lpstr>Practice</vt:lpstr>
      <vt:lpstr>Example of χ^2: input of right probability</vt:lpstr>
      <vt:lpstr>Example of χ^2: input of left probability</vt:lpstr>
      <vt:lpstr>11.2 A Goodness-of-Fit Test</vt:lpstr>
      <vt:lpstr>Observed and Expected Frequencies</vt:lpstr>
      <vt:lpstr>Test Statistic for a Goodness-of-Fit Test</vt:lpstr>
      <vt:lpstr>Conditions for the chi-square test</vt:lpstr>
      <vt:lpstr>ATM usage by (work) day</vt:lpstr>
      <vt:lpstr>ATM usage by (work) day: Solution (1 of 3) </vt:lpstr>
      <vt:lpstr>ATM usage by (work) day: Solution (2 of 3) </vt:lpstr>
      <vt:lpstr>ATM usage by (work) day: Solution (3 of 3) </vt:lpstr>
      <vt:lpstr>Example 11-4 (1 of 2)</vt:lpstr>
      <vt:lpstr>Example 11-4 (2 of 2)</vt:lpstr>
      <vt:lpstr>Example 11-4 (3 of 2)</vt:lpstr>
      <vt:lpstr>Table 11.4 Calculating the Value of the Test Statistic</vt:lpstr>
      <vt:lpstr>Example 11-4: Solution (4 of 5)</vt:lpstr>
      <vt:lpstr>Example 11-4: Solution (5 of 5)</vt:lpstr>
      <vt:lpstr>Weldon's dice</vt:lpstr>
      <vt:lpstr>Labby's dice</vt:lpstr>
      <vt:lpstr>Labby's dice (cont.)</vt:lpstr>
      <vt:lpstr>Expected counts</vt:lpstr>
      <vt:lpstr>Expected counts</vt:lpstr>
      <vt:lpstr>Summarizing Labby's results</vt:lpstr>
      <vt:lpstr>Labby's dice (cont)</vt:lpstr>
      <vt:lpstr>Finding a p-value for a chi-square test</vt:lpstr>
      <vt:lpstr>Conclusion of the hypothesis test</vt:lpstr>
      <vt:lpstr>Conclusion of the hypothesis test</vt:lpstr>
      <vt:lpstr>Turns out...</vt:lpstr>
      <vt:lpstr>Recap: p-value for a chi-square test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Victor.Lee1@mail.citytech.cuny.edu</cp:lastModifiedBy>
  <cp:revision>1990</cp:revision>
  <cp:lastPrinted>2021-11-08T11:58:29Z</cp:lastPrinted>
  <dcterms:created xsi:type="dcterms:W3CDTF">2017-04-21T14:49:46Z</dcterms:created>
  <dcterms:modified xsi:type="dcterms:W3CDTF">2022-05-12T04:31:39Z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