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35"/>
  </p:notesMasterIdLst>
  <p:sldIdLst>
    <p:sldId id="658" r:id="rId11"/>
    <p:sldId id="457" r:id="rId12"/>
    <p:sldId id="458" r:id="rId13"/>
    <p:sldId id="460" r:id="rId14"/>
    <p:sldId id="464" r:id="rId15"/>
    <p:sldId id="465" r:id="rId16"/>
    <p:sldId id="467" r:id="rId17"/>
    <p:sldId id="468" r:id="rId18"/>
    <p:sldId id="470" r:id="rId19"/>
    <p:sldId id="472" r:id="rId20"/>
    <p:sldId id="473" r:id="rId21"/>
    <p:sldId id="475" r:id="rId22"/>
    <p:sldId id="479" r:id="rId23"/>
    <p:sldId id="483" r:id="rId24"/>
    <p:sldId id="485" r:id="rId25"/>
    <p:sldId id="486" r:id="rId26"/>
    <p:sldId id="490" r:id="rId27"/>
    <p:sldId id="492" r:id="rId28"/>
    <p:sldId id="494" r:id="rId29"/>
    <p:sldId id="496" r:id="rId30"/>
    <p:sldId id="579" r:id="rId31"/>
    <p:sldId id="502" r:id="rId32"/>
    <p:sldId id="504" r:id="rId33"/>
    <p:sldId id="508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C3"/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56" autoAdjust="0"/>
    <p:restoredTop sz="90394" autoAdjust="0"/>
  </p:normalViewPr>
  <p:slideViewPr>
    <p:cSldViewPr>
      <p:cViewPr varScale="1">
        <p:scale>
          <a:sx n="58" d="100"/>
          <a:sy n="58" d="100"/>
        </p:scale>
        <p:origin x="928" y="48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1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1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689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799" y="2594155"/>
            <a:ext cx="3584145" cy="834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799" y="3580790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799" y="4257440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799" y="4925943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22977" y="2594155"/>
            <a:ext cx="3584145" cy="834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22977" y="3580790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22977" y="4257440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22977" y="4925943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22977" y="5567721"/>
            <a:ext cx="3584145" cy="52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682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594155"/>
            <a:ext cx="8534400" cy="6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429000"/>
            <a:ext cx="8534400" cy="455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112055"/>
            <a:ext cx="8534400" cy="509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4849335"/>
            <a:ext cx="8534400" cy="509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400" y="5563565"/>
            <a:ext cx="8534400" cy="509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3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1"/>
            <a:ext cx="8534400" cy="765659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91CBC-ED96-45DC-8D19-800B0EA2735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6063" y="2973388"/>
            <a:ext cx="8576057" cy="455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D9EFEF-D501-4D96-90FB-6214001984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6063" y="3504895"/>
            <a:ext cx="8575675" cy="455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62A366-91E0-41A0-8A96-3C45D8FF3E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6063" y="4112055"/>
            <a:ext cx="8575675" cy="37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CCB4E6-32AA-497F-984D-1632FA7E4E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6063" y="4567425"/>
            <a:ext cx="8575675" cy="37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221E593-2035-46BB-9BD2-050B95D0D5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6063" y="5022850"/>
            <a:ext cx="8499475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4684A9-674B-4A73-B9BA-7B0575C953B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46063" y="5402263"/>
            <a:ext cx="8575675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2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0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214680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594155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049525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504895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396026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41563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4871005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326375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E4D1A0-6F20-4C86-8185-E1F69676C22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2263" y="5781745"/>
            <a:ext cx="85756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8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9" r:id="rId11"/>
    <p:sldLayoutId id="2147484010" r:id="rId12"/>
    <p:sldLayoutId id="2147484011" r:id="rId13"/>
    <p:sldLayoutId id="2147484012" r:id="rId14"/>
    <p:sldLayoutId id="21474840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45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Sampling Distributions part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4E1F-5DA6-476B-A2BA-DC9CE1B6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555"/>
            <a:ext cx="8991600" cy="670846"/>
          </a:xfrm>
        </p:spPr>
        <p:txBody>
          <a:bodyPr>
            <a:noAutofit/>
          </a:bodyPr>
          <a:lstStyle/>
          <a:p>
            <a:r>
              <a:rPr lang="en-US" sz="3400" dirty="0"/>
              <a:t>Reasons for Occurrence of Nonsampling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5886-001C-4B8D-B75D-FC977ECACB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312986"/>
            <a:ext cx="8839200" cy="4375842"/>
          </a:xfrm>
        </p:spPr>
        <p:txBody>
          <a:bodyPr/>
          <a:lstStyle/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If a sample is nonrandom (and, hence, most likely nonrepresentative), the sample results may be too different from the census results.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The questions may be phrased in such a way that they are not fully understood by the members of the sample or population.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The respondents may intentionally give false information in response to some sensitive questions.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The poll taker may make a mistake and enter a wrong number in the records or make an error while doing data entry.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F6894-2B2D-4E5F-8E50-C1FD8E8C9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F2EB-9B5E-4166-92F3-6C48E038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US" dirty="0"/>
              <a:t>Our example of test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6A43-4F48-493C-B10C-0C48D00226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108" y="1039189"/>
            <a:ext cx="8534400" cy="1447800"/>
          </a:xfrm>
        </p:spPr>
        <p:txBody>
          <a:bodyPr/>
          <a:lstStyle/>
          <a:p>
            <a:r>
              <a:rPr lang="en-US" dirty="0"/>
              <a:t>Consider the population of five scores once again. Suppose the sample of three scores selected from the population 70, 80, and 95. Find the sampling error.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51166-2DB7-47C3-86B1-0A4A71131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13" descr="mu = start fraction 70 + 78 + 80 + 80 + 95 over 5 end fraction = 80.60. &#10;">
            <a:extLst>
              <a:ext uri="{FF2B5EF4-FFF2-40B4-BE49-F238E27FC236}">
                <a16:creationId xmlns:a16="http://schemas.microsoft.com/office/drawing/2014/main" id="{9DBC2452-5076-BF44-A188-67F92D296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02940"/>
              </p:ext>
            </p:extLst>
          </p:nvPr>
        </p:nvGraphicFramePr>
        <p:xfrm>
          <a:off x="601088" y="2516717"/>
          <a:ext cx="451427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5" name="Equation" r:id="rId3" imgW="4965480" imgH="838080" progId="Equation.DSMT4">
                  <p:embed/>
                </p:oleObj>
              </mc:Choice>
              <mc:Fallback>
                <p:oleObj name="Equation" r:id="rId3" imgW="4965480" imgH="838080" progId="Equation.DSMT4">
                  <p:embed/>
                  <p:pic>
                    <p:nvPicPr>
                      <p:cNvPr id="14" name="Content Placeholder 13" descr="mu = start fraction 70 + 78 + 80 + 80 + 95 over 5 end fraction = 80.60. &#10;">
                        <a:extLst>
                          <a:ext uri="{FF2B5EF4-FFF2-40B4-BE49-F238E27FC236}">
                            <a16:creationId xmlns:a16="http://schemas.microsoft.com/office/drawing/2014/main" id="{B737BF94-820F-4958-BF62-AE7688C02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8" y="2516717"/>
                        <a:ext cx="451427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12" descr="x bar = start fraction 70 + 80 + 95 over 3 end fraction = 81.67. ">
            <a:extLst>
              <a:ext uri="{FF2B5EF4-FFF2-40B4-BE49-F238E27FC236}">
                <a16:creationId xmlns:a16="http://schemas.microsoft.com/office/drawing/2014/main" id="{D59AF762-8671-AF4E-8177-30E740460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47984"/>
              </p:ext>
            </p:extLst>
          </p:nvPr>
        </p:nvGraphicFramePr>
        <p:xfrm>
          <a:off x="601088" y="3495440"/>
          <a:ext cx="323272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Equation" r:id="rId5" imgW="3555720" imgH="838080" progId="Equation.DSMT4">
                  <p:embed/>
                </p:oleObj>
              </mc:Choice>
              <mc:Fallback>
                <p:oleObj name="Equation" r:id="rId5" imgW="3555720" imgH="838080" progId="Equation.DSMT4">
                  <p:embed/>
                  <p:pic>
                    <p:nvPicPr>
                      <p:cNvPr id="13" name="Content Placeholder 12" descr="x bar = start fraction 70 + 80 + 95 over 3 end fraction = 81.67. ">
                        <a:extLst>
                          <a:ext uri="{FF2B5EF4-FFF2-40B4-BE49-F238E27FC236}">
                            <a16:creationId xmlns:a16="http://schemas.microsoft.com/office/drawing/2014/main" id="{5A88BFFC-6E83-4B4C-BF76-C1FB0759C1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8" y="3495440"/>
                        <a:ext cx="323272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1" descr="Sampling error = x bar minus mu = 81.67 minus 80.60 = 1.07">
            <a:extLst>
              <a:ext uri="{FF2B5EF4-FFF2-40B4-BE49-F238E27FC236}">
                <a16:creationId xmlns:a16="http://schemas.microsoft.com/office/drawing/2014/main" id="{113A4D5A-ACBF-154A-8564-853DA683D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01497"/>
              </p:ext>
            </p:extLst>
          </p:nvPr>
        </p:nvGraphicFramePr>
        <p:xfrm>
          <a:off x="117113" y="4504529"/>
          <a:ext cx="671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Equation" r:id="rId7" imgW="6717960" imgH="393480" progId="Equation.DSMT4">
                  <p:embed/>
                </p:oleObj>
              </mc:Choice>
              <mc:Fallback>
                <p:oleObj name="Equation" r:id="rId7" imgW="6717960" imgH="393480" progId="Equation.DSMT4">
                  <p:embed/>
                  <p:pic>
                    <p:nvPicPr>
                      <p:cNvPr id="12" name="Content Placeholder 11" descr="Sampling error = x bar minus mu = 81.67 minus 80.60 = 1.07">
                        <a:extLst>
                          <a:ext uri="{FF2B5EF4-FFF2-40B4-BE49-F238E27FC236}">
                            <a16:creationId xmlns:a16="http://schemas.microsoft.com/office/drawing/2014/main" id="{07684F7B-F40F-4B6E-A022-28DFF5808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13" y="4504529"/>
                        <a:ext cx="6718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C5ECFA-D5B9-AA40-A7C6-ED2F6D260B3D}"/>
              </a:ext>
            </a:extLst>
          </p:cNvPr>
          <p:cNvSpPr txBox="1">
            <a:spLocks/>
          </p:cNvSpPr>
          <p:nvPr/>
        </p:nvSpPr>
        <p:spPr>
          <a:xfrm>
            <a:off x="11723" y="5017464"/>
            <a:ext cx="8534400" cy="1739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the mean score estimated from the sample is 1.07 higher than the mean score of the population.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this difference occurred due to chance—that is, because we used a sample instead 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4390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Scale has three markings for μ: 80.60, 81.67, 82.33. Sampling error is between 80.60 and 81.67; nonsampling error is between 81.67 and 82.33.&#10;">
            <a:extLst>
              <a:ext uri="{FF2B5EF4-FFF2-40B4-BE49-F238E27FC236}">
                <a16:creationId xmlns:a16="http://schemas.microsoft.com/office/drawing/2014/main" id="{EE2C1939-9398-1B45-80AD-8CDA02D7D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3" y="5509226"/>
            <a:ext cx="7987067" cy="1382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DC9E5-8E40-498B-AD7A-8C42152E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6" y="533401"/>
            <a:ext cx="9167446" cy="685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Sampling Error and </a:t>
            </a:r>
            <a:r>
              <a:rPr lang="en-US" sz="4400" dirty="0" err="1"/>
              <a:t>Nonsampling</a:t>
            </a:r>
            <a:r>
              <a:rPr lang="en-US" sz="4400" dirty="0"/>
              <a:t> Errors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769C2-D20D-45E6-B9CD-5DFA137C1B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215" y="1095762"/>
            <a:ext cx="8534400" cy="1372820"/>
          </a:xfrm>
        </p:spPr>
        <p:txBody>
          <a:bodyPr/>
          <a:lstStyle/>
          <a:p>
            <a:r>
              <a:rPr lang="en-US" dirty="0"/>
              <a:t>Now suppose, when we select the sample of three scores, we mistakenly record the second score as 82 instead of 80.</a:t>
            </a:r>
          </a:p>
          <a:p>
            <a:r>
              <a:rPr lang="en-US" dirty="0"/>
              <a:t>As a result, we calculate the sample mean as</a:t>
            </a:r>
          </a:p>
        </p:txBody>
      </p:sp>
      <p:graphicFrame>
        <p:nvGraphicFramePr>
          <p:cNvPr id="11" name="Content Placeholder 10" descr="x bar = start fraction 70 + 82 + 95 over 3 end fraction = 82.33&#10;">
            <a:extLst>
              <a:ext uri="{FF2B5EF4-FFF2-40B4-BE49-F238E27FC236}">
                <a16:creationId xmlns:a16="http://schemas.microsoft.com/office/drawing/2014/main" id="{2464E580-9CB4-4772-B388-57E498F8F67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7935257"/>
              </p:ext>
            </p:extLst>
          </p:nvPr>
        </p:nvGraphicFramePr>
        <p:xfrm>
          <a:off x="2343150" y="2408867"/>
          <a:ext cx="3385804" cy="78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4" imgW="3593880" imgH="838080" progId="Equation.DSMT4">
                  <p:embed/>
                </p:oleObj>
              </mc:Choice>
              <mc:Fallback>
                <p:oleObj name="Equation" r:id="rId4" imgW="3593880" imgH="838080" progId="Equation.DSMT4">
                  <p:embed/>
                  <p:pic>
                    <p:nvPicPr>
                      <p:cNvPr id="11" name="Content Placeholder 10" descr="x bar = start fraction 70 + 82 + 95 over 3 end fraction = 82.33&#10;">
                        <a:extLst>
                          <a:ext uri="{FF2B5EF4-FFF2-40B4-BE49-F238E27FC236}">
                            <a16:creationId xmlns:a16="http://schemas.microsoft.com/office/drawing/2014/main" id="{2464E580-9CB4-4772-B388-57E498F8F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408867"/>
                        <a:ext cx="3385804" cy="789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EE428-B174-4E5D-ADBF-7ABBB3425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0E588D-BADB-FE4C-8F4D-2E161DE5ACC9}"/>
              </a:ext>
            </a:extLst>
          </p:cNvPr>
          <p:cNvSpPr txBox="1">
            <a:spLocks/>
          </p:cNvSpPr>
          <p:nvPr/>
        </p:nvSpPr>
        <p:spPr>
          <a:xfrm>
            <a:off x="269631" y="3237470"/>
            <a:ext cx="8534400" cy="659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difference between this sample mean and 𝜇 is</a:t>
            </a:r>
          </a:p>
        </p:txBody>
      </p:sp>
      <p:graphicFrame>
        <p:nvGraphicFramePr>
          <p:cNvPr id="7" name="Content Placeholder 9" descr="x bar minus mu = 82.33 minus 80.60 = 1.73&#10;">
            <a:extLst>
              <a:ext uri="{FF2B5EF4-FFF2-40B4-BE49-F238E27FC236}">
                <a16:creationId xmlns:a16="http://schemas.microsoft.com/office/drawing/2014/main" id="{E216F541-80EC-8F44-B4E4-6A0F2521E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132557"/>
              </p:ext>
            </p:extLst>
          </p:nvPr>
        </p:nvGraphicFramePr>
        <p:xfrm>
          <a:off x="2287826" y="3828898"/>
          <a:ext cx="411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6" imgW="4114800" imgH="393480" progId="Equation.DSMT4">
                  <p:embed/>
                </p:oleObj>
              </mc:Choice>
              <mc:Fallback>
                <p:oleObj name="Equation" r:id="rId6" imgW="4114800" imgH="393480" progId="Equation.DSMT4">
                  <p:embed/>
                  <p:pic>
                    <p:nvPicPr>
                      <p:cNvPr id="10" name="Content Placeholder 9" descr="x bar minus mu = 82.33 minus 80.60 = 1.73&#10;">
                        <a:extLst>
                          <a:ext uri="{FF2B5EF4-FFF2-40B4-BE49-F238E27FC236}">
                            <a16:creationId xmlns:a16="http://schemas.microsoft.com/office/drawing/2014/main" id="{42CED20A-B9A8-4E87-95EE-1E0D3F957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826" y="3828898"/>
                        <a:ext cx="4114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27F5B4F-1375-364C-BC05-F53F1ED3B709}"/>
              </a:ext>
            </a:extLst>
          </p:cNvPr>
          <p:cNvSpPr txBox="1">
            <a:spLocks/>
          </p:cNvSpPr>
          <p:nvPr/>
        </p:nvSpPr>
        <p:spPr>
          <a:xfrm>
            <a:off x="331560" y="4220947"/>
            <a:ext cx="8534400" cy="1613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difference does not represent the sampling error.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1.07 of this difference is due to the sampling error.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0.66, the remaining portion, is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nonsampling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error. </a:t>
            </a:r>
          </a:p>
        </p:txBody>
      </p:sp>
    </p:spTree>
    <p:extLst>
      <p:ext uri="{BB962C8B-B14F-4D97-AF65-F5344CB8AC3E}">
        <p14:creationId xmlns:p14="http://schemas.microsoft.com/office/powerpoint/2010/main" val="31947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D688BF-AAEF-4C0F-9998-A8AE2955B2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7.2 Mean and 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D688BF-AAEF-4C0F-9998-A8AE2955B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00" t="-20290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0A23BA-3B1E-4C08-83F1-D7DDFD7BBF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1600200"/>
            <a:ext cx="8701994" cy="422808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and standard deviation of the sampling distribution of</a:t>
            </a:r>
          </a:p>
        </p:txBody>
      </p:sp>
      <p:graphicFrame>
        <p:nvGraphicFramePr>
          <p:cNvPr id="17" name="Content Placeholder 16" descr="x bar&#10;">
            <a:extLst>
              <a:ext uri="{FF2B5EF4-FFF2-40B4-BE49-F238E27FC236}">
                <a16:creationId xmlns:a16="http://schemas.microsoft.com/office/drawing/2014/main" id="{D3B7FAB6-D5D2-4FE1-B06B-56452E58A711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85483313"/>
              </p:ext>
            </p:extLst>
          </p:nvPr>
        </p:nvGraphicFramePr>
        <p:xfrm>
          <a:off x="387384" y="2095866"/>
          <a:ext cx="304267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Equation" r:id="rId4" imgW="228600" imgH="279360" progId="Equation.DSMT4">
                  <p:embed/>
                </p:oleObj>
              </mc:Choice>
              <mc:Fallback>
                <p:oleObj name="Equation" r:id="rId4" imgW="228600" imgH="279360" progId="Equation.DSMT4">
                  <p:embed/>
                  <p:pic>
                    <p:nvPicPr>
                      <p:cNvPr id="17" name="Content Placeholder 16" descr="x bar&#10;">
                        <a:extLst>
                          <a:ext uri="{FF2B5EF4-FFF2-40B4-BE49-F238E27FC236}">
                            <a16:creationId xmlns:a16="http://schemas.microsoft.com/office/drawing/2014/main" id="{D3B7FAB6-D5D2-4FE1-B06B-56452E58A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84" y="2095866"/>
                        <a:ext cx="304267" cy="371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F94DDE-F825-46CC-AC8F-34925AE531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3645" y="2097405"/>
            <a:ext cx="6503385" cy="400439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the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and standard deviation of </a:t>
            </a:r>
          </a:p>
        </p:txBody>
      </p:sp>
      <p:graphicFrame>
        <p:nvGraphicFramePr>
          <p:cNvPr id="19" name="Content Placeholder 18" descr="x bar&#10;">
            <a:extLst>
              <a:ext uri="{FF2B5EF4-FFF2-40B4-BE49-F238E27FC236}">
                <a16:creationId xmlns:a16="http://schemas.microsoft.com/office/drawing/2014/main" id="{3B8C80FB-8F3E-4239-B701-206673917CEB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1458735"/>
              </p:ext>
            </p:extLst>
          </p:nvPr>
        </p:nvGraphicFramePr>
        <p:xfrm>
          <a:off x="7261517" y="2105181"/>
          <a:ext cx="304267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7" name="Equation" r:id="rId6" imgW="228600" imgH="279360" progId="Equation.DSMT4">
                  <p:embed/>
                </p:oleObj>
              </mc:Choice>
              <mc:Fallback>
                <p:oleObj name="Equation" r:id="rId6" imgW="228600" imgH="279360" progId="Equation.DSMT4">
                  <p:embed/>
                  <p:pic>
                    <p:nvPicPr>
                      <p:cNvPr id="19" name="Content Placeholder 18" descr="x bar&#10;">
                        <a:extLst>
                          <a:ext uri="{FF2B5EF4-FFF2-40B4-BE49-F238E27FC236}">
                            <a16:creationId xmlns:a16="http://schemas.microsoft.com/office/drawing/2014/main" id="{3B8C80FB-8F3E-4239-B701-206673917C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517" y="2105181"/>
                        <a:ext cx="304267" cy="371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16221E-E017-4B18-B5D3-EC4A8FC539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76175" y="2099573"/>
            <a:ext cx="1231400" cy="398271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A9626A-784F-45B4-9759-27E20ED641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1165" y="2581240"/>
            <a:ext cx="1655880" cy="430086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denoted by</a:t>
            </a:r>
          </a:p>
        </p:txBody>
      </p:sp>
      <p:graphicFrame>
        <p:nvGraphicFramePr>
          <p:cNvPr id="21" name="Content Placeholder 20" descr="mu sub x bar and sigma sub x bar&#10;">
            <a:extLst>
              <a:ext uri="{FF2B5EF4-FFF2-40B4-BE49-F238E27FC236}">
                <a16:creationId xmlns:a16="http://schemas.microsoft.com/office/drawing/2014/main" id="{6A903389-5879-4316-A3D9-B3FD9A26740F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07560242"/>
              </p:ext>
            </p:extLst>
          </p:nvPr>
        </p:nvGraphicFramePr>
        <p:xfrm>
          <a:off x="1991570" y="2626573"/>
          <a:ext cx="149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8" name="Equation" r:id="rId8" imgW="1498320" imgH="393480" progId="Equation.DSMT4">
                  <p:embed/>
                </p:oleObj>
              </mc:Choice>
              <mc:Fallback>
                <p:oleObj name="Equation" r:id="rId8" imgW="1498320" imgH="393480" progId="Equation.DSMT4">
                  <p:embed/>
                  <p:pic>
                    <p:nvPicPr>
                      <p:cNvPr id="21" name="Content Placeholder 20" descr="mu sub x bar and sigma sub x bar&#10;">
                        <a:extLst>
                          <a:ext uri="{FF2B5EF4-FFF2-40B4-BE49-F238E27FC236}">
                            <a16:creationId xmlns:a16="http://schemas.microsoft.com/office/drawing/2014/main" id="{6A903389-5879-4316-A3D9-B3FD9A267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0" y="2626573"/>
                        <a:ext cx="1498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6D1044-DE25-48DF-96DD-0D4080842FD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150" y="2588277"/>
            <a:ext cx="1852102" cy="402388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22CBA-07E6-476A-BBD0-13D6F90F5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87970BD-470E-9A4B-8ED9-58DD7ADA9E45}"/>
              </a:ext>
            </a:extLst>
          </p:cNvPr>
          <p:cNvSpPr txBox="1">
            <a:spLocks/>
          </p:cNvSpPr>
          <p:nvPr/>
        </p:nvSpPr>
        <p:spPr>
          <a:xfrm>
            <a:off x="301165" y="3562871"/>
            <a:ext cx="6375101" cy="455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the sampling distribution of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ontent Placeholder 17" descr="x bar&#10;">
            <a:extLst>
              <a:ext uri="{FF2B5EF4-FFF2-40B4-BE49-F238E27FC236}">
                <a16:creationId xmlns:a16="http://schemas.microsoft.com/office/drawing/2014/main" id="{14BD90D6-7972-8C42-AA0B-531B0D4F0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68398"/>
              </p:ext>
            </p:extLst>
          </p:nvPr>
        </p:nvGraphicFramePr>
        <p:xfrm>
          <a:off x="6728773" y="3609417"/>
          <a:ext cx="281760" cy="3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9" name="Equation" r:id="rId10" imgW="241200" imgH="291960" progId="Equation.DSMT4">
                  <p:embed/>
                </p:oleObj>
              </mc:Choice>
              <mc:Fallback>
                <p:oleObj name="Equation" r:id="rId10" imgW="241200" imgH="291960" progId="Equation.DSMT4">
                  <p:embed/>
                  <p:pic>
                    <p:nvPicPr>
                      <p:cNvPr id="18" name="Content Placeholder 17" descr="x bar&#10;">
                        <a:extLst>
                          <a:ext uri="{FF2B5EF4-FFF2-40B4-BE49-F238E27FC236}">
                            <a16:creationId xmlns:a16="http://schemas.microsoft.com/office/drawing/2014/main" id="{224A92F6-6783-453E-A3F9-4A6C71427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773" y="3609417"/>
                        <a:ext cx="281760" cy="341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50533D37-57C1-7140-AF0A-F6787E1F682E}"/>
              </a:ext>
            </a:extLst>
          </p:cNvPr>
          <p:cNvSpPr txBox="1">
            <a:spLocks/>
          </p:cNvSpPr>
          <p:nvPr/>
        </p:nvSpPr>
        <p:spPr>
          <a:xfrm>
            <a:off x="7022329" y="3553455"/>
            <a:ext cx="1593717" cy="4557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always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7F9285CD-2F96-B246-A117-E5E624314B6E}"/>
              </a:ext>
            </a:extLst>
          </p:cNvPr>
          <p:cNvSpPr txBox="1">
            <a:spLocks/>
          </p:cNvSpPr>
          <p:nvPr/>
        </p:nvSpPr>
        <p:spPr>
          <a:xfrm>
            <a:off x="301165" y="4062999"/>
            <a:ext cx="6223311" cy="4431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mean of the population. Thus,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19" descr="mu sub x bar = mu&#10;">
            <a:extLst>
              <a:ext uri="{FF2B5EF4-FFF2-40B4-BE49-F238E27FC236}">
                <a16:creationId xmlns:a16="http://schemas.microsoft.com/office/drawing/2014/main" id="{7C2FD8A0-8382-FB49-A9AA-0AA07E6B4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97408"/>
              </p:ext>
            </p:extLst>
          </p:nvPr>
        </p:nvGraphicFramePr>
        <p:xfrm>
          <a:off x="3953686" y="4757479"/>
          <a:ext cx="1229360" cy="52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0" name="Equation" r:id="rId12" imgW="1015920" imgH="431640" progId="Equation.DSMT4">
                  <p:embed/>
                </p:oleObj>
              </mc:Choice>
              <mc:Fallback>
                <p:oleObj name="Equation" r:id="rId12" imgW="1015920" imgH="431640" progId="Equation.DSMT4">
                  <p:embed/>
                  <p:pic>
                    <p:nvPicPr>
                      <p:cNvPr id="20" name="Content Placeholder 19" descr="mu sub x bar = mu&#10;">
                        <a:extLst>
                          <a:ext uri="{FF2B5EF4-FFF2-40B4-BE49-F238E27FC236}">
                            <a16:creationId xmlns:a16="http://schemas.microsoft.com/office/drawing/2014/main" id="{7BF72C4F-A699-4E72-845D-7021A06C8A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686" y="4757479"/>
                        <a:ext cx="1229360" cy="522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7492-12EB-4CE7-B138-255C969C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21" y="493824"/>
            <a:ext cx="8669110" cy="838199"/>
          </a:xfrm>
        </p:spPr>
        <p:txBody>
          <a:bodyPr>
            <a:normAutofit/>
          </a:bodyPr>
          <a:lstStyle/>
          <a:p>
            <a:r>
              <a:rPr lang="en-US" dirty="0"/>
              <a:t>Standard Deviation of </a:t>
            </a:r>
            <a:r>
              <a:rPr lang="en-US" i="1" dirty="0"/>
              <a:t>x </a:t>
            </a:r>
            <a:r>
              <a:rPr lang="en-US" dirty="0"/>
              <a:t>bar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60095F4-C783-48A1-980D-EF242DBC9941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187569" y="1140784"/>
                <a:ext cx="8894590" cy="5215565"/>
              </a:xfrm>
            </p:spPr>
            <p:txBody>
              <a:bodyPr/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The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is</a:t>
                </a:r>
              </a:p>
              <a:p>
                <a:endParaRPr lang="en-US" sz="1050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dirty="0">
                    <a:cs typeface="Times New Roman" panose="02020603050405020304" pitchFamily="18" charset="0"/>
                  </a:rPr>
                  <a:t>Where: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l-GR" i="1" dirty="0">
                    <a:cs typeface="Times New Roman" panose="02020603050405020304" pitchFamily="18" charset="0"/>
                  </a:rPr>
                  <a:t>σ</a:t>
                </a:r>
                <a:r>
                  <a:rPr lang="en-GB" dirty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is the standard deviation of the population;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i="1" dirty="0"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cs typeface="Times New Roman" panose="02020603050405020304" pitchFamily="18" charset="0"/>
                  </a:rPr>
                  <a:t> is the sample size.</a:t>
                </a:r>
              </a:p>
              <a:p>
                <a:pPr marL="0" indent="0"/>
                <a:r>
                  <a:rPr lang="en-US" sz="2600" dirty="0">
                    <a:cs typeface="Times New Roman" panose="02020603050405020304" pitchFamily="18" charset="0"/>
                  </a:rPr>
                  <a:t>This applies to the situation when the sample size is no more than 5% of the population size N, i.e.,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=0.05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not, use the correction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.i.e.,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60095F4-C783-48A1-980D-EF242DBC9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187569" y="1140784"/>
                <a:ext cx="8894590" cy="5215565"/>
              </a:xfrm>
              <a:blipFill>
                <a:blip r:embed="rId2"/>
                <a:stretch>
                  <a:fillRect l="-1425" t="-1942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70C8-8843-4994-B48F-BBA190A8A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6689-FA3C-4254-B543-E3220976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C3FB7-7111-496B-9FE0-B82CD8C3B07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752600"/>
                <a:ext cx="8570063" cy="1524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1.</a:t>
                </a:r>
                <a:r>
                  <a:rPr lang="en-US" dirty="0"/>
                  <a:t> The spread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smaller than the spread of the corresponding population 𝜎,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  <a:p>
                <a:pPr marL="402336" indent="-402336"/>
                <a:endParaRPr lang="en-US" dirty="0"/>
              </a:p>
              <a:p>
                <a:pPr marL="402336" indent="-402336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C3FB7-7111-496B-9FE0-B82CD8C3B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752600"/>
                <a:ext cx="8570063" cy="1524000"/>
              </a:xfrm>
              <a:blipFill>
                <a:blip r:embed="rId2"/>
                <a:stretch>
                  <a:fillRect l="-1630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4D896B5-55AD-4EE5-99BF-94B0222BD565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307428" y="3146178"/>
                <a:ext cx="8364920" cy="1113531"/>
              </a:xfrm>
            </p:spPr>
            <p:txBody>
              <a:bodyPr/>
              <a:lstStyle/>
              <a:p>
                <a:pPr marL="402336" indent="-402336"/>
                <a:r>
                  <a:rPr lang="en-US" dirty="0">
                    <a:solidFill>
                      <a:schemeClr val="accent2"/>
                    </a:solidFill>
                  </a:rPr>
                  <a:t>2.</a:t>
                </a:r>
                <a:r>
                  <a:rPr lang="en-US" dirty="0"/>
                  <a:t> The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decreases as the sample size increases.</a:t>
                </a:r>
              </a:p>
              <a:p>
                <a:pPr marL="402336" indent="-402336"/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4D896B5-55AD-4EE5-99BF-94B0222BD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307428" y="3146178"/>
                <a:ext cx="8364920" cy="1113531"/>
              </a:xfrm>
              <a:blipFill>
                <a:blip r:embed="rId3"/>
                <a:stretch>
                  <a:fillRect l="-1515" t="-8989" r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AFD18-2E78-4A01-BE9E-6006CB4B9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D607-094C-4BDA-8B46-9425865B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6789"/>
            <a:ext cx="8534400" cy="838199"/>
          </a:xfrm>
        </p:spPr>
        <p:txBody>
          <a:bodyPr/>
          <a:lstStyle/>
          <a:p>
            <a:r>
              <a:rPr lang="en-US" dirty="0"/>
              <a:t>Wage Example at a Large Company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98054-024B-4D15-B06D-C283A519B55A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182073"/>
                <a:ext cx="8692243" cy="5539402"/>
              </a:xfrm>
            </p:spPr>
            <p:txBody>
              <a:bodyPr/>
              <a:lstStyle/>
              <a:p>
                <a:r>
                  <a:rPr lang="en-US" dirty="0"/>
                  <a:t>The mean wage for all 5000 employees who work at a large company is $27.50 and the standard deviation is $3.70. 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GB" sz="2600" dirty="0"/>
                  <a:t>be the mean wage per hour for a random sample of certain employees selected from this company. Find the mean and 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2600" dirty="0"/>
                  <a:t> for a sample size of</a:t>
                </a:r>
              </a:p>
              <a:p>
                <a:pPr marL="514350" indent="-514350">
                  <a:buAutoNum type="alphaLcParenBoth"/>
                </a:pPr>
                <a:r>
                  <a:rPr lang="en-GB" sz="2600" b="1" dirty="0">
                    <a:solidFill>
                      <a:schemeClr val="tx2"/>
                    </a:solidFill>
                  </a:rPr>
                  <a:t>30</a:t>
                </a:r>
              </a:p>
              <a:p>
                <a:pPr marL="514350" indent="-514350">
                  <a:buAutoNum type="alphaLcParenBoth"/>
                </a:pPr>
                <a:r>
                  <a:rPr lang="en-GB" sz="2600" b="1" dirty="0">
                    <a:solidFill>
                      <a:schemeClr val="tx2"/>
                    </a:solidFill>
                  </a:rPr>
                  <a:t>75</a:t>
                </a:r>
              </a:p>
              <a:p>
                <a:pPr marL="514350" indent="-514350">
                  <a:buAutoNum type="alphaLcParenBoth"/>
                </a:pPr>
                <a:r>
                  <a:rPr lang="en-GB" sz="2600" b="1" dirty="0">
                    <a:solidFill>
                      <a:schemeClr val="tx2"/>
                    </a:solidFill>
                  </a:rPr>
                  <a:t>200</a:t>
                </a:r>
              </a:p>
              <a:p>
                <a:r>
                  <a:rPr lang="en-US" sz="2600" dirty="0"/>
                  <a:t>For all the sample sizes: </a:t>
                </a:r>
              </a:p>
              <a:p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, the sample sizes are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0.05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98054-024B-4D15-B06D-C283A519B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182073"/>
                <a:ext cx="8692243" cy="5539402"/>
              </a:xfrm>
              <a:blipFill>
                <a:blip r:embed="rId4"/>
                <a:stretch>
                  <a:fillRect l="-1403" t="-1980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B4B56-EC8C-4431-960D-4F5E40D7E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3" name="Content Placeholder 14" descr="mu sub x bar = mu = $ 27.50. &#10;">
            <a:extLst>
              <a:ext uri="{FF2B5EF4-FFF2-40B4-BE49-F238E27FC236}">
                <a16:creationId xmlns:a16="http://schemas.microsoft.com/office/drawing/2014/main" id="{92EB438D-265A-0644-BC99-B39684D01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25551"/>
              </p:ext>
            </p:extLst>
          </p:nvPr>
        </p:nvGraphicFramePr>
        <p:xfrm>
          <a:off x="4090495" y="4724400"/>
          <a:ext cx="236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5" imgW="2361960" imgH="431640" progId="Equation.DSMT4">
                  <p:embed/>
                </p:oleObj>
              </mc:Choice>
              <mc:Fallback>
                <p:oleObj name="Equation" r:id="rId5" imgW="2361960" imgH="431640" progId="Equation.DSMT4">
                  <p:embed/>
                  <p:pic>
                    <p:nvPicPr>
                      <p:cNvPr id="15" name="Content Placeholder 14" descr="mu sub x bar = mu = $ 27.50. &#10;">
                        <a:extLst>
                          <a:ext uri="{FF2B5EF4-FFF2-40B4-BE49-F238E27FC236}">
                            <a16:creationId xmlns:a16="http://schemas.microsoft.com/office/drawing/2014/main" id="{89BF1EF5-06E9-4885-8F93-1369952DB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495" y="4724400"/>
                        <a:ext cx="2362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6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4876CF-EE20-4418-B318-505704EAAC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507456"/>
                <a:ext cx="8510677" cy="622015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7.3 Shape of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4876CF-EE20-4418-B318-505704EAA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507456"/>
                <a:ext cx="8510677" cy="622015"/>
              </a:xfrm>
              <a:blipFill>
                <a:blip r:embed="rId2"/>
                <a:stretch>
                  <a:fillRect l="-2235" t="-24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0AEE-F6C4-4EB9-BB32-FAC7914B2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5182" y="1219200"/>
            <a:ext cx="8626418" cy="5131344"/>
          </a:xfrm>
        </p:spPr>
        <p:txBody>
          <a:bodyPr/>
          <a:lstStyle/>
          <a:p>
            <a:r>
              <a:rPr lang="en-US" dirty="0"/>
              <a:t>We consider separately the following two cases.</a:t>
            </a:r>
          </a:p>
          <a:p>
            <a:r>
              <a:rPr lang="en-US" dirty="0"/>
              <a:t>The population from which samples are drawn has: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a normal distribution;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a distribution that is not normal.</a:t>
            </a:r>
          </a:p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F23E2-E11A-405E-A52A-1C2C267C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4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C88F-FEA6-4A73-94E4-1E3A66C4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84" y="579471"/>
            <a:ext cx="8534400" cy="838199"/>
          </a:xfrm>
        </p:spPr>
        <p:txBody>
          <a:bodyPr>
            <a:noAutofit/>
          </a:bodyPr>
          <a:lstStyle/>
          <a:p>
            <a:r>
              <a:rPr lang="en-US" sz="3400" dirty="0"/>
              <a:t>Normal population distribution and shape of sampling distribution.</a:t>
            </a:r>
            <a:endParaRPr lang="en-US" sz="2000" i="1" dirty="0"/>
          </a:p>
        </p:txBody>
      </p:sp>
      <p:pic>
        <p:nvPicPr>
          <p:cNvPr id="7" name="Content Placeholder 6" descr="The diagram has 5 graphs labeled (a), (b), (c), (d) and (e). (a) Graph labeled population distribution has a symmetric bell-shaped curve on x-axis. The area under curve is completely shaded. A vertical line starts at a point on the x axis and touches the curve at the highest point. (b) Graph labeled sampling distribution of x bar for n = 5 has a symmetric  bell-shaped curve on x-axis. The area under curve is completely shaded.  A vertical line starts at a point on the x axis and touches the curve at the highest point. (c) Graph labeled sampling distribution of x bar for n = 16 has a symmetric bell-shaped curve on x-axis. The area under curve is completely shaded. A vertical line starts at a point on the x axis and touches the curve at the highest point. (d) Graph labeled sampling distribution of x bar for n = 30 has a symmetric bell-shaped curve on x-axis. The area under curve is completely shaded.  A vertical line starts at a point on the x axis and touches the curve at the highest point. (e) Graph labeled sampling distribution of x bar for n = 100 has a symmetric bell-shaped curve on x-axis. The area under curve is completely shaded.  A vertical line starts at a point on the x axis and touches the curve at the highest point. &#10;">
            <a:extLst>
              <a:ext uri="{FF2B5EF4-FFF2-40B4-BE49-F238E27FC236}">
                <a16:creationId xmlns:a16="http://schemas.microsoft.com/office/drawing/2014/main" id="{1BF856BF-75E3-47B7-A0CB-5482BD0D4C2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1600200"/>
            <a:ext cx="4267200" cy="464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92C235-4915-7D4B-85B7-5E3B9EFA08CE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04800" y="1792147"/>
                <a:ext cx="4419600" cy="3846653"/>
              </a:xfrm>
            </p:spPr>
            <p:txBody>
              <a:bodyPr/>
              <a:lstStyle/>
              <a:p>
                <a:pPr>
                  <a:buClr>
                    <a:schemeClr val="accent2"/>
                  </a:buClr>
                </a:pPr>
                <a:r>
                  <a:rPr lang="en-US" sz="2400" dirty="0"/>
                  <a:t>If the population from which the samples are drawn is normally distributed,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US" sz="2400" dirty="0"/>
                  <a:t>then the sampling distribution will be normally distributed as well, regardless of the sample size.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US" sz="2400" dirty="0"/>
                  <a:t>Note how the spread decreases a </a:t>
                </a:r>
                <a:r>
                  <a:rPr lang="en-US" sz="2400" i="1" dirty="0"/>
                  <a:t>n</a:t>
                </a:r>
                <a:r>
                  <a:rPr lang="en-US" sz="2400" dirty="0"/>
                  <a:t> increases.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, the spread is half the original.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92C235-4915-7D4B-85B7-5E3B9EFA0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04800" y="1792147"/>
                <a:ext cx="4419600" cy="3846653"/>
              </a:xfrm>
              <a:blipFill>
                <a:blip r:embed="rId3"/>
                <a:stretch>
                  <a:fillRect l="-2299" t="-2303" r="-3161" b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F4E6-E4EB-4B8A-A204-227CD072B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0E9A8-67AB-C549-A668-4368B46E05AC}"/>
              </a:ext>
            </a:extLst>
          </p:cNvPr>
          <p:cNvSpPr txBox="1"/>
          <p:nvPr/>
        </p:nvSpPr>
        <p:spPr>
          <a:xfrm>
            <a:off x="5184203" y="1800828"/>
            <a:ext cx="127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</a:t>
            </a:r>
          </a:p>
          <a:p>
            <a:r>
              <a:rPr lang="en-US" dirty="0"/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E7F40D-3865-9C41-BD06-8BD598D8D2E5}"/>
                  </a:ext>
                </a:extLst>
              </p:cNvPr>
              <p:cNvSpPr txBox="1"/>
              <p:nvPr/>
            </p:nvSpPr>
            <p:spPr>
              <a:xfrm>
                <a:off x="4962940" y="3105834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E7F40D-3865-9C41-BD06-8BD598D8D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40" y="3105834"/>
                <a:ext cx="1319977" cy="923330"/>
              </a:xfrm>
              <a:prstGeom prst="rect">
                <a:avLst/>
              </a:prstGeom>
              <a:blipFill>
                <a:blip r:embed="rId4"/>
                <a:stretch>
                  <a:fillRect l="-3810" t="-2703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02F7BA-CFE2-764C-9514-4CAEF9FAF4CB}"/>
                  </a:ext>
                </a:extLst>
              </p:cNvPr>
              <p:cNvSpPr txBox="1"/>
              <p:nvPr/>
            </p:nvSpPr>
            <p:spPr>
              <a:xfrm>
                <a:off x="5117717" y="4611468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02F7BA-CFE2-764C-9514-4CAEF9FAF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17" y="4611468"/>
                <a:ext cx="1319977" cy="923330"/>
              </a:xfrm>
              <a:prstGeom prst="rect">
                <a:avLst/>
              </a:prstGeom>
              <a:blipFill>
                <a:blip r:embed="rId5"/>
                <a:stretch>
                  <a:fillRect l="-4808" t="-2703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3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68E4-6881-418B-94D2-431CEE58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59" y="457200"/>
            <a:ext cx="8534400" cy="838199"/>
          </a:xfrm>
        </p:spPr>
        <p:txBody>
          <a:bodyPr/>
          <a:lstStyle/>
          <a:p>
            <a:r>
              <a:rPr lang="en-US" dirty="0"/>
              <a:t>Physician Example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772DE-5101-43DA-AF4C-32E47D8E49B9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76200" y="1066800"/>
                <a:ext cx="9067800" cy="4952999"/>
              </a:xfrm>
            </p:spPr>
            <p:txBody>
              <a:bodyPr/>
              <a:lstStyle/>
              <a:p>
                <a:r>
                  <a:rPr lang="en-US" sz="2000" dirty="0">
                    <a:latin typeface="Times New Roman" panose="02020603050405020304" pitchFamily="18" charset="0"/>
                  </a:rPr>
                  <a:t>American Internal medicine physicians earned an average of $196,000 in 2014.*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</a:rPr>
                  <a:t>Suppose that </a:t>
                </a:r>
                <a:r>
                  <a:rPr lang="en-US" sz="2000" i="1" dirty="0"/>
                  <a:t>X, </a:t>
                </a:r>
                <a:r>
                  <a:rPr lang="en-US" sz="2000" dirty="0">
                    <a:latin typeface="Times New Roman" panose="02020603050405020304" pitchFamily="18" charset="0"/>
                  </a:rPr>
                  <a:t>the earnings of the internal medicine physicians, are approximately normally distributed with a mean of $196,000 and a </a:t>
                </a:r>
                <a:r>
                  <a:rPr lang="en-US" sz="2000" dirty="0"/>
                  <a:t>standard deviation of $20,000.</a:t>
                </a:r>
              </a:p>
              <a:p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000" dirty="0"/>
                  <a:t> denote the sampling distribution. Given the following samples sizes, note the shape of the resulting distributions and calculate their parameters:</a:t>
                </a:r>
              </a:p>
              <a:p>
                <a:pPr algn="ctr"/>
                <a:r>
                  <a:rPr lang="en-US" sz="2000" dirty="0"/>
                  <a:t>(a) 16	     (b)50		(c)1000</a:t>
                </a:r>
              </a:p>
              <a:p>
                <a:r>
                  <a:rPr lang="en-US" sz="2000" dirty="0"/>
                  <a:t>The shape is normal regardless of the sample size.</a:t>
                </a:r>
              </a:p>
              <a:p>
                <a:r>
                  <a:rPr lang="en-US" sz="2000" dirty="0"/>
                  <a:t>The means are the same as the population mean, namely $196,000.</a:t>
                </a:r>
              </a:p>
              <a:p>
                <a:r>
                  <a:rPr lang="en-US" sz="2000" dirty="0"/>
                  <a:t>Here is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done “by hand”: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772DE-5101-43DA-AF4C-32E47D8E4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76200" y="1066800"/>
                <a:ext cx="9067800" cy="4952999"/>
              </a:xfrm>
              <a:blipFill>
                <a:blip r:embed="rId2"/>
                <a:stretch>
                  <a:fillRect l="-74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855A-8C66-49E2-9DB2-82ABF0149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4AA37-3DC2-9D49-B800-6BA45143B3BA}"/>
              </a:ext>
            </a:extLst>
          </p:cNvPr>
          <p:cNvSpPr txBox="1"/>
          <p:nvPr/>
        </p:nvSpPr>
        <p:spPr>
          <a:xfrm>
            <a:off x="188907" y="6388180"/>
            <a:ext cx="754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*2015 Physician Compensation Report by Medscape (a subsidiary of WebMD)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207886F-4C06-CE43-96FA-98E25C4B2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30" y="4419600"/>
            <a:ext cx="3200400" cy="6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38D4-72B5-47E7-915E-8DB8400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2133599"/>
          </a:xfrm>
        </p:spPr>
        <p:txBody>
          <a:bodyPr>
            <a:normAutofit/>
          </a:bodyPr>
          <a:lstStyle/>
          <a:p>
            <a:r>
              <a:rPr lang="en-US" dirty="0"/>
              <a:t>7.1 Sampling Distribution</a:t>
            </a:r>
            <a:br>
              <a:rPr lang="en-US" dirty="0"/>
            </a:br>
            <a:r>
              <a:rPr lang="en-US" dirty="0"/>
              <a:t>	Sampling Error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Nonsampling</a:t>
            </a:r>
            <a:r>
              <a:rPr lang="en-US" dirty="0"/>
              <a:t>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32E2-4E0A-454B-906D-AF476246BF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0100" y="2667000"/>
            <a:ext cx="7543800" cy="1096034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Population Probability Distribution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Sampling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1411E-44EC-4F96-87D3-AA968CBB8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FA00-B1D7-442E-9CE3-374956B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42635"/>
            <a:ext cx="9067800" cy="471765"/>
          </a:xfrm>
        </p:spPr>
        <p:txBody>
          <a:bodyPr>
            <a:noAutofit/>
          </a:bodyPr>
          <a:lstStyle/>
          <a:p>
            <a:r>
              <a:rPr lang="en-US" sz="2800" dirty="0"/>
              <a:t>Graphs for 2 physician earnings sampling distributions </a:t>
            </a:r>
          </a:p>
        </p:txBody>
      </p:sp>
      <p:pic>
        <p:nvPicPr>
          <p:cNvPr id="8" name="Content Placeholder 2" descr="Graph has 2014 earnings on x-axis. Two bell-shaped overlapping curves. Peaks at μ=196,000 dollars.  sx=$5000 for sampling, s=$20,000 for population distribution curve.&#10;">
            <a:extLst>
              <a:ext uri="{FF2B5EF4-FFF2-40B4-BE49-F238E27FC236}">
                <a16:creationId xmlns:a16="http://schemas.microsoft.com/office/drawing/2014/main" id="{3553C931-DA7B-499D-B13E-944DE8A17CD6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205" y="1143946"/>
            <a:ext cx="6696946" cy="23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B9583-F559-41F5-B132-8A8F8C7B5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2" descr="Graph has 2014 earnings on x-axis. Two bell-shaped overlapping curves. Peaks at μ=196,000 dollars.  sx=$632.456 for sampling, s=$20,000 for population distribution curve.&#10;">
            <a:extLst>
              <a:ext uri="{FF2B5EF4-FFF2-40B4-BE49-F238E27FC236}">
                <a16:creationId xmlns:a16="http://schemas.microsoft.com/office/drawing/2014/main" id="{07E5EED5-402A-9A41-9312-AFFB1C17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638290"/>
            <a:ext cx="6739527" cy="29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1F8C5-B2E0-DE4C-AA01-4B1627CE5C06}"/>
              </a:ext>
            </a:extLst>
          </p:cNvPr>
          <p:cNvSpPr txBox="1"/>
          <p:nvPr/>
        </p:nvSpPr>
        <p:spPr>
          <a:xfrm>
            <a:off x="3276600" y="4114800"/>
            <a:ext cx="914400" cy="369332"/>
          </a:xfrm>
          <a:prstGeom prst="rect">
            <a:avLst/>
          </a:prstGeom>
          <a:solidFill>
            <a:srgbClr val="F9EDC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$2,830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C93F7-1125-4A4A-8E01-1FA243B0DC59}"/>
              </a:ext>
            </a:extLst>
          </p:cNvPr>
          <p:cNvSpPr txBox="1"/>
          <p:nvPr/>
        </p:nvSpPr>
        <p:spPr>
          <a:xfrm>
            <a:off x="6711990" y="4440407"/>
            <a:ext cx="527010" cy="369332"/>
          </a:xfrm>
          <a:prstGeom prst="rect">
            <a:avLst/>
          </a:prstGeom>
          <a:solidFill>
            <a:srgbClr val="F9EDC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655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A36C-97CB-435E-8F2C-D4D0E5E2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4" y="487104"/>
            <a:ext cx="8924635" cy="995379"/>
          </a:xfrm>
        </p:spPr>
        <p:txBody>
          <a:bodyPr>
            <a:noAutofit/>
          </a:bodyPr>
          <a:lstStyle/>
          <a:p>
            <a:r>
              <a:rPr lang="en-US" sz="3400" dirty="0"/>
              <a:t>Sampling from a Population That Is Not Normally Distributed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3178" y="1697488"/>
                <a:ext cx="9077644" cy="2187097"/>
              </a:xfrm>
            </p:spPr>
            <p:txBody>
              <a:bodyPr/>
              <a:lstStyle/>
              <a:p>
                <a:r>
                  <a:rPr lang="en-US" dirty="0"/>
                  <a:t>According to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central limit theorem</a:t>
                </a:r>
                <a:r>
                  <a:rPr lang="en-US" dirty="0"/>
                  <a:t>, for a “large” sample size,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approximately normal, irrespective of the shape of the population distribution.</a:t>
                </a:r>
              </a:p>
              <a:p>
                <a:r>
                  <a:rPr lang="en-US" dirty="0"/>
                  <a:t>The mean &amp; standard deviation of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are as we have already stated: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3178" y="1697488"/>
                <a:ext cx="9077644" cy="2187097"/>
              </a:xfrm>
              <a:blipFill>
                <a:blip r:embed="rId3"/>
                <a:stretch>
                  <a:fillRect l="-1397" t="-4624" r="-559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Content Placeholder 56" descr="mu sub x bar = mu and sigma sub x bar = start fraction sigma over radical n end fraction.&#10;">
            <a:extLst>
              <a:ext uri="{FF2B5EF4-FFF2-40B4-BE49-F238E27FC236}">
                <a16:creationId xmlns:a16="http://schemas.microsoft.com/office/drawing/2014/main" id="{A56E2C62-FB63-4DF7-93EF-F7F40E754E07}"/>
              </a:ext>
            </a:extLst>
          </p:cNvPr>
          <p:cNvGraphicFramePr>
            <a:graphicFrameLocks noGrp="1" noChangeAspect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2541498930"/>
              </p:ext>
            </p:extLst>
          </p:nvPr>
        </p:nvGraphicFramePr>
        <p:xfrm>
          <a:off x="2819400" y="3843773"/>
          <a:ext cx="2901061" cy="8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4" imgW="3085920" imgH="888840" progId="Equation.DSMT4">
                  <p:embed/>
                </p:oleObj>
              </mc:Choice>
              <mc:Fallback>
                <p:oleObj name="Equation" r:id="rId4" imgW="3085920" imgH="888840" progId="Equation.DSMT4">
                  <p:embed/>
                  <p:pic>
                    <p:nvPicPr>
                      <p:cNvPr id="57" name="Content Placeholder 56" descr="mu sub x bar = mu and sigma sub x bar = start fraction sigma over radical n end fraction.&#10;">
                        <a:extLst>
                          <a:ext uri="{FF2B5EF4-FFF2-40B4-BE49-F238E27FC236}">
                            <a16:creationId xmlns:a16="http://schemas.microsoft.com/office/drawing/2014/main" id="{A56E2C62-FB63-4DF7-93EF-F7F40E754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43773"/>
                        <a:ext cx="2901061" cy="835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/>
              <p:cNvSpPr>
                <a:spLocks noGrp="1"/>
              </p:cNvSpPr>
              <p:nvPr>
                <p:ph sz="quarter" idx="23"/>
              </p:nvPr>
            </p:nvSpPr>
            <p:spPr>
              <a:xfrm>
                <a:off x="53496" y="4862333"/>
                <a:ext cx="9077644" cy="995378"/>
              </a:xfrm>
            </p:spPr>
            <p:txBody>
              <a:bodyPr/>
              <a:lstStyle/>
              <a:p>
                <a:r>
                  <a:rPr lang="en-US" dirty="0"/>
                  <a:t>The sample size is usually considered to be “large”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≥30,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another “rule of thumb”.</a:t>
                </a:r>
              </a:p>
            </p:txBody>
          </p:sp>
        </mc:Choice>
        <mc:Fallback xmlns="">
          <p:sp>
            <p:nvSpPr>
              <p:cNvPr id="52" name="Content Placeholder 5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3"/>
              </p:nvPr>
            </p:nvSpPr>
            <p:spPr>
              <a:xfrm>
                <a:off x="53496" y="4862333"/>
                <a:ext cx="9077644" cy="995378"/>
              </a:xfrm>
              <a:blipFill>
                <a:blip r:embed="rId6"/>
                <a:stretch>
                  <a:fillRect l="-1397" t="-11392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F2F9-4464-4E62-B92E-9D039C63C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5EA7-9781-40E2-A3E4-C698081C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8801"/>
            <a:ext cx="8534400" cy="1104350"/>
          </a:xfrm>
        </p:spPr>
        <p:txBody>
          <a:bodyPr>
            <a:noAutofit/>
          </a:bodyPr>
          <a:lstStyle/>
          <a:p>
            <a:r>
              <a:rPr lang="en-US" sz="3400" dirty="0"/>
              <a:t>Population Distribution and Sampling Distributions of </a:t>
            </a:r>
            <a:r>
              <a:rPr lang="en-US" sz="3400" i="1" dirty="0"/>
              <a:t>x </a:t>
            </a:r>
            <a:r>
              <a:rPr lang="en-US" sz="3400" dirty="0"/>
              <a:t>bar for nonnormal X</a:t>
            </a:r>
            <a:endParaRPr lang="en-US" sz="2000" i="1" dirty="0"/>
          </a:p>
        </p:txBody>
      </p:sp>
      <p:pic>
        <p:nvPicPr>
          <p:cNvPr id="8" name="Content Placeholder 7" descr="The diagram has 5 graphs labeled (a), (b), (c), (d) and (e). (a) Graph labeled population distribution has left inclined bell-shaped curve on x-axis. The area under curve is completely shaded. A vertical line starts at a point on the x axis and ends at the curve. (b) Graph labeled sampling distribution of x bar for n = 4 has left inclined bell-shaped curve on x-axis. The area under curve is completely shaded. A vertical line starts at a point on the x axis and ends at the curve. (c) Graph labeled sampling distribution of x bar for n = 15 has left inclined  bell-shaped curve on x-axis. The area under curve is completely shaded. A vertical line starts at a point on the x axis and ends at the curve.&#10;">
            <a:extLst>
              <a:ext uri="{FF2B5EF4-FFF2-40B4-BE49-F238E27FC236}">
                <a16:creationId xmlns:a16="http://schemas.microsoft.com/office/drawing/2014/main" id="{ED3E3577-C576-40E7-8AD7-93CD64DC065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777536"/>
            <a:ext cx="4554896" cy="44885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F100-0E0F-4867-9706-6E8DDD65D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492875"/>
            <a:ext cx="640466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385F0-D919-0E48-8443-124283B4CEC1}"/>
              </a:ext>
            </a:extLst>
          </p:cNvPr>
          <p:cNvSpPr txBox="1"/>
          <p:nvPr/>
        </p:nvSpPr>
        <p:spPr>
          <a:xfrm>
            <a:off x="2648734" y="1793457"/>
            <a:ext cx="127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</a:t>
            </a:r>
          </a:p>
          <a:p>
            <a:r>
              <a:rPr lang="en-US" dirty="0"/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0355C-3E1D-5447-AFE9-96AD1209C639}"/>
                  </a:ext>
                </a:extLst>
              </p:cNvPr>
              <p:cNvSpPr txBox="1"/>
              <p:nvPr/>
            </p:nvSpPr>
            <p:spPr>
              <a:xfrm>
                <a:off x="2427471" y="3098463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0355C-3E1D-5447-AFE9-96AD1209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71" y="3098463"/>
                <a:ext cx="1319977" cy="923330"/>
              </a:xfrm>
              <a:prstGeom prst="rect">
                <a:avLst/>
              </a:prstGeom>
              <a:blipFill>
                <a:blip r:embed="rId3"/>
                <a:stretch>
                  <a:fillRect l="-3810" t="-2703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D8E50-86CA-9A4C-8A3D-813F2DDE3302}"/>
                  </a:ext>
                </a:extLst>
              </p:cNvPr>
              <p:cNvSpPr txBox="1"/>
              <p:nvPr/>
            </p:nvSpPr>
            <p:spPr>
              <a:xfrm>
                <a:off x="2582248" y="4604097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BD8E50-86CA-9A4C-8A3D-813F2DDE3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248" y="4604097"/>
                <a:ext cx="1319977" cy="923330"/>
              </a:xfrm>
              <a:prstGeom prst="rect">
                <a:avLst/>
              </a:prstGeom>
              <a:blipFill>
                <a:blip r:embed="rId4"/>
                <a:stretch>
                  <a:fillRect l="-3810" t="-2703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6" descr=" (d) Graph labeled sampling distribution of x bar for n = 30 has bell-shaped curve on x-axis. The area under curve is completely shaded. A vertical line starts at a point on the x axis and ends at the curve. (e) Graph labeled sampling distribution of x bar for n = 80 has bell-shaped curve on x-axis. The area under curve is completely shaded. A vertical line starts at a point on the x axis and ends at the curve.">
            <a:extLst>
              <a:ext uri="{FF2B5EF4-FFF2-40B4-BE49-F238E27FC236}">
                <a16:creationId xmlns:a16="http://schemas.microsoft.com/office/drawing/2014/main" id="{1E2F8118-8559-3546-8675-249B7776C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248" y="2278359"/>
            <a:ext cx="3996818" cy="353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107A26-B195-1348-88AD-8B3391D73976}"/>
                  </a:ext>
                </a:extLst>
              </p:cNvPr>
              <p:cNvSpPr txBox="1"/>
              <p:nvPr/>
            </p:nvSpPr>
            <p:spPr>
              <a:xfrm>
                <a:off x="5105400" y="2362200"/>
                <a:ext cx="13199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107A26-B195-1348-88AD-8B3391D7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362200"/>
                <a:ext cx="1319977" cy="923330"/>
              </a:xfrm>
              <a:prstGeom prst="rect">
                <a:avLst/>
              </a:prstGeom>
              <a:blipFill>
                <a:blip r:embed="rId6"/>
                <a:stretch>
                  <a:fillRect l="-4808" t="-4110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1FB78-747F-D54E-B6E5-C9CD8ACCE314}"/>
                  </a:ext>
                </a:extLst>
              </p:cNvPr>
              <p:cNvSpPr txBox="1"/>
              <p:nvPr/>
            </p:nvSpPr>
            <p:spPr>
              <a:xfrm>
                <a:off x="5105399" y="4089704"/>
                <a:ext cx="1294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Sampling </a:t>
                </a:r>
              </a:p>
              <a:p>
                <a:r>
                  <a:rPr lang="en-US" dirty="0"/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1FB78-747F-D54E-B6E5-C9CD8ACC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4089704"/>
                <a:ext cx="1294585" cy="923330"/>
              </a:xfrm>
              <a:prstGeom prst="rect">
                <a:avLst/>
              </a:prstGeom>
              <a:blipFill>
                <a:blip r:embed="rId7"/>
                <a:stretch>
                  <a:fillRect l="-3846" t="-4110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D0C3A6-1903-A545-BF7B-780D124DA953}"/>
              </a:ext>
            </a:extLst>
          </p:cNvPr>
          <p:cNvCxnSpPr>
            <a:cxnSpLocks/>
          </p:cNvCxnSpPr>
          <p:nvPr/>
        </p:nvCxnSpPr>
        <p:spPr>
          <a:xfrm>
            <a:off x="2286000" y="5251937"/>
            <a:ext cx="0" cy="762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EB7EAB-9E95-3F49-90B6-02BBE75936A5}"/>
              </a:ext>
            </a:extLst>
          </p:cNvPr>
          <p:cNvCxnSpPr>
            <a:cxnSpLocks/>
          </p:cNvCxnSpPr>
          <p:nvPr/>
        </p:nvCxnSpPr>
        <p:spPr>
          <a:xfrm>
            <a:off x="2057400" y="3748678"/>
            <a:ext cx="0" cy="66505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D435B8-D1CE-CA44-9480-BD6BAB9667F7}"/>
              </a:ext>
            </a:extLst>
          </p:cNvPr>
          <p:cNvCxnSpPr>
            <a:cxnSpLocks/>
          </p:cNvCxnSpPr>
          <p:nvPr/>
        </p:nvCxnSpPr>
        <p:spPr>
          <a:xfrm>
            <a:off x="1828800" y="2439788"/>
            <a:ext cx="0" cy="44994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E04CA-5585-7442-A0F5-F11B8FFECA96}"/>
                  </a:ext>
                </a:extLst>
              </p:cNvPr>
              <p:cNvSpPr txBox="1"/>
              <p:nvPr/>
            </p:nvSpPr>
            <p:spPr>
              <a:xfrm>
                <a:off x="0" y="6370435"/>
                <a:ext cx="8403711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vertical lines in the left graphs are used to indicate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  <m:sub/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. Note skewing.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E04CA-5585-7442-A0F5-F11B8FFE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70435"/>
                <a:ext cx="8403711" cy="396391"/>
              </a:xfrm>
              <a:prstGeom prst="rect">
                <a:avLst/>
              </a:prstGeom>
              <a:blipFill>
                <a:blip r:embed="rId8"/>
                <a:stretch>
                  <a:fillRect l="-60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7238-6CCC-4263-A7E4-2E4BC7EF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381000"/>
            <a:ext cx="8534400" cy="838199"/>
          </a:xfrm>
        </p:spPr>
        <p:txBody>
          <a:bodyPr/>
          <a:lstStyle/>
          <a:p>
            <a:r>
              <a:rPr lang="en-US" dirty="0"/>
              <a:t>Rent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EC52E-DC14-4E87-B058-DBC4B9A3636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55105" y="1050925"/>
                <a:ext cx="8534400" cy="5807075"/>
              </a:xfrm>
            </p:spPr>
            <p:txBody>
              <a:bodyPr/>
              <a:lstStyle/>
              <a:p>
                <a:r>
                  <a:rPr lang="en-GB" dirty="0"/>
                  <a:t>The mean rent paid by all tenants in a small city is $1550 with a standard deviation of $225.</a:t>
                </a:r>
              </a:p>
              <a:p>
                <a:r>
                  <a:rPr lang="en-GB" dirty="0"/>
                  <a:t>However, the population distribution of rents for all tenants in this city is skewed to the right.</a:t>
                </a:r>
              </a:p>
              <a:p>
                <a:r>
                  <a:rPr lang="en-GB" dirty="0"/>
                  <a:t>Calculate the mean and 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GB" dirty="0"/>
                  <a:t>and describe the shape when the sample size is </a:t>
                </a:r>
                <a:r>
                  <a:rPr lang="en-GB" dirty="0">
                    <a:solidFill>
                      <a:schemeClr val="accent2"/>
                    </a:solidFill>
                  </a:rPr>
                  <a:t>(a)</a:t>
                </a:r>
                <a:r>
                  <a:rPr lang="en-GB" dirty="0"/>
                  <a:t> 30 </a:t>
                </a:r>
                <a:r>
                  <a:rPr lang="en-GB" dirty="0">
                    <a:solidFill>
                      <a:schemeClr val="accent2"/>
                    </a:solidFill>
                  </a:rPr>
                  <a:t>(b)</a:t>
                </a:r>
                <a:r>
                  <a:rPr lang="en-GB" dirty="0"/>
                  <a:t> 100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dirty="0"/>
                  <a:t>For both sample sizes:</a:t>
                </a:r>
              </a:p>
              <a:p>
                <a:pPr marL="514350" indent="-514350">
                  <a:spcBef>
                    <a:spcPts val="500"/>
                  </a:spcBef>
                  <a:buAutoNum type="alphaLcParenBoth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spcBef>
                    <a:spcPts val="500"/>
                  </a:spcBef>
                  <a:buAutoNum type="alphaLcParenBoth"/>
                </a:pPr>
                <a:endParaRPr lang="en-US" dirty="0"/>
              </a:p>
              <a:p>
                <a:pPr marL="514350" indent="-514350">
                  <a:spcBef>
                    <a:spcPts val="500"/>
                  </a:spcBef>
                  <a:buFont typeface="Arial"/>
                  <a:buAutoNum type="alphaLcParenBoth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spcBef>
                    <a:spcPts val="500"/>
                  </a:spcBef>
                </a:pPr>
                <a:endParaRPr lang="en-GB" dirty="0"/>
              </a:p>
              <a:p>
                <a:pPr>
                  <a:spcBef>
                    <a:spcPts val="500"/>
                  </a:spcBef>
                </a:pPr>
                <a:r>
                  <a:rPr lang="en-US" dirty="0"/>
                  <a:t>For both sample sizes, the sampling distributions are approximately normal. What about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pPr>
                  <a:spcBef>
                    <a:spcPts val="500"/>
                  </a:spcBef>
                </a:pPr>
                <a:endParaRPr lang="en-US" dirty="0"/>
              </a:p>
              <a:p>
                <a:pPr>
                  <a:spcBef>
                    <a:spcPts val="5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EC52E-DC14-4E87-B058-DBC4B9A36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55105" y="1050925"/>
                <a:ext cx="8534400" cy="5807075"/>
              </a:xfrm>
              <a:blipFill>
                <a:blip r:embed="rId3"/>
                <a:stretch>
                  <a:fillRect l="-1486" t="-1747" b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A71F2-5146-4278-8E7F-CF7FDDF06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00" y="6356350"/>
            <a:ext cx="12192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3" name="Content Placeholder 22" descr="mu sub x bar = mu = $ 1550. &#10;">
            <a:extLst>
              <a:ext uri="{FF2B5EF4-FFF2-40B4-BE49-F238E27FC236}">
                <a16:creationId xmlns:a16="http://schemas.microsoft.com/office/drawing/2014/main" id="{70E2A8AC-8DD4-A143-9469-91E420873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78599"/>
              </p:ext>
            </p:extLst>
          </p:nvPr>
        </p:nvGraphicFramePr>
        <p:xfrm>
          <a:off x="3962400" y="3679384"/>
          <a:ext cx="218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2" name="Equation" r:id="rId4" imgW="2184120" imgH="431640" progId="Equation.DSMT4">
                  <p:embed/>
                </p:oleObj>
              </mc:Choice>
              <mc:Fallback>
                <p:oleObj name="Equation" r:id="rId4" imgW="2184120" imgH="431640" progId="Equation.DSMT4">
                  <p:embed/>
                  <p:pic>
                    <p:nvPicPr>
                      <p:cNvPr id="23" name="Content Placeholder 22" descr="mu sub x bar = mu = $ 1550. &#10;">
                        <a:extLst>
                          <a:ext uri="{FF2B5EF4-FFF2-40B4-BE49-F238E27FC236}">
                            <a16:creationId xmlns:a16="http://schemas.microsoft.com/office/drawing/2014/main" id="{9D1942DE-C3DA-4883-B28C-8A4C0BE36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79384"/>
                        <a:ext cx="2184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24" descr="sigma sub x bar = start fraction sigma over radical n end fraction = start fraction 225 over radical 30 end fraction = $ 41.079">
            <a:extLst>
              <a:ext uri="{FF2B5EF4-FFF2-40B4-BE49-F238E27FC236}">
                <a16:creationId xmlns:a16="http://schemas.microsoft.com/office/drawing/2014/main" id="{A4A5AE67-B2AF-884F-837A-5966D16A3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34946"/>
              </p:ext>
            </p:extLst>
          </p:nvPr>
        </p:nvGraphicFramePr>
        <p:xfrm>
          <a:off x="2971800" y="4111184"/>
          <a:ext cx="384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Equation" r:id="rId6" imgW="3848040" imgH="888840" progId="Equation.DSMT4">
                  <p:embed/>
                </p:oleObj>
              </mc:Choice>
              <mc:Fallback>
                <p:oleObj name="Equation" r:id="rId6" imgW="3848040" imgH="888840" progId="Equation.DSMT4">
                  <p:embed/>
                  <p:pic>
                    <p:nvPicPr>
                      <p:cNvPr id="25" name="Content Placeholder 24" descr="sigma sub x bar = start fraction sigma over radical n end fraction = start fraction 225 over radical 30 end fraction = $ 41.079">
                        <a:extLst>
                          <a:ext uri="{FF2B5EF4-FFF2-40B4-BE49-F238E27FC236}">
                            <a16:creationId xmlns:a16="http://schemas.microsoft.com/office/drawing/2014/main" id="{110D5BB5-2DA0-46FC-BA9A-BAD9CC151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1184"/>
                        <a:ext cx="38481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25" descr=" H57sigma sub x bar = start fraction sigma over radical n end fraction = start fraction 225 over radical 100 end fraction= $ 22.500.">
            <a:extLst>
              <a:ext uri="{FF2B5EF4-FFF2-40B4-BE49-F238E27FC236}">
                <a16:creationId xmlns:a16="http://schemas.microsoft.com/office/drawing/2014/main" id="{62FC383A-BD6F-E144-BFBA-E176F54AF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825319"/>
              </p:ext>
            </p:extLst>
          </p:nvPr>
        </p:nvGraphicFramePr>
        <p:xfrm>
          <a:off x="3352800" y="4892675"/>
          <a:ext cx="4000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Equation" r:id="rId8" imgW="4000320" imgH="888840" progId="Equation.DSMT4">
                  <p:embed/>
                </p:oleObj>
              </mc:Choice>
              <mc:Fallback>
                <p:oleObj name="Equation" r:id="rId8" imgW="4000320" imgH="888840" progId="Equation.DSMT4">
                  <p:embed/>
                  <p:pic>
                    <p:nvPicPr>
                      <p:cNvPr id="26" name="Content Placeholder 25" descr=" H57sigma sub x bar = start fraction sigma over radical n end fraction = start fraction 225 over radical 100 end fraction= $ 22.500.">
                        <a:extLst>
                          <a:ext uri="{FF2B5EF4-FFF2-40B4-BE49-F238E27FC236}">
                            <a16:creationId xmlns:a16="http://schemas.microsoft.com/office/drawing/2014/main" id="{110D5BB5-2DA0-46FC-BA9A-BAD9CC151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92675"/>
                        <a:ext cx="40005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8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1158-EBC9-408F-91A5-69E4B70C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838199"/>
          </a:xfrm>
        </p:spPr>
        <p:txBody>
          <a:bodyPr/>
          <a:lstStyle/>
          <a:p>
            <a:r>
              <a:rPr lang="en-US" dirty="0"/>
              <a:t>Rent Example Graphs</a:t>
            </a:r>
          </a:p>
        </p:txBody>
      </p:sp>
      <p:pic>
        <p:nvPicPr>
          <p:cNvPr id="8" name="Content Placeholder 7" descr="Graphs for population distribution: left inclined bell-shaped curve has vertical line at mu = $ 1550 having sigma = $ 225; sampling: bell-shaped curve with peak at mu sub x = $ 1550 having sigma sun x = $ 22.50.&#10;">
            <a:extLst>
              <a:ext uri="{FF2B5EF4-FFF2-40B4-BE49-F238E27FC236}">
                <a16:creationId xmlns:a16="http://schemas.microsoft.com/office/drawing/2014/main" id="{44FCEFD3-FB9D-4441-9F51-FC912383D03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4" y="3790367"/>
            <a:ext cx="7605671" cy="25284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8279-CD14-49E2-97A5-1669658B3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7" descr="The diagram has 2 graphs labeled (a), and (b). Graphs for population distribution: left inclined bell-shaped curve has vertical line at mu = $ 1550 having sigma = $ 225; sampling: bell-shaped curve with peak at mu sub x = $ 1550 having sigma sub x = $ 41.079.&#10;">
            <a:extLst>
              <a:ext uri="{FF2B5EF4-FFF2-40B4-BE49-F238E27FC236}">
                <a16:creationId xmlns:a16="http://schemas.microsoft.com/office/drawing/2014/main" id="{37EF210A-9483-8845-8C2F-E1212E29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8" y="1278482"/>
            <a:ext cx="7530367" cy="21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96FA-863E-4B2E-AF59-756A410F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Population Probability Distribution</a:t>
            </a:r>
            <a:endParaRPr lang="en-US" sz="2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79DE-2165-49BC-BF42-A2F91DE844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152461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population probability distribution </a:t>
            </a:r>
            <a:r>
              <a:rPr lang="en-US" sz="2800" dirty="0"/>
              <a:t>is the probability distribution of the population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1E6B-65D1-47BD-BE3E-FA2D10C6A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FE61DA-0A35-6D44-8713-64AB0242E9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3249197"/>
            <a:ext cx="9144000" cy="1221030"/>
          </a:xfrm>
        </p:spPr>
        <p:txBody>
          <a:bodyPr/>
          <a:lstStyle/>
          <a:p>
            <a:pPr algn="l"/>
            <a:r>
              <a:rPr lang="en-US" sz="2800" dirty="0"/>
              <a:t>Suppose there are only five students in an advanced statistics class and the midterm scores of these five students are:</a:t>
            </a:r>
          </a:p>
        </p:txBody>
      </p:sp>
      <p:graphicFrame>
        <p:nvGraphicFramePr>
          <p:cNvPr id="7" name="Content Placeholder 9" descr="70 78 80 80 95">
            <a:extLst>
              <a:ext uri="{FF2B5EF4-FFF2-40B4-BE49-F238E27FC236}">
                <a16:creationId xmlns:a16="http://schemas.microsoft.com/office/drawing/2014/main" id="{36646D36-95AE-9743-9593-086E0546D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289280"/>
              </p:ext>
            </p:extLst>
          </p:nvPr>
        </p:nvGraphicFramePr>
        <p:xfrm>
          <a:off x="2659888" y="4271589"/>
          <a:ext cx="378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3" imgW="3784320" imgH="419040" progId="Equation.DSMT4">
                  <p:embed/>
                </p:oleObj>
              </mc:Choice>
              <mc:Fallback>
                <p:oleObj name="Equation" r:id="rId3" imgW="3784320" imgH="419040" progId="Equation.DSMT4">
                  <p:embed/>
                  <p:pic>
                    <p:nvPicPr>
                      <p:cNvPr id="10" name="Content Placeholder 9" descr="70 78 80 80 95">
                        <a:extLst>
                          <a:ext uri="{FF2B5EF4-FFF2-40B4-BE49-F238E27FC236}">
                            <a16:creationId xmlns:a16="http://schemas.microsoft.com/office/drawing/2014/main" id="{CAB75D11-A5EC-457B-8C7C-413CB7E5F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888" y="4271589"/>
                        <a:ext cx="3784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6045A1F-FF98-BD43-8D27-7361FFE42CDB}"/>
              </a:ext>
            </a:extLst>
          </p:cNvPr>
          <p:cNvSpPr txBox="1">
            <a:spLocks/>
          </p:cNvSpPr>
          <p:nvPr/>
        </p:nvSpPr>
        <p:spPr>
          <a:xfrm>
            <a:off x="277368" y="4733011"/>
            <a:ext cx="8839200" cy="617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Let </a:t>
            </a:r>
            <a:r>
              <a:rPr lang="en-US" sz="3200" i="1" dirty="0">
                <a:latin typeface="Times New Roman" charset="0"/>
              </a:rPr>
              <a:t>X</a:t>
            </a:r>
            <a:r>
              <a:rPr lang="en-US" sz="3200" dirty="0"/>
              <a:t> denote the score of a student.</a:t>
            </a:r>
          </a:p>
        </p:txBody>
      </p:sp>
    </p:spTree>
    <p:extLst>
      <p:ext uri="{BB962C8B-B14F-4D97-AF65-F5344CB8AC3E}">
        <p14:creationId xmlns:p14="http://schemas.microsoft.com/office/powerpoint/2010/main" val="360965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ontent Placeholder 34" descr="Table is accessible to screenreaders">
            <a:extLst>
              <a:ext uri="{FF2B5EF4-FFF2-40B4-BE49-F238E27FC236}">
                <a16:creationId xmlns:a16="http://schemas.microsoft.com/office/drawing/2014/main" id="{ED23357C-395E-4AB4-8333-76967D7FB37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96118143"/>
              </p:ext>
            </p:extLst>
          </p:nvPr>
        </p:nvGraphicFramePr>
        <p:xfrm>
          <a:off x="400050" y="1293807"/>
          <a:ext cx="4171950" cy="4270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340">
                  <a:extLst>
                    <a:ext uri="{9D8B030D-6E8A-4147-A177-3AD203B41FA5}">
                      <a16:colId xmlns:a16="http://schemas.microsoft.com/office/drawing/2014/main" val="276721917"/>
                    </a:ext>
                  </a:extLst>
                </a:gridCol>
                <a:gridCol w="1350457">
                  <a:extLst>
                    <a:ext uri="{9D8B030D-6E8A-4147-A177-3AD203B41FA5}">
                      <a16:colId xmlns:a16="http://schemas.microsoft.com/office/drawing/2014/main" val="4193414507"/>
                    </a:ext>
                  </a:extLst>
                </a:gridCol>
                <a:gridCol w="1930153">
                  <a:extLst>
                    <a:ext uri="{9D8B030D-6E8A-4147-A177-3AD203B41FA5}">
                      <a16:colId xmlns:a16="http://schemas.microsoft.com/office/drawing/2014/main" val="3065708292"/>
                    </a:ext>
                  </a:extLst>
                </a:gridCol>
              </a:tblGrid>
              <a:tr h="81831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Frequency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8881"/>
                  </a:ext>
                </a:extLst>
              </a:tr>
              <a:tr h="6933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over 5 = 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5669933"/>
                  </a:ext>
                </a:extLst>
              </a:tr>
              <a:tr h="69520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over 5 = 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82645"/>
                  </a:ext>
                </a:extLst>
              </a:tr>
              <a:tr h="6179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over 5 = 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30646"/>
                  </a:ext>
                </a:extLst>
              </a:tr>
              <a:tr h="6179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over 5 = 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28015"/>
                  </a:ext>
                </a:extLst>
              </a:tr>
              <a:tr h="81831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= 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8211952"/>
                  </a:ext>
                </a:extLst>
              </a:tr>
            </a:tbl>
          </a:graphicData>
        </a:graphic>
      </p:graphicFrame>
      <p:graphicFrame>
        <p:nvGraphicFramePr>
          <p:cNvPr id="36" name="Content Placeholder 35" descr="Image description is in table cell">
            <a:extLst>
              <a:ext uri="{FF2B5EF4-FFF2-40B4-BE49-F238E27FC236}">
                <a16:creationId xmlns:a16="http://schemas.microsoft.com/office/drawing/2014/main" id="{BD5D64A8-A21C-400E-9A48-DED44F84FA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8187588"/>
              </p:ext>
            </p:extLst>
          </p:nvPr>
        </p:nvGraphicFramePr>
        <p:xfrm>
          <a:off x="3120237" y="2152957"/>
          <a:ext cx="671776" cy="5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Equation" r:id="rId4" imgW="888840" imgH="736560" progId="Equation.DSMT4">
                  <p:embed/>
                </p:oleObj>
              </mc:Choice>
              <mc:Fallback>
                <p:oleObj name="Equation" r:id="rId4" imgW="888840" imgH="736560" progId="Equation.DSMT4">
                  <p:embed/>
                  <p:pic>
                    <p:nvPicPr>
                      <p:cNvPr id="36" name="Content Placeholder 35" descr="Image description is in table cell">
                        <a:extLst>
                          <a:ext uri="{FF2B5EF4-FFF2-40B4-BE49-F238E27FC236}">
                            <a16:creationId xmlns:a16="http://schemas.microsoft.com/office/drawing/2014/main" id="{BD5D64A8-A21C-400E-9A48-DED44F84F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237" y="2152957"/>
                        <a:ext cx="671776" cy="55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ontent Placeholder 36" descr="Image description is in table cell">
            <a:extLst>
              <a:ext uri="{FF2B5EF4-FFF2-40B4-BE49-F238E27FC236}">
                <a16:creationId xmlns:a16="http://schemas.microsoft.com/office/drawing/2014/main" id="{0B920CC8-6502-4ED3-A1BD-0C9C922DA718}"/>
              </a:ext>
            </a:extLst>
          </p:cNvPr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346570157"/>
              </p:ext>
            </p:extLst>
          </p:nvPr>
        </p:nvGraphicFramePr>
        <p:xfrm>
          <a:off x="3135587" y="2804680"/>
          <a:ext cx="6322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6" imgW="888840" imgH="736560" progId="Equation.DSMT4">
                  <p:embed/>
                </p:oleObj>
              </mc:Choice>
              <mc:Fallback>
                <p:oleObj name="Equation" r:id="rId6" imgW="888840" imgH="736560" progId="Equation.DSMT4">
                  <p:embed/>
                  <p:pic>
                    <p:nvPicPr>
                      <p:cNvPr id="37" name="Content Placeholder 36" descr="Image description is in table cell">
                        <a:extLst>
                          <a:ext uri="{FF2B5EF4-FFF2-40B4-BE49-F238E27FC236}">
                            <a16:creationId xmlns:a16="http://schemas.microsoft.com/office/drawing/2014/main" id="{0B920CC8-6502-4ED3-A1BD-0C9C922DA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587" y="2804680"/>
                        <a:ext cx="632262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Content Placeholder 37" descr="Image description is in table cell">
            <a:extLst>
              <a:ext uri="{FF2B5EF4-FFF2-40B4-BE49-F238E27FC236}">
                <a16:creationId xmlns:a16="http://schemas.microsoft.com/office/drawing/2014/main" id="{6E920F0C-262F-429D-ACE8-7C4C0E43C538}"/>
              </a:ext>
            </a:extLst>
          </p:cNvPr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520986158"/>
              </p:ext>
            </p:extLst>
          </p:nvPr>
        </p:nvGraphicFramePr>
        <p:xfrm>
          <a:off x="3131070" y="3429000"/>
          <a:ext cx="64129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7" imgW="901440" imgH="736560" progId="Equation.DSMT4">
                  <p:embed/>
                </p:oleObj>
              </mc:Choice>
              <mc:Fallback>
                <p:oleObj name="Equation" r:id="rId7" imgW="901440" imgH="736560" progId="Equation.DSMT4">
                  <p:embed/>
                  <p:pic>
                    <p:nvPicPr>
                      <p:cNvPr id="38" name="Content Placeholder 37" descr="Image description is in table cell">
                        <a:extLst>
                          <a:ext uri="{FF2B5EF4-FFF2-40B4-BE49-F238E27FC236}">
                            <a16:creationId xmlns:a16="http://schemas.microsoft.com/office/drawing/2014/main" id="{6E920F0C-262F-429D-ACE8-7C4C0E43C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070" y="3429000"/>
                        <a:ext cx="64129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Content Placeholder 38" descr="Image description is in table cell">
            <a:extLst>
              <a:ext uri="{FF2B5EF4-FFF2-40B4-BE49-F238E27FC236}">
                <a16:creationId xmlns:a16="http://schemas.microsoft.com/office/drawing/2014/main" id="{9809FFFF-2DB1-4555-A80C-E443156671A9}"/>
              </a:ext>
            </a:extLst>
          </p:cNvPr>
          <p:cNvGraphicFramePr>
            <a:graphicFrameLocks noGrp="1" noChangeAspect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768770478"/>
              </p:ext>
            </p:extLst>
          </p:nvPr>
        </p:nvGraphicFramePr>
        <p:xfrm>
          <a:off x="3134629" y="4066165"/>
          <a:ext cx="63417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9" imgW="888840" imgH="736560" progId="Equation.DSMT4">
                  <p:embed/>
                </p:oleObj>
              </mc:Choice>
              <mc:Fallback>
                <p:oleObj name="Equation" r:id="rId9" imgW="888840" imgH="736560" progId="Equation.DSMT4">
                  <p:embed/>
                  <p:pic>
                    <p:nvPicPr>
                      <p:cNvPr id="39" name="Content Placeholder 38" descr="Image description is in table cell">
                        <a:extLst>
                          <a:ext uri="{FF2B5EF4-FFF2-40B4-BE49-F238E27FC236}">
                            <a16:creationId xmlns:a16="http://schemas.microsoft.com/office/drawing/2014/main" id="{9809FFFF-2DB1-4555-A80C-E44315667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629" y="4066165"/>
                        <a:ext cx="634178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E5021-1D30-4FFF-AB4D-8F819763D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B7AAB6-97B5-5747-BECE-6F29F278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5234"/>
            <a:ext cx="8534400" cy="838199"/>
          </a:xfrm>
        </p:spPr>
        <p:txBody>
          <a:bodyPr/>
          <a:lstStyle/>
          <a:p>
            <a:r>
              <a:rPr lang="en-US" dirty="0"/>
              <a:t>Frequency and Probability Tables</a:t>
            </a:r>
          </a:p>
        </p:txBody>
      </p:sp>
      <p:graphicFrame>
        <p:nvGraphicFramePr>
          <p:cNvPr id="11" name="Content Placeholder 14" descr="Table is accessible to screenreaders">
            <a:extLst>
              <a:ext uri="{FF2B5EF4-FFF2-40B4-BE49-F238E27FC236}">
                <a16:creationId xmlns:a16="http://schemas.microsoft.com/office/drawing/2014/main" id="{8A6E6D69-17C6-0B4C-96AE-AE4F0DFDB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35839"/>
              </p:ext>
            </p:extLst>
          </p:nvPr>
        </p:nvGraphicFramePr>
        <p:xfrm>
          <a:off x="5109823" y="1935480"/>
          <a:ext cx="334243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215">
                  <a:extLst>
                    <a:ext uri="{9D8B030D-6E8A-4147-A177-3AD203B41FA5}">
                      <a16:colId xmlns:a16="http://schemas.microsoft.com/office/drawing/2014/main" val="1037918458"/>
                    </a:ext>
                  </a:extLst>
                </a:gridCol>
                <a:gridCol w="1671215">
                  <a:extLst>
                    <a:ext uri="{9D8B030D-6E8A-4147-A177-3AD203B41FA5}">
                      <a16:colId xmlns:a16="http://schemas.microsoft.com/office/drawing/2014/main" val="224279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604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9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1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p of x = 1.00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42194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5" descr="Image description is in table cell">
            <a:extLst>
              <a:ext uri="{FF2B5EF4-FFF2-40B4-BE49-F238E27FC236}">
                <a16:creationId xmlns:a16="http://schemas.microsoft.com/office/drawing/2014/main" id="{FEB0526E-1B6C-A745-9E40-AC0E2B72F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448416"/>
              </p:ext>
            </p:extLst>
          </p:nvPr>
        </p:nvGraphicFramePr>
        <p:xfrm>
          <a:off x="6503386" y="4322800"/>
          <a:ext cx="1752810" cy="41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Equation" r:id="rId10" imgW="2120760" imgH="507960" progId="Equation.DSMT4">
                  <p:embed/>
                </p:oleObj>
              </mc:Choice>
              <mc:Fallback>
                <p:oleObj name="Equation" r:id="rId10" imgW="2120760" imgH="507960" progId="Equation.DSMT4">
                  <p:embed/>
                  <p:pic>
                    <p:nvPicPr>
                      <p:cNvPr id="16" name="Content Placeholder 15" descr="Image description is in table cell">
                        <a:extLst>
                          <a:ext uri="{FF2B5EF4-FFF2-40B4-BE49-F238E27FC236}">
                            <a16:creationId xmlns:a16="http://schemas.microsoft.com/office/drawing/2014/main" id="{59C26A00-D30C-4AF6-A845-13D68C8EC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386" y="4322800"/>
                        <a:ext cx="1752810" cy="419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8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A073-393E-4C05-935F-A71FF9EF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2438"/>
            <a:ext cx="8534400" cy="838199"/>
          </a:xfrm>
        </p:spPr>
        <p:txBody>
          <a:bodyPr/>
          <a:lstStyle/>
          <a:p>
            <a:r>
              <a:rPr lang="en-US" dirty="0"/>
              <a:t>Sampling Distribution</a:t>
            </a:r>
            <a:endParaRPr lang="en-US" sz="2000" b="0" dirty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6"/>
          </p:nvPr>
        </p:nvSpPr>
        <p:spPr>
          <a:xfrm>
            <a:off x="457200" y="1207027"/>
            <a:ext cx="1762665" cy="462080"/>
          </a:xfrm>
        </p:spPr>
        <p:txBody>
          <a:bodyPr/>
          <a:lstStyle/>
          <a:p>
            <a:r>
              <a:rPr lang="en-US" b="1" dirty="0">
                <a:solidFill>
                  <a:srgbClr val="00007F"/>
                </a:solidFill>
              </a:rPr>
              <a:t>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47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1775464"/>
                <a:ext cx="8835390" cy="3177535"/>
              </a:xfrm>
            </p:spPr>
            <p:txBody>
              <a:bodyPr/>
              <a:lstStyle/>
              <a:p>
                <a:r>
                  <a:rPr lang="en-US" dirty="0"/>
                  <a:t>The probability distribution of the sampling mean values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an example of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sampling distribution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As a table, it lists the various values that </a:t>
                </a:r>
                <a:r>
                  <a:rPr lang="en-GB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can take and the probability of each value.</a:t>
                </a:r>
              </a:p>
              <a:p>
                <a:r>
                  <a:rPr lang="en-US" dirty="0"/>
                  <a:t>Sampling distributions for the probability distribution of other sample statistics such as the standard deviation are often also considered.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8" name="Content Placeholder 4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1775464"/>
                <a:ext cx="8835390" cy="3177535"/>
              </a:xfrm>
              <a:blipFill>
                <a:blip r:embed="rId2"/>
                <a:stretch>
                  <a:fillRect l="-1380" t="-3263" r="-207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74A68-47FC-440F-BD76-C093669A7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1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5788-DE79-41D4-A6BF-2214B4B5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0222"/>
            <a:ext cx="8153400" cy="838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Distribution: midterm scores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1ED4-45E2-442E-817F-939405BDD40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1544" y="1217483"/>
            <a:ext cx="8820912" cy="54716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Reconsider the population of midterm scores of 5 students.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59A8D-2F7E-4733-954F-9FC8C87234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8016" y="2433784"/>
            <a:ext cx="8677656" cy="1484650"/>
          </a:xfrm>
        </p:spPr>
        <p:txBody>
          <a:bodyPr/>
          <a:lstStyle/>
          <a:p>
            <a:pPr>
              <a:tabLst>
                <a:tab pos="31384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all possible samples of three scores each that can be selected, without replacement, from that population.</a:t>
            </a:r>
          </a:p>
          <a:p>
            <a:pPr>
              <a:spcBef>
                <a:spcPts val="2000"/>
              </a:spcBef>
              <a:tabLst>
                <a:tab pos="31384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possible samples is</a:t>
            </a:r>
          </a:p>
        </p:txBody>
      </p:sp>
      <p:graphicFrame>
        <p:nvGraphicFramePr>
          <p:cNvPr id="10" name="Content Placeholder 9" descr="sub 5 C sub 3 = start fraction 5 factorial over 3 mark left parenthesis 5 minus 3 right parenthesis factorial end fraction = start fraction 5 times 4 times 3 times 2 times 1 over 3 times 2 times 1 times 2 times 1 end fraction = 10&#10;">
            <a:extLst>
              <a:ext uri="{FF2B5EF4-FFF2-40B4-BE49-F238E27FC236}">
                <a16:creationId xmlns:a16="http://schemas.microsoft.com/office/drawing/2014/main" id="{3B5AF58A-D2DA-4B7B-AB97-6E3669BEC6F8}"/>
              </a:ext>
            </a:extLst>
          </p:cNvPr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72783217"/>
              </p:ext>
            </p:extLst>
          </p:nvPr>
        </p:nvGraphicFramePr>
        <p:xfrm>
          <a:off x="2057400" y="3952608"/>
          <a:ext cx="4078735" cy="7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Equation" r:id="rId3" imgW="4863960" imgH="952200" progId="Equation.DSMT4">
                  <p:embed/>
                </p:oleObj>
              </mc:Choice>
              <mc:Fallback>
                <p:oleObj name="Equation" r:id="rId3" imgW="4863960" imgH="952200" progId="Equation.DSMT4">
                  <p:embed/>
                  <p:pic>
                    <p:nvPicPr>
                      <p:cNvPr id="10" name="Content Placeholder 9" descr="sub 5 C sub 3 = start fraction 5 factorial over 3 mark left parenthesis 5 minus 3 right parenthesis factorial end fraction = start fraction 5 times 4 times 3 times 2 times 1 over 3 times 2 times 1 times 2 times 1 end fraction = 10&#10;">
                        <a:extLst>
                          <a:ext uri="{FF2B5EF4-FFF2-40B4-BE49-F238E27FC236}">
                            <a16:creationId xmlns:a16="http://schemas.microsoft.com/office/drawing/2014/main" id="{3B5AF58A-D2DA-4B7B-AB97-6E3669BEC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52608"/>
                        <a:ext cx="4078735" cy="798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E6C38-A087-4F1B-B279-8EBD5E1FE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934CC5-97B7-D94C-BFCF-B1C15340FF0D}"/>
              </a:ext>
            </a:extLst>
          </p:cNvPr>
          <p:cNvSpPr txBox="1">
            <a:spLocks/>
          </p:cNvSpPr>
          <p:nvPr/>
        </p:nvSpPr>
        <p:spPr>
          <a:xfrm>
            <a:off x="304800" y="4780950"/>
            <a:ext cx="8534400" cy="609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A, B, C, D, and E to the scores of the 5 students:</a:t>
            </a:r>
          </a:p>
        </p:txBody>
      </p:sp>
      <p:graphicFrame>
        <p:nvGraphicFramePr>
          <p:cNvPr id="8" name="Content Placeholder 9" descr="a = 70, B = 78, C = 80, D = 80, E = 95.">
            <a:extLst>
              <a:ext uri="{FF2B5EF4-FFF2-40B4-BE49-F238E27FC236}">
                <a16:creationId xmlns:a16="http://schemas.microsoft.com/office/drawing/2014/main" id="{C55660C9-6F05-2B49-A9E3-E6CEA929C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79148"/>
              </p:ext>
            </p:extLst>
          </p:nvPr>
        </p:nvGraphicFramePr>
        <p:xfrm>
          <a:off x="927100" y="5420182"/>
          <a:ext cx="690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Equation" r:id="rId5" imgW="6908760" imgH="419040" progId="Equation.DSMT4">
                  <p:embed/>
                </p:oleObj>
              </mc:Choice>
              <mc:Fallback>
                <p:oleObj name="Equation" r:id="rId5" imgW="6908760" imgH="419040" progId="Equation.DSMT4">
                  <p:embed/>
                  <p:pic>
                    <p:nvPicPr>
                      <p:cNvPr id="10" name="Content Placeholder 9" descr="a = 70, B = 78, C = 80, D = 80, E = 95.">
                        <a:extLst>
                          <a:ext uri="{FF2B5EF4-FFF2-40B4-BE49-F238E27FC236}">
                            <a16:creationId xmlns:a16="http://schemas.microsoft.com/office/drawing/2014/main" id="{16EB4DCB-A9E7-43E9-B704-91932182D0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5420182"/>
                        <a:ext cx="6908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73585C-4376-5A4F-9AE8-02DC178518CD}"/>
              </a:ext>
            </a:extLst>
          </p:cNvPr>
          <p:cNvSpPr txBox="1">
            <a:spLocks/>
          </p:cNvSpPr>
          <p:nvPr/>
        </p:nvSpPr>
        <p:spPr>
          <a:xfrm>
            <a:off x="271272" y="5762909"/>
            <a:ext cx="8534400" cy="13497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 10 possible samples of three scores each are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ABC, ABD, ABE, ACD, ACE, ADE, BCD, BCE, BDE, CDE</a:t>
            </a:r>
          </a:p>
        </p:txBody>
      </p:sp>
      <p:graphicFrame>
        <p:nvGraphicFramePr>
          <p:cNvPr id="11" name="Content Placeholder 9" descr="70 78 80 80 95">
            <a:extLst>
              <a:ext uri="{FF2B5EF4-FFF2-40B4-BE49-F238E27FC236}">
                <a16:creationId xmlns:a16="http://schemas.microsoft.com/office/drawing/2014/main" id="{3165E461-85A3-48F1-87B7-AEBE9DA0A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55087"/>
              </p:ext>
            </p:extLst>
          </p:nvPr>
        </p:nvGraphicFramePr>
        <p:xfrm>
          <a:off x="2204467" y="1801331"/>
          <a:ext cx="378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Equation" r:id="rId7" imgW="3784320" imgH="419040" progId="Equation.DSMT4">
                  <p:embed/>
                </p:oleObj>
              </mc:Choice>
              <mc:Fallback>
                <p:oleObj name="Equation" r:id="rId7" imgW="3784320" imgH="419040" progId="Equation.DSMT4">
                  <p:embed/>
                  <p:pic>
                    <p:nvPicPr>
                      <p:cNvPr id="7" name="Content Placeholder 9" descr="70 78 80 80 95">
                        <a:extLst>
                          <a:ext uri="{FF2B5EF4-FFF2-40B4-BE49-F238E27FC236}">
                            <a16:creationId xmlns:a16="http://schemas.microsoft.com/office/drawing/2014/main" id="{36646D36-95AE-9743-9593-086E0546D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467" y="1801331"/>
                        <a:ext cx="3784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7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ABD1-9836-4536-8FD1-6155B7C7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9767"/>
            <a:ext cx="8534400" cy="1053949"/>
          </a:xfrm>
        </p:spPr>
        <p:txBody>
          <a:bodyPr>
            <a:noAutofit/>
          </a:bodyPr>
          <a:lstStyle/>
          <a:p>
            <a:r>
              <a:rPr lang="en-US" sz="3400" dirty="0"/>
              <a:t>All Possible Samples and Their Means When the Sample Size Is 3</a:t>
            </a:r>
          </a:p>
        </p:txBody>
      </p:sp>
      <p:graphicFrame>
        <p:nvGraphicFramePr>
          <p:cNvPr id="11" name="Content Placeholder 10" descr="Table is accessible to screenreaders">
            <a:extLst>
              <a:ext uri="{FF2B5EF4-FFF2-40B4-BE49-F238E27FC236}">
                <a16:creationId xmlns:a16="http://schemas.microsoft.com/office/drawing/2014/main" id="{52D99BCE-2EB9-487E-A782-9843E9AC73D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23099922"/>
              </p:ext>
            </p:extLst>
          </p:nvPr>
        </p:nvGraphicFramePr>
        <p:xfrm>
          <a:off x="936878" y="1438656"/>
          <a:ext cx="6705601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7">
                  <a:extLst>
                    <a:ext uri="{9D8B030D-6E8A-4147-A177-3AD203B41FA5}">
                      <a16:colId xmlns:a16="http://schemas.microsoft.com/office/drawing/2014/main" val="3686757149"/>
                    </a:ext>
                  </a:extLst>
                </a:gridCol>
                <a:gridCol w="2427890">
                  <a:extLst>
                    <a:ext uri="{9D8B030D-6E8A-4147-A177-3AD203B41FA5}">
                      <a16:colId xmlns:a16="http://schemas.microsoft.com/office/drawing/2014/main" val="1328601301"/>
                    </a:ext>
                  </a:extLst>
                </a:gridCol>
                <a:gridCol w="2196664">
                  <a:extLst>
                    <a:ext uri="{9D8B030D-6E8A-4147-A177-3AD203B41FA5}">
                      <a16:colId xmlns:a16="http://schemas.microsoft.com/office/drawing/2014/main" val="126153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Scores in the Sample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bar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4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70,78,80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196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0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70,78,95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43539"/>
                  </a:ext>
                </a:extLst>
              </a:tr>
              <a:tr h="372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3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4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8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8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8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80,80,95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10157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 descr="Image description is in table cell">
            <a:extLst>
              <a:ext uri="{FF2B5EF4-FFF2-40B4-BE49-F238E27FC236}">
                <a16:creationId xmlns:a16="http://schemas.microsoft.com/office/drawing/2014/main" id="{A7EF6EC9-03EC-4818-BC56-587D0A372B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6937338"/>
              </p:ext>
            </p:extLst>
          </p:nvPr>
        </p:nvGraphicFramePr>
        <p:xfrm>
          <a:off x="6333148" y="1752600"/>
          <a:ext cx="249604" cy="28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10" name="Content Placeholder 9" descr="Image description is in table cell">
                        <a:extLst>
                          <a:ext uri="{FF2B5EF4-FFF2-40B4-BE49-F238E27FC236}">
                            <a16:creationId xmlns:a16="http://schemas.microsoft.com/office/drawing/2014/main" id="{A7EF6EC9-03EC-4818-BC56-587D0A372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148" y="1752600"/>
                        <a:ext cx="249604" cy="282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94C7C-B7F1-4072-932F-2338792A7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9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8B17-9B54-4024-9F86-2453BD4E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" y="485619"/>
            <a:ext cx="8534400" cy="838199"/>
          </a:xfrm>
        </p:spPr>
        <p:txBody>
          <a:bodyPr>
            <a:noAutofit/>
          </a:bodyPr>
          <a:lstStyle/>
          <a:p>
            <a:r>
              <a:rPr lang="en-US" sz="2800" dirty="0"/>
              <a:t>Frequency and Relative Frequency Distributions of </a:t>
            </a:r>
            <a:r>
              <a:rPr lang="en-US" sz="2800" i="1" dirty="0"/>
              <a:t>x </a:t>
            </a:r>
            <a:r>
              <a:rPr lang="en-US" sz="2800" dirty="0"/>
              <a:t>bar When the Sample Size is 3</a:t>
            </a:r>
            <a:endParaRPr lang="en-US" sz="2000" dirty="0"/>
          </a:p>
        </p:txBody>
      </p:sp>
      <p:graphicFrame>
        <p:nvGraphicFramePr>
          <p:cNvPr id="22" name="Content Placeholder 21" descr="Table is accessible to screenreaders">
            <a:extLst>
              <a:ext uri="{FF2B5EF4-FFF2-40B4-BE49-F238E27FC236}">
                <a16:creationId xmlns:a16="http://schemas.microsoft.com/office/drawing/2014/main" id="{843597CC-FDD7-4C97-BE20-684A13ACF3E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43860727"/>
              </p:ext>
            </p:extLst>
          </p:nvPr>
        </p:nvGraphicFramePr>
        <p:xfrm>
          <a:off x="316523" y="1503659"/>
          <a:ext cx="5169877" cy="5354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688">
                  <a:extLst>
                    <a:ext uri="{9D8B030D-6E8A-4147-A177-3AD203B41FA5}">
                      <a16:colId xmlns:a16="http://schemas.microsoft.com/office/drawing/2014/main" val="123642172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22175479"/>
                    </a:ext>
                  </a:extLst>
                </a:gridCol>
                <a:gridCol w="2027389">
                  <a:extLst>
                    <a:ext uri="{9D8B030D-6E8A-4147-A177-3AD203B41FA5}">
                      <a16:colId xmlns:a16="http://schemas.microsoft.com/office/drawing/2014/main" val="472973115"/>
                    </a:ext>
                  </a:extLst>
                </a:gridCol>
              </a:tblGrid>
              <a:tr h="74165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x bar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03934"/>
                  </a:ext>
                </a:extLst>
              </a:tr>
              <a:tr h="66185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/10 = 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579380"/>
                  </a:ext>
                </a:extLst>
              </a:tr>
              <a:tr h="66482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/10 = 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135304"/>
                  </a:ext>
                </a:extLst>
              </a:tr>
              <a:tr h="6843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/10 = 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235214"/>
                  </a:ext>
                </a:extLst>
              </a:tr>
              <a:tr h="64534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1/10 = 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58236"/>
                  </a:ext>
                </a:extLst>
              </a:tr>
              <a:tr h="64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/10 = 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40725"/>
                  </a:ext>
                </a:extLst>
              </a:tr>
              <a:tr h="64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/10 = 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37822"/>
                  </a:ext>
                </a:extLst>
              </a:tr>
              <a:tr h="645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1/10 = 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3256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0" descr="Image description is in table cell">
            <a:extLst>
              <a:ext uri="{FF2B5EF4-FFF2-40B4-BE49-F238E27FC236}">
                <a16:creationId xmlns:a16="http://schemas.microsoft.com/office/drawing/2014/main" id="{C7969374-A638-439A-BCFE-57E15BD549E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3917190"/>
              </p:ext>
            </p:extLst>
          </p:nvPr>
        </p:nvGraphicFramePr>
        <p:xfrm>
          <a:off x="1079820" y="179088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3" imgW="215640" imgH="253800" progId="Equation.DSMT4">
                  <p:embed/>
                </p:oleObj>
              </mc:Choice>
              <mc:Fallback>
                <p:oleObj name="Equation" r:id="rId3" imgW="215640" imgH="253800" progId="Equation.DSMT4">
                  <p:embed/>
                  <p:pic>
                    <p:nvPicPr>
                      <p:cNvPr id="21" name="Content Placeholder 20" descr="Image description is in table cell">
                        <a:extLst>
                          <a:ext uri="{FF2B5EF4-FFF2-40B4-BE49-F238E27FC236}">
                            <a16:creationId xmlns:a16="http://schemas.microsoft.com/office/drawing/2014/main" id="{C7969374-A638-439A-BCFE-57E15BD54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20" y="1790887"/>
                        <a:ext cx="215900" cy="25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41FFA-0020-4132-A12B-C9196DD1F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Content Placeholder 12" descr="Table is accessible to screenreaders">
                <a:extLst>
                  <a:ext uri="{FF2B5EF4-FFF2-40B4-BE49-F238E27FC236}">
                    <a16:creationId xmlns:a16="http://schemas.microsoft.com/office/drawing/2014/main" id="{B1AD3A17-A343-D74B-B509-FA7F623F387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96172351"/>
                  </p:ext>
                </p:extLst>
              </p:nvPr>
            </p:nvGraphicFramePr>
            <p:xfrm>
              <a:off x="5919254" y="1717067"/>
              <a:ext cx="2604920" cy="4084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02460">
                      <a:extLst>
                        <a:ext uri="{9D8B030D-6E8A-4147-A177-3AD203B41FA5}">
                          <a16:colId xmlns:a16="http://schemas.microsoft.com/office/drawing/2014/main" val="2935527010"/>
                        </a:ext>
                      </a:extLst>
                    </a:gridCol>
                    <a:gridCol w="1302460">
                      <a:extLst>
                        <a:ext uri="{9D8B030D-6E8A-4147-A177-3AD203B41FA5}">
                          <a16:colId xmlns:a16="http://schemas.microsoft.com/office/drawing/2014/main" val="2917444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2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32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900" b="1" i="1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5880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6796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76.67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2269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79.33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8555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3407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81.67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3370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84.33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807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492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Blank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r>
                            <a:rPr lang="en-US" sz="1400" baseline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p of x bar = 1.00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1308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Content Placeholder 12" descr="Table is accessible to screenreaders">
                <a:extLst>
                  <a:ext uri="{FF2B5EF4-FFF2-40B4-BE49-F238E27FC236}">
                    <a16:creationId xmlns:a16="http://schemas.microsoft.com/office/drawing/2014/main" id="{B1AD3A17-A343-D74B-B509-FA7F623F387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96172351"/>
                  </p:ext>
                </p:extLst>
              </p:nvPr>
            </p:nvGraphicFramePr>
            <p:xfrm>
              <a:off x="5919254" y="1717067"/>
              <a:ext cx="2604920" cy="4084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02460">
                      <a:extLst>
                        <a:ext uri="{9D8B030D-6E8A-4147-A177-3AD203B41FA5}">
                          <a16:colId xmlns:a16="http://schemas.microsoft.com/office/drawing/2014/main" val="2935527010"/>
                        </a:ext>
                      </a:extLst>
                    </a:gridCol>
                    <a:gridCol w="1302460">
                      <a:extLst>
                        <a:ext uri="{9D8B030D-6E8A-4147-A177-3AD203B41FA5}">
                          <a16:colId xmlns:a16="http://schemas.microsoft.com/office/drawing/2014/main" val="29174445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174" r="-100000" b="-6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174" b="-6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588033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679659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76.67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226933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79.33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85557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340711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81.67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337089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84.33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80794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492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Blank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r>
                            <a:rPr lang="en-US" sz="1400" baseline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p of x bar = 1.00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13080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Content Placeholder 13" descr="Image description is in table cell">
            <a:extLst>
              <a:ext uri="{FF2B5EF4-FFF2-40B4-BE49-F238E27FC236}">
                <a16:creationId xmlns:a16="http://schemas.microsoft.com/office/drawing/2014/main" id="{EB065A5C-C4AC-034E-92FA-0550595D6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63822"/>
              </p:ext>
            </p:extLst>
          </p:nvPr>
        </p:nvGraphicFramePr>
        <p:xfrm>
          <a:off x="5468815" y="2099752"/>
          <a:ext cx="174499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6" imgW="215640" imgH="253800" progId="Equation.DSMT4">
                  <p:embed/>
                </p:oleObj>
              </mc:Choice>
              <mc:Fallback>
                <p:oleObj name="Equation" r:id="rId6" imgW="215640" imgH="253800" progId="Equation.DSMT4">
                  <p:embed/>
                  <p:pic>
                    <p:nvPicPr>
                      <p:cNvPr id="14" name="Content Placeholder 13" descr="Image description is in table cell">
                        <a:extLst>
                          <a:ext uri="{FF2B5EF4-FFF2-40B4-BE49-F238E27FC236}">
                            <a16:creationId xmlns:a16="http://schemas.microsoft.com/office/drawing/2014/main" id="{C37F9FC2-3B45-47F8-BD92-7B16B31B8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815" y="2099752"/>
                        <a:ext cx="174499" cy="25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15" descr="Image description is in table cell">
            <a:extLst>
              <a:ext uri="{FF2B5EF4-FFF2-40B4-BE49-F238E27FC236}">
                <a16:creationId xmlns:a16="http://schemas.microsoft.com/office/drawing/2014/main" id="{7E227899-5C26-C446-834E-DA57BB1C8781}"/>
              </a:ext>
            </a:extLst>
          </p:cNvPr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144109430"/>
              </p:ext>
            </p:extLst>
          </p:nvPr>
        </p:nvGraphicFramePr>
        <p:xfrm>
          <a:off x="7186545" y="5394613"/>
          <a:ext cx="1335012" cy="40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8" imgW="1701720" imgH="419040" progId="Equation.DSMT4">
                  <p:embed/>
                </p:oleObj>
              </mc:Choice>
              <mc:Fallback>
                <p:oleObj name="Equation" r:id="rId8" imgW="1701720" imgH="419040" progId="Equation.DSMT4">
                  <p:embed/>
                  <p:pic>
                    <p:nvPicPr>
                      <p:cNvPr id="16" name="Content Placeholder 15" descr="Image description is in table cell">
                        <a:extLst>
                          <a:ext uri="{FF2B5EF4-FFF2-40B4-BE49-F238E27FC236}">
                            <a16:creationId xmlns:a16="http://schemas.microsoft.com/office/drawing/2014/main" id="{854CF4DD-7F2A-499C-A0A3-3A246B0782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545" y="5394613"/>
                        <a:ext cx="1335012" cy="406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52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FA88-2229-4C6E-8F78-EA146091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839200" cy="54194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Error and </a:t>
            </a:r>
            <a:r>
              <a:rPr lang="en-US" dirty="0" err="1"/>
              <a:t>Nonsampling</a:t>
            </a:r>
            <a:r>
              <a:rPr lang="en-US" dirty="0"/>
              <a:t> Errors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6E49-9065-4F1F-8ADE-BCE78FDAAE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385" y="1383760"/>
            <a:ext cx="7986055" cy="173098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Sampling error</a:t>
            </a:r>
            <a:r>
              <a:rPr lang="en-US" sz="2800" dirty="0"/>
              <a:t> is the difference between the value of a sample statistic and the value of the corresponding population parameter. In the case of the mean,</a:t>
            </a:r>
          </a:p>
        </p:txBody>
      </p:sp>
      <p:graphicFrame>
        <p:nvGraphicFramePr>
          <p:cNvPr id="9" name="Content Placeholder 8" descr="sampling error= x  bar minus mu&#10;">
            <a:extLst>
              <a:ext uri="{FF2B5EF4-FFF2-40B4-BE49-F238E27FC236}">
                <a16:creationId xmlns:a16="http://schemas.microsoft.com/office/drawing/2014/main" id="{8A8E4BCA-34B3-4607-9CD9-E7DB954377EE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07863654"/>
              </p:ext>
            </p:extLst>
          </p:nvPr>
        </p:nvGraphicFramePr>
        <p:xfrm>
          <a:off x="2514600" y="3239595"/>
          <a:ext cx="3289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3" imgW="3288960" imgH="393480" progId="Equation.DSMT4">
                  <p:embed/>
                </p:oleObj>
              </mc:Choice>
              <mc:Fallback>
                <p:oleObj name="Equation" r:id="rId3" imgW="3288960" imgH="393480" progId="Equation.DSMT4">
                  <p:embed/>
                  <p:pic>
                    <p:nvPicPr>
                      <p:cNvPr id="9" name="Content Placeholder 8" descr="sampling error= x  bar minus mu&#10;">
                        <a:extLst>
                          <a:ext uri="{FF2B5EF4-FFF2-40B4-BE49-F238E27FC236}">
                            <a16:creationId xmlns:a16="http://schemas.microsoft.com/office/drawing/2014/main" id="{8A8E4BCA-34B3-4607-9CD9-E7DB95437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39595"/>
                        <a:ext cx="3289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E3BA42-C1AE-447D-8CAB-AAA2C04EDE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3143" y="3758145"/>
            <a:ext cx="8576057" cy="218545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the sample is random and no nonsampling error has been made.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errors that occur in the collection, recording, and tabulation of data are called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nonsampling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E2978-2EFE-44EA-B2B0-CB40DD288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26037</TotalTime>
  <Words>1562</Words>
  <Application>Microsoft Office PowerPoint</Application>
  <PresentationFormat>On-screen Show (4:3)</PresentationFormat>
  <Paragraphs>276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PowerPoint Presentation</vt:lpstr>
      <vt:lpstr>7.1 Sampling Distribution  Sampling Error  Nonsampling Errors</vt:lpstr>
      <vt:lpstr>Population Probability Distribution</vt:lpstr>
      <vt:lpstr>Frequency and Probability Tables</vt:lpstr>
      <vt:lpstr>Sampling Distribution</vt:lpstr>
      <vt:lpstr>Sampling Distribution: midterm scores</vt:lpstr>
      <vt:lpstr>All Possible Samples and Their Means When the Sample Size Is 3</vt:lpstr>
      <vt:lpstr>Frequency and Relative Frequency Distributions of x bar When the Sample Size is 3</vt:lpstr>
      <vt:lpstr>Sampling Error and Nonsampling Errors</vt:lpstr>
      <vt:lpstr>Reasons for Occurrence of Nonsampling Errors</vt:lpstr>
      <vt:lpstr>Our example of test scores</vt:lpstr>
      <vt:lpstr>Sampling Error and Nonsampling Errors</vt:lpstr>
      <vt:lpstr>7.2 Mean and Standard Deviation of x ̅</vt:lpstr>
      <vt:lpstr>Standard Deviation of x bar</vt:lpstr>
      <vt:lpstr>Two Important Observations</vt:lpstr>
      <vt:lpstr>Wage Example at a Large Company</vt:lpstr>
      <vt:lpstr>7.3 Shape of the Sampling Distribution X ̅</vt:lpstr>
      <vt:lpstr>Normal population distribution and shape of sampling distribution.</vt:lpstr>
      <vt:lpstr>Physician Example Revisited</vt:lpstr>
      <vt:lpstr>Graphs for 2 physician earnings sampling distributions </vt:lpstr>
      <vt:lpstr>Sampling from a Population That Is Not Normally Distributed</vt:lpstr>
      <vt:lpstr>Population Distribution and Sampling Distributions of x bar for nonnormal X</vt:lpstr>
      <vt:lpstr>Rent Example</vt:lpstr>
      <vt:lpstr>Rent Example Graphs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Victor.Lee1@mail.citytech.cuny.edu</cp:lastModifiedBy>
  <cp:revision>1979</cp:revision>
  <cp:lastPrinted>2021-11-08T11:58:29Z</cp:lastPrinted>
  <dcterms:created xsi:type="dcterms:W3CDTF">2017-04-21T14:49:46Z</dcterms:created>
  <dcterms:modified xsi:type="dcterms:W3CDTF">2022-04-12T05:04:34Z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