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4"/>
    <p:sldMasterId id="2147483936" r:id="rId5"/>
    <p:sldMasterId id="2147483943" r:id="rId6"/>
    <p:sldMasterId id="2147483965" r:id="rId7"/>
    <p:sldMasterId id="2147483968" r:id="rId8"/>
    <p:sldMasterId id="2147483971" r:id="rId9"/>
    <p:sldMasterId id="2147483976" r:id="rId10"/>
  </p:sldMasterIdLst>
  <p:notesMasterIdLst>
    <p:notesMasterId r:id="rId22"/>
  </p:notesMasterIdLst>
  <p:sldIdLst>
    <p:sldId id="658" r:id="rId11"/>
    <p:sldId id="718" r:id="rId12"/>
    <p:sldId id="725" r:id="rId13"/>
    <p:sldId id="754" r:id="rId14"/>
    <p:sldId id="265" r:id="rId15"/>
    <p:sldId id="755" r:id="rId16"/>
    <p:sldId id="756" r:id="rId17"/>
    <p:sldId id="757" r:id="rId18"/>
    <p:sldId id="758" r:id="rId19"/>
    <p:sldId id="759" r:id="rId20"/>
    <p:sldId id="760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108" userDrawn="1">
          <p15:clr>
            <a:srgbClr val="A4A3A4"/>
          </p15:clr>
        </p15:guide>
        <p15:guide id="4" pos="4458" userDrawn="1">
          <p15:clr>
            <a:srgbClr val="A4A3A4"/>
          </p15:clr>
        </p15:guide>
        <p15:guide id="5" orient="horz" pos="1584">
          <p15:clr>
            <a:srgbClr val="A4A3A4"/>
          </p15:clr>
        </p15:guide>
        <p15:guide id="6" pos="4992">
          <p15:clr>
            <a:srgbClr val="A4A3A4"/>
          </p15:clr>
        </p15:guide>
        <p15:guide id="7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vin, Megan - Hoboken" initials="MG" lastIdx="38" clrIdx="0"/>
  <p:cmAuthor id="1" name="Michael, Leah - Indianapolis" initials="LM" lastIdx="9" clrIdx="1"/>
  <p:cmAuthor id="2" name="Heaney, Barbara - Hoboken" initials="BH" lastIdx="3" clrIdx="2"/>
  <p:cmAuthor id="3" name="Perry, Nancy - Hoboken" initials="NP" lastIdx="2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F"/>
    <a:srgbClr val="931B21"/>
    <a:srgbClr val="930000"/>
    <a:srgbClr val="EAEAE9"/>
    <a:srgbClr val="E4E5E3"/>
    <a:srgbClr val="F2F2F1"/>
    <a:srgbClr val="EB9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2" autoAdjust="0"/>
    <p:restoredTop sz="90665" autoAdjust="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12"/>
        <p:guide pos="2880"/>
        <p:guide orient="horz" pos="1108"/>
        <p:guide pos="4458"/>
        <p:guide orient="horz" pos="1584"/>
        <p:guide pos="4992"/>
        <p:guide pos="1632"/>
      </p:guideLst>
    </p:cSldViewPr>
  </p:slideViewPr>
  <p:outlineViewPr>
    <p:cViewPr>
      <p:scale>
        <a:sx n="33" d="100"/>
        <a:sy n="33" d="100"/>
      </p:scale>
      <p:origin x="0" y="-9386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6254"/>
    </p:cViewPr>
  </p:sorterViewPr>
  <p:notesViewPr>
    <p:cSldViewPr>
      <p:cViewPr varScale="1">
        <p:scale>
          <a:sx n="91" d="100"/>
          <a:sy n="91" d="100"/>
        </p:scale>
        <p:origin x="2472" y="1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94C1A8-DC4B-4329-AF88-FD913597DE85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073E54-D085-4E2E-B9A5-A53D7E5194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828800"/>
            <a:ext cx="88392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4196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263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1.9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dirty="0"/>
              <a:t>Learning Objective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2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4672" indent="-448056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3pPr>
            <a:lvl4pPr marL="13716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4pPr>
            <a:lvl5pPr marL="18288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5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81243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1.1 Periodicity Assumption</a:t>
            </a:r>
          </a:p>
        </p:txBody>
      </p:sp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349250" indent="-336550">
              <a:buClr>
                <a:schemeClr val="accent1"/>
              </a:buClr>
              <a:buFont typeface="Wingdings" charset="2"/>
              <a:buChar char="ü"/>
              <a:tabLst>
                <a:tab pos="796925" algn="l"/>
              </a:tabLst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a.  Companies record events that change their financial statements in the period in which event occur, even if cash was not exchanged.</a:t>
            </a:r>
          </a:p>
          <a:p>
            <a:pPr lvl="2"/>
            <a:r>
              <a:rPr lang="en-US" dirty="0"/>
              <a:t>b.  Companies recognize revenue in the period in which 	the performance obligation is satisfied.</a:t>
            </a:r>
          </a:p>
          <a:p>
            <a:pPr lvl="1"/>
            <a:r>
              <a:rPr lang="en-US" dirty="0"/>
              <a:t>c.  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3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90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7DC3-1D90-419E-B11C-A853993F33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810000"/>
            <a:ext cx="85344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06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838200"/>
            <a:ext cx="8839200" cy="2209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4478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106423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71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0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4290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50292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895600"/>
            <a:ext cx="8534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3810000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04800" y="4702175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04800" y="5594350"/>
            <a:ext cx="38862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43400" y="5593143"/>
            <a:ext cx="3886200" cy="747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15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375848"/>
            <a:ext cx="8534400" cy="2911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91152" y="2764808"/>
            <a:ext cx="8534400" cy="394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304800" y="32982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304800" y="38316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>
          <a:xfrm>
            <a:off x="304800" y="43650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304800" y="48222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cap="none"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304800" y="52794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4"/>
          </p:nvPr>
        </p:nvSpPr>
        <p:spPr>
          <a:xfrm>
            <a:off x="381000" y="5660408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98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7620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6670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33528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800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54864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36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4384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2971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35052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0386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46482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1"/>
          </p:nvPr>
        </p:nvSpPr>
        <p:spPr>
          <a:xfrm>
            <a:off x="304800" y="5257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E1B8-36B1-4B43-81ED-B1FEAEE8FC6E}" type="datetime4">
              <a:rPr lang="en-US" smtClean="0"/>
              <a:t>April 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2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April 5,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031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57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61253"/>
            <a:ext cx="85344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5277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8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1143000" indent="-292608">
              <a:buClr>
                <a:schemeClr val="accent2"/>
              </a:buClr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8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56" r:id="rId3"/>
    <p:sldLayoutId id="2147483955" r:id="rId4"/>
    <p:sldLayoutId id="2147483957" r:id="rId5"/>
    <p:sldLayoutId id="2147483959" r:id="rId6"/>
    <p:sldLayoutId id="2147483958" r:id="rId7"/>
    <p:sldLayoutId id="2147483960" r:id="rId8"/>
    <p:sldLayoutId id="2147483961" r:id="rId9"/>
    <p:sldLayoutId id="2147483962" r:id="rId10"/>
    <p:sldLayoutId id="21474839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6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2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9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91" r:id="rId3"/>
    <p:sldLayoutId id="2147484004" r:id="rId4"/>
    <p:sldLayoutId id="2147483997" r:id="rId5"/>
    <p:sldLayoutId id="2147483974" r:id="rId6"/>
    <p:sldLayoutId id="2147483975" r:id="rId7"/>
    <p:sldLayoutId id="2147484000" r:id="rId8"/>
    <p:sldLayoutId id="2147484003" r:id="rId9"/>
    <p:sldLayoutId id="2147484002" r:id="rId10"/>
    <p:sldLayoutId id="2147484005" r:id="rId11"/>
    <p:sldLayoutId id="214748400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TIX" charset="0"/>
          <a:ea typeface="STIX" charset="0"/>
          <a:cs typeface="STIX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D7B39C-BF00-4F13-B06E-082B0BDAE18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dirty="0"/>
              <a:t>Statistics Session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E4D3-8A97-4719-BC9B-B3AFE350932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5423" y="685800"/>
            <a:ext cx="8839200" cy="2286000"/>
          </a:xfrm>
        </p:spPr>
        <p:txBody>
          <a:bodyPr/>
          <a:lstStyle/>
          <a:p>
            <a:r>
              <a:rPr lang="en-US" sz="3200" b="1" dirty="0"/>
              <a:t>Normal Random Variable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5E8E772-A5C1-CC4B-8415-2CFD3BA5F8BA}"/>
              </a:ext>
            </a:extLst>
          </p:cNvPr>
          <p:cNvSpPr txBox="1">
            <a:spLocks/>
          </p:cNvSpPr>
          <p:nvPr/>
        </p:nvSpPr>
        <p:spPr>
          <a:xfrm>
            <a:off x="152400" y="3730447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</a:rPr>
              <a:t>Ezra Halleck, City Tech (CUNY), Fall 2021</a:t>
            </a:r>
          </a:p>
        </p:txBody>
      </p:sp>
    </p:spTree>
    <p:extLst>
      <p:ext uri="{BB962C8B-B14F-4D97-AF65-F5344CB8AC3E}">
        <p14:creationId xmlns:p14="http://schemas.microsoft.com/office/powerpoint/2010/main" val="1287205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4B9F87-E261-4F17-9584-8014AEF62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388DBE-430E-4C55-B8F9-768C9D01C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" y="718417"/>
            <a:ext cx="9144000" cy="16111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A58D7C-A402-40BB-8BDB-2E273E9D6C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6" b="19594"/>
          <a:stretch/>
        </p:blipFill>
        <p:spPr>
          <a:xfrm>
            <a:off x="1295400" y="2368795"/>
            <a:ext cx="6238875" cy="24986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C24C05-9486-46CD-8084-4208D2388A80}"/>
                  </a:ext>
                </a:extLst>
              </p:cNvPr>
              <p:cNvSpPr txBox="1"/>
              <p:nvPr/>
            </p:nvSpPr>
            <p:spPr>
              <a:xfrm>
                <a:off x="219075" y="4900071"/>
                <a:ext cx="86201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𝑖𝑛𝑣𝑁𝑜𝑟𝑚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.01 , 0 , 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=−2.326347877…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=5+54(−2.326347877) ≈35.3…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𝑚𝑜𝑛𝑡h𝑠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𝒎𝒐𝒏𝒕𝒉𝒔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C24C05-9486-46CD-8084-4208D2388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75" y="4900071"/>
                <a:ext cx="8620124" cy="646331"/>
              </a:xfrm>
              <a:prstGeom prst="rect">
                <a:avLst/>
              </a:prstGeom>
              <a:blipFill>
                <a:blip r:embed="rId4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350DA4-667F-496E-A38F-2599343BE648}"/>
                  </a:ext>
                </a:extLst>
              </p:cNvPr>
              <p:cNvSpPr txBox="1"/>
              <p:nvPr/>
            </p:nvSpPr>
            <p:spPr>
              <a:xfrm>
                <a:off x="152399" y="5947806"/>
                <a:ext cx="8686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𝑖𝑛𝑣𝑁𝑜𝑟𝑚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.01 , 54 , 8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≈35.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months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𝟑𝟓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𝒎𝒐𝒏𝒕𝒉𝒔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350DA4-667F-496E-A38F-2599343BE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5947806"/>
                <a:ext cx="868679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322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4B9F87-E261-4F17-9584-8014AEF62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C24C05-9486-46CD-8084-4208D2388A80}"/>
                  </a:ext>
                </a:extLst>
              </p:cNvPr>
              <p:cNvSpPr txBox="1"/>
              <p:nvPr/>
            </p:nvSpPr>
            <p:spPr>
              <a:xfrm>
                <a:off x="229014" y="5525869"/>
                <a:ext cx="86201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𝑖𝑛𝑣𝑁𝑜𝑟𝑚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1−.1 , 0 , 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𝑖𝑛𝑣𝑁𝑜𝑟𝑚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0 , 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=1.281551567…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=196000+20000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1.281551567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b="0" i="1" dirty="0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US" b="1" i="1" dirty="0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𝟐𝟐𝟏</m:t>
                      </m:r>
                      <m:r>
                        <a:rPr lang="en-US" b="1" i="1" dirty="0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dirty="0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𝟔𝟑𝟏</m:t>
                      </m:r>
                      <m:r>
                        <a:rPr lang="en-US" b="1" i="1" dirty="0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dirty="0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𝟎𝟑</m:t>
                      </m:r>
                    </m:oMath>
                  </m:oMathPara>
                </a14:m>
                <a:endParaRPr lang="en-US" b="1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C24C05-9486-46CD-8084-4208D2388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14" y="5525869"/>
                <a:ext cx="8620124" cy="646331"/>
              </a:xfrm>
              <a:prstGeom prst="rect">
                <a:avLst/>
              </a:prstGeom>
              <a:blipFill>
                <a:blip r:embed="rId2"/>
                <a:stretch>
                  <a:fillRect b="-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350DA4-667F-496E-A38F-2599343BE648}"/>
                  </a:ext>
                </a:extLst>
              </p:cNvPr>
              <p:cNvSpPr txBox="1"/>
              <p:nvPr/>
            </p:nvSpPr>
            <p:spPr>
              <a:xfrm>
                <a:off x="209136" y="6345517"/>
                <a:ext cx="8686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𝑖𝑛𝑣𝑁𝑜𝑟𝑚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.9 , 196000, 20000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𝟐𝟐𝟏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𝟔𝟑𝟏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𝟎𝟑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350DA4-667F-496E-A38F-2599343BE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36" y="6345517"/>
                <a:ext cx="868679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A73E357-FB85-475E-8435-D83571AFDC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85800"/>
            <a:ext cx="9144000" cy="21420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B3426C-1C97-446A-92D3-C417545A39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5900" y="2814143"/>
            <a:ext cx="61722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94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762001"/>
            <a:ext cx="8745005" cy="838199"/>
          </a:xfrm>
        </p:spPr>
        <p:txBody>
          <a:bodyPr>
            <a:normAutofit fontScale="90000"/>
          </a:bodyPr>
          <a:lstStyle/>
          <a:p>
            <a:r>
              <a:rPr lang="en-US" dirty="0"/>
              <a:t>6.3 Applications of the Normal Distribution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06572" y="1524000"/>
                <a:ext cx="8608828" cy="4832350"/>
              </a:xfrm>
            </p:spPr>
            <p:txBody>
              <a:bodyPr/>
              <a:lstStyle/>
              <a:p>
                <a:r>
                  <a:rPr lang="en-US" dirty="0"/>
                  <a:t>Internal medicine physicians earned an average of $196,000 in 2014.*</a:t>
                </a:r>
              </a:p>
              <a:p>
                <a:r>
                  <a:rPr lang="en-US" dirty="0"/>
                  <a:t>Suppose that the earnings are normally distributed with a a standard deviation of $20,000.</a:t>
                </a:r>
              </a:p>
              <a:p>
                <a:r>
                  <a:rPr lang="en-US" dirty="0"/>
                  <a:t>Find the probability that the earnings of a randomly selected internal medicine physician are between $169,400 and $206,800.</a:t>
                </a:r>
              </a:p>
              <a:p>
                <a:r>
                  <a:rPr lang="en-US" dirty="0"/>
                  <a:t>For display and calculation purpose, it is better to work with the unit thousands of dollars k$: so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=196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dirty="0"/>
                  <a:t>. And we are looking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169.4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≤206.8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sz="1600" dirty="0"/>
                  <a:t>*According to the 2015 Physician Compensation Report by Medscape (a subsidiary of WebMD)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06572" y="1524000"/>
                <a:ext cx="8608828" cy="4832350"/>
              </a:xfrm>
              <a:blipFill>
                <a:blip r:embed="rId2"/>
                <a:stretch>
                  <a:fillRect l="-1620" t="-2362" r="-1915" b="-8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4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Beverage example</a:t>
            </a:r>
            <a:endParaRPr lang="en-IN" sz="2000" b="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52400" y="1752600"/>
            <a:ext cx="8839200" cy="4191000"/>
          </a:xfrm>
        </p:spPr>
        <p:txBody>
          <a:bodyPr/>
          <a:lstStyle/>
          <a:p>
            <a:r>
              <a:rPr lang="en-GB" dirty="0"/>
              <a:t>Geiser drinks makes an orange-</a:t>
            </a:r>
            <a:r>
              <a:rPr lang="en-GB" dirty="0" err="1"/>
              <a:t>flavored</a:t>
            </a:r>
            <a:r>
              <a:rPr lang="en-GB" dirty="0"/>
              <a:t> seltzer.</a:t>
            </a:r>
          </a:p>
          <a:p>
            <a:r>
              <a:rPr lang="en-GB" dirty="0"/>
              <a:t>The filling machines are adjusted to pour 12.01 oz into each 12-ounce bottle.</a:t>
            </a:r>
          </a:p>
          <a:p>
            <a:r>
              <a:rPr lang="en-GB" dirty="0"/>
              <a:t>However, the actual amount in each bottle is not exactly 12.01 oz; it varies.</a:t>
            </a:r>
          </a:p>
          <a:p>
            <a:r>
              <a:rPr lang="en-GB" dirty="0"/>
              <a:t>The actual amount has a normal distribution with a mean of 12.01 ounces and a standard deviation of .015 ounce.</a:t>
            </a:r>
          </a:p>
          <a:p>
            <a:r>
              <a:rPr lang="en-GB" dirty="0"/>
              <a:t>What is the chance that a random bottle has less than 12 oz?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0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C61237-D80C-44A1-BF59-F3FAFE31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AB4A4E-AC28-4DB6-BEFF-5D0D4EDA7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3182"/>
            <a:ext cx="9144000" cy="40731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9A0AAA-BE59-4AA0-9127-84729D7FE675}"/>
              </a:ext>
            </a:extLst>
          </p:cNvPr>
          <p:cNvSpPr txBox="1"/>
          <p:nvPr/>
        </p:nvSpPr>
        <p:spPr>
          <a:xfrm>
            <a:off x="762000" y="9144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Empirical Rule  </a:t>
            </a:r>
          </a:p>
        </p:txBody>
      </p:sp>
    </p:spTree>
    <p:extLst>
      <p:ext uri="{BB962C8B-B14F-4D97-AF65-F5344CB8AC3E}">
        <p14:creationId xmlns:p14="http://schemas.microsoft.com/office/powerpoint/2010/main" val="191685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1AD3F-080D-42F9-A7C0-AB084B7B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57200"/>
            <a:ext cx="8534400" cy="685800"/>
          </a:xfrm>
        </p:spPr>
        <p:txBody>
          <a:bodyPr/>
          <a:lstStyle/>
          <a:p>
            <a:r>
              <a:rPr lang="en-US" dirty="0"/>
              <a:t>tire lifetimes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97A30-D74A-4A47-B978-F5BCABB3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dirty="0"/>
              <a:t>The life of a certain automobile tire is normally distributed with mean 35,000 (=35k) miles and standard deviation 5000 (=5k) miles.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800" b="0" dirty="0"/>
              <a:t>What proportion of tires last between 30,000 (30k) and 40,000 (40k) miles? (</a:t>
            </a:r>
            <a:r>
              <a:rPr lang="en-US" sz="1800" b="0" i="1" dirty="0"/>
              <a:t>i.e., P</a:t>
            </a:r>
            <a:r>
              <a:rPr lang="en-US" sz="1800" b="0" dirty="0"/>
              <a:t>{|</a:t>
            </a:r>
            <a:r>
              <a:rPr lang="en-US" sz="1800" b="0" i="1" dirty="0"/>
              <a:t>Z </a:t>
            </a:r>
            <a:r>
              <a:rPr lang="en-US" sz="1800" b="0" dirty="0"/>
              <a:t>| &lt; 1})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800" b="0" dirty="0"/>
              <a:t>What proportion of such tires last over 40,000 miles (40k)? (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&gt;1})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800" b="0" dirty="0"/>
              <a:t>What proportion last over 50,000 miles (=50k)?(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&gt;3})</a:t>
            </a:r>
          </a:p>
          <a:p>
            <a:pPr marL="342900" indent="-342900">
              <a:buAutoNum type="alphaLcParenR" startAt="4"/>
            </a:pPr>
            <a:r>
              <a:rPr lang="en-US" sz="1800" b="0" dirty="0"/>
              <a:t>If the tire is in working condition after 40,000 miles (=40k), what is the conditional probability that it will still be working after an additional 10,000 miles (=10k)?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b="0" dirty="0"/>
              <a:t>(i.e., 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&gt;3}/</a:t>
            </a:r>
            <a:r>
              <a:rPr lang="en-US" sz="1800" b="0" i="1" dirty="0"/>
              <a:t> 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&gt;1})</a:t>
            </a:r>
          </a:p>
          <a:p>
            <a:pPr marL="0" indent="0">
              <a:buNone/>
            </a:pPr>
            <a:r>
              <a:rPr lang="en-US" sz="1800" dirty="0"/>
              <a:t>We can use the percentages </a:t>
            </a:r>
            <a:r>
              <a:rPr lang="en-US" sz="1800"/>
              <a:t>from the empirical </a:t>
            </a:r>
            <a:r>
              <a:rPr lang="en-US" sz="1800" dirty="0"/>
              <a:t>rule to answer these questions:</a:t>
            </a:r>
          </a:p>
          <a:p>
            <a:pPr marL="342900" indent="-342900">
              <a:buAutoNum type="alphaLcParenR"/>
            </a:pPr>
            <a:r>
              <a:rPr lang="en-US" sz="1800" b="0" dirty="0"/>
              <a:t>The chance of being within one standard deviation of the mean is 68%.</a:t>
            </a:r>
          </a:p>
          <a:p>
            <a:pPr marL="342900" indent="-342900">
              <a:buAutoNum type="alphaLcParenR"/>
            </a:pPr>
            <a:r>
              <a:rPr lang="en-US" sz="1800" dirty="0"/>
              <a:t>The chance of being beyond one standard deviation on one side is (100-68)/2%=16%</a:t>
            </a:r>
          </a:p>
          <a:p>
            <a:pPr marL="342900" indent="-342900">
              <a:buFont typeface="Arial"/>
              <a:buAutoNum type="alphaLcParenR"/>
            </a:pPr>
            <a:r>
              <a:rPr lang="en-US" sz="1800" b="0" dirty="0"/>
              <a:t>The chance of being within 3 standard deviations is 99.7%. Henc</a:t>
            </a:r>
            <a:r>
              <a:rPr lang="en-US" sz="1800" dirty="0"/>
              <a:t>e, the chance of being beyond three standard deviations on one side is (100-99.7)/2% = 0.15%</a:t>
            </a:r>
          </a:p>
          <a:p>
            <a:pPr marL="342900" indent="-342900">
              <a:buFont typeface="Arial"/>
              <a:buAutoNum type="alphaLcParenR"/>
            </a:pPr>
            <a:r>
              <a:rPr lang="en-US" sz="1800" dirty="0"/>
              <a:t>We have the ingredients from parts c and b: </a:t>
            </a:r>
            <a:r>
              <a:rPr lang="en-US" sz="1800" i="1" dirty="0"/>
              <a:t>P</a:t>
            </a:r>
            <a:r>
              <a:rPr lang="en-US" sz="1800" dirty="0"/>
              <a:t>{</a:t>
            </a:r>
            <a:r>
              <a:rPr lang="en-US" sz="1800" i="1" dirty="0"/>
              <a:t>Z </a:t>
            </a:r>
            <a:r>
              <a:rPr lang="en-US" sz="1800" dirty="0"/>
              <a:t> &gt;3}/</a:t>
            </a:r>
            <a:r>
              <a:rPr lang="en-US" sz="1800" i="1" dirty="0"/>
              <a:t> P</a:t>
            </a:r>
            <a:r>
              <a:rPr lang="en-US" sz="1800" dirty="0"/>
              <a:t>{</a:t>
            </a:r>
            <a:r>
              <a:rPr lang="en-US" sz="1800" i="1" dirty="0"/>
              <a:t>Z </a:t>
            </a:r>
            <a:r>
              <a:rPr lang="en-US" sz="1800" dirty="0"/>
              <a:t> &gt;1} = 0.15%/16% ~ 1%</a:t>
            </a:r>
          </a:p>
          <a:p>
            <a:pPr marL="0" indent="0">
              <a:buNone/>
            </a:pPr>
            <a:r>
              <a:rPr lang="en-US" sz="1800" b="1" dirty="0"/>
              <a:t>Exercise</a:t>
            </a:r>
            <a:r>
              <a:rPr lang="en-US" sz="1800" dirty="0"/>
              <a:t>: answer each of the questions using complete sentences.</a:t>
            </a: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6CC90-B0F4-4347-883C-8BEF3B45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7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762001"/>
            <a:ext cx="8686801" cy="1066799"/>
          </a:xfrm>
        </p:spPr>
        <p:txBody>
          <a:bodyPr>
            <a:normAutofit fontScale="90000"/>
          </a:bodyPr>
          <a:lstStyle/>
          <a:p>
            <a:r>
              <a:rPr lang="en-US" dirty="0"/>
              <a:t>6.4 Determining Z and X values when Area Under the Normal Curve is Known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0BA223-8CAD-4743-956B-AF3BE017E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7942"/>
            <a:ext cx="9144000" cy="8882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17AB68-2025-4D40-BCB8-9AAE7F10AF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199" y="2935358"/>
            <a:ext cx="6096000" cy="27336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9B1136-BFA7-465B-8305-BFDF78074442}"/>
                  </a:ext>
                </a:extLst>
              </p:cNvPr>
              <p:cNvSpPr txBox="1"/>
              <p:nvPr/>
            </p:nvSpPr>
            <p:spPr>
              <a:xfrm>
                <a:off x="838200" y="5791200"/>
                <a:ext cx="8001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𝑖𝑛𝑣𝑁𝑜𝑟𝑚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𝑎𝑟𝑒𝑎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𝑖𝑛𝑣𝑁𝑜𝑟𝑚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0.9251, 0, 1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=1.440238268…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9B1136-BFA7-465B-8305-BFDF78074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791200"/>
                <a:ext cx="8001000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43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762001"/>
            <a:ext cx="8686801" cy="1066799"/>
          </a:xfrm>
        </p:spPr>
        <p:txBody>
          <a:bodyPr>
            <a:normAutofit fontScale="90000"/>
          </a:bodyPr>
          <a:lstStyle/>
          <a:p>
            <a:r>
              <a:rPr lang="en-US" dirty="0"/>
              <a:t>6.4 Determining Z and X values when Area Under the Normal Curve is Known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9B1136-BFA7-465B-8305-BFDF78074442}"/>
                  </a:ext>
                </a:extLst>
              </p:cNvPr>
              <p:cNvSpPr txBox="1"/>
              <p:nvPr/>
            </p:nvSpPr>
            <p:spPr>
              <a:xfrm>
                <a:off x="762000" y="5717583"/>
                <a:ext cx="561975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𝑖𝑛𝑣𝑁𝑜𝑟𝑚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𝑎𝑟𝑒𝑎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𝑖𝑛𝑣𝑁𝑜𝑟𝑚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1−.0050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 0, 1</m:t>
                        </m:r>
                      </m:e>
                    </m:d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𝑖𝑛𝑣𝑁𝑜𝑟𝑚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.9950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 0, 1</m:t>
                        </m:r>
                      </m:e>
                    </m:d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2.575829303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9B1136-BFA7-465B-8305-BFDF78074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717583"/>
                <a:ext cx="5619750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9EA934B-9570-4E7F-AFEF-D8021F556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0716"/>
            <a:ext cx="9144000" cy="7020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14BD5A-05E3-4F37-8A46-971FEEA7B6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2797865"/>
            <a:ext cx="61626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0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762001"/>
            <a:ext cx="8686801" cy="1066799"/>
          </a:xfrm>
        </p:spPr>
        <p:txBody>
          <a:bodyPr>
            <a:normAutofit fontScale="90000"/>
          </a:bodyPr>
          <a:lstStyle/>
          <a:p>
            <a:r>
              <a:rPr lang="en-US" dirty="0"/>
              <a:t>6.4 Determining Z and X values when Area Under the Normal Curve is Known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9B1136-BFA7-465B-8305-BFDF78074442}"/>
                  </a:ext>
                </a:extLst>
              </p:cNvPr>
              <p:cNvSpPr txBox="1"/>
              <p:nvPr/>
            </p:nvSpPr>
            <p:spPr>
              <a:xfrm>
                <a:off x="1300160" y="5791200"/>
                <a:ext cx="669607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𝑖𝑛𝑣𝑁𝑜𝑟𝑚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𝑎𝑟𝑒𝑎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𝑖𝑛𝑣𝑁𝑜𝑟𝑚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.050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 0, 1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1.644853626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9B1136-BFA7-465B-8305-BFDF78074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160" y="5791200"/>
                <a:ext cx="6696075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63E83598-7B6D-4368-B913-C7A9FE87E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75183"/>
            <a:ext cx="9144000" cy="7927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0827E6-0A06-4F9E-A043-984B53D9D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161" y="2860675"/>
            <a:ext cx="669607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2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1AD3F-080D-42F9-A7C0-AB084B7B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572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the X value when the Z is known.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E97A30-D74A-4A47-B978-F5BCABB3F5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143000"/>
                <a:ext cx="8686800" cy="1371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0" dirty="0"/>
                  <a:t>Recall: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endParaRPr lang="en-US" sz="40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E97A30-D74A-4A47-B978-F5BCABB3F5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43000"/>
                <a:ext cx="8686800" cy="1371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6CC90-B0F4-4347-883C-8BEF3B45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5CADB9E-4D23-4114-89A8-D644698B88F6}"/>
                  </a:ext>
                </a:extLst>
              </p:cNvPr>
              <p:cNvSpPr txBox="1"/>
              <p:nvPr/>
            </p:nvSpPr>
            <p:spPr>
              <a:xfrm>
                <a:off x="152399" y="2819400"/>
                <a:ext cx="894521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US" sz="4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𝝈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5CADB9E-4D23-4114-89A8-D644698B8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2819400"/>
                <a:ext cx="8945217" cy="13234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AA49245-CC74-4A39-8195-07E422F84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47639"/>
            <a:ext cx="9144000" cy="130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0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E39A3ED730EF40BC95659DEDC34250" ma:contentTypeVersion="4" ma:contentTypeDescription="Create a new document." ma:contentTypeScope="" ma:versionID="35ae4085b5cb6bde6e905c69dcb10e27">
  <xsd:schema xmlns:xsd="http://www.w3.org/2001/XMLSchema" xmlns:xs="http://www.w3.org/2001/XMLSchema" xmlns:p="http://schemas.microsoft.com/office/2006/metadata/properties" xmlns:ns2="2e108766-8a5d-4dd6-bf2d-0e83b2e3ea10" targetNamespace="http://schemas.microsoft.com/office/2006/metadata/properties" ma:root="true" ma:fieldsID="6e076ca49e7c802acdbea8cc88235627" ns2:_="">
    <xsd:import namespace="2e108766-8a5d-4dd6-bf2d-0e83b2e3e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08766-8a5d-4dd6-bf2d-0e83b2e3ea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36CF6A-C1C3-4ABA-ACA7-1D450D43CCA9}">
  <ds:schemaRefs>
    <ds:schemaRef ds:uri="http://schemas.microsoft.com/office/2006/metadata/properties"/>
    <ds:schemaRef ds:uri="http://www.w3.org/XML/1998/namespace"/>
    <ds:schemaRef ds:uri="http://purl.org/dc/terms/"/>
    <ds:schemaRef ds:uri="2e108766-8a5d-4dd6-bf2d-0e83b2e3ea10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7605ED-CCB9-4441-91E0-7F14D93A1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108766-8a5d-4dd6-bf2d-0e83b2e3e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3F815B-6E6B-437C-95EA-B6C979BFB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23542</TotalTime>
  <Words>660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Source Sans Pro</vt:lpstr>
      <vt:lpstr>STIX</vt:lpstr>
      <vt:lpstr>Times New Roman</vt:lpstr>
      <vt:lpstr>Wingdings</vt:lpstr>
      <vt:lpstr>Opener</vt:lpstr>
      <vt:lpstr>Chapter Outline</vt:lpstr>
      <vt:lpstr>Learning Objectives</vt:lpstr>
      <vt:lpstr>Concept Check Question</vt:lpstr>
      <vt:lpstr>Key Term</vt:lpstr>
      <vt:lpstr>Image Slide Master</vt:lpstr>
      <vt:lpstr>Custom Design</vt:lpstr>
      <vt:lpstr>PowerPoint Presentation</vt:lpstr>
      <vt:lpstr>6.3 Applications of the Normal Distribution</vt:lpstr>
      <vt:lpstr>Beverage example</vt:lpstr>
      <vt:lpstr>PowerPoint Presentation</vt:lpstr>
      <vt:lpstr>tire lifetimes example</vt:lpstr>
      <vt:lpstr>6.4 Determining Z and X values when Area Under the Normal Curve is Known</vt:lpstr>
      <vt:lpstr>6.4 Determining Z and X values when Area Under the Normal Curve is Known</vt:lpstr>
      <vt:lpstr>6.4 Determining Z and X values when Area Under the Normal Curve is Known</vt:lpstr>
      <vt:lpstr>Finding the X value when the Z is known.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Statistics, 9e</dc:title>
  <dc:subject>Statistics</dc:subject>
  <dc:creator>Mann</dc:creator>
  <cp:lastModifiedBy>Victor Lee</cp:lastModifiedBy>
  <cp:revision>1962</cp:revision>
  <cp:lastPrinted>2017-04-26T13:25:47Z</cp:lastPrinted>
  <dcterms:created xsi:type="dcterms:W3CDTF">2017-04-21T14:49:46Z</dcterms:created>
  <dcterms:modified xsi:type="dcterms:W3CDTF">2022-04-05T16:05:56Z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0x01010070E39A3ED730EF40BC95659DEDC34250</vt:lpwstr>
  </property>
</Properties>
</file>