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23"/>
  </p:notesMasterIdLst>
  <p:sldIdLst>
    <p:sldId id="658" r:id="rId11"/>
    <p:sldId id="686" r:id="rId12"/>
    <p:sldId id="687" r:id="rId13"/>
    <p:sldId id="689" r:id="rId14"/>
    <p:sldId id="753" r:id="rId15"/>
    <p:sldId id="692" r:id="rId16"/>
    <p:sldId id="697" r:id="rId17"/>
    <p:sldId id="718" r:id="rId18"/>
    <p:sldId id="720" r:id="rId19"/>
    <p:sldId id="725" r:id="rId20"/>
    <p:sldId id="754" r:id="rId21"/>
    <p:sldId id="26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405" autoAdjust="0"/>
    <p:restoredTop sz="90665" autoAdjust="0"/>
  </p:normalViewPr>
  <p:slideViewPr>
    <p:cSldViewPr>
      <p:cViewPr varScale="1">
        <p:scale>
          <a:sx n="58" d="100"/>
          <a:sy n="58" d="100"/>
        </p:scale>
        <p:origin x="816" y="48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E1B8-36B1-4B43-81ED-B1FEAEE8FC6E}" type="datetime4">
              <a:rPr lang="en-US" smtClean="0"/>
              <a:t>March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2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30,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31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3" r:id="rId9"/>
    <p:sldLayoutId id="2147484002" r:id="rId10"/>
    <p:sldLayoutId id="2147484005" r:id="rId11"/>
    <p:sldLayoutId id="214748400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Normal Random Variable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Beverage example</a:t>
            </a:r>
            <a:endParaRPr lang="en-IN" sz="2000" b="0" baseline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52400" y="1752600"/>
            <a:ext cx="8839200" cy="4191000"/>
          </a:xfrm>
        </p:spPr>
        <p:txBody>
          <a:bodyPr/>
          <a:lstStyle/>
          <a:p>
            <a:r>
              <a:rPr lang="en-GB" dirty="0"/>
              <a:t>Geiser drinks makes an orange </a:t>
            </a:r>
            <a:r>
              <a:rPr lang="en-GB" dirty="0" err="1"/>
              <a:t>flavored</a:t>
            </a:r>
            <a:r>
              <a:rPr lang="en-GB" dirty="0"/>
              <a:t> seltzer.</a:t>
            </a:r>
          </a:p>
          <a:p>
            <a:r>
              <a:rPr lang="en-GB" dirty="0"/>
              <a:t>The filling machines are adjusted to pour 12.01 oz into each 12-ounce bottle.</a:t>
            </a:r>
          </a:p>
          <a:p>
            <a:r>
              <a:rPr lang="en-GB" dirty="0"/>
              <a:t>However, the actual amount in each bottle is not exactly 12.01 oz; it varies.</a:t>
            </a:r>
          </a:p>
          <a:p>
            <a:r>
              <a:rPr lang="en-GB" dirty="0"/>
              <a:t>The actual amount has a normal distribution with a mean of 12.01 ounces and a standard deviation of .015 ounce.</a:t>
            </a:r>
          </a:p>
          <a:p>
            <a:r>
              <a:rPr lang="en-GB" dirty="0"/>
              <a:t>What is the chance that a random bottle has less than 12 oz?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0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E959-CBE8-1743-A831-4C59CD425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1"/>
            <a:ext cx="5257800" cy="1111250"/>
          </a:xfrm>
        </p:spPr>
        <p:txBody>
          <a:bodyPr>
            <a:normAutofit fontScale="90000"/>
          </a:bodyPr>
          <a:lstStyle/>
          <a:p>
            <a:r>
              <a:rPr lang="en-US" dirty="0"/>
              <a:t>Beverage 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B96A-F95B-024D-B983-24BF3CB78D9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201" y="1752600"/>
            <a:ext cx="5257800" cy="4419600"/>
          </a:xfrm>
        </p:spPr>
        <p:txBody>
          <a:bodyPr/>
          <a:lstStyle/>
          <a:p>
            <a:r>
              <a:rPr lang="en-US" dirty="0"/>
              <a:t>X ∼ Normal(</a:t>
            </a:r>
            <a:r>
              <a:rPr lang="el-GR" dirty="0"/>
              <a:t>μ = 12.01, σ = 0.01</a:t>
            </a:r>
            <a:r>
              <a:rPr lang="en-US" dirty="0"/>
              <a:t>5)</a:t>
            </a:r>
            <a:br>
              <a:rPr lang="el-GR" dirty="0"/>
            </a:br>
            <a:r>
              <a:rPr lang="en-US" dirty="0"/>
              <a:t>The probability that X is below 12</a:t>
            </a:r>
          </a:p>
          <a:p>
            <a:r>
              <a:rPr lang="en-US" dirty="0"/>
              <a:t>= P(X ≤ 12) = 0.2525.</a:t>
            </a:r>
          </a:p>
          <a:p>
            <a:r>
              <a:rPr lang="en-GB" dirty="0"/>
              <a:t>Hence, the chance that a random bottle has less than 12 oz is 25%.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34658-4CA7-3742-9A74-37273D0EF8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4034" name="Picture 2" descr="Calculation graph of Probability Calculation: Calculation_1">
            <a:extLst>
              <a:ext uri="{FF2B5EF4-FFF2-40B4-BE49-F238E27FC236}">
                <a16:creationId xmlns:a16="http://schemas.microsoft.com/office/drawing/2014/main" id="{A5328924-EC1D-A241-A66C-F40D5B29A6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81600" y="533401"/>
            <a:ext cx="3886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7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AD3F-080D-42F9-A7C0-AB084B7B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85800"/>
          </a:xfrm>
        </p:spPr>
        <p:txBody>
          <a:bodyPr/>
          <a:lstStyle/>
          <a:p>
            <a:r>
              <a:rPr lang="en-US" dirty="0"/>
              <a:t>tire lifetimes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7A30-D74A-4A47-B978-F5BCABB3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dirty="0"/>
              <a:t>The life of a certain automobile tire is normally distributed with mean 35,000 (=35k) miles and standard deviation 5000 (=5k) miles.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tires last between 30,000 (30k) and 40,000 (40k) miles? (</a:t>
            </a:r>
            <a:r>
              <a:rPr lang="en-US" sz="1800" b="0" i="1" dirty="0"/>
              <a:t>i.e., P</a:t>
            </a:r>
            <a:r>
              <a:rPr lang="en-US" sz="1800" b="0" dirty="0"/>
              <a:t>{|</a:t>
            </a:r>
            <a:r>
              <a:rPr lang="en-US" sz="1800" b="0" i="1" dirty="0"/>
              <a:t>Z </a:t>
            </a:r>
            <a:r>
              <a:rPr lang="en-US" sz="1800" b="0" dirty="0"/>
              <a:t>| &lt; 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such tires last over 40,000 miles (40k)? 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last over 50,000 miles (=50k)?(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&gt;3})</a:t>
            </a:r>
          </a:p>
          <a:p>
            <a:pPr marL="342900" indent="-342900">
              <a:buAutoNum type="alphaLcParenR" startAt="4"/>
            </a:pPr>
            <a:r>
              <a:rPr lang="en-US" sz="1800" b="0" dirty="0"/>
              <a:t>If the tire is in working condition after 40,000 miles (=40k), what is the conditional probability that it will still be working after an additional 10,000 miles (=10k)?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b="0" dirty="0"/>
              <a:t>(i.e.,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&gt;3}/</a:t>
            </a:r>
            <a:r>
              <a:rPr lang="en-US" sz="1800" b="0" i="1" dirty="0"/>
              <a:t> 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0" indent="0">
              <a:buNone/>
            </a:pPr>
            <a:r>
              <a:rPr lang="en-US" sz="1800" dirty="0"/>
              <a:t>We can use the percentages </a:t>
            </a:r>
            <a:r>
              <a:rPr lang="en-US" sz="1800"/>
              <a:t>from the empirical </a:t>
            </a:r>
            <a:r>
              <a:rPr lang="en-US" sz="1800" dirty="0"/>
              <a:t>rule to answer these questions:</a:t>
            </a:r>
          </a:p>
          <a:p>
            <a:pPr marL="342900" indent="-342900">
              <a:buAutoNum type="alphaLcParenR"/>
            </a:pPr>
            <a:r>
              <a:rPr lang="en-US" sz="1800" b="0" dirty="0"/>
              <a:t>The chance of being within one standard deviation of the mean is 68%.</a:t>
            </a:r>
          </a:p>
          <a:p>
            <a:pPr marL="342900" indent="-342900">
              <a:buAutoNum type="alphaLcParenR"/>
            </a:pPr>
            <a:r>
              <a:rPr lang="en-US" sz="1800" dirty="0"/>
              <a:t>The chance of being beyond one standard deviation on one side is (100-68)/2%=16%</a:t>
            </a:r>
          </a:p>
          <a:p>
            <a:pPr marL="342900" indent="-342900">
              <a:buFont typeface="Arial"/>
              <a:buAutoNum type="alphaLcParenR"/>
            </a:pPr>
            <a:r>
              <a:rPr lang="en-US" sz="1800" b="0" dirty="0"/>
              <a:t>The chance of being within 3 standard deviations is 99.7%. Henc</a:t>
            </a:r>
            <a:r>
              <a:rPr lang="en-US" sz="1800" dirty="0"/>
              <a:t>e, the chance of being beyond three standard deviations on one side is (100-99.7)/2% = 0.15%</a:t>
            </a:r>
          </a:p>
          <a:p>
            <a:pPr marL="342900" indent="-342900">
              <a:buFont typeface="Arial"/>
              <a:buAutoNum type="alphaLcParenR"/>
            </a:pPr>
            <a:r>
              <a:rPr lang="en-US" sz="1800" dirty="0"/>
              <a:t>We have the ingredients from parts c and b: </a:t>
            </a:r>
            <a:r>
              <a:rPr lang="en-US" sz="1800" i="1" dirty="0"/>
              <a:t>P</a:t>
            </a:r>
            <a:r>
              <a:rPr lang="en-US" sz="1800" dirty="0"/>
              <a:t>{</a:t>
            </a:r>
            <a:r>
              <a:rPr lang="en-US" sz="1800" i="1" dirty="0"/>
              <a:t>Z </a:t>
            </a:r>
            <a:r>
              <a:rPr lang="en-US" sz="1800" dirty="0"/>
              <a:t> &gt;3}/</a:t>
            </a:r>
            <a:r>
              <a:rPr lang="en-US" sz="1800" i="1" dirty="0"/>
              <a:t> P</a:t>
            </a:r>
            <a:r>
              <a:rPr lang="en-US" sz="1800" dirty="0"/>
              <a:t>{</a:t>
            </a:r>
            <a:r>
              <a:rPr lang="en-US" sz="1800" i="1" dirty="0"/>
              <a:t>Z </a:t>
            </a:r>
            <a:r>
              <a:rPr lang="en-US" sz="1800" dirty="0"/>
              <a:t> &gt;1} = 0.15%/16% ~ 1%</a:t>
            </a:r>
          </a:p>
          <a:p>
            <a:pPr marL="0" indent="0">
              <a:buNone/>
            </a:pPr>
            <a:r>
              <a:rPr lang="en-US" sz="1800" b="1" dirty="0"/>
              <a:t>Exercise</a:t>
            </a:r>
            <a:r>
              <a:rPr lang="en-US" sz="1800" dirty="0"/>
              <a:t>: answer each of the questions using complete sentences.</a:t>
            </a: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6CC90-B0F4-4347-883C-8BEF3B45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7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73" y="415926"/>
            <a:ext cx="8593215" cy="838199"/>
          </a:xfrm>
        </p:spPr>
        <p:txBody>
          <a:bodyPr>
            <a:noAutofit/>
          </a:bodyPr>
          <a:lstStyle/>
          <a:p>
            <a:r>
              <a:rPr lang="en-US" sz="3800" dirty="0"/>
              <a:t>6.2 Standardizing a Normal Distribution</a:t>
            </a:r>
            <a:endParaRPr lang="en-IN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97480" y="1004590"/>
            <a:ext cx="8534400" cy="1676400"/>
          </a:xfrm>
        </p:spPr>
        <p:txBody>
          <a:bodyPr/>
          <a:lstStyle/>
          <a:p>
            <a:r>
              <a:rPr lang="en-US" b="1" dirty="0">
                <a:solidFill>
                  <a:srgbClr val="00007F"/>
                </a:solidFill>
              </a:rPr>
              <a:t>Converting an </a:t>
            </a:r>
            <a:r>
              <a:rPr lang="en-US" b="1" i="1" dirty="0">
                <a:solidFill>
                  <a:srgbClr val="00007F"/>
                </a:solidFill>
              </a:rPr>
              <a:t>x</a:t>
            </a:r>
            <a:r>
              <a:rPr lang="en-US" b="1" dirty="0">
                <a:solidFill>
                  <a:srgbClr val="00007F"/>
                </a:solidFill>
              </a:rPr>
              <a:t> Value to a </a:t>
            </a:r>
            <a:r>
              <a:rPr lang="en-US" b="1" i="1" dirty="0">
                <a:solidFill>
                  <a:srgbClr val="00007F"/>
                </a:solidFill>
              </a:rPr>
              <a:t>z</a:t>
            </a:r>
            <a:r>
              <a:rPr lang="en-US" b="1" dirty="0">
                <a:solidFill>
                  <a:srgbClr val="00007F"/>
                </a:solidFill>
              </a:rPr>
              <a:t> Value</a:t>
            </a:r>
          </a:p>
          <a:p>
            <a:r>
              <a:rPr lang="en-US" dirty="0"/>
              <a:t>For a normal random variable </a:t>
            </a:r>
            <a:r>
              <a:rPr lang="en-US" i="1" dirty="0"/>
              <a:t>x</a:t>
            </a:r>
            <a:r>
              <a:rPr lang="en-US" dirty="0"/>
              <a:t>, a particular value of </a:t>
            </a:r>
            <a:r>
              <a:rPr lang="en-US" i="1" dirty="0"/>
              <a:t>x</a:t>
            </a:r>
            <a:r>
              <a:rPr lang="en-US" dirty="0"/>
              <a:t> can be converted to its corresponding </a:t>
            </a:r>
            <a:r>
              <a:rPr lang="en-GB" i="1" dirty="0"/>
              <a:t>z </a:t>
            </a:r>
            <a:r>
              <a:rPr lang="en-US" dirty="0"/>
              <a:t>value by using the formula</a:t>
            </a:r>
            <a:endParaRPr lang="en-IN" dirty="0"/>
          </a:p>
        </p:txBody>
      </p:sp>
      <p:graphicFrame>
        <p:nvGraphicFramePr>
          <p:cNvPr id="9" name="Content Placeholder 8" descr="z = x minus mu, over sigma.">
            <a:extLst>
              <a:ext uri="{FF2B5EF4-FFF2-40B4-BE49-F238E27FC236}">
                <a16:creationId xmlns:a16="http://schemas.microsoft.com/office/drawing/2014/main" id="{29D42624-F4DC-46D1-BEB2-71FCBA74067C}"/>
              </a:ext>
            </a:extLst>
          </p:cNvPr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2245788864"/>
              </p:ext>
            </p:extLst>
          </p:nvPr>
        </p:nvGraphicFramePr>
        <p:xfrm>
          <a:off x="3886200" y="2607733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371600" imgH="838080" progId="Equation.DSMT4">
                  <p:embed/>
                </p:oleObj>
              </mc:Choice>
              <mc:Fallback>
                <p:oleObj name="Equation" r:id="rId3" imgW="1371600" imgH="838080" progId="Equation.DSMT4">
                  <p:embed/>
                  <p:pic>
                    <p:nvPicPr>
                      <p:cNvPr id="9" name="Content Placeholder 8" descr="z = x minus mu, over sigma.">
                        <a:extLst>
                          <a:ext uri="{FF2B5EF4-FFF2-40B4-BE49-F238E27FC236}">
                            <a16:creationId xmlns:a16="http://schemas.microsoft.com/office/drawing/2014/main" id="{29D42624-F4DC-46D1-BEB2-71FCBA74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2607733"/>
                        <a:ext cx="1371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426888" y="3614125"/>
            <a:ext cx="8534400" cy="84094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where </a:t>
            </a:r>
            <a:r>
              <a:rPr lang="el-GR" i="1" dirty="0">
                <a:latin typeface="Times New Roman" panose="02020603050405020304" pitchFamily="18" charset="0"/>
              </a:rPr>
              <a:t>μ</a:t>
            </a:r>
            <a:r>
              <a:rPr lang="en-GB" dirty="0">
                <a:latin typeface="Times New Roman" panose="02020603050405020304" pitchFamily="18" charset="0"/>
              </a:rPr>
              <a:t> and </a:t>
            </a:r>
            <a:r>
              <a:rPr lang="el-GR" dirty="0">
                <a:latin typeface="Times New Roman" panose="02020603050405020304" pitchFamily="18" charset="0"/>
              </a:rPr>
              <a:t>σ</a:t>
            </a:r>
            <a:r>
              <a:rPr lang="en-GB" dirty="0">
                <a:latin typeface="Times New Roman" panose="02020603050405020304" pitchFamily="18" charset="0"/>
              </a:rPr>
              <a:t> are the mean and standard deviation of the normal distribution of 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>
                <a:latin typeface="Times New Roman" panose="02020603050405020304" pitchFamily="18" charset="0"/>
              </a:rPr>
              <a:t>, respectively.</a:t>
            </a:r>
            <a:endParaRPr lang="en-IN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0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9038"/>
            <a:ext cx="8712200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Type 1 Example for nonstandard normal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152400" y="1001968"/>
            <a:ext cx="8839200" cy="5094032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X</a:t>
            </a:r>
            <a:r>
              <a:rPr lang="en-US" dirty="0"/>
              <a:t> have a normal distribution with a mean of 50 and a standard deviation of 10.</a:t>
            </a:r>
          </a:p>
          <a:p>
            <a:r>
              <a:rPr lang="en-US" dirty="0"/>
              <a:t>Convert the following </a:t>
            </a:r>
            <a:r>
              <a:rPr lang="en-US" i="1" dirty="0"/>
              <a:t>x</a:t>
            </a:r>
            <a:r>
              <a:rPr lang="en-US" dirty="0"/>
              <a:t> values to </a:t>
            </a:r>
            <a:r>
              <a:rPr lang="en-GB" i="1" dirty="0"/>
              <a:t>z</a:t>
            </a:r>
            <a:r>
              <a:rPr lang="en-US" dirty="0"/>
              <a:t> values and find the probability to the left of these points.</a:t>
            </a:r>
          </a:p>
          <a:p>
            <a:pPr marL="180975" indent="360363"/>
            <a:r>
              <a:rPr lang="en-US" dirty="0">
                <a:solidFill>
                  <a:schemeClr val="accent2"/>
                </a:solidFill>
              </a:rPr>
              <a:t>(a)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55</a:t>
            </a:r>
          </a:p>
          <a:p>
            <a:pPr marL="180975" indent="360363"/>
            <a:endParaRPr lang="en-US" dirty="0"/>
          </a:p>
          <a:p>
            <a:pPr marL="180975" indent="360363"/>
            <a:endParaRPr lang="en-US" dirty="0"/>
          </a:p>
          <a:p>
            <a:pPr marL="180975" indent="360363"/>
            <a:endParaRPr lang="en-US" dirty="0">
              <a:solidFill>
                <a:schemeClr val="accent2"/>
              </a:solidFill>
            </a:endParaRPr>
          </a:p>
          <a:p>
            <a:pPr marL="180975" indent="360363"/>
            <a:r>
              <a:rPr lang="en-US" dirty="0">
                <a:solidFill>
                  <a:schemeClr val="accent2"/>
                </a:solidFill>
              </a:rPr>
              <a:t>(b)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18" descr="z = x minus mu, over sigma = 55 minus 50, over 10 = 0.50.">
            <a:extLst>
              <a:ext uri="{FF2B5EF4-FFF2-40B4-BE49-F238E27FC236}">
                <a16:creationId xmlns:a16="http://schemas.microsoft.com/office/drawing/2014/main" id="{527F93A8-7ED8-4940-8886-7C0F5A6C0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742688"/>
              </p:ext>
            </p:extLst>
          </p:nvPr>
        </p:nvGraphicFramePr>
        <p:xfrm>
          <a:off x="2057400" y="3317100"/>
          <a:ext cx="3237864" cy="75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3" imgW="3593880" imgH="838080" progId="Equation.DSMT4">
                  <p:embed/>
                </p:oleObj>
              </mc:Choice>
              <mc:Fallback>
                <p:oleObj name="Equation" r:id="rId3" imgW="3593880" imgH="838080" progId="Equation.DSMT4">
                  <p:embed/>
                  <p:pic>
                    <p:nvPicPr>
                      <p:cNvPr id="19" name="Content Placeholder 18" descr="z = x minus mu, over sigma = 55 minus 50, over 10 = 0.50.">
                        <a:extLst>
                          <a:ext uri="{FF2B5EF4-FFF2-40B4-BE49-F238E27FC236}">
                            <a16:creationId xmlns:a16="http://schemas.microsoft.com/office/drawing/2014/main" id="{C7EB11C9-6998-404A-9F1B-E92409DF13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317100"/>
                        <a:ext cx="3237864" cy="755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15" descr="P of x less than 55 = P of z less than 0.50 = 0.6915.">
            <a:extLst>
              <a:ext uri="{FF2B5EF4-FFF2-40B4-BE49-F238E27FC236}">
                <a16:creationId xmlns:a16="http://schemas.microsoft.com/office/drawing/2014/main" id="{EC52A745-D12C-F141-B75D-9214B0ED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836239"/>
              </p:ext>
            </p:extLst>
          </p:nvPr>
        </p:nvGraphicFramePr>
        <p:xfrm>
          <a:off x="2043223" y="4204068"/>
          <a:ext cx="4331316" cy="46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5" imgW="4483080" imgH="482400" progId="Equation.DSMT4">
                  <p:embed/>
                </p:oleObj>
              </mc:Choice>
              <mc:Fallback>
                <p:oleObj name="Equation" r:id="rId5" imgW="4483080" imgH="482400" progId="Equation.DSMT4">
                  <p:embed/>
                  <p:pic>
                    <p:nvPicPr>
                      <p:cNvPr id="16" name="Content Placeholder 15" descr="P of x less than 55 = P of z less than 0.50 = 0.6915.">
                        <a:extLst>
                          <a:ext uri="{FF2B5EF4-FFF2-40B4-BE49-F238E27FC236}">
                            <a16:creationId xmlns:a16="http://schemas.microsoft.com/office/drawing/2014/main" id="{5F748C1F-F928-4CEE-8BC0-7BDCCE533F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3223" y="4204068"/>
                        <a:ext cx="4331316" cy="466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9" descr="z = x minus mu, over sigma = 35 minus 50, over 10 = negative 1.50.">
            <a:extLst>
              <a:ext uri="{FF2B5EF4-FFF2-40B4-BE49-F238E27FC236}">
                <a16:creationId xmlns:a16="http://schemas.microsoft.com/office/drawing/2014/main" id="{87F1C56F-31AE-0F4E-96CC-0CD31E5487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883635"/>
              </p:ext>
            </p:extLst>
          </p:nvPr>
        </p:nvGraphicFramePr>
        <p:xfrm>
          <a:off x="1821814" y="5268432"/>
          <a:ext cx="405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7" imgW="4051080" imgH="838080" progId="Equation.DSMT4">
                  <p:embed/>
                </p:oleObj>
              </mc:Choice>
              <mc:Fallback>
                <p:oleObj name="Equation" r:id="rId7" imgW="4051080" imgH="838080" progId="Equation.DSMT4">
                  <p:embed/>
                  <p:pic>
                    <p:nvPicPr>
                      <p:cNvPr id="10" name="Content Placeholder 9" descr="z = x minus mu, over sigma = 35 minus 50, over 10 = negative 1.50.">
                        <a:extLst>
                          <a:ext uri="{FF2B5EF4-FFF2-40B4-BE49-F238E27FC236}">
                            <a16:creationId xmlns:a16="http://schemas.microsoft.com/office/drawing/2014/main" id="{6D639157-A7F7-43EA-B2CB-6B1918F92B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1814" y="5268432"/>
                        <a:ext cx="4051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10" descr="P of x less than 35 = P of z less than negative 1.50 = 0.0668.">
            <a:extLst>
              <a:ext uri="{FF2B5EF4-FFF2-40B4-BE49-F238E27FC236}">
                <a16:creationId xmlns:a16="http://schemas.microsoft.com/office/drawing/2014/main" id="{046E0A7C-9A51-A044-A4D8-94837AAA73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044848"/>
              </p:ext>
            </p:extLst>
          </p:nvPr>
        </p:nvGraphicFramePr>
        <p:xfrm>
          <a:off x="1752600" y="6356350"/>
          <a:ext cx="4876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9" imgW="4876560" imgH="482400" progId="Equation.DSMT4">
                  <p:embed/>
                </p:oleObj>
              </mc:Choice>
              <mc:Fallback>
                <p:oleObj name="Equation" r:id="rId9" imgW="4876560" imgH="482400" progId="Equation.DSMT4">
                  <p:embed/>
                  <p:pic>
                    <p:nvPicPr>
                      <p:cNvPr id="11" name="Content Placeholder 10" descr="P of x less than 35 = P of z less than negative 1.50 = 0.0668.">
                        <a:extLst>
                          <a:ext uri="{FF2B5EF4-FFF2-40B4-BE49-F238E27FC236}">
                            <a16:creationId xmlns:a16="http://schemas.microsoft.com/office/drawing/2014/main" id="{6036365F-E525-4A82-8657-912F642813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2600" y="6356350"/>
                        <a:ext cx="4876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0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3841066" cy="838199"/>
          </a:xfrm>
        </p:spPr>
        <p:txBody>
          <a:bodyPr>
            <a:noAutofit/>
          </a:bodyPr>
          <a:lstStyle/>
          <a:p>
            <a:r>
              <a:rPr lang="en-US" dirty="0"/>
              <a:t>Graphs for a)</a:t>
            </a:r>
          </a:p>
        </p:txBody>
      </p:sp>
      <p:pic>
        <p:nvPicPr>
          <p:cNvPr id="9" name="Content Placeholder 8" descr="The area under the bell-shaped curve is shaded to the left of negative x = 55. The shaded area is 0.6915. mu = 50 and sigma = 10. In the second curve, the area under the curve is shaded to the left of 0.50, the z value for x = 55. "/>
          <p:cNvPicPr>
            <a:picLocks noGrp="1" noChangeAspect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4100" y="1484453"/>
            <a:ext cx="4495800" cy="436510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356350"/>
            <a:ext cx="457200" cy="365125"/>
          </a:xfrm>
        </p:spPr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EEA5F1-0F35-CB46-925A-D2E8EA756776}"/>
              </a:ext>
            </a:extLst>
          </p:cNvPr>
          <p:cNvSpPr txBox="1"/>
          <p:nvPr/>
        </p:nvSpPr>
        <p:spPr>
          <a:xfrm>
            <a:off x="164432" y="5962353"/>
            <a:ext cx="88151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X ∼ Normal(</a:t>
            </a:r>
            <a:r>
              <a:rPr lang="el-GR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μ = 50, σ = 10)</a:t>
            </a:r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 The probability that X is below 55</a:t>
            </a:r>
          </a:p>
          <a:p>
            <a:pPr algn="l"/>
            <a:r>
              <a:rPr lang="en-US" dirty="0">
                <a:solidFill>
                  <a:srgbClr val="076E07"/>
                </a:solidFill>
                <a:latin typeface="Arial" panose="020B0604020202020204" pitchFamily="34" charset="0"/>
              </a:rPr>
              <a:t>= </a:t>
            </a:r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P(X ≤ 55) = 0.6915</a:t>
            </a:r>
          </a:p>
        </p:txBody>
      </p:sp>
    </p:spTree>
    <p:extLst>
      <p:ext uri="{BB962C8B-B14F-4D97-AF65-F5344CB8AC3E}">
        <p14:creationId xmlns:p14="http://schemas.microsoft.com/office/powerpoint/2010/main" val="2279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4548963" cy="838199"/>
          </a:xfrm>
        </p:spPr>
        <p:txBody>
          <a:bodyPr>
            <a:noAutofit/>
          </a:bodyPr>
          <a:lstStyle/>
          <a:p>
            <a:r>
              <a:rPr lang="en-US" dirty="0"/>
              <a:t>Graphs for 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356350"/>
            <a:ext cx="457200" cy="365125"/>
          </a:xfrm>
        </p:spPr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EEA5F1-0F35-CB46-925A-D2E8EA756776}"/>
              </a:ext>
            </a:extLst>
          </p:cNvPr>
          <p:cNvSpPr txBox="1"/>
          <p:nvPr/>
        </p:nvSpPr>
        <p:spPr>
          <a:xfrm>
            <a:off x="609600" y="5831026"/>
            <a:ext cx="792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X ∼ Normal(</a:t>
            </a:r>
            <a:r>
              <a:rPr lang="el-GR" sz="2000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μ = 50, σ = 10)</a:t>
            </a:r>
            <a:r>
              <a:rPr lang="en-US" sz="2000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76E07"/>
                </a:solidFill>
                <a:latin typeface="Arial" panose="020B0604020202020204" pitchFamily="34" charset="0"/>
              </a:rPr>
              <a:t>The probability that X is below 35 </a:t>
            </a:r>
          </a:p>
          <a:p>
            <a:r>
              <a:rPr lang="en-US" sz="2000" dirty="0">
                <a:solidFill>
                  <a:srgbClr val="076E07"/>
                </a:solidFill>
                <a:latin typeface="Arial" panose="020B0604020202020204" pitchFamily="34" charset="0"/>
              </a:rPr>
              <a:t>= P(X ≤ 35) = 0.06681</a:t>
            </a:r>
            <a:endParaRPr lang="en-US" sz="2000" b="0" i="0" dirty="0">
              <a:solidFill>
                <a:srgbClr val="076E07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2F975C-7A6D-48F8-971F-3F465DF0F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62137"/>
            <a:ext cx="8229600" cy="394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9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5295"/>
            <a:ext cx="8534400" cy="604823"/>
          </a:xfrm>
        </p:spPr>
        <p:txBody>
          <a:bodyPr>
            <a:normAutofit fontScale="90000"/>
          </a:bodyPr>
          <a:lstStyle/>
          <a:p>
            <a:r>
              <a:rPr lang="en-US" dirty="0"/>
              <a:t>Type 2 Example for nonstandard normal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927984"/>
            <a:ext cx="8155172" cy="1686977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X</a:t>
            </a:r>
            <a:r>
              <a:rPr lang="en-US" dirty="0"/>
              <a:t> be a continuous random variable that is normally distributed with mean 25 and standard deviation 4.</a:t>
            </a:r>
          </a:p>
          <a:p>
            <a:r>
              <a:rPr lang="en-US" dirty="0"/>
              <a:t>To nearest %, find chance that an outcome is between </a:t>
            </a:r>
            <a:r>
              <a:rPr lang="en-US" i="1" dirty="0"/>
              <a:t>x </a:t>
            </a:r>
            <a:r>
              <a:rPr lang="en-US" dirty="0"/>
              <a:t>= 18 and </a:t>
            </a:r>
            <a:r>
              <a:rPr lang="en-US" i="1" dirty="0"/>
              <a:t>x</a:t>
            </a:r>
            <a:r>
              <a:rPr lang="en-US" dirty="0"/>
              <a:t> = 34.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487A60-269F-EE41-B613-490BD63B9F76}"/>
              </a:ext>
            </a:extLst>
          </p:cNvPr>
          <p:cNvSpPr txBox="1">
            <a:spLocks/>
          </p:cNvSpPr>
          <p:nvPr/>
        </p:nvSpPr>
        <p:spPr>
          <a:xfrm>
            <a:off x="250099" y="2663558"/>
            <a:ext cx="2344479" cy="5379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</a:t>
            </a:r>
            <a:r>
              <a:rPr lang="en-US" i="1" dirty="0"/>
              <a:t>x</a:t>
            </a:r>
            <a:r>
              <a:rPr lang="en-US" dirty="0"/>
              <a:t> = 18:</a:t>
            </a:r>
            <a:endParaRPr lang="en-IN" dirty="0"/>
          </a:p>
        </p:txBody>
      </p:sp>
      <p:graphicFrame>
        <p:nvGraphicFramePr>
          <p:cNvPr id="7" name="Content Placeholder 14" descr="z = 18 minus 25, over 4 = negative 1.75.">
            <a:extLst>
              <a:ext uri="{FF2B5EF4-FFF2-40B4-BE49-F238E27FC236}">
                <a16:creationId xmlns:a16="http://schemas.microsoft.com/office/drawing/2014/main" id="{4FD2ABAC-487A-CF4C-9258-EB1446F6E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85443"/>
              </p:ext>
            </p:extLst>
          </p:nvPr>
        </p:nvGraphicFramePr>
        <p:xfrm>
          <a:off x="1295400" y="3078270"/>
          <a:ext cx="2454984" cy="72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2793960" imgH="825480" progId="Equation.DSMT4">
                  <p:embed/>
                </p:oleObj>
              </mc:Choice>
              <mc:Fallback>
                <p:oleObj name="Equation" r:id="rId3" imgW="2793960" imgH="825480" progId="Equation.DSMT4">
                  <p:embed/>
                  <p:pic>
                    <p:nvPicPr>
                      <p:cNvPr id="15" name="Content Placeholder 14" descr="z = 18 minus 25, over 4 = negative 1.75.">
                        <a:extLst>
                          <a:ext uri="{FF2B5EF4-FFF2-40B4-BE49-F238E27FC236}">
                            <a16:creationId xmlns:a16="http://schemas.microsoft.com/office/drawing/2014/main" id="{47C7E9B0-B10D-4715-8692-744B9AB69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078270"/>
                        <a:ext cx="2454984" cy="72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6D2778F-D1F1-0D4B-9ECF-242981B9F78D}"/>
              </a:ext>
            </a:extLst>
          </p:cNvPr>
          <p:cNvSpPr txBox="1">
            <a:spLocks/>
          </p:cNvSpPr>
          <p:nvPr/>
        </p:nvSpPr>
        <p:spPr>
          <a:xfrm>
            <a:off x="390375" y="3779730"/>
            <a:ext cx="2470071" cy="379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For </a:t>
            </a:r>
            <a:r>
              <a:rPr lang="en-US" i="1" dirty="0">
                <a:latin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</a:rPr>
              <a:t> = 34:</a:t>
            </a:r>
            <a:endParaRPr lang="en-IN" dirty="0">
              <a:latin typeface="Times New Roman" panose="02020603050405020304" pitchFamily="18" charset="0"/>
            </a:endParaRPr>
          </a:p>
        </p:txBody>
      </p:sp>
      <p:graphicFrame>
        <p:nvGraphicFramePr>
          <p:cNvPr id="9" name="Content Placeholder 15" descr="z = start fraction 34 minus 25 over 4 end fraction = 2.25.">
            <a:extLst>
              <a:ext uri="{FF2B5EF4-FFF2-40B4-BE49-F238E27FC236}">
                <a16:creationId xmlns:a16="http://schemas.microsoft.com/office/drawing/2014/main" id="{6313473B-1E0D-C34C-9163-D2CE09505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431332"/>
              </p:ext>
            </p:extLst>
          </p:nvPr>
        </p:nvGraphicFramePr>
        <p:xfrm>
          <a:off x="1047238" y="4267002"/>
          <a:ext cx="2452023" cy="76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5" imgW="2628720" imgH="825480" progId="Equation.DSMT4">
                  <p:embed/>
                </p:oleObj>
              </mc:Choice>
              <mc:Fallback>
                <p:oleObj name="Equation" r:id="rId5" imgW="2628720" imgH="825480" progId="Equation.DSMT4">
                  <p:embed/>
                  <p:pic>
                    <p:nvPicPr>
                      <p:cNvPr id="16" name="Content Placeholder 15" descr="z = start fraction 34 minus 25 over 4 end fraction = 2.25.">
                        <a:extLst>
                          <a:ext uri="{FF2B5EF4-FFF2-40B4-BE49-F238E27FC236}">
                            <a16:creationId xmlns:a16="http://schemas.microsoft.com/office/drawing/2014/main" id="{E83519F0-ED34-4FB2-B3A0-6493C5978E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7238" y="4267002"/>
                        <a:ext cx="2452023" cy="769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17" descr="P of x between 18 and 34 = P of z between negative 1.75 and 2.25 = 0.9878 minus 0.0401 = 0.9477.">
            <a:extLst>
              <a:ext uri="{FF2B5EF4-FFF2-40B4-BE49-F238E27FC236}">
                <a16:creationId xmlns:a16="http://schemas.microsoft.com/office/drawing/2014/main" id="{0DA6251B-0763-F646-991D-442B7268E7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18285"/>
              </p:ext>
            </p:extLst>
          </p:nvPr>
        </p:nvGraphicFramePr>
        <p:xfrm>
          <a:off x="390375" y="5176825"/>
          <a:ext cx="5283102" cy="9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7" imgW="5663880" imgH="990360" progId="Equation.DSMT4">
                  <p:embed/>
                </p:oleObj>
              </mc:Choice>
              <mc:Fallback>
                <p:oleObj name="Equation" r:id="rId7" imgW="5663880" imgH="990360" progId="Equation.DSMT4">
                  <p:embed/>
                  <p:pic>
                    <p:nvPicPr>
                      <p:cNvPr id="18" name="Content Placeholder 17" descr="P of x between 18 and 34 = P of z between negative 1.75 and 2.25 = 0.9878 minus 0.0401 = 0.9477.">
                        <a:extLst>
                          <a:ext uri="{FF2B5EF4-FFF2-40B4-BE49-F238E27FC236}">
                            <a16:creationId xmlns:a16="http://schemas.microsoft.com/office/drawing/2014/main" id="{4EA9B694-03A8-4994-BC02-D2F33D789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0375" y="5176825"/>
                        <a:ext cx="5283102" cy="9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Content Placeholder 8" descr="The area under the bell-shaped curve is shaded between 18 and 34. The shaded area is 0.9477. The mean is at x = 25. The z scale below the x-axis shows that x = 18 corresponds to z = negative 1.75, x = 25 to z = 0, and x = 34 to z = 2.25.">
            <a:extLst>
              <a:ext uri="{FF2B5EF4-FFF2-40B4-BE49-F238E27FC236}">
                <a16:creationId xmlns:a16="http://schemas.microsoft.com/office/drawing/2014/main" id="{723649DC-632F-CB4A-A3B6-C780ADB0CAA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883"/>
          <a:stretch/>
        </p:blipFill>
        <p:spPr>
          <a:xfrm>
            <a:off x="4138076" y="2475739"/>
            <a:ext cx="4755825" cy="26299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3FA0988-AEFF-BC47-A9DC-7C59D5EBDE57}"/>
              </a:ext>
            </a:extLst>
          </p:cNvPr>
          <p:cNvSpPr txBox="1"/>
          <p:nvPr/>
        </p:nvSpPr>
        <p:spPr>
          <a:xfrm>
            <a:off x="155944" y="6373150"/>
            <a:ext cx="83040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chance that an outcome is between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18 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34 is 95%.</a:t>
            </a:r>
          </a:p>
        </p:txBody>
      </p:sp>
    </p:spTree>
    <p:extLst>
      <p:ext uri="{BB962C8B-B14F-4D97-AF65-F5344CB8AC3E}">
        <p14:creationId xmlns:p14="http://schemas.microsoft.com/office/powerpoint/2010/main" val="176903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8" descr="The area under the bell-shaped curve is shaded to the right of x = 55. The shaded area is 0.0013. The mean is at x = 40. The z scale below the x-axis shows that x = 40 corresponds to z = 0, and x = 55 to z = 3.00.">
            <a:extLst>
              <a:ext uri="{FF2B5EF4-FFF2-40B4-BE49-F238E27FC236}">
                <a16:creationId xmlns:a16="http://schemas.microsoft.com/office/drawing/2014/main" id="{9440E9C2-723F-E246-902E-92B56D28BA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306"/>
          <a:stretch/>
        </p:blipFill>
        <p:spPr>
          <a:xfrm>
            <a:off x="228600" y="3535439"/>
            <a:ext cx="3623693" cy="3153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2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Type 3 Example for nonstandard normal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304800" y="1105597"/>
            <a:ext cx="8534400" cy="251124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x</a:t>
            </a:r>
            <a:r>
              <a:rPr lang="en-US" dirty="0"/>
              <a:t> be a normal random variable with its mean equal to 40 and standard deviation equal to 5. Find </a:t>
            </a:r>
            <a:r>
              <a:rPr lang="en-US" i="1" dirty="0"/>
              <a:t>P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&gt; 55).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9" descr="z = 55 minus 40, over 5 = 3.00.">
            <a:extLst>
              <a:ext uri="{FF2B5EF4-FFF2-40B4-BE49-F238E27FC236}">
                <a16:creationId xmlns:a16="http://schemas.microsoft.com/office/drawing/2014/main" id="{B81C0CBC-EDA8-564F-98E7-1E8FF44581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874858"/>
              </p:ext>
            </p:extLst>
          </p:nvPr>
        </p:nvGraphicFramePr>
        <p:xfrm>
          <a:off x="533400" y="2004418"/>
          <a:ext cx="2526321" cy="8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4" imgW="2628720" imgH="838080" progId="Equation.DSMT4">
                  <p:embed/>
                </p:oleObj>
              </mc:Choice>
              <mc:Fallback>
                <p:oleObj name="Equation" r:id="rId4" imgW="2628720" imgH="838080" progId="Equation.DSMT4">
                  <p:embed/>
                  <p:pic>
                    <p:nvPicPr>
                      <p:cNvPr id="10" name="Content Placeholder 9" descr="z = 55 minus 40, over 5 = 3.00.">
                        <a:extLst>
                          <a:ext uri="{FF2B5EF4-FFF2-40B4-BE49-F238E27FC236}">
                            <a16:creationId xmlns:a16="http://schemas.microsoft.com/office/drawing/2014/main" id="{A4129FD0-C6AD-469B-94F2-CCAD178C82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2004418"/>
                        <a:ext cx="2526321" cy="805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10" descr="P of x greater than 55 = P of z greater than 3.00 = 1.0 minus 0.9987 = 0.0013.">
            <a:extLst>
              <a:ext uri="{FF2B5EF4-FFF2-40B4-BE49-F238E27FC236}">
                <a16:creationId xmlns:a16="http://schemas.microsoft.com/office/drawing/2014/main" id="{78D59FD7-C087-B74A-85CB-08E5A0067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555206"/>
              </p:ext>
            </p:extLst>
          </p:nvPr>
        </p:nvGraphicFramePr>
        <p:xfrm>
          <a:off x="329609" y="2944875"/>
          <a:ext cx="3210471" cy="132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6" imgW="3670200" imgH="1511280" progId="Equation.DSMT4">
                  <p:embed/>
                </p:oleObj>
              </mc:Choice>
              <mc:Fallback>
                <p:oleObj name="Equation" r:id="rId6" imgW="3670200" imgH="1511280" progId="Equation.DSMT4">
                  <p:embed/>
                  <p:pic>
                    <p:nvPicPr>
                      <p:cNvPr id="11" name="Content Placeholder 10" descr="P of x greater than 55 = P of z greater than 3.00 = 1.0 minus 0.9987 = 0.0013.">
                        <a:extLst>
                          <a:ext uri="{FF2B5EF4-FFF2-40B4-BE49-F238E27FC236}">
                            <a16:creationId xmlns:a16="http://schemas.microsoft.com/office/drawing/2014/main" id="{86173190-78DC-4220-8C15-B52ACCF3F1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9609" y="2944875"/>
                        <a:ext cx="3210471" cy="1321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6" name="Picture 2" descr="Calculation graph of Probability Calculation: Calculation_1">
            <a:extLst>
              <a:ext uri="{FF2B5EF4-FFF2-40B4-BE49-F238E27FC236}">
                <a16:creationId xmlns:a16="http://schemas.microsoft.com/office/drawing/2014/main" id="{A76F1428-0300-1348-B89A-BC72433A6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4950" y="2116654"/>
            <a:ext cx="4436546" cy="443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F147D5-1A1A-C345-8671-ABCA70102889}"/>
              </a:ext>
            </a:extLst>
          </p:cNvPr>
          <p:cNvSpPr txBox="1"/>
          <p:nvPr/>
        </p:nvSpPr>
        <p:spPr>
          <a:xfrm>
            <a:off x="7041046" y="2116654"/>
            <a:ext cx="20267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X ∼ Normal(</a:t>
            </a:r>
            <a:r>
              <a:rPr lang="el-GR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μ = 40, σ = 5)</a:t>
            </a:r>
            <a:br>
              <a:rPr lang="el-GR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The probability that X is above 55</a:t>
            </a:r>
            <a:b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= P(X ≥ 55)</a:t>
            </a:r>
          </a:p>
          <a:p>
            <a:pPr algn="l"/>
            <a:r>
              <a:rPr lang="en-US" b="0" i="0" dirty="0">
                <a:solidFill>
                  <a:srgbClr val="076E07"/>
                </a:solidFill>
                <a:effectLst/>
                <a:latin typeface="Arial" panose="020B0604020202020204" pitchFamily="34" charset="0"/>
              </a:rPr>
              <a:t>= 0.00135</a:t>
            </a:r>
          </a:p>
        </p:txBody>
      </p:sp>
    </p:spTree>
    <p:extLst>
      <p:ext uri="{BB962C8B-B14F-4D97-AF65-F5344CB8AC3E}">
        <p14:creationId xmlns:p14="http://schemas.microsoft.com/office/powerpoint/2010/main" val="22540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1"/>
            <a:ext cx="8745005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6.3 Applications of the Normal Distribution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306572" y="1524000"/>
                <a:ext cx="8608828" cy="4832350"/>
              </a:xfrm>
            </p:spPr>
            <p:txBody>
              <a:bodyPr/>
              <a:lstStyle/>
              <a:p>
                <a:r>
                  <a:rPr lang="en-US" dirty="0"/>
                  <a:t>Internal medicine physicians earned an average of $196,000 in 2014.*</a:t>
                </a:r>
              </a:p>
              <a:p>
                <a:r>
                  <a:rPr lang="en-US" dirty="0"/>
                  <a:t>Suppose that the earnings are normally distributed with a a standard deviation of $20,000.</a:t>
                </a:r>
              </a:p>
              <a:p>
                <a:r>
                  <a:rPr lang="en-US" dirty="0"/>
                  <a:t>Find the probability that the earnings of a randomly selected internal medicine physician are between $169,400 and $206,800.</a:t>
                </a:r>
              </a:p>
              <a:p>
                <a:r>
                  <a:rPr lang="en-US" dirty="0"/>
                  <a:t>For display and calculation purpose, it is better to work with the unit thousands of dollars k$: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=196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/>
                  <a:t>. And we are looking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169.4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≤206.8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sz="1600" dirty="0"/>
                  <a:t>*According to the 2015 Physician Compensation Report by Medscape (a subsidiary of WebMD)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306572" y="1524000"/>
                <a:ext cx="8608828" cy="4832350"/>
              </a:xfrm>
              <a:blipFill>
                <a:blip r:embed="rId2"/>
                <a:stretch>
                  <a:fillRect l="-1620" t="-2362" r="-1915" b="-8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4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838199"/>
          </a:xfrm>
        </p:spPr>
        <p:txBody>
          <a:bodyPr/>
          <a:lstStyle/>
          <a:p>
            <a:r>
              <a:rPr lang="en-US" dirty="0"/>
              <a:t>Internal medical physician earnings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296" name="Picture 8" descr="Calculation graph of Probability Calculation: Calculation_1">
            <a:extLst>
              <a:ext uri="{FF2B5EF4-FFF2-40B4-BE49-F238E27FC236}">
                <a16:creationId xmlns:a16="http://schemas.microsoft.com/office/drawing/2014/main" id="{B55F2333-6937-C240-8175-F1B002F16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1114573"/>
            <a:ext cx="5638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BBD111F-1B07-1F4D-82F9-2C4BA47304F8}"/>
              </a:ext>
            </a:extLst>
          </p:cNvPr>
          <p:cNvSpPr txBox="1"/>
          <p:nvPr/>
        </p:nvSpPr>
        <p:spPr>
          <a:xfrm>
            <a:off x="152400" y="1676400"/>
            <a:ext cx="4953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76E0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∼ Normal(</a:t>
            </a:r>
            <a:r>
              <a:rPr lang="el-GR" b="0" i="0" dirty="0">
                <a:solidFill>
                  <a:srgbClr val="076E0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μ = 196, σ = 20)</a:t>
            </a:r>
            <a:br>
              <a:rPr lang="el-GR" b="0" i="0" dirty="0">
                <a:solidFill>
                  <a:srgbClr val="076E0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76E0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that X is between 169.4 and 206.8 = P(169.4 ≤ X ≤ 206.8) = 0.6136</a:t>
            </a:r>
          </a:p>
          <a:p>
            <a:r>
              <a:rPr lang="en-US" dirty="0">
                <a:solidFill>
                  <a:srgbClr val="076E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Hence, a randomly selected internal medical physician has a 61% chance of earning between $169,400 and $206,800.</a:t>
            </a:r>
          </a:p>
          <a:p>
            <a:pPr algn="l"/>
            <a:endParaRPr lang="en-US" dirty="0">
              <a:solidFill>
                <a:srgbClr val="076E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23399</TotalTime>
  <Words>891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PowerPoint Presentation</vt:lpstr>
      <vt:lpstr>6.2 Standardizing a Normal Distribution</vt:lpstr>
      <vt:lpstr>Type 1 Example for nonstandard normal</vt:lpstr>
      <vt:lpstr>Graphs for a)</vt:lpstr>
      <vt:lpstr>Graphs for b)</vt:lpstr>
      <vt:lpstr>Type 2 Example for nonstandard normal</vt:lpstr>
      <vt:lpstr>Type 3 Example for nonstandard normal</vt:lpstr>
      <vt:lpstr>6.3 Applications of the Normal Distribution</vt:lpstr>
      <vt:lpstr>Internal medical physician earnings</vt:lpstr>
      <vt:lpstr>Beverage example</vt:lpstr>
      <vt:lpstr>Beverage example solution</vt:lpstr>
      <vt:lpstr>tire lifetimes example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Victor.Lee1@mail.citytech.cuny.edu</cp:lastModifiedBy>
  <cp:revision>1954</cp:revision>
  <cp:lastPrinted>2017-04-26T13:25:47Z</cp:lastPrinted>
  <dcterms:created xsi:type="dcterms:W3CDTF">2017-04-21T14:49:46Z</dcterms:created>
  <dcterms:modified xsi:type="dcterms:W3CDTF">2022-03-31T04:14:54Z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