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4.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tags/tag15.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9" r:id="rId4"/>
    <p:sldMasterId id="2147483936" r:id="rId5"/>
    <p:sldMasterId id="2147483943" r:id="rId6"/>
    <p:sldMasterId id="2147483965" r:id="rId7"/>
    <p:sldMasterId id="2147483968" r:id="rId8"/>
    <p:sldMasterId id="2147483971" r:id="rId9"/>
    <p:sldMasterId id="2147483976" r:id="rId10"/>
  </p:sldMasterIdLst>
  <p:notesMasterIdLst>
    <p:notesMasterId r:id="rId49"/>
  </p:notesMasterIdLst>
  <p:sldIdLst>
    <p:sldId id="658" r:id="rId11"/>
    <p:sldId id="456" r:id="rId12"/>
    <p:sldId id="631" r:id="rId13"/>
    <p:sldId id="633" r:id="rId14"/>
    <p:sldId id="635" r:id="rId15"/>
    <p:sldId id="694" r:id="rId16"/>
    <p:sldId id="695" r:id="rId17"/>
    <p:sldId id="638" r:id="rId18"/>
    <p:sldId id="640" r:id="rId19"/>
    <p:sldId id="643" r:id="rId20"/>
    <p:sldId id="644" r:id="rId21"/>
    <p:sldId id="262" r:id="rId22"/>
    <p:sldId id="263" r:id="rId23"/>
    <p:sldId id="264" r:id="rId24"/>
    <p:sldId id="265" r:id="rId25"/>
    <p:sldId id="280" r:id="rId26"/>
    <p:sldId id="281" r:id="rId27"/>
    <p:sldId id="282" r:id="rId28"/>
    <p:sldId id="269" r:id="rId29"/>
    <p:sldId id="279" r:id="rId30"/>
    <p:sldId id="273" r:id="rId31"/>
    <p:sldId id="276" r:id="rId32"/>
    <p:sldId id="277" r:id="rId33"/>
    <p:sldId id="648" r:id="rId34"/>
    <p:sldId id="696" r:id="rId35"/>
    <p:sldId id="651" r:id="rId36"/>
    <p:sldId id="697" r:id="rId37"/>
    <p:sldId id="652" r:id="rId38"/>
    <p:sldId id="653" r:id="rId39"/>
    <p:sldId id="698" r:id="rId40"/>
    <p:sldId id="654" r:id="rId41"/>
    <p:sldId id="655" r:id="rId42"/>
    <p:sldId id="657" r:id="rId43"/>
    <p:sldId id="670" r:id="rId44"/>
    <p:sldId id="662" r:id="rId45"/>
    <p:sldId id="675" r:id="rId46"/>
    <p:sldId id="699" r:id="rId47"/>
    <p:sldId id="692" r:id="rId4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2880" userDrawn="1">
          <p15:clr>
            <a:srgbClr val="A4A3A4"/>
          </p15:clr>
        </p15:guide>
        <p15:guide id="3" orient="horz" pos="1108" userDrawn="1">
          <p15:clr>
            <a:srgbClr val="A4A3A4"/>
          </p15:clr>
        </p15:guide>
        <p15:guide id="4" pos="4458" userDrawn="1">
          <p15:clr>
            <a:srgbClr val="A4A3A4"/>
          </p15:clr>
        </p15:guide>
        <p15:guide id="5" orient="horz" pos="1584">
          <p15:clr>
            <a:srgbClr val="A4A3A4"/>
          </p15:clr>
        </p15:guide>
        <p15:guide id="6" pos="4992">
          <p15:clr>
            <a:srgbClr val="A4A3A4"/>
          </p15:clr>
        </p15:guide>
        <p15:guide id="7" pos="1632">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rvin, Megan - Hoboken" initials="MG" lastIdx="38" clrIdx="0"/>
  <p:cmAuthor id="1" name="Michael, Leah - Indianapolis" initials="LM" lastIdx="9" clrIdx="1"/>
  <p:cmAuthor id="2" name="Heaney, Barbara - Hoboken" initials="BH" lastIdx="3" clrIdx="2"/>
  <p:cmAuthor id="3" name="Perry, Nancy - Hoboken" initials="NP" lastIdx="2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F"/>
    <a:srgbClr val="931B21"/>
    <a:srgbClr val="930000"/>
    <a:srgbClr val="EAEAE9"/>
    <a:srgbClr val="E4E5E3"/>
    <a:srgbClr val="F2F2F1"/>
    <a:srgbClr val="EB9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7" autoAdjust="0"/>
    <p:restoredTop sz="90715" autoAdjust="0"/>
  </p:normalViewPr>
  <p:slideViewPr>
    <p:cSldViewPr>
      <p:cViewPr varScale="1">
        <p:scale>
          <a:sx n="58" d="100"/>
          <a:sy n="58" d="100"/>
        </p:scale>
        <p:origin x="964" y="52"/>
      </p:cViewPr>
      <p:guideLst>
        <p:guide orient="horz" pos="2112"/>
        <p:guide pos="2880"/>
        <p:guide orient="horz" pos="1108"/>
        <p:guide pos="4458"/>
        <p:guide orient="horz" pos="1584"/>
        <p:guide pos="4992"/>
        <p:guide pos="1632"/>
      </p:guideLst>
    </p:cSldViewPr>
  </p:slideViewPr>
  <p:outlineViewPr>
    <p:cViewPr>
      <p:scale>
        <a:sx n="33" d="100"/>
        <a:sy n="33" d="100"/>
      </p:scale>
      <p:origin x="0" y="-93864"/>
    </p:cViewPr>
  </p:outlineViewPr>
  <p:notesTextViewPr>
    <p:cViewPr>
      <p:scale>
        <a:sx n="66" d="100"/>
        <a:sy n="66" d="100"/>
      </p:scale>
      <p:origin x="0" y="0"/>
    </p:cViewPr>
  </p:notesTextViewPr>
  <p:sorterViewPr>
    <p:cViewPr>
      <p:scale>
        <a:sx n="70" d="100"/>
        <a:sy n="70" d="100"/>
      </p:scale>
      <p:origin x="0" y="6254"/>
    </p:cViewPr>
  </p:sorterViewPr>
  <p:notesViewPr>
    <p:cSldViewPr>
      <p:cViewPr varScale="1">
        <p:scale>
          <a:sx n="91" d="100"/>
          <a:sy n="91" d="100"/>
        </p:scale>
        <p:origin x="2472" y="1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4.xml"/></Relationships>
</file>

<file path=ppt/charts/_rels/chart7.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density function f(x)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 (2)'!$B$1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(2)'!$A$2:$A$7</c:f>
              <c:numCache>
                <c:formatCode>General</c:formatCode>
                <c:ptCount val="6"/>
                <c:pt idx="0">
                  <c:v>0</c:v>
                </c:pt>
                <c:pt idx="1">
                  <c:v>0.99</c:v>
                </c:pt>
                <c:pt idx="2">
                  <c:v>1</c:v>
                </c:pt>
                <c:pt idx="3">
                  <c:v>5</c:v>
                </c:pt>
                <c:pt idx="4">
                  <c:v>5.01</c:v>
                </c:pt>
                <c:pt idx="5">
                  <c:v>6</c:v>
                </c:pt>
              </c:numCache>
            </c:numRef>
          </c:xVal>
          <c:yVal>
            <c:numRef>
              <c:f>'Sheet1 (2)'!$B$2:$B$7</c:f>
              <c:numCache>
                <c:formatCode>General</c:formatCode>
                <c:ptCount val="6"/>
                <c:pt idx="0">
                  <c:v>0</c:v>
                </c:pt>
                <c:pt idx="1">
                  <c:v>0</c:v>
                </c:pt>
                <c:pt idx="2" formatCode="#\ ??/??">
                  <c:v>0.25</c:v>
                </c:pt>
                <c:pt idx="3" formatCode="#\ ??/??">
                  <c:v>0.25</c:v>
                </c:pt>
                <c:pt idx="4">
                  <c:v>0</c:v>
                </c:pt>
                <c:pt idx="5">
                  <c:v>0</c:v>
                </c:pt>
              </c:numCache>
            </c:numRef>
          </c:yVal>
          <c:smooth val="0"/>
          <c:extLst>
            <c:ext xmlns:c16="http://schemas.microsoft.com/office/drawing/2014/chart" uri="{C3380CC4-5D6E-409C-BE32-E72D297353CC}">
              <c16:uniqueId val="{00000000-05A3-CA4F-A7A7-60906BF7719F}"/>
            </c:ext>
          </c:extLst>
        </c:ser>
        <c:dLbls>
          <c:showLegendKey val="0"/>
          <c:showVal val="0"/>
          <c:showCatName val="0"/>
          <c:showSerName val="0"/>
          <c:showPercent val="0"/>
          <c:showBubbleSize val="0"/>
        </c:dLbls>
        <c:axId val="41868943"/>
        <c:axId val="41006639"/>
      </c:scatterChart>
      <c:valAx>
        <c:axId val="41868943"/>
        <c:scaling>
          <c:orientation val="minMax"/>
          <c:max val="6"/>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1"/>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solidFill>
          <a:schemeClr val="accent6">
            <a:lumMod val="20000"/>
            <a:lumOff val="80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density function f(x)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 (2)'!$B$1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(2)'!$A$2:$A$7</c:f>
              <c:numCache>
                <c:formatCode>General</c:formatCode>
                <c:ptCount val="6"/>
                <c:pt idx="0">
                  <c:v>0</c:v>
                </c:pt>
                <c:pt idx="1">
                  <c:v>0.99</c:v>
                </c:pt>
                <c:pt idx="2">
                  <c:v>1</c:v>
                </c:pt>
                <c:pt idx="3">
                  <c:v>5</c:v>
                </c:pt>
                <c:pt idx="4">
                  <c:v>5.01</c:v>
                </c:pt>
                <c:pt idx="5">
                  <c:v>6</c:v>
                </c:pt>
              </c:numCache>
            </c:numRef>
          </c:xVal>
          <c:yVal>
            <c:numRef>
              <c:f>'Sheet1 (2)'!$B$2:$B$7</c:f>
              <c:numCache>
                <c:formatCode>General</c:formatCode>
                <c:ptCount val="6"/>
                <c:pt idx="0">
                  <c:v>0</c:v>
                </c:pt>
                <c:pt idx="1">
                  <c:v>0</c:v>
                </c:pt>
                <c:pt idx="2" formatCode="#\ ??/??">
                  <c:v>0.25</c:v>
                </c:pt>
                <c:pt idx="3" formatCode="#\ ??/??">
                  <c:v>0.25</c:v>
                </c:pt>
                <c:pt idx="4">
                  <c:v>0</c:v>
                </c:pt>
                <c:pt idx="5">
                  <c:v>0</c:v>
                </c:pt>
              </c:numCache>
            </c:numRef>
          </c:yVal>
          <c:smooth val="0"/>
          <c:extLst>
            <c:ext xmlns:c16="http://schemas.microsoft.com/office/drawing/2014/chart" uri="{C3380CC4-5D6E-409C-BE32-E72D297353CC}">
              <c16:uniqueId val="{00000000-6321-C546-931C-192C3CC04EB2}"/>
            </c:ext>
          </c:extLst>
        </c:ser>
        <c:dLbls>
          <c:showLegendKey val="0"/>
          <c:showVal val="0"/>
          <c:showCatName val="0"/>
          <c:showSerName val="0"/>
          <c:showPercent val="0"/>
          <c:showBubbleSize val="0"/>
        </c:dLbls>
        <c:axId val="41868943"/>
        <c:axId val="41006639"/>
      </c:scatterChart>
      <c:valAx>
        <c:axId val="41868943"/>
        <c:scaling>
          <c:orientation val="minMax"/>
          <c:max val="6"/>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1"/>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density function f(x)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 (2)'!$B$1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 (2)'!$A$2:$A$7</c:f>
              <c:numCache>
                <c:formatCode>General</c:formatCode>
                <c:ptCount val="6"/>
                <c:pt idx="0">
                  <c:v>0</c:v>
                </c:pt>
                <c:pt idx="1">
                  <c:v>0.99</c:v>
                </c:pt>
                <c:pt idx="2">
                  <c:v>1</c:v>
                </c:pt>
                <c:pt idx="3">
                  <c:v>5</c:v>
                </c:pt>
                <c:pt idx="4">
                  <c:v>5.01</c:v>
                </c:pt>
                <c:pt idx="5">
                  <c:v>6</c:v>
                </c:pt>
              </c:numCache>
            </c:numRef>
          </c:xVal>
          <c:yVal>
            <c:numRef>
              <c:f>'Sheet1 (2)'!$B$2:$B$7</c:f>
              <c:numCache>
                <c:formatCode>General</c:formatCode>
                <c:ptCount val="6"/>
                <c:pt idx="0">
                  <c:v>0</c:v>
                </c:pt>
                <c:pt idx="1">
                  <c:v>0</c:v>
                </c:pt>
                <c:pt idx="2" formatCode="#\ ??/??">
                  <c:v>0.25</c:v>
                </c:pt>
                <c:pt idx="3" formatCode="#\ ??/??">
                  <c:v>0.25</c:v>
                </c:pt>
                <c:pt idx="4">
                  <c:v>0</c:v>
                </c:pt>
                <c:pt idx="5">
                  <c:v>0</c:v>
                </c:pt>
              </c:numCache>
            </c:numRef>
          </c:yVal>
          <c:smooth val="0"/>
          <c:extLst>
            <c:ext xmlns:c16="http://schemas.microsoft.com/office/drawing/2014/chart" uri="{C3380CC4-5D6E-409C-BE32-E72D297353CC}">
              <c16:uniqueId val="{00000000-2792-D640-BCED-B0ACCA326E7E}"/>
            </c:ext>
          </c:extLst>
        </c:ser>
        <c:dLbls>
          <c:showLegendKey val="0"/>
          <c:showVal val="0"/>
          <c:showCatName val="0"/>
          <c:showSerName val="0"/>
          <c:showPercent val="0"/>
          <c:showBubbleSize val="0"/>
        </c:dLbls>
        <c:axId val="41868943"/>
        <c:axId val="41006639"/>
      </c:scatterChart>
      <c:valAx>
        <c:axId val="41868943"/>
        <c:scaling>
          <c:orientation val="minMax"/>
          <c:max val="6"/>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0.5"/>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a:t>density function for wait time in minutes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4D33-B945-8B63-7D9600CFFCA9}"/>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1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density function for wait time in minutes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EB1B-9646-A0DD-FDC3204D5A86}"/>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4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dirty="0"/>
              <a:t>density function for wait time in minutes</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CBFB-8D41-9EC0-9CCC6E3B3A29}"/>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5"/>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4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density function for wait time in minutes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f(x)</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Sheet1!$A$2:$A$7</c:f>
              <c:numCache>
                <c:formatCode>General</c:formatCode>
                <c:ptCount val="6"/>
                <c:pt idx="0">
                  <c:v>-10</c:v>
                </c:pt>
                <c:pt idx="1">
                  <c:v>-0.1</c:v>
                </c:pt>
                <c:pt idx="2">
                  <c:v>0</c:v>
                </c:pt>
                <c:pt idx="3">
                  <c:v>60</c:v>
                </c:pt>
                <c:pt idx="4">
                  <c:v>60.1</c:v>
                </c:pt>
                <c:pt idx="5">
                  <c:v>70</c:v>
                </c:pt>
              </c:numCache>
            </c:numRef>
          </c:xVal>
          <c:yVal>
            <c:numRef>
              <c:f>Sheet1!$B$2:$B$7</c:f>
              <c:numCache>
                <c:formatCode>General</c:formatCode>
                <c:ptCount val="6"/>
                <c:pt idx="0">
                  <c:v>0</c:v>
                </c:pt>
                <c:pt idx="1">
                  <c:v>0</c:v>
                </c:pt>
                <c:pt idx="2" formatCode="#\ ??/??">
                  <c:v>1.6666666666666666E-2</c:v>
                </c:pt>
                <c:pt idx="3" formatCode="#\ ??/??">
                  <c:v>1.6666666666666666E-2</c:v>
                </c:pt>
                <c:pt idx="4">
                  <c:v>0</c:v>
                </c:pt>
                <c:pt idx="5">
                  <c:v>0</c:v>
                </c:pt>
              </c:numCache>
            </c:numRef>
          </c:yVal>
          <c:smooth val="0"/>
          <c:extLst>
            <c:ext xmlns:c16="http://schemas.microsoft.com/office/drawing/2014/chart" uri="{C3380CC4-5D6E-409C-BE32-E72D297353CC}">
              <c16:uniqueId val="{00000000-F20E-7A4B-9390-B25C1E40CF71}"/>
            </c:ext>
          </c:extLst>
        </c:ser>
        <c:dLbls>
          <c:showLegendKey val="0"/>
          <c:showVal val="0"/>
          <c:showCatName val="0"/>
          <c:showSerName val="0"/>
          <c:showPercent val="0"/>
          <c:showBubbleSize val="0"/>
        </c:dLbls>
        <c:axId val="41868943"/>
        <c:axId val="41006639"/>
      </c:scatterChart>
      <c:valAx>
        <c:axId val="418689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006639"/>
        <c:crosses val="autoZero"/>
        <c:crossBetween val="midCat"/>
        <c:majorUnit val="5"/>
      </c:valAx>
      <c:valAx>
        <c:axId val="410066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18689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a:noFill/>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drawing1.xml><?xml version="1.0" encoding="utf-8"?>
<c:userShapes xmlns:c="http://schemas.openxmlformats.org/drawingml/2006/chart">
  <cdr:relSizeAnchor xmlns:cdr="http://schemas.openxmlformats.org/drawingml/2006/chartDrawing">
    <cdr:from>
      <cdr:x>0.36513</cdr:x>
      <cdr:y>0.30509</cdr:y>
    </cdr:from>
    <cdr:to>
      <cdr:x>0.51431</cdr:x>
      <cdr:y>0.88657</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flipV="1">
          <a:off x="2673350" y="836930"/>
          <a:ext cx="1092200" cy="15951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0.59512</cdr:x>
      <cdr:y>0.29583</cdr:y>
    </cdr:from>
    <cdr:to>
      <cdr:x>0.82457</cdr:x>
      <cdr:y>0.8912</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flipV="1">
          <a:off x="4357209" y="811519"/>
          <a:ext cx="1679944" cy="16332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0.50306</cdr:x>
      <cdr:y>0.20691</cdr:y>
    </cdr:from>
    <cdr:to>
      <cdr:x>0.78187</cdr:x>
      <cdr:y>0.88176</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a:off x="3702660" y="762824"/>
          <a:ext cx="2052084" cy="2488019"/>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0.19491</cdr:x>
      <cdr:y>0.22503</cdr:y>
    </cdr:from>
    <cdr:to>
      <cdr:x>0.34316</cdr:x>
      <cdr:y>0.85447</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a:off x="1427013" y="733647"/>
          <a:ext cx="1085446" cy="205208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0.29228</cdr:x>
      <cdr:y>0.21991</cdr:y>
    </cdr:from>
    <cdr:to>
      <cdr:x>0.55442</cdr:x>
      <cdr:y>0.87389</cdr:y>
    </cdr:to>
    <cdr:sp macro="" textlink="">
      <cdr:nvSpPr>
        <cdr:cNvPr id="2" name="Rectangle 1">
          <a:extLst xmlns:a="http://schemas.openxmlformats.org/drawingml/2006/main">
            <a:ext uri="{FF2B5EF4-FFF2-40B4-BE49-F238E27FC236}">
              <a16:creationId xmlns:a16="http://schemas.microsoft.com/office/drawing/2014/main" id="{E3BD1D61-7BFC-FC41-8662-97EC57F3B8A9}"/>
            </a:ext>
          </a:extLst>
        </cdr:cNvPr>
        <cdr:cNvSpPr/>
      </cdr:nvSpPr>
      <cdr:spPr>
        <a:xfrm xmlns:a="http://schemas.openxmlformats.org/drawingml/2006/main">
          <a:off x="2357361" y="778733"/>
          <a:ext cx="2114257" cy="2315844"/>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194C1A8-DC4B-4329-AF88-FD913597DE85}" type="datetimeFigureOut">
              <a:rPr lang="en-US" smtClean="0"/>
              <a:pPr/>
              <a:t>3/28/2022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8073E54-D085-4E2E-B9A5-A53D7E51940E}" type="slidenum">
              <a:rPr lang="en-US" smtClean="0"/>
              <a:pPr/>
              <a:t>‹#›</a:t>
            </a:fld>
            <a:endParaRPr lang="en-US" dirty="0"/>
          </a:p>
        </p:txBody>
      </p:sp>
    </p:spTree>
    <p:extLst>
      <p:ext uri="{BB962C8B-B14F-4D97-AF65-F5344CB8AC3E}">
        <p14:creationId xmlns:p14="http://schemas.microsoft.com/office/powerpoint/2010/main" val="263075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er: Version A">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152400" y="365125"/>
            <a:ext cx="8839200" cy="1387475"/>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3" name="Edition"/>
          <p:cNvSpPr>
            <a:spLocks noGrp="1"/>
          </p:cNvSpPr>
          <p:nvPr>
            <p:ph sz="quarter" idx="21" hasCustomPrompt="1"/>
          </p:nvPr>
        </p:nvSpPr>
        <p:spPr>
          <a:xfrm>
            <a:off x="152400" y="1828800"/>
            <a:ext cx="8839200" cy="457200"/>
          </a:xfrm>
          <a:prstGeom prst="rect">
            <a:avLst/>
          </a:prstGeom>
        </p:spPr>
        <p:txBody>
          <a:bodyPr/>
          <a:lstStyle>
            <a:lvl1pPr marL="0" indent="0" algn="ctr">
              <a:buNone/>
              <a:defRPr sz="2900" b="1" i="0">
                <a:latin typeface="Times New Roman" charset="0"/>
                <a:ea typeface="Times New Roman" charset="0"/>
                <a:cs typeface="Times New Roman" charset="0"/>
              </a:defRPr>
            </a:lvl1pPr>
            <a:lvl2pPr marL="457200" indent="0" algn="ctr">
              <a:buNone/>
              <a:defRPr b="1" i="0">
                <a:latin typeface="Times New Roman" charset="0"/>
                <a:ea typeface="Times New Roman" charset="0"/>
                <a:cs typeface="Times New Roman" charset="0"/>
              </a:defRPr>
            </a:lvl2pPr>
            <a:lvl3pPr marL="914400" indent="0" algn="ctr">
              <a:buNone/>
              <a:defRPr b="1" i="0">
                <a:latin typeface="Times New Roman" charset="0"/>
                <a:ea typeface="Times New Roman" charset="0"/>
                <a:cs typeface="Times New Roman" charset="0"/>
              </a:defRPr>
            </a:lvl3pPr>
            <a:lvl4pPr marL="1371600" indent="0" algn="ctr">
              <a:buNone/>
              <a:defRPr b="1" i="0">
                <a:latin typeface="Times New Roman" charset="0"/>
                <a:ea typeface="Times New Roman" charset="0"/>
                <a:cs typeface="Times New Roman" charset="0"/>
              </a:defRPr>
            </a:lvl4pPr>
            <a:lvl5pPr marL="1828800" indent="0" algn="ctr">
              <a:buNone/>
              <a:defRPr b="1" i="0">
                <a:latin typeface="Times New Roman" charset="0"/>
                <a:ea typeface="Times New Roman" charset="0"/>
                <a:cs typeface="Times New Roman" charset="0"/>
              </a:defRPr>
            </a:lvl5pPr>
          </a:lstStyle>
          <a:p>
            <a:pPr lvl="0"/>
            <a:r>
              <a:rPr lang="en-US" dirty="0"/>
              <a:t>Third Edition</a:t>
            </a:r>
          </a:p>
        </p:txBody>
      </p:sp>
      <p:sp>
        <p:nvSpPr>
          <p:cNvPr id="5" name="Author"/>
          <p:cNvSpPr>
            <a:spLocks noGrp="1"/>
          </p:cNvSpPr>
          <p:nvPr>
            <p:ph sz="quarter" idx="22" hasCustomPrompt="1"/>
          </p:nvPr>
        </p:nvSpPr>
        <p:spPr>
          <a:xfrm>
            <a:off x="152400" y="2363724"/>
            <a:ext cx="8839200" cy="685800"/>
          </a:xfrm>
          <a:prstGeom prst="rect">
            <a:avLst/>
          </a:prstGeom>
        </p:spPr>
        <p:txBody>
          <a:bodyPr/>
          <a:lstStyle>
            <a:lvl1pPr marL="0" indent="0" algn="ctr">
              <a:buNone/>
              <a:defRPr b="0" i="0">
                <a:solidFill>
                  <a:schemeClr val="accent2"/>
                </a:solidFill>
                <a:latin typeface="Times New Roman" charset="0"/>
                <a:ea typeface="Times New Roman" charset="0"/>
                <a:cs typeface="Times New Roman" charset="0"/>
              </a:defRPr>
            </a:lvl1pPr>
          </a:lstStyle>
          <a:p>
            <a:pPr lvl="0"/>
            <a:r>
              <a:rPr lang="en-US" dirty="0"/>
              <a:t>David Klein</a:t>
            </a:r>
          </a:p>
        </p:txBody>
      </p:sp>
      <p:sp>
        <p:nvSpPr>
          <p:cNvPr id="29" name="CN"/>
          <p:cNvSpPr>
            <a:spLocks noGrp="1"/>
          </p:cNvSpPr>
          <p:nvPr>
            <p:ph sz="quarter" idx="19" hasCustomPrompt="1"/>
          </p:nvPr>
        </p:nvSpPr>
        <p:spPr>
          <a:xfrm>
            <a:off x="152400" y="37338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31" name="CT"/>
          <p:cNvSpPr>
            <a:spLocks noGrp="1"/>
          </p:cNvSpPr>
          <p:nvPr>
            <p:ph sz="quarter" idx="20" hasCustomPrompt="1"/>
          </p:nvPr>
        </p:nvSpPr>
        <p:spPr>
          <a:xfrm>
            <a:off x="152400" y="4419600"/>
            <a:ext cx="8839200" cy="22860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Tree>
    <p:extLst>
      <p:ext uri="{BB962C8B-B14F-4D97-AF65-F5344CB8AC3E}">
        <p14:creationId xmlns:p14="http://schemas.microsoft.com/office/powerpoint/2010/main" val="82637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Outline: Version E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with No Numbers and One-column</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4037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Outline: Version F1">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numCol="2"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and Double-numbered</a:t>
            </a:r>
          </a:p>
          <a:p>
            <a:pPr lvl="0"/>
            <a:r>
              <a:rPr lang="en-US" dirty="0"/>
              <a:t>1.2	It is Two-column </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2051878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utline: Version F2 (2 text boxes)">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1"/>
          <p:cNvSpPr>
            <a:spLocks noGrp="1"/>
          </p:cNvSpPr>
          <p:nvPr>
            <p:ph sz="quarter" idx="14" hasCustomPrompt="1"/>
          </p:nvPr>
        </p:nvSpPr>
        <p:spPr>
          <a:xfrm>
            <a:off x="304800"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1.1	This Is a Sample Outline for Two-Column (2 Boxes) and Double-numbered</a:t>
            </a:r>
          </a:p>
          <a:p>
            <a:pPr lvl="0"/>
            <a:r>
              <a:rPr lang="en-US" dirty="0"/>
              <a:t>1.2	It is Two-column </a:t>
            </a:r>
          </a:p>
          <a:p>
            <a:pPr lvl="0"/>
            <a:r>
              <a:rPr lang="en-US" dirty="0"/>
              <a:t>1.3	This Outline Has No Sub-lists</a:t>
            </a:r>
          </a:p>
          <a:p>
            <a:pPr lvl="0"/>
            <a:r>
              <a:rPr lang="en-US" dirty="0"/>
              <a:t>1.4	This List Is Double-numbered</a:t>
            </a:r>
          </a:p>
        </p:txBody>
      </p:sp>
      <p:sp>
        <p:nvSpPr>
          <p:cNvPr id="7" name="COBNL2"/>
          <p:cNvSpPr>
            <a:spLocks noGrp="1"/>
          </p:cNvSpPr>
          <p:nvPr>
            <p:ph sz="quarter" idx="15" hasCustomPrompt="1"/>
          </p:nvPr>
        </p:nvSpPr>
        <p:spPr>
          <a:xfrm>
            <a:off x="4767262" y="1752600"/>
            <a:ext cx="4038600" cy="4419600"/>
          </a:xfrm>
          <a:prstGeom prst="rect">
            <a:avLst/>
          </a:prstGeom>
        </p:spPr>
        <p:txBody>
          <a:bodyPr numCol="1" spcCol="548640"/>
          <a:lstStyle>
            <a:lvl1pPr marL="803275" marR="0" indent="-803275" algn="l" defTabSz="914400" rtl="0" eaLnBrk="1" fontAlgn="auto" latinLnBrk="0" hangingPunct="1">
              <a:lnSpc>
                <a:spcPct val="90000"/>
              </a:lnSpc>
              <a:spcBef>
                <a:spcPts val="1000"/>
              </a:spcBef>
              <a:spcAft>
                <a:spcPts val="0"/>
              </a:spcAft>
              <a:buClrTx/>
              <a:buSzTx/>
              <a:buFont typeface="Arial"/>
              <a:buNone/>
              <a:tabLst/>
              <a:defRPr sz="2800" b="0" i="0" baseline="0">
                <a:latin typeface="Times New Roman" charset="0"/>
                <a:ea typeface="Times New Roman" charset="0"/>
                <a:cs typeface="Times New Roman" charset="0"/>
              </a:defRPr>
            </a:lvl1pPr>
          </a:lstStyle>
          <a:p>
            <a:pPr lvl="0"/>
            <a:r>
              <a:rPr lang="en-US" dirty="0"/>
              <a:t>1.5	The Outline Slide Has a Footer</a:t>
            </a:r>
          </a:p>
          <a:p>
            <a:pPr lvl="0"/>
            <a:r>
              <a:rPr lang="en-US" dirty="0"/>
              <a:t>1.6	Outline Items Usually Have No Ending Punctuation</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1.7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1.8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1.9	Another Heading</a:t>
            </a:r>
          </a:p>
          <a:p>
            <a:pPr marL="803275" marR="0" lvl="0" indent="-803275" algn="l" defTabSz="914400" rtl="0" eaLnBrk="1" fontAlgn="auto" latinLnBrk="0" hangingPunct="1">
              <a:lnSpc>
                <a:spcPct val="90000"/>
              </a:lnSpc>
              <a:spcBef>
                <a:spcPts val="1000"/>
              </a:spcBef>
              <a:spcAft>
                <a:spcPts val="0"/>
              </a:spcAft>
              <a:buClrTx/>
              <a:buSzTx/>
              <a:buFont typeface="Arial"/>
              <a:buNone/>
              <a:tabLst/>
              <a:defRPr/>
            </a:pPr>
            <a:r>
              <a:rPr lang="en-US" dirty="0"/>
              <a:t>1.10	Another Heading</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410060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utline: Version G">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7" name="COB"/>
          <p:cNvSpPr>
            <a:spLocks noGrp="1"/>
          </p:cNvSpPr>
          <p:nvPr>
            <p:ph sz="quarter" idx="14" hasCustomPrompt="1"/>
          </p:nvPr>
        </p:nvSpPr>
        <p:spPr>
          <a:xfrm>
            <a:off x="304800" y="1752600"/>
            <a:ext cx="8534400" cy="4495800"/>
          </a:xfrm>
          <a:prstGeom prst="rect">
            <a:avLst/>
          </a:prstGeom>
        </p:spPr>
        <p:txBody>
          <a:bodyPr/>
          <a:lstStyle>
            <a:lvl1pPr marL="0" indent="0">
              <a:buFont typeface="+mj-lt"/>
              <a:buNone/>
              <a:tabLst/>
              <a:defRPr sz="2800" b="0" i="0" baseline="0">
                <a:latin typeface="Times New Roman" charset="0"/>
                <a:ea typeface="Times New Roman" charset="0"/>
                <a:cs typeface="Times New Roman" charset="0"/>
              </a:defRPr>
            </a:lvl1pPr>
            <a:lvl2pPr marL="520700" indent="-508000">
              <a:spcBef>
                <a:spcPts val="2000"/>
              </a:spcBef>
              <a:buNone/>
              <a:tabLst/>
              <a:defRPr sz="2800" b="0" i="0" baseline="0">
                <a:solidFill>
                  <a:schemeClr val="accent2"/>
                </a:solidFill>
                <a:latin typeface="Times New Roman" charset="0"/>
                <a:ea typeface="Times New Roman" charset="0"/>
                <a:cs typeface="Times New Roman" charset="0"/>
              </a:defRPr>
            </a:lvl2pPr>
            <a:lvl3pPr marL="635000" marR="0" indent="-395288" algn="l" defTabSz="914400" rtl="0" eaLnBrk="1" fontAlgn="auto" latinLnBrk="0" hangingPunct="1">
              <a:lnSpc>
                <a:spcPct val="90000"/>
              </a:lnSpc>
              <a:spcBef>
                <a:spcPts val="1000"/>
              </a:spcBef>
              <a:spcAft>
                <a:spcPts val="0"/>
              </a:spcAft>
              <a:buClr>
                <a:schemeClr val="accent2"/>
              </a:buClr>
              <a:buSzTx/>
              <a:buFont typeface="+mj-lt"/>
              <a:buAutoNum type="arabicPeriod"/>
              <a:tabLst/>
              <a:defRPr sz="2800" b="0" i="0">
                <a:solidFill>
                  <a:schemeClr val="tx1"/>
                </a:solidFill>
                <a:latin typeface="Times New Roman" charset="0"/>
                <a:ea typeface="Times New Roman" charset="0"/>
                <a:cs typeface="Times New Roman" charset="0"/>
              </a:defRPr>
            </a:lvl3pPr>
          </a:lstStyle>
          <a:p>
            <a:pPr lvl="0"/>
            <a:r>
              <a:rPr lang="en-US" dirty="0"/>
              <a:t>This Is a Sample Outline with No Numbers</a:t>
            </a:r>
          </a:p>
          <a:p>
            <a:pPr lvl="1"/>
            <a:r>
              <a:rPr lang="en-US" dirty="0"/>
              <a:t>Learning Objective</a:t>
            </a:r>
          </a:p>
          <a:p>
            <a:pPr lvl="2"/>
            <a:r>
              <a:rPr lang="en-US" dirty="0"/>
              <a:t>Describe what racial &amp; ethnic group make up Latin America.</a:t>
            </a:r>
          </a:p>
          <a:p>
            <a:pPr lvl="2"/>
            <a:r>
              <a:rPr lang="en-US" dirty="0"/>
              <a:t>Explain Latin American agricultural systems.</a:t>
            </a:r>
          </a:p>
          <a:p>
            <a:pPr lvl="2"/>
            <a:r>
              <a:rPr lang="en-US" dirty="0"/>
              <a:t>Critically evaluate models of biodiversity conservation in the Latin American context.</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9563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arning Objectives: Version A">
    <p:spTree>
      <p:nvGrpSpPr>
        <p:cNvPr id="1" name=""/>
        <p:cNvGrpSpPr/>
        <p:nvPr/>
      </p:nvGrpSpPr>
      <p:grpSpPr>
        <a:xfrm>
          <a:off x="0" y="0"/>
          <a:ext cx="0" cy="0"/>
          <a:chOff x="0" y="0"/>
          <a:chExt cx="0" cy="0"/>
        </a:xfrm>
      </p:grpSpPr>
      <p:sp>
        <p:nvSpPr>
          <p:cNvPr id="2"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9" name="LONL"/>
          <p:cNvSpPr>
            <a:spLocks noGrp="1"/>
          </p:cNvSpPr>
          <p:nvPr>
            <p:ph sz="quarter" idx="16"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6" name="Slide Number Placeholder 5"/>
          <p:cNvSpPr>
            <a:spLocks noGrp="1"/>
          </p:cNvSpPr>
          <p:nvPr>
            <p:ph type="sldNum" sz="quarter" idx="12"/>
          </p:nvPr>
        </p:nvSpPr>
        <p:spPr>
          <a:xfrm>
            <a:off x="6457950" y="6356350"/>
            <a:ext cx="2381250" cy="365125"/>
          </a:xfrm>
          <a:prstGeom prst="rect">
            <a:avLst/>
          </a:prstGeom>
        </p:spPr>
        <p:txBody>
          <a:bodyPr/>
          <a:lstStyle/>
          <a:p>
            <a:fld id="{957104EA-F2AF-1046-9253-EE8D978719B5}" type="slidenum">
              <a:rPr lang="en-US" smtClean="0"/>
              <a:pPr/>
              <a:t>‹#›</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p>
            <a:endParaRPr lang="en-US" dirty="0"/>
          </a:p>
        </p:txBody>
      </p:sp>
    </p:spTree>
    <p:extLst>
      <p:ext uri="{BB962C8B-B14F-4D97-AF65-F5344CB8AC3E}">
        <p14:creationId xmlns:p14="http://schemas.microsoft.com/office/powerpoint/2010/main" val="188232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Version B">
    <p:spTree>
      <p:nvGrpSpPr>
        <p:cNvPr id="1" name=""/>
        <p:cNvGrpSpPr/>
        <p:nvPr/>
      </p:nvGrpSpPr>
      <p:grpSpPr>
        <a:xfrm>
          <a:off x="0" y="0"/>
          <a:ext cx="0" cy="0"/>
          <a:chOff x="0" y="0"/>
          <a:chExt cx="0" cy="0"/>
        </a:xfrm>
      </p:grpSpPr>
      <p:sp>
        <p:nvSpPr>
          <p:cNvPr id="8" name="Title "/>
          <p:cNvSpPr>
            <a:spLocks noGrp="1"/>
          </p:cNvSpPr>
          <p:nvPr>
            <p:ph type="title"/>
          </p:nvPr>
        </p:nvSpPr>
        <p:spPr>
          <a:xfrm>
            <a:off x="304800" y="762001"/>
            <a:ext cx="8534400" cy="838199"/>
          </a:xfrm>
          <a:prstGeom prst="rect">
            <a:avLst/>
          </a:prstGeom>
        </p:spPr>
        <p:txBody>
          <a:bodyPr/>
          <a:lstStyle>
            <a:lvl1pPr>
              <a:defRPr sz="4000">
                <a:solidFill>
                  <a:schemeClr val="accent2"/>
                </a:solidFill>
                <a:latin typeface="Times New Roman" charset="0"/>
                <a:ea typeface="Times New Roman" charset="0"/>
                <a:cs typeface="Times New Roman" charset="0"/>
              </a:defRPr>
            </a:lvl1pPr>
          </a:lstStyle>
          <a:p>
            <a:r>
              <a:rPr lang="en-US" dirty="0"/>
              <a:t>Click to edit Master title style</a:t>
            </a:r>
          </a:p>
        </p:txBody>
      </p:sp>
      <p:sp>
        <p:nvSpPr>
          <p:cNvPr id="7" name="LOBL"/>
          <p:cNvSpPr>
            <a:spLocks noGrp="1"/>
          </p:cNvSpPr>
          <p:nvPr>
            <p:ph sz="quarter" idx="16" hasCustomPrompt="1"/>
          </p:nvPr>
        </p:nvSpPr>
        <p:spPr>
          <a:xfrm>
            <a:off x="304800" y="1752600"/>
            <a:ext cx="8534400" cy="4495800"/>
          </a:xfrm>
          <a:prstGeom prst="rect">
            <a:avLst/>
          </a:prstGeom>
        </p:spPr>
        <p:txBody>
          <a:bodyPr/>
          <a:lstStyle>
            <a:lvl1pPr marL="292608" indent="-292608">
              <a:buClr>
                <a:schemeClr val="accent2"/>
              </a:buClr>
              <a:buFont typeface="Arial" charset="0"/>
              <a:buChar char="•"/>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Explain the time value of money and why it is so important in the field of finance.</a:t>
            </a:r>
          </a:p>
          <a:p>
            <a:pPr lvl="0"/>
            <a:r>
              <a:rPr lang="en-US" dirty="0"/>
              <a:t>Explain the concept of future value, including the meaning of the terms principal, simple interest, and compound interest.</a:t>
            </a:r>
          </a:p>
          <a:p>
            <a:pPr lvl="0"/>
            <a:r>
              <a:rPr lang="en-US" dirty="0"/>
              <a:t>Explain the concept of present value, how it relates to future value, and is used to make business decisions.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1771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ept Check Question (1of 2)">
    <p:spTree>
      <p:nvGrpSpPr>
        <p:cNvPr id="1" name=""/>
        <p:cNvGrpSpPr/>
        <p:nvPr/>
      </p:nvGrpSpPr>
      <p:grpSpPr>
        <a:xfrm>
          <a:off x="0" y="0"/>
          <a:ext cx="0" cy="0"/>
          <a:chOff x="0" y="0"/>
          <a:chExt cx="0" cy="0"/>
        </a:xfrm>
      </p:grpSpPr>
      <p:sp>
        <p:nvSpPr>
          <p:cNvPr id="14" name="Title 13"/>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pPr lvl="0"/>
            <a:r>
              <a:rPr lang="en-US" dirty="0"/>
              <a:t>1.1 Periodicity Assumption</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p:cNvSpPr>
            <a:spLocks noGrp="1"/>
          </p:cNvSpPr>
          <p:nvPr>
            <p:ph sz="quarter" idx="16" hasCustomPrompt="1"/>
          </p:nvPr>
        </p:nvSpPr>
        <p:spPr>
          <a:xfrm>
            <a:off x="304800" y="1752600"/>
            <a:ext cx="8534400" cy="4419600"/>
          </a:xfrm>
          <a:prstGeom prst="rect">
            <a:avLst/>
          </a:prstGeom>
        </p:spPr>
        <p:txBody>
          <a:bodyPr/>
          <a:lstStyle>
            <a:lvl1pPr marL="0" indent="0">
              <a:spcBef>
                <a:spcPts val="1000"/>
              </a:spcBef>
              <a:buNone/>
              <a:defRPr sz="2800" baseline="0">
                <a:latin typeface="Times New Roman" charset="0"/>
                <a:ea typeface="Times New Roman" charset="0"/>
                <a:cs typeface="Times New Roman" charset="0"/>
              </a:defRPr>
            </a:lvl1pPr>
            <a:lvl2pPr marL="804672" indent="-448056">
              <a:spcBef>
                <a:spcPts val="1000"/>
              </a:spcBef>
              <a:buClr>
                <a:schemeClr val="accent2"/>
              </a:buClr>
              <a:buFont typeface="+mj-lt"/>
              <a:buAutoNum type="alphaLcPeriod"/>
              <a:defRPr sz="2800" baseline="0">
                <a:latin typeface="Times New Roman" charset="0"/>
                <a:ea typeface="Times New Roman" charset="0"/>
                <a:cs typeface="Times New Roman" charset="0"/>
              </a:defRPr>
            </a:lvl2pPr>
            <a:lvl3pPr marL="914400" indent="0">
              <a:buNone/>
              <a:defRPr sz="3000">
                <a:latin typeface="STIX" charset="0"/>
                <a:ea typeface="STIX" charset="0"/>
                <a:cs typeface="STIX" charset="0"/>
              </a:defRPr>
            </a:lvl3pPr>
            <a:lvl4pPr marL="1371600" indent="0">
              <a:buNone/>
              <a:defRPr sz="3000">
                <a:latin typeface="STIX" charset="0"/>
                <a:ea typeface="STIX" charset="0"/>
                <a:cs typeface="STIX" charset="0"/>
              </a:defRPr>
            </a:lvl4pPr>
            <a:lvl5pPr marL="1828800" indent="0">
              <a:buNone/>
              <a:defRPr sz="3000">
                <a:latin typeface="STIX" charset="0"/>
                <a:ea typeface="STIX" charset="0"/>
                <a:cs typeface="STIX" charset="0"/>
              </a:defRPr>
            </a:lvl5pPr>
          </a:lstStyle>
          <a:p>
            <a:pPr lvl="0"/>
            <a:r>
              <a:rPr lang="en-US" dirty="0"/>
              <a:t>Which one of these statements about the accrual basis of accounting is false?</a:t>
            </a:r>
          </a:p>
          <a:p>
            <a:pPr lvl="1"/>
            <a:r>
              <a:rPr lang="en-US" dirty="0"/>
              <a:t>Companies record events that change their financial statements in the period in which event occur, even if cash was not exchanged.</a:t>
            </a:r>
          </a:p>
          <a:p>
            <a:pPr lvl="1"/>
            <a:r>
              <a:rPr lang="en-US" dirty="0"/>
              <a:t>Companies recognize revenue in the period in which the performance obligation is satisfied.</a:t>
            </a:r>
          </a:p>
          <a:p>
            <a:pPr lvl="1"/>
            <a:r>
              <a:rPr lang="en-US" dirty="0"/>
              <a:t>This basis is accord with generally accepted accounting principles.</a:t>
            </a:r>
          </a:p>
        </p:txBody>
      </p:sp>
    </p:spTree>
    <p:extLst>
      <p:ext uri="{BB962C8B-B14F-4D97-AF65-F5344CB8AC3E}">
        <p14:creationId xmlns:p14="http://schemas.microsoft.com/office/powerpoint/2010/main" val="812438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ept Check Question (2of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1.1 Periodicity Assumption</a:t>
            </a:r>
          </a:p>
        </p:txBody>
      </p:sp>
      <p:sp>
        <p:nvSpPr>
          <p:cNvPr id="12" name="Question"/>
          <p:cNvSpPr>
            <a:spLocks noGrp="1"/>
          </p:cNvSpPr>
          <p:nvPr>
            <p:ph sz="quarter" idx="15" hasCustomPrompt="1"/>
          </p:nvPr>
        </p:nvSpPr>
        <p:spPr>
          <a:xfrm>
            <a:off x="304800" y="1752600"/>
            <a:ext cx="8534400" cy="4419600"/>
          </a:xfrm>
          <a:prstGeom prst="rect">
            <a:avLst/>
          </a:prstGeom>
        </p:spPr>
        <p:txBody>
          <a:bodyPr/>
          <a:lstStyle>
            <a:lvl1pPr marL="0" indent="0">
              <a:spcBef>
                <a:spcPts val="1000"/>
              </a:spcBef>
              <a:buNone/>
              <a:tabLst/>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None/>
              <a:tabLst/>
              <a:defRPr sz="2800" b="0" i="0" baseline="0">
                <a:solidFill>
                  <a:schemeClr val="tx1"/>
                </a:solidFill>
                <a:latin typeface="Times New Roman" charset="0"/>
                <a:ea typeface="Times New Roman" charset="0"/>
                <a:cs typeface="Times New Roman" charset="0"/>
              </a:defRPr>
            </a:lvl2pPr>
            <a:lvl3pPr marL="349250" indent="-336550">
              <a:buClr>
                <a:schemeClr val="accent1"/>
              </a:buClr>
              <a:buFont typeface="Wingdings" charset="2"/>
              <a:buChar char="ü"/>
              <a:tabLst>
                <a:tab pos="796925" algn="l"/>
              </a:tabLst>
              <a:defRPr sz="2800" b="0" i="0">
                <a:latin typeface="Times New Roman" charset="0"/>
                <a:ea typeface="Times New Roman" charset="0"/>
                <a:cs typeface="Times New Roman" charset="0"/>
              </a:defRPr>
            </a:lvl3pPr>
          </a:lstStyle>
          <a:p>
            <a:pPr lvl="0"/>
            <a:r>
              <a:rPr lang="en-US" dirty="0"/>
              <a:t>Which one of these statements about the accrual basis of accounting is false?</a:t>
            </a:r>
          </a:p>
          <a:p>
            <a:pPr lvl="1"/>
            <a:r>
              <a:rPr lang="en-US" dirty="0"/>
              <a:t>a.  Companies record events that change their financial statements in the period in which event occur, even if cash was not exchanged.</a:t>
            </a:r>
          </a:p>
          <a:p>
            <a:pPr lvl="2"/>
            <a:r>
              <a:rPr lang="en-US" dirty="0"/>
              <a:t>b.  Companies recognize revenue in the period in which 	the performance obligation is satisfied.</a:t>
            </a:r>
          </a:p>
          <a:p>
            <a:pPr lvl="1"/>
            <a:r>
              <a:rPr lang="en-US" dirty="0"/>
              <a:t>c.  This basis is accord with generally accepted accounting principles.</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5239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905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3A107DC3-1D90-419E-B11C-A853993F33FB}"/>
              </a:ext>
            </a:extLst>
          </p:cNvPr>
          <p:cNvSpPr>
            <a:spLocks noGrp="1"/>
          </p:cNvSpPr>
          <p:nvPr>
            <p:ph sz="quarter" idx="17"/>
          </p:nvPr>
        </p:nvSpPr>
        <p:spPr>
          <a:xfrm>
            <a:off x="304800" y="3810000"/>
            <a:ext cx="8534400" cy="22860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1332506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ersion B">
    <p:spTree>
      <p:nvGrpSpPr>
        <p:cNvPr id="1" name=""/>
        <p:cNvGrpSpPr/>
        <p:nvPr/>
      </p:nvGrpSpPr>
      <p:grpSpPr>
        <a:xfrm>
          <a:off x="0" y="0"/>
          <a:ext cx="0" cy="0"/>
          <a:chOff x="0" y="0"/>
          <a:chExt cx="0" cy="0"/>
        </a:xfrm>
      </p:grpSpPr>
      <p:sp>
        <p:nvSpPr>
          <p:cNvPr id="13" name="CN"/>
          <p:cNvSpPr>
            <a:spLocks noGrp="1"/>
          </p:cNvSpPr>
          <p:nvPr>
            <p:ph sz="quarter" idx="19" hasCustomPrompt="1"/>
          </p:nvPr>
        </p:nvSpPr>
        <p:spPr>
          <a:xfrm>
            <a:off x="152400" y="228600"/>
            <a:ext cx="8839200" cy="533400"/>
          </a:xfrm>
          <a:prstGeom prst="rect">
            <a:avLst/>
          </a:prstGeom>
        </p:spPr>
        <p:txBody>
          <a:bodyPr/>
          <a:lstStyle>
            <a:lvl1pPr marL="0" indent="0" algn="ctr">
              <a:buNone/>
              <a:defRPr sz="4000" b="1" i="0" baseline="0">
                <a:solidFill>
                  <a:schemeClr val="accent1"/>
                </a:solidFill>
                <a:latin typeface="Times New Roman" charset="0"/>
                <a:ea typeface="Times New Roman" charset="0"/>
                <a:cs typeface="Times New Roman" charset="0"/>
              </a:defRPr>
            </a:lvl1pPr>
          </a:lstStyle>
          <a:p>
            <a:pPr lvl="0"/>
            <a:r>
              <a:rPr lang="en-US" dirty="0"/>
              <a:t>Chapter 1</a:t>
            </a:r>
          </a:p>
        </p:txBody>
      </p:sp>
      <p:sp>
        <p:nvSpPr>
          <p:cNvPr id="14" name="CT"/>
          <p:cNvSpPr>
            <a:spLocks noGrp="1"/>
          </p:cNvSpPr>
          <p:nvPr>
            <p:ph sz="quarter" idx="20" hasCustomPrompt="1"/>
          </p:nvPr>
        </p:nvSpPr>
        <p:spPr>
          <a:xfrm>
            <a:off x="152400" y="838200"/>
            <a:ext cx="8839200" cy="2209800"/>
          </a:xfrm>
          <a:prstGeom prst="rect">
            <a:avLst/>
          </a:prstGeom>
        </p:spPr>
        <p:txBody>
          <a:bodyPr anchor="ctr"/>
          <a:lstStyle>
            <a:lvl1pPr marL="0" indent="0" algn="ctr">
              <a:buNone/>
              <a:defRPr sz="3800" b="0" i="0">
                <a:latin typeface="Times New Roman" charset="0"/>
                <a:ea typeface="Times New Roman" charset="0"/>
                <a:cs typeface="Times New Roman"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Chapter Title</a:t>
            </a:r>
          </a:p>
        </p:txBody>
      </p:sp>
      <p:sp>
        <p:nvSpPr>
          <p:cNvPr id="8" name="Title "/>
          <p:cNvSpPr>
            <a:spLocks noGrp="1"/>
          </p:cNvSpPr>
          <p:nvPr>
            <p:ph type="title" hasCustomPrompt="1"/>
          </p:nvPr>
        </p:nvSpPr>
        <p:spPr>
          <a:xfrm>
            <a:off x="152400" y="3505200"/>
            <a:ext cx="8839200" cy="1447800"/>
          </a:xfrm>
          <a:prstGeom prst="rect">
            <a:avLst/>
          </a:prstGeom>
        </p:spPr>
        <p:txBody>
          <a:bodyPr anchor="b"/>
          <a:lstStyle>
            <a:lvl1pPr>
              <a:defRPr sz="6200" b="0" i="0" baseline="0">
                <a:latin typeface="Times New Roman" charset="0"/>
                <a:ea typeface="Times New Roman" charset="0"/>
                <a:cs typeface="Times New Roman" charset="0"/>
              </a:defRPr>
            </a:lvl1pPr>
          </a:lstStyle>
          <a:p>
            <a:r>
              <a:rPr lang="en-US" dirty="0"/>
              <a:t>Click to Edit Book Title</a:t>
            </a:r>
          </a:p>
        </p:txBody>
      </p:sp>
      <p:sp>
        <p:nvSpPr>
          <p:cNvPr id="15" name="Edition"/>
          <p:cNvSpPr>
            <a:spLocks noGrp="1"/>
          </p:cNvSpPr>
          <p:nvPr>
            <p:ph sz="quarter" idx="17" hasCustomPrompt="1"/>
          </p:nvPr>
        </p:nvSpPr>
        <p:spPr>
          <a:xfrm>
            <a:off x="152400" y="5029200"/>
            <a:ext cx="8839200" cy="762000"/>
          </a:xfrm>
          <a:prstGeom prst="rect">
            <a:avLst/>
          </a:prstGeom>
        </p:spPr>
        <p:txBody>
          <a:bodyPr/>
          <a:lstStyle>
            <a:lvl1pPr marL="0" indent="0" algn="ctr">
              <a:buNone/>
              <a:defRPr sz="2900" b="1" i="0" baseline="0">
                <a:latin typeface="Times New Roman" charset="0"/>
                <a:ea typeface="Times New Roman" charset="0"/>
                <a:cs typeface="Times New Roman" charset="0"/>
              </a:defRPr>
            </a:lvl1pPr>
          </a:lstStyle>
          <a:p>
            <a:pPr lvl="0"/>
            <a:r>
              <a:rPr lang="en-US" dirty="0"/>
              <a:t>Third Edition</a:t>
            </a:r>
          </a:p>
        </p:txBody>
      </p:sp>
      <p:sp>
        <p:nvSpPr>
          <p:cNvPr id="16" name="Author"/>
          <p:cNvSpPr>
            <a:spLocks noGrp="1"/>
          </p:cNvSpPr>
          <p:nvPr>
            <p:ph sz="quarter" idx="18" hasCustomPrompt="1"/>
          </p:nvPr>
        </p:nvSpPr>
        <p:spPr>
          <a:xfrm>
            <a:off x="152400" y="6096000"/>
            <a:ext cx="8839200" cy="533400"/>
          </a:xfrm>
          <a:prstGeom prst="rect">
            <a:avLst/>
          </a:prstGeom>
        </p:spPr>
        <p:txBody>
          <a:bodyPr/>
          <a:lstStyle>
            <a:lvl1pPr marL="0" indent="0" algn="ctr">
              <a:buNone/>
              <a:defRPr b="0" i="0" baseline="0">
                <a:solidFill>
                  <a:schemeClr val="accent2"/>
                </a:solidFill>
                <a:latin typeface="STIX" charset="0"/>
                <a:ea typeface="STIX" charset="0"/>
                <a:cs typeface="STIX" charset="0"/>
              </a:defRPr>
            </a:lvl1pPr>
          </a:lstStyle>
          <a:p>
            <a:pPr lvl="0"/>
            <a:r>
              <a:rPr lang="en-US" dirty="0"/>
              <a:t>David Klein</a:t>
            </a:r>
          </a:p>
        </p:txBody>
      </p:sp>
    </p:spTree>
    <p:extLst>
      <p:ext uri="{BB962C8B-B14F-4D97-AF65-F5344CB8AC3E}">
        <p14:creationId xmlns:p14="http://schemas.microsoft.com/office/powerpoint/2010/main" val="1064232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Term: Version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Anatomy and Physiology Defined</a:t>
            </a:r>
          </a:p>
        </p:txBody>
      </p:sp>
      <p:sp>
        <p:nvSpPr>
          <p:cNvPr id="7" name="Definition of Key Term"/>
          <p:cNvSpPr>
            <a:spLocks noGrp="1"/>
          </p:cNvSpPr>
          <p:nvPr>
            <p:ph sz="quarter" idx="15" hasCustomPrompt="1"/>
          </p:nvPr>
        </p:nvSpPr>
        <p:spPr>
          <a:xfrm>
            <a:off x="304800" y="1905000"/>
            <a:ext cx="8534400" cy="3962400"/>
          </a:xfrm>
          <a:prstGeom prst="rect">
            <a:avLst/>
          </a:prstGeom>
        </p:spPr>
        <p:txBody>
          <a:bodyPr/>
          <a:lstStyle>
            <a:lvl1pPr marL="292608" indent="-292608">
              <a:spcBef>
                <a:spcPts val="1000"/>
              </a:spcBef>
              <a:buClr>
                <a:schemeClr val="accent2"/>
              </a:buClr>
              <a:buFont typeface="Arial" charset="0"/>
              <a:buChar char="•"/>
              <a:defRPr sz="28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Anatomy is the science of structure and the relationships among structures.</a:t>
            </a:r>
          </a:p>
          <a:p>
            <a:pPr lvl="0"/>
            <a:r>
              <a:rPr lang="en-US" dirty="0"/>
              <a:t>Physiology is the science of body functions, that is, how the body parts work.</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62271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for Figure">
    <p:spTree>
      <p:nvGrpSpPr>
        <p:cNvPr id="1" name=""/>
        <p:cNvGrpSpPr/>
        <p:nvPr/>
      </p:nvGrpSpPr>
      <p:grpSpPr>
        <a:xfrm>
          <a:off x="0" y="0"/>
          <a:ext cx="0" cy="0"/>
          <a:chOff x="0" y="0"/>
          <a:chExt cx="0" cy="0"/>
        </a:xfrm>
      </p:grpSpPr>
      <p:sp>
        <p:nvSpPr>
          <p:cNvPr id="8"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11" name="Content Placeholder 10"/>
          <p:cNvSpPr>
            <a:spLocks noGrp="1"/>
          </p:cNvSpPr>
          <p:nvPr>
            <p:ph sz="quarter" idx="16"/>
          </p:nvPr>
        </p:nvSpPr>
        <p:spPr>
          <a:xfrm>
            <a:off x="304800" y="1752600"/>
            <a:ext cx="8534400" cy="3276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cNvSpPr>
            <a:spLocks noGrp="1"/>
          </p:cNvSpPr>
          <p:nvPr>
            <p:ph sz="quarter" idx="15" hasCustomPrompt="1"/>
          </p:nvPr>
        </p:nvSpPr>
        <p:spPr>
          <a:xfrm>
            <a:off x="304800" y="5029200"/>
            <a:ext cx="8534400" cy="1143000"/>
          </a:xfrm>
          <a:prstGeom prst="rect">
            <a:avLst/>
          </a:prstGeom>
        </p:spPr>
        <p:txBody>
          <a:bodyPr/>
          <a:lstStyle>
            <a:lvl1pPr marL="0" indent="0">
              <a:spcBef>
                <a:spcPts val="1000"/>
              </a:spcBef>
              <a:buFont typeface="Arial" charset="0"/>
              <a:buNone/>
              <a:defRPr sz="2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sz="2000" dirty="0"/>
              <a:t>Figure 4.5 Figure title placeholder</a:t>
            </a:r>
          </a:p>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977103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4419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3979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15240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3429000"/>
            <a:ext cx="8534400" cy="15240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5029200"/>
            <a:ext cx="8534400" cy="990600"/>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9906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895600"/>
            <a:ext cx="8534400" cy="685800"/>
          </a:xfrm>
          <a:prstGeom prst="rect">
            <a:avLst/>
          </a:prstGeom>
        </p:spPr>
        <p:txBody>
          <a:bodyPr/>
          <a:lstStyle>
            <a:lvl1pPr marL="0" indent="0">
              <a:buNone/>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304800" y="3810000"/>
            <a:ext cx="8534400" cy="762000"/>
          </a:xfrm>
          <a:prstGeom prst="rect">
            <a:avLst/>
          </a:prstGeom>
        </p:spPr>
        <p:txBody>
          <a:bodyPr/>
          <a:lstStyle>
            <a:lvl1pPr marL="0" indent="0">
              <a:buNone/>
              <a:defRPr/>
            </a:lvl1pPr>
          </a:lstStyle>
          <a:p>
            <a:pPr lvl="0"/>
            <a:endParaRPr lang="en-US" dirty="0"/>
          </a:p>
        </p:txBody>
      </p:sp>
      <p:sp>
        <p:nvSpPr>
          <p:cNvPr id="8" name="Content Placeholder 8">
            <a:extLst>
              <a:ext uri="{FF2B5EF4-FFF2-40B4-BE49-F238E27FC236}">
                <a16:creationId xmlns:a16="http://schemas.microsoft.com/office/drawing/2014/main" id="{F641CCC3-3BAF-49BA-81A2-3696342DF5C5}"/>
              </a:ext>
            </a:extLst>
          </p:cNvPr>
          <p:cNvSpPr>
            <a:spLocks noGrp="1"/>
          </p:cNvSpPr>
          <p:nvPr>
            <p:ph sz="quarter" idx="19"/>
          </p:nvPr>
        </p:nvSpPr>
        <p:spPr>
          <a:xfrm>
            <a:off x="304800" y="4702175"/>
            <a:ext cx="8534400" cy="762000"/>
          </a:xfrm>
          <a:prstGeom prst="rect">
            <a:avLst/>
          </a:prstGeom>
        </p:spPr>
        <p:txBody>
          <a:bodyPr/>
          <a:lstStyle>
            <a:lvl1pPr marL="0" indent="0">
              <a:buNone/>
              <a:defRPr/>
            </a:lvl1pPr>
          </a:lstStyle>
          <a:p>
            <a:pPr lvl="0"/>
            <a:endParaRPr lang="en-US" dirty="0"/>
          </a:p>
        </p:txBody>
      </p:sp>
      <p:sp>
        <p:nvSpPr>
          <p:cNvPr id="10" name="Content Placeholder 8">
            <a:extLst>
              <a:ext uri="{FF2B5EF4-FFF2-40B4-BE49-F238E27FC236}">
                <a16:creationId xmlns:a16="http://schemas.microsoft.com/office/drawing/2014/main" id="{F641CCC3-3BAF-49BA-81A2-3696342DF5C5}"/>
              </a:ext>
            </a:extLst>
          </p:cNvPr>
          <p:cNvSpPr>
            <a:spLocks noGrp="1"/>
          </p:cNvSpPr>
          <p:nvPr>
            <p:ph sz="quarter" idx="20"/>
          </p:nvPr>
        </p:nvSpPr>
        <p:spPr>
          <a:xfrm>
            <a:off x="304800" y="5594350"/>
            <a:ext cx="3886200" cy="762000"/>
          </a:xfrm>
          <a:prstGeom prst="rect">
            <a:avLst/>
          </a:prstGeom>
        </p:spPr>
        <p:txBody>
          <a:bodyPr/>
          <a:lstStyle>
            <a:lvl1pPr marL="0" indent="0">
              <a:buNone/>
              <a:defRPr/>
            </a:lvl1pPr>
          </a:lstStyle>
          <a:p>
            <a:pPr lvl="0"/>
            <a:endParaRPr lang="en-US" dirty="0"/>
          </a:p>
        </p:txBody>
      </p:sp>
      <p:sp>
        <p:nvSpPr>
          <p:cNvPr id="11" name="Content Placeholder 8">
            <a:extLst>
              <a:ext uri="{FF2B5EF4-FFF2-40B4-BE49-F238E27FC236}">
                <a16:creationId xmlns:a16="http://schemas.microsoft.com/office/drawing/2014/main" id="{F641CCC3-3BAF-49BA-81A2-3696342DF5C5}"/>
              </a:ext>
            </a:extLst>
          </p:cNvPr>
          <p:cNvSpPr>
            <a:spLocks noGrp="1"/>
          </p:cNvSpPr>
          <p:nvPr>
            <p:ph sz="quarter" idx="21"/>
          </p:nvPr>
        </p:nvSpPr>
        <p:spPr>
          <a:xfrm>
            <a:off x="4343400" y="5593143"/>
            <a:ext cx="3886200" cy="747712"/>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416991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2"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p:cNvSpPr>
            <a:spLocks noGrp="1"/>
          </p:cNvSpPr>
          <p:nvPr>
            <p:ph sz="quarter" idx="16"/>
          </p:nvPr>
        </p:nvSpPr>
        <p:spPr>
          <a:xfrm>
            <a:off x="304800" y="1752600"/>
            <a:ext cx="8534400" cy="533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Content Placeholder 6">
            <a:extLst>
              <a:ext uri="{FF2B5EF4-FFF2-40B4-BE49-F238E27FC236}">
                <a16:creationId xmlns:a16="http://schemas.microsoft.com/office/drawing/2014/main" id="{9C45D28D-E050-4820-AFD5-BCEEE93DFAD9}"/>
              </a:ext>
            </a:extLst>
          </p:cNvPr>
          <p:cNvSpPr>
            <a:spLocks noGrp="1"/>
          </p:cNvSpPr>
          <p:nvPr>
            <p:ph sz="quarter" idx="17"/>
          </p:nvPr>
        </p:nvSpPr>
        <p:spPr>
          <a:xfrm>
            <a:off x="304800" y="2375848"/>
            <a:ext cx="8534400" cy="291152"/>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9" name="Content Placeholder 8">
            <a:extLst>
              <a:ext uri="{FF2B5EF4-FFF2-40B4-BE49-F238E27FC236}">
                <a16:creationId xmlns:a16="http://schemas.microsoft.com/office/drawing/2014/main" id="{F641CCC3-3BAF-49BA-81A2-3696342DF5C5}"/>
              </a:ext>
            </a:extLst>
          </p:cNvPr>
          <p:cNvSpPr>
            <a:spLocks noGrp="1"/>
          </p:cNvSpPr>
          <p:nvPr>
            <p:ph sz="quarter" idx="18"/>
          </p:nvPr>
        </p:nvSpPr>
        <p:spPr>
          <a:xfrm>
            <a:off x="291152" y="2764808"/>
            <a:ext cx="8534400" cy="394648"/>
          </a:xfrm>
          <a:prstGeom prst="rect">
            <a:avLst/>
          </a:prstGeom>
        </p:spPr>
        <p:txBody>
          <a:bodyPr/>
          <a:lstStyle>
            <a:lvl1pPr marL="0" indent="0">
              <a:buNone/>
              <a:defRPr baseline="0">
                <a:latin typeface="Times New Roman" pitchFamily="18" charset="0"/>
              </a:defRPr>
            </a:lvl1pPr>
          </a:lstStyle>
          <a:p>
            <a:pPr lvl="0"/>
            <a:endParaRPr lang="en-US" dirty="0"/>
          </a:p>
        </p:txBody>
      </p:sp>
      <p:sp>
        <p:nvSpPr>
          <p:cNvPr id="10" name="Content Placeholder 9"/>
          <p:cNvSpPr>
            <a:spLocks noGrp="1"/>
          </p:cNvSpPr>
          <p:nvPr>
            <p:ph sz="quarter" idx="19"/>
          </p:nvPr>
        </p:nvSpPr>
        <p:spPr>
          <a:xfrm>
            <a:off x="304800" y="32982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2" name="Content Placeholder 11"/>
          <p:cNvSpPr>
            <a:spLocks noGrp="1"/>
          </p:cNvSpPr>
          <p:nvPr>
            <p:ph sz="quarter" idx="20"/>
          </p:nvPr>
        </p:nvSpPr>
        <p:spPr>
          <a:xfrm>
            <a:off x="304800" y="3831608"/>
            <a:ext cx="8534400" cy="3810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4" name="Content Placeholder 13"/>
          <p:cNvSpPr>
            <a:spLocks noGrp="1"/>
          </p:cNvSpPr>
          <p:nvPr>
            <p:ph sz="quarter" idx="21"/>
          </p:nvPr>
        </p:nvSpPr>
        <p:spPr>
          <a:xfrm>
            <a:off x="304800" y="4365008"/>
            <a:ext cx="8534400" cy="304800"/>
          </a:xfrm>
          <a:prstGeom prst="rect">
            <a:avLst/>
          </a:prstGeom>
        </p:spPr>
        <p:txBody>
          <a:bodyPr/>
          <a:lstStyle>
            <a:lvl1pPr>
              <a:buNone/>
              <a:defRPr baseline="0">
                <a:latin typeface="Times New Roman" pitchFamily="18" charset="0"/>
              </a:defRPr>
            </a:lvl1pPr>
            <a:lvl2pPr>
              <a:defRPr baseline="0">
                <a:latin typeface="Times New Roman" pitchFamily="18" charset="0"/>
              </a:defRPr>
            </a:lvl2pPr>
            <a:lvl3pPr>
              <a:defRPr baseline="0">
                <a:latin typeface="Times New Roman" pitchFamily="18" charset="0"/>
              </a:defRPr>
            </a:lvl3pPr>
            <a:lvl4pPr>
              <a:defRPr baseline="0">
                <a:latin typeface="Times New Roman" pitchFamily="18" charset="0"/>
              </a:defRPr>
            </a:lvl4pPr>
            <a:lvl5pPr>
              <a:defRPr baseline="0">
                <a:latin typeface="Times New Roman" pitchFamily="18" charset="0"/>
              </a:defRPr>
            </a:lvl5pPr>
          </a:lstStyle>
          <a:p>
            <a:pPr lvl="0"/>
            <a:endParaRPr lang="en-US" dirty="0"/>
          </a:p>
        </p:txBody>
      </p:sp>
      <p:sp>
        <p:nvSpPr>
          <p:cNvPr id="16" name="Content Placeholder 15"/>
          <p:cNvSpPr>
            <a:spLocks noGrp="1"/>
          </p:cNvSpPr>
          <p:nvPr>
            <p:ph sz="quarter" idx="22"/>
          </p:nvPr>
        </p:nvSpPr>
        <p:spPr>
          <a:xfrm>
            <a:off x="304800" y="4822208"/>
            <a:ext cx="8534400" cy="304800"/>
          </a:xfrm>
          <a:prstGeom prst="rect">
            <a:avLst/>
          </a:prstGeom>
        </p:spPr>
        <p:txBody>
          <a:bodyPr/>
          <a:lstStyle>
            <a:lvl1pPr>
              <a:buNone/>
              <a:defRPr cap="none" baseline="0">
                <a:latin typeface="Times New Roman" pitchFamily="18" charset="0"/>
              </a:defRPr>
            </a:lvl1pPr>
          </a:lstStyle>
          <a:p>
            <a:pPr lvl="0"/>
            <a:endParaRPr lang="en-US" dirty="0"/>
          </a:p>
        </p:txBody>
      </p:sp>
      <p:sp>
        <p:nvSpPr>
          <p:cNvPr id="18" name="Content Placeholder 17"/>
          <p:cNvSpPr>
            <a:spLocks noGrp="1"/>
          </p:cNvSpPr>
          <p:nvPr>
            <p:ph sz="quarter" idx="23"/>
          </p:nvPr>
        </p:nvSpPr>
        <p:spPr>
          <a:xfrm>
            <a:off x="304800" y="5279408"/>
            <a:ext cx="8534400" cy="304800"/>
          </a:xfrm>
          <a:prstGeom prst="rect">
            <a:avLst/>
          </a:prstGeom>
        </p:spPr>
        <p:txBody>
          <a:bodyPr/>
          <a:lstStyle>
            <a:lvl1pPr>
              <a:buNone/>
              <a:defRPr baseline="0">
                <a:latin typeface="Times New Roman" pitchFamily="18" charset="0"/>
              </a:defRPr>
            </a:lvl1pPr>
          </a:lstStyle>
          <a:p>
            <a:pPr lvl="0"/>
            <a:endParaRPr lang="en-US" dirty="0"/>
          </a:p>
        </p:txBody>
      </p:sp>
      <p:sp>
        <p:nvSpPr>
          <p:cNvPr id="20" name="Content Placeholder 19"/>
          <p:cNvSpPr>
            <a:spLocks noGrp="1"/>
          </p:cNvSpPr>
          <p:nvPr>
            <p:ph sz="quarter" idx="24"/>
          </p:nvPr>
        </p:nvSpPr>
        <p:spPr>
          <a:xfrm>
            <a:off x="381000" y="5660408"/>
            <a:ext cx="8458200" cy="228600"/>
          </a:xfrm>
          <a:prstGeom prst="rect">
            <a:avLst/>
          </a:prstGeom>
        </p:spPr>
        <p:txBody>
          <a:bodyPr/>
          <a:lstStyle>
            <a:lvl1pPr>
              <a:buNone/>
              <a:defRPr baseline="0">
                <a:latin typeface="Times New Roman" pitchFamily="18" charset="0"/>
              </a:defRPr>
            </a:lvl1pPr>
          </a:lstStyle>
          <a:p>
            <a:pPr lvl="0"/>
            <a:endParaRPr lang="en-US" dirty="0"/>
          </a:p>
        </p:txBody>
      </p:sp>
    </p:spTree>
    <p:extLst>
      <p:ext uri="{BB962C8B-B14F-4D97-AF65-F5344CB8AC3E}">
        <p14:creationId xmlns:p14="http://schemas.microsoft.com/office/powerpoint/2010/main" val="892353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445135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6476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Title "/>
          <p:cNvSpPr>
            <a:spLocks noGrp="1"/>
          </p:cNvSpPr>
          <p:nvPr>
            <p:ph type="title" hasCustomPrompt="1"/>
          </p:nvPr>
        </p:nvSpPr>
        <p:spPr>
          <a:xfrm>
            <a:off x="304800" y="762001"/>
            <a:ext cx="8534400" cy="838199"/>
          </a:xfrm>
          <a:prstGeom prst="rect">
            <a:avLst/>
          </a:prstGeom>
        </p:spPr>
        <p:txBody>
          <a:bodyPr/>
          <a:lstStyle>
            <a:lvl1pPr>
              <a:defRPr sz="4000" b="1" i="0">
                <a:solidFill>
                  <a:schemeClr val="accent1"/>
                </a:solidFill>
                <a:latin typeface="Times New Roman" charset="0"/>
                <a:ea typeface="Times New Roman" charset="0"/>
                <a:cs typeface="Times New Roman" charset="0"/>
              </a:defRPr>
            </a:lvl1pPr>
          </a:lstStyle>
          <a:p>
            <a:r>
              <a:rPr lang="en-US" dirty="0"/>
              <a:t>Section or Topic Heading</a:t>
            </a:r>
          </a:p>
        </p:txBody>
      </p:sp>
      <p:sp>
        <p:nvSpPr>
          <p:cNvPr id="6" name="Content Placeholder 1"/>
          <p:cNvSpPr>
            <a:spLocks noGrp="1"/>
          </p:cNvSpPr>
          <p:nvPr>
            <p:ph sz="quarter" idx="16"/>
          </p:nvPr>
        </p:nvSpPr>
        <p:spPr>
          <a:xfrm>
            <a:off x="3048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7" name="Content Placeholder 2"/>
          <p:cNvSpPr>
            <a:spLocks noGrp="1"/>
          </p:cNvSpPr>
          <p:nvPr>
            <p:ph sz="quarter" idx="17"/>
          </p:nvPr>
        </p:nvSpPr>
        <p:spPr>
          <a:xfrm>
            <a:off x="4724400" y="1752600"/>
            <a:ext cx="4114800" cy="2819400"/>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9" name="Content Placeholder 8"/>
          <p:cNvSpPr>
            <a:spLocks noGrp="1"/>
          </p:cNvSpPr>
          <p:nvPr>
            <p:ph sz="quarter" idx="18"/>
          </p:nvPr>
        </p:nvSpPr>
        <p:spPr>
          <a:xfrm>
            <a:off x="2286000" y="4724400"/>
            <a:ext cx="4572000" cy="1489075"/>
          </a:xfrm>
          <a:prstGeom prst="rect">
            <a:avLst/>
          </a:prstGeom>
        </p:spPr>
        <p:txBody>
          <a:bodyPr/>
          <a:lstStyle>
            <a:lvl1pPr marL="0" indent="0">
              <a:buNone/>
              <a:defRPr sz="2800" b="0" i="0">
                <a:latin typeface="Times New Roman" charset="0"/>
                <a:ea typeface="Times New Roman" charset="0"/>
                <a:cs typeface="Times New Roman" charset="0"/>
              </a:defRPr>
            </a:lvl1pPr>
          </a:lstStyle>
          <a:p>
            <a:pPr lvl="0"/>
            <a:endParaRPr lang="en-US" dirty="0"/>
          </a:p>
        </p:txBody>
      </p:sp>
    </p:spTree>
    <p:extLst>
      <p:ext uri="{BB962C8B-B14F-4D97-AF65-F5344CB8AC3E}">
        <p14:creationId xmlns:p14="http://schemas.microsoft.com/office/powerpoint/2010/main" val="6132984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1505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7620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6670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sz="quarter" idx="17"/>
          </p:nvPr>
        </p:nvSpPr>
        <p:spPr>
          <a:xfrm>
            <a:off x="304800" y="3352800"/>
            <a:ext cx="8534400" cy="609600"/>
          </a:xfrm>
          <a:prstGeom prst="rect">
            <a:avLst/>
          </a:prstGeom>
        </p:spPr>
        <p:txBody>
          <a:bodyPr/>
          <a:lstStyle>
            <a:lvl1pPr>
              <a:buNone/>
              <a:defRPr/>
            </a:lvl1pPr>
          </a:lstStyle>
          <a:p>
            <a:pPr lvl="0"/>
            <a:endParaRPr lang="en-US" dirty="0"/>
          </a:p>
        </p:txBody>
      </p:sp>
      <p:sp>
        <p:nvSpPr>
          <p:cNvPr id="12" name="Content Placeholder 11"/>
          <p:cNvSpPr>
            <a:spLocks noGrp="1"/>
          </p:cNvSpPr>
          <p:nvPr>
            <p:ph sz="quarter" idx="18"/>
          </p:nvPr>
        </p:nvSpPr>
        <p:spPr>
          <a:xfrm>
            <a:off x="304800" y="4038600"/>
            <a:ext cx="8534400" cy="6096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19"/>
          </p:nvPr>
        </p:nvSpPr>
        <p:spPr>
          <a:xfrm>
            <a:off x="304800" y="4800600"/>
            <a:ext cx="8534400" cy="6096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0"/>
          </p:nvPr>
        </p:nvSpPr>
        <p:spPr>
          <a:xfrm>
            <a:off x="304800" y="5486400"/>
            <a:ext cx="8534400" cy="5334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Outline: Version A">
    <p:spTree>
      <p:nvGrpSpPr>
        <p:cNvPr id="1" name=""/>
        <p:cNvGrpSpPr/>
        <p:nvPr/>
      </p:nvGrpSpPr>
      <p:grpSpPr>
        <a:xfrm>
          <a:off x="0" y="0"/>
          <a:ext cx="0" cy="0"/>
          <a:chOff x="0" y="0"/>
          <a:chExt cx="0" cy="0"/>
        </a:xfrm>
      </p:grpSpPr>
      <p:sp>
        <p:nvSpPr>
          <p:cNvPr id="2"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3" name="COBBL"/>
          <p:cNvSpPr>
            <a:spLocks noGrp="1"/>
          </p:cNvSpPr>
          <p:nvPr>
            <p:ph sz="quarter" idx="10" hasCustomPrompt="1"/>
          </p:nvPr>
        </p:nvSpPr>
        <p:spPr>
          <a:xfrm>
            <a:off x="304800" y="1752600"/>
            <a:ext cx="8534400" cy="4495800"/>
          </a:xfrm>
          <a:prstGeom prst="rect">
            <a:avLst/>
          </a:prstGeom>
        </p:spPr>
        <p:txBody>
          <a:bodyPr/>
          <a:lstStyle>
            <a:lvl1pPr marL="295275" indent="-295275">
              <a:buClr>
                <a:schemeClr val="accent2"/>
              </a:buCl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Bulleted</a:t>
            </a:r>
          </a:p>
          <a:p>
            <a:pPr lvl="0"/>
            <a:r>
              <a:rPr lang="en-US" dirty="0"/>
              <a:t>The Outline Slide Has a Footer</a:t>
            </a:r>
          </a:p>
          <a:p>
            <a:pPr lvl="0"/>
            <a:r>
              <a:rPr lang="en-US" dirty="0"/>
              <a:t>Outline Items Usually Have No Ending Punctuation</a:t>
            </a:r>
          </a:p>
        </p:txBody>
      </p:sp>
      <p:sp>
        <p:nvSpPr>
          <p:cNvPr id="4" name="Slide Number Placeholder 3"/>
          <p:cNvSpPr>
            <a:spLocks noGrp="1"/>
          </p:cNvSpPr>
          <p:nvPr>
            <p:ph type="sldNum" sz="quarter" idx="12"/>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866936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p:nvPr>
        </p:nvSpPr>
        <p:spPr>
          <a:xfrm>
            <a:off x="304800" y="1752600"/>
            <a:ext cx="8534400" cy="533400"/>
          </a:xfrm>
          <a:prstGeom prst="rect">
            <a:avLst/>
          </a:prstGeom>
        </p:spPr>
        <p:txBody>
          <a:bodyPr/>
          <a:lstStyle>
            <a:lvl1pPr marL="292608" indent="-292608">
              <a:spcBef>
                <a:spcPts val="1000"/>
              </a:spcBef>
              <a:buClr>
                <a:schemeClr val="accent2"/>
              </a:buClr>
              <a:buFont typeface="Arial" charset="0"/>
              <a:buNone/>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endParaRPr lang="en-US" dirty="0"/>
          </a:p>
        </p:txBody>
      </p:sp>
      <p:sp>
        <p:nvSpPr>
          <p:cNvPr id="9" name="Media LInk"/>
          <p:cNvSpPr>
            <a:spLocks noGrp="1"/>
          </p:cNvSpPr>
          <p:nvPr>
            <p:ph sz="quarter" idx="16"/>
          </p:nvPr>
        </p:nvSpPr>
        <p:spPr>
          <a:xfrm>
            <a:off x="304800" y="2438400"/>
            <a:ext cx="8534400" cy="4572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endParaRPr lang="en-US" dirty="0"/>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10" name="Content Placeholder 9"/>
          <p:cNvSpPr>
            <a:spLocks noGrp="1"/>
          </p:cNvSpPr>
          <p:nvPr>
            <p:ph sz="quarter" idx="17"/>
          </p:nvPr>
        </p:nvSpPr>
        <p:spPr>
          <a:xfrm>
            <a:off x="304800" y="2971800"/>
            <a:ext cx="8534400" cy="457200"/>
          </a:xfrm>
          <a:prstGeom prst="rect">
            <a:avLst/>
          </a:prstGeom>
        </p:spPr>
        <p:txBody>
          <a:bodyPr/>
          <a:lstStyle>
            <a:lvl1pPr>
              <a:buNone/>
              <a:defRPr/>
            </a:lvl1pPr>
          </a:lstStyle>
          <a:p>
            <a:pPr lvl="0"/>
            <a:endParaRPr lang="en-US" dirty="0"/>
          </a:p>
        </p:txBody>
      </p:sp>
      <p:sp>
        <p:nvSpPr>
          <p:cNvPr id="12" name="Content Placeholder 11"/>
          <p:cNvSpPr>
            <a:spLocks noGrp="1"/>
          </p:cNvSpPr>
          <p:nvPr>
            <p:ph sz="quarter" idx="18"/>
          </p:nvPr>
        </p:nvSpPr>
        <p:spPr>
          <a:xfrm>
            <a:off x="304800" y="3505200"/>
            <a:ext cx="8534400" cy="457200"/>
          </a:xfrm>
          <a:prstGeom prst="rect">
            <a:avLst/>
          </a:prstGeom>
        </p:spPr>
        <p:txBody>
          <a:bodyPr/>
          <a:lstStyle>
            <a:lvl1pPr>
              <a:buNone/>
              <a:defRPr/>
            </a:lvl1pPr>
          </a:lstStyle>
          <a:p>
            <a:pPr lvl="0"/>
            <a:endParaRPr lang="en-US" dirty="0"/>
          </a:p>
        </p:txBody>
      </p:sp>
      <p:sp>
        <p:nvSpPr>
          <p:cNvPr id="14" name="Content Placeholder 13"/>
          <p:cNvSpPr>
            <a:spLocks noGrp="1"/>
          </p:cNvSpPr>
          <p:nvPr>
            <p:ph sz="quarter" idx="19"/>
          </p:nvPr>
        </p:nvSpPr>
        <p:spPr>
          <a:xfrm>
            <a:off x="304800" y="4038600"/>
            <a:ext cx="8534400" cy="533400"/>
          </a:xfrm>
          <a:prstGeom prst="rect">
            <a:avLst/>
          </a:prstGeom>
        </p:spPr>
        <p:txBody>
          <a:bodyPr/>
          <a:lstStyle>
            <a:lvl1pPr>
              <a:buNone/>
              <a:defRPr/>
            </a:lvl1pPr>
          </a:lstStyle>
          <a:p>
            <a:pPr lvl="0"/>
            <a:endParaRPr lang="en-US" dirty="0"/>
          </a:p>
        </p:txBody>
      </p:sp>
      <p:sp>
        <p:nvSpPr>
          <p:cNvPr id="16" name="Content Placeholder 15"/>
          <p:cNvSpPr>
            <a:spLocks noGrp="1"/>
          </p:cNvSpPr>
          <p:nvPr>
            <p:ph sz="quarter" idx="20"/>
          </p:nvPr>
        </p:nvSpPr>
        <p:spPr>
          <a:xfrm>
            <a:off x="304800" y="4648200"/>
            <a:ext cx="8534400" cy="533400"/>
          </a:xfrm>
          <a:prstGeom prst="rect">
            <a:avLst/>
          </a:prstGeom>
        </p:spPr>
        <p:txBody>
          <a:bodyPr/>
          <a:lstStyle>
            <a:lvl1pPr>
              <a:buNone/>
              <a:defRPr/>
            </a:lvl1pPr>
          </a:lstStyle>
          <a:p>
            <a:pPr lvl="0"/>
            <a:endParaRPr lang="en-US" dirty="0"/>
          </a:p>
        </p:txBody>
      </p:sp>
      <p:sp>
        <p:nvSpPr>
          <p:cNvPr id="18" name="Content Placeholder 17"/>
          <p:cNvSpPr>
            <a:spLocks noGrp="1"/>
          </p:cNvSpPr>
          <p:nvPr>
            <p:ph sz="quarter" idx="21"/>
          </p:nvPr>
        </p:nvSpPr>
        <p:spPr>
          <a:xfrm>
            <a:off x="304800" y="5257800"/>
            <a:ext cx="8534400" cy="457200"/>
          </a:xfrm>
          <a:prstGeom prst="rect">
            <a:avLst/>
          </a:prstGeom>
        </p:spPr>
        <p:txBody>
          <a:bodyPr/>
          <a:lstStyle>
            <a:lvl1pPr>
              <a:buNone/>
              <a:defRPr/>
            </a:lvl1pPr>
          </a:lstStyle>
          <a:p>
            <a:pPr lvl="0"/>
            <a:endParaRPr lang="en-US" dirty="0"/>
          </a:p>
        </p:txBody>
      </p:sp>
    </p:spTree>
    <p:extLst>
      <p:ext uri="{BB962C8B-B14F-4D97-AF65-F5344CB8AC3E}">
        <p14:creationId xmlns:p14="http://schemas.microsoft.com/office/powerpoint/2010/main" val="70060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Key Term: Version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762001"/>
            <a:ext cx="8534400" cy="838199"/>
          </a:xfrm>
        </p:spPr>
        <p:txBody>
          <a:bodyPr/>
          <a:lstStyle/>
          <a:p>
            <a:r>
              <a:rPr lang="en-US" dirty="0"/>
              <a:t>Language</a:t>
            </a:r>
          </a:p>
        </p:txBody>
      </p:sp>
      <p:sp>
        <p:nvSpPr>
          <p:cNvPr id="7" name="Definition of Key Term"/>
          <p:cNvSpPr>
            <a:spLocks noGrp="1"/>
          </p:cNvSpPr>
          <p:nvPr>
            <p:ph sz="quarter" idx="15" hasCustomPrompt="1"/>
          </p:nvPr>
        </p:nvSpPr>
        <p:spPr>
          <a:xfrm>
            <a:off x="304800" y="1752600"/>
            <a:ext cx="8534400" cy="4114800"/>
          </a:xfrm>
          <a:prstGeom prst="rect">
            <a:avLst/>
          </a:prstGeom>
        </p:spPr>
        <p:txBody>
          <a:bodyPr/>
          <a:lstStyle>
            <a:lvl1pPr marL="292608" indent="-292608">
              <a:spcBef>
                <a:spcPts val="1000"/>
              </a:spcBef>
              <a:buClr>
                <a:schemeClr val="accent2"/>
              </a:buClr>
              <a:buFont typeface="Arial" charset="0"/>
              <a:buChar char="•"/>
              <a:defRPr sz="3000" b="0" i="0" baseline="0">
                <a:solidFill>
                  <a:schemeClr val="tx1"/>
                </a:solidFill>
                <a:latin typeface="Times New Roman" charset="0"/>
                <a:ea typeface="Times New Roman" charset="0"/>
                <a:cs typeface="Times New Roman" charset="0"/>
              </a:defRPr>
            </a:lvl1pPr>
            <a:lvl2pPr marL="803275" indent="-450850">
              <a:spcBef>
                <a:spcPts val="1000"/>
              </a:spcBef>
              <a:buFont typeface="+mj-lt"/>
              <a:buAutoNum type="alphaLcPeriod"/>
              <a:tabLst/>
              <a:defRPr sz="2800" b="0" i="0" baseline="0">
                <a:solidFill>
                  <a:schemeClr val="tx1"/>
                </a:solidFill>
                <a:latin typeface="Source Sans Pro" charset="0"/>
                <a:ea typeface="Source Sans Pro" charset="0"/>
                <a:cs typeface="Source Sans Pro" charset="0"/>
              </a:defRPr>
            </a:lvl2pPr>
          </a:lstStyle>
          <a:p>
            <a:pPr lvl="0"/>
            <a:r>
              <a:rPr lang="en-US" dirty="0"/>
              <a:t>Form of communication using sounds and symbols combined according to specified rules</a:t>
            </a:r>
          </a:p>
        </p:txBody>
      </p:sp>
      <p:sp>
        <p:nvSpPr>
          <p:cNvPr id="9" name="Media LInk"/>
          <p:cNvSpPr>
            <a:spLocks noGrp="1"/>
          </p:cNvSpPr>
          <p:nvPr>
            <p:ph sz="quarter" idx="16" hasCustomPrompt="1"/>
          </p:nvPr>
        </p:nvSpPr>
        <p:spPr>
          <a:xfrm>
            <a:off x="304800" y="5867400"/>
            <a:ext cx="8534400" cy="609600"/>
          </a:xfrm>
          <a:prstGeom prst="rect">
            <a:avLst/>
          </a:prstGeom>
        </p:spPr>
        <p:txBody>
          <a:bodyPr/>
          <a:lstStyle>
            <a:lvl1pPr marL="0" indent="0" algn="r">
              <a:buNone/>
              <a:defRPr sz="2200" b="0" i="0" baseline="0">
                <a:latin typeface="Times New Roman" charset="0"/>
                <a:ea typeface="Times New Roman" charset="0"/>
                <a:cs typeface="Times New Roman" charset="0"/>
              </a:defRPr>
            </a:lvl1pPr>
            <a:lvl2pPr algn="r">
              <a:defRPr/>
            </a:lvl2pPr>
            <a:lvl3pPr algn="r">
              <a:defRPr/>
            </a:lvl3pPr>
            <a:lvl4pPr algn="r">
              <a:defRPr/>
            </a:lvl4pPr>
            <a:lvl5pPr algn="r">
              <a:defRPr/>
            </a:lvl5pPr>
          </a:lstStyle>
          <a:p>
            <a:pPr lvl="0"/>
            <a:r>
              <a:rPr lang="en-US" dirty="0"/>
              <a:t>Media link placeholder</a:t>
            </a:r>
          </a:p>
        </p:txBody>
      </p:sp>
      <p:sp>
        <p:nvSpPr>
          <p:cNvPr id="3" name="Slide Number Placeholder 2"/>
          <p:cNvSpPr>
            <a:spLocks noGrp="1"/>
          </p:cNvSpPr>
          <p:nvPr>
            <p:ph type="sldNum" sz="quarter" idx="10"/>
          </p:nvPr>
        </p:nvSpPr>
        <p:spPr/>
        <p:txBody>
          <a:body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23070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March 28,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33754462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28,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1313702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Slide: Version A">
    <p:spTree>
      <p:nvGrpSpPr>
        <p:cNvPr id="1" name=""/>
        <p:cNvGrpSpPr/>
        <p:nvPr/>
      </p:nvGrpSpPr>
      <p:grpSpPr>
        <a:xfrm>
          <a:off x="0" y="0"/>
          <a:ext cx="0" cy="0"/>
          <a:chOff x="0" y="0"/>
          <a:chExt cx="0" cy="0"/>
        </a:xfrm>
      </p:grpSpPr>
      <p:sp>
        <p:nvSpPr>
          <p:cNvPr id="6" name="Title 1"/>
          <p:cNvSpPr>
            <a:spLocks noGrp="1"/>
          </p:cNvSpPr>
          <p:nvPr>
            <p:ph type="title"/>
          </p:nvPr>
        </p:nvSpPr>
        <p:spPr>
          <a:xfrm>
            <a:off x="304800" y="5410201"/>
            <a:ext cx="8534400" cy="380999"/>
          </a:xfrm>
          <a:prstGeom prst="rect">
            <a:avLst/>
          </a:prstGeom>
        </p:spPr>
        <p:txBody>
          <a:bodyPr/>
          <a:lstStyle>
            <a:lvl1pPr>
              <a:defRPr sz="2000">
                <a:latin typeface="Times New Roman" charset="0"/>
                <a:ea typeface="Times New Roman" charset="0"/>
                <a:cs typeface="Times New Roman" charset="0"/>
              </a:defRPr>
            </a:lvl1pPr>
          </a:lstStyle>
          <a:p>
            <a:r>
              <a:rPr lang="en-US" dirty="0"/>
              <a:t>Click to edit Master title style</a:t>
            </a:r>
          </a:p>
        </p:txBody>
      </p:sp>
      <p:sp>
        <p:nvSpPr>
          <p:cNvPr id="5" name="Content Placeholder 2"/>
          <p:cNvSpPr>
            <a:spLocks noGrp="1"/>
          </p:cNvSpPr>
          <p:nvPr>
            <p:ph idx="1"/>
          </p:nvPr>
        </p:nvSpPr>
        <p:spPr>
          <a:xfrm>
            <a:off x="304800" y="609601"/>
            <a:ext cx="8534400" cy="4726179"/>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8" name="Content Placeholder 7"/>
          <p:cNvSpPr>
            <a:spLocks noGrp="1"/>
          </p:cNvSpPr>
          <p:nvPr>
            <p:ph sz="quarter" idx="12"/>
          </p:nvPr>
        </p:nvSpPr>
        <p:spPr>
          <a:xfrm>
            <a:off x="304800" y="5791200"/>
            <a:ext cx="8534400" cy="457199"/>
          </a:xfrm>
          <a:prstGeom prst="rect">
            <a:avLst/>
          </a:prstGeom>
        </p:spPr>
        <p:txBody>
          <a:bodyPr/>
          <a:lstStyle>
            <a:lvl1pPr marL="0" indent="0">
              <a:buNone/>
              <a:defRPr sz="2000" b="0" i="0">
                <a:latin typeface="Times New Roman" charset="0"/>
                <a:ea typeface="Times New Roman" charset="0"/>
                <a:cs typeface="Times New Roman" charset="0"/>
              </a:defRPr>
            </a:lvl1pPr>
          </a:lstStyle>
          <a:p>
            <a:pPr lvl="0"/>
            <a:endParaRPr lang="en-US" dirty="0"/>
          </a:p>
        </p:txBody>
      </p:sp>
      <p:sp>
        <p:nvSpPr>
          <p:cNvPr id="4" name="Slide Number Placeholder 3"/>
          <p:cNvSpPr>
            <a:spLocks noGrp="1"/>
          </p:cNvSpPr>
          <p:nvPr>
            <p:ph type="sldNum" sz="quarter" idx="11"/>
          </p:nvPr>
        </p:nvSpPr>
        <p:spPr>
          <a:xfrm>
            <a:off x="6457950" y="6356350"/>
            <a:ext cx="2381250" cy="365125"/>
          </a:xfrm>
        </p:spPr>
        <p:txBody>
          <a:bodyPr/>
          <a:lstStyle/>
          <a:p>
            <a:fld id="{43DD970A-8A59-5645-997B-8F1EF841716D}" type="slidenum">
              <a:rPr lang="en-US" smtClean="0"/>
              <a:pPr/>
              <a:t>‹#›</a:t>
            </a:fld>
            <a:endParaRPr lang="en-US" dirty="0"/>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5210574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mage Slide: Version B">
    <p:spTree>
      <p:nvGrpSpPr>
        <p:cNvPr id="1" name=""/>
        <p:cNvGrpSpPr/>
        <p:nvPr/>
      </p:nvGrpSpPr>
      <p:grpSpPr>
        <a:xfrm>
          <a:off x="0" y="0"/>
          <a:ext cx="0" cy="0"/>
          <a:chOff x="0" y="0"/>
          <a:chExt cx="0" cy="0"/>
        </a:xfrm>
      </p:grpSpPr>
      <p:sp>
        <p:nvSpPr>
          <p:cNvPr id="2" name="Title 1"/>
          <p:cNvSpPr>
            <a:spLocks noGrp="1"/>
          </p:cNvSpPr>
          <p:nvPr>
            <p:ph type="title"/>
          </p:nvPr>
        </p:nvSpPr>
        <p:spPr>
          <a:xfrm>
            <a:off x="304800" y="5961253"/>
            <a:ext cx="8534400" cy="320675"/>
          </a:xfrm>
          <a:prstGeom prst="rect">
            <a:avLst/>
          </a:prstGeom>
        </p:spPr>
        <p:txBody>
          <a:bodyPr/>
          <a:lstStyle>
            <a:lvl1pPr algn="ct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a:xfrm>
            <a:off x="304800" y="609601"/>
            <a:ext cx="8534400" cy="5277230"/>
          </a:xfrm>
          <a:prstGeom prst="rect">
            <a:avLst/>
          </a:prstGeom>
        </p:spPr>
        <p:txBody>
          <a:bodyPr/>
          <a:lstStyle>
            <a:lvl1pPr marL="0" indent="0">
              <a:buNone/>
              <a:defRPr b="0" i="0">
                <a:latin typeface="Times New Roman" charset="0"/>
                <a:ea typeface="Times New Roman" charset="0"/>
                <a:cs typeface="Times New Roman" charset="0"/>
              </a:defRPr>
            </a:lvl1pPr>
          </a:lstStyle>
          <a:p>
            <a:pPr lvl="0"/>
            <a:endParaRPr lang="en-US" dirty="0"/>
          </a:p>
        </p:txBody>
      </p:sp>
      <p:sp>
        <p:nvSpPr>
          <p:cNvPr id="6" name="Slide Number Placeholder 5"/>
          <p:cNvSpPr>
            <a:spLocks noGrp="1"/>
          </p:cNvSpPr>
          <p:nvPr>
            <p:ph type="sldNum" sz="quarter" idx="12"/>
          </p:nvPr>
        </p:nvSpPr>
        <p:spPr>
          <a:xfrm>
            <a:off x="6457950" y="6356350"/>
            <a:ext cx="2381250" cy="365125"/>
          </a:xfrm>
        </p:spPr>
        <p:txBody>
          <a:bodyPr/>
          <a:lstStyle/>
          <a:p>
            <a:fld id="{43DD970A-8A59-5645-997B-8F1EF841716D}" type="slidenum">
              <a:rPr lang="en-US" smtClean="0"/>
              <a:pPr/>
              <a:t>‹#›</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5716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Outline: Version B">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BL 2-col"/>
          <p:cNvSpPr>
            <a:spLocks noGrp="1"/>
          </p:cNvSpPr>
          <p:nvPr>
            <p:ph sz="quarter" idx="12" hasCustomPrompt="1"/>
          </p:nvPr>
        </p:nvSpPr>
        <p:spPr>
          <a:xfrm>
            <a:off x="304800" y="1752600"/>
            <a:ext cx="8534400" cy="4419600"/>
          </a:xfrm>
          <a:prstGeom prst="rect">
            <a:avLst/>
          </a:prstGeom>
        </p:spPr>
        <p:txBody>
          <a:bodyPr numCol="2" spcCol="548640"/>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Two-Column</a:t>
            </a:r>
          </a:p>
          <a:p>
            <a:pPr lvl="0"/>
            <a:r>
              <a:rPr lang="en-US" dirty="0"/>
              <a:t>This Outline Has No Sub-lists</a:t>
            </a:r>
          </a:p>
          <a:p>
            <a:pPr lvl="0"/>
            <a:r>
              <a:rPr lang="en-US" dirty="0"/>
              <a:t>This List Is Bulleted</a:t>
            </a:r>
          </a:p>
          <a:p>
            <a:pPr lvl="0"/>
            <a:r>
              <a:rPr lang="en-US" dirty="0"/>
              <a:t>The Outline Slide Has A Footer</a:t>
            </a:r>
          </a:p>
          <a:p>
            <a:pPr lvl="0"/>
            <a:r>
              <a:rPr lang="en-US" dirty="0"/>
              <a:t>Outline Items Usually Have No Ending Punctuation</a:t>
            </a:r>
          </a:p>
          <a:p>
            <a:pPr lvl="0"/>
            <a:r>
              <a:rPr lang="en-US" dirty="0"/>
              <a:t>This is Another Heading</a:t>
            </a:r>
          </a:p>
          <a:p>
            <a:pPr lvl="0"/>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a:p>
            <a:pPr marL="292608" marR="0" lvl="0" indent="-292608" algn="l" defTabSz="914400" rtl="0" eaLnBrk="1" fontAlgn="auto" latinLnBrk="0" hangingPunct="1">
              <a:lnSpc>
                <a:spcPct val="90000"/>
              </a:lnSpc>
              <a:spcBef>
                <a:spcPts val="1000"/>
              </a:spcBef>
              <a:spcAft>
                <a:spcPts val="0"/>
              </a:spcAft>
              <a:buClr>
                <a:schemeClr val="accent2"/>
              </a:buClr>
              <a:buSzTx/>
              <a:buFont typeface="Arial"/>
              <a:buChar char="•"/>
              <a:tabLst/>
              <a:defRPr/>
            </a:pPr>
            <a:r>
              <a:rPr lang="en-US" dirty="0"/>
              <a:t>This is Another Heading</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99360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Outline: Version C1 (single#)">
    <p:spTree>
      <p:nvGrpSpPr>
        <p:cNvPr id="1" name=""/>
        <p:cNvGrpSpPr/>
        <p:nvPr/>
      </p:nvGrpSpPr>
      <p:grpSpPr>
        <a:xfrm>
          <a:off x="0" y="0"/>
          <a:ext cx="0" cy="0"/>
          <a:chOff x="0" y="0"/>
          <a:chExt cx="0" cy="0"/>
        </a:xfrm>
      </p:grpSpPr>
      <p:sp>
        <p:nvSpPr>
          <p:cNvPr id="8"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2" hasCustomPrompt="1"/>
          </p:nvPr>
        </p:nvSpPr>
        <p:spPr>
          <a:xfrm>
            <a:off x="304800" y="1752600"/>
            <a:ext cx="8534400" cy="4495800"/>
          </a:xfrm>
          <a:prstGeom prst="rect">
            <a:avLst/>
          </a:prstGeom>
        </p:spPr>
        <p:txBody>
          <a:bodyPr/>
          <a:lstStyle>
            <a:lvl1pPr marL="514350" indent="-514350">
              <a:buClr>
                <a:schemeClr val="accent2"/>
              </a:buClr>
              <a:buFont typeface="+mj-lt"/>
              <a:buAutoNum type="arabicPeriod"/>
              <a:defRPr sz="2800" b="0" i="0" baseline="0">
                <a:latin typeface="Times New Roman" charset="0"/>
                <a:ea typeface="Times New Roman" charset="0"/>
                <a:cs typeface="Times New Roman" charset="0"/>
              </a:defRPr>
            </a:lvl1pPr>
            <a:lvl2pPr>
              <a:defRPr sz="2800" b="0" i="0">
                <a:latin typeface="Source Sans Pro" charset="0"/>
                <a:ea typeface="Source Sans Pro" charset="0"/>
                <a:cs typeface="Source Sans Pro"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One-Column</a:t>
            </a:r>
          </a:p>
          <a:p>
            <a:pPr lvl="0"/>
            <a:r>
              <a:rPr lang="en-US" dirty="0"/>
              <a:t>It Is One-Column Only</a:t>
            </a:r>
          </a:p>
          <a:p>
            <a:pPr lvl="0"/>
            <a:r>
              <a:rPr lang="en-US" dirty="0"/>
              <a:t>This Outline Has H1 Headings Only</a:t>
            </a:r>
          </a:p>
          <a:p>
            <a:pPr lvl="0"/>
            <a:r>
              <a:rPr lang="en-US" dirty="0"/>
              <a:t>The Headings Are in Title Case, Matching the </a:t>
            </a:r>
            <a:r>
              <a:rPr lang="en-US" dirty="0" err="1"/>
              <a:t>eText</a:t>
            </a:r>
            <a:r>
              <a:rPr lang="en-US" dirty="0"/>
              <a:t>; This Can Vary by Title</a:t>
            </a:r>
          </a:p>
          <a:p>
            <a:pPr lvl="0"/>
            <a:r>
              <a:rPr lang="en-US" dirty="0"/>
              <a:t>This List Is Numbered</a:t>
            </a:r>
          </a:p>
          <a:p>
            <a:pPr lvl="0"/>
            <a:r>
              <a:rPr lang="en-US" dirty="0"/>
              <a:t>The Outline Slide Has a Footer</a:t>
            </a:r>
          </a:p>
          <a:p>
            <a:pPr lvl="0"/>
            <a:r>
              <a:rPr lang="en-US" dirty="0"/>
              <a:t>Outline Items Usually Have No Ending Punctuation</a:t>
            </a:r>
          </a:p>
        </p:txBody>
      </p:sp>
      <p:sp>
        <p:nvSpPr>
          <p:cNvPr id="7" name="Slide Number Placeholder 6"/>
          <p:cNvSpPr>
            <a:spLocks noGrp="1"/>
          </p:cNvSpPr>
          <p:nvPr>
            <p:ph type="sldNum" sz="quarter" idx="14"/>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3"/>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78642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Outline: Version C2 (double#)">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10" name="COBNL"/>
          <p:cNvSpPr>
            <a:spLocks noGrp="1"/>
          </p:cNvSpPr>
          <p:nvPr>
            <p:ph sz="quarter" idx="14" hasCustomPrompt="1"/>
          </p:nvPr>
        </p:nvSpPr>
        <p:spPr>
          <a:xfrm>
            <a:off x="304800" y="1752600"/>
            <a:ext cx="8534400" cy="41148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stStyle>
          <a:p>
            <a:pPr lvl="0"/>
            <a:r>
              <a:rPr lang="en-US" dirty="0"/>
              <a:t>1.1	This Is a Sample Outline for One-Column and Double-numbered</a:t>
            </a:r>
          </a:p>
          <a:p>
            <a:pPr lvl="0"/>
            <a:r>
              <a:rPr lang="en-US" dirty="0"/>
              <a:t>1.2	It is One-column Only</a:t>
            </a:r>
          </a:p>
          <a:p>
            <a:pPr lvl="0"/>
            <a:r>
              <a:rPr lang="en-US" dirty="0"/>
              <a:t>1.3	This Outline Has No Sub-lists</a:t>
            </a:r>
          </a:p>
          <a:p>
            <a:pPr lvl="0"/>
            <a:r>
              <a:rPr lang="en-US" dirty="0"/>
              <a:t>1.4	This List Is Double-numbered</a:t>
            </a:r>
          </a:p>
          <a:p>
            <a:pPr lvl="0"/>
            <a:r>
              <a:rPr lang="en-US" dirty="0"/>
              <a:t>1.5	The Outline Slide Has a Footer</a:t>
            </a:r>
          </a:p>
          <a:p>
            <a:pPr lvl="0"/>
            <a:r>
              <a:rPr lang="en-US" dirty="0"/>
              <a:t>10.6	Outline Items Usually Have No Ending Punctuation</a:t>
            </a:r>
          </a:p>
        </p:txBody>
      </p:sp>
      <p:sp>
        <p:nvSpPr>
          <p:cNvPr id="8" name="Slide Number Placeholder 7"/>
          <p:cNvSpPr>
            <a:spLocks noGrp="1"/>
          </p:cNvSpPr>
          <p:nvPr>
            <p:ph type="sldNum" sz="quarter" idx="16"/>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2" name="Footer Placeholder 1"/>
          <p:cNvSpPr>
            <a:spLocks noGrp="1"/>
          </p:cNvSpPr>
          <p:nvPr>
            <p:ph type="ftr" sz="quarter" idx="15"/>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12357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utline: Version D">
    <p:spTree>
      <p:nvGrpSpPr>
        <p:cNvPr id="1" name=""/>
        <p:cNvGrpSpPr/>
        <p:nvPr/>
      </p:nvGrpSpPr>
      <p:grpSpPr>
        <a:xfrm>
          <a:off x="0" y="0"/>
          <a:ext cx="0" cy="0"/>
          <a:chOff x="0" y="0"/>
          <a:chExt cx="0" cy="0"/>
        </a:xfrm>
      </p:grpSpPr>
      <p:sp>
        <p:nvSpPr>
          <p:cNvPr id="6"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8" name="COBBL"/>
          <p:cNvSpPr>
            <a:spLocks noGrp="1"/>
          </p:cNvSpPr>
          <p:nvPr>
            <p:ph sz="quarter" idx="12" hasCustomPrompt="1"/>
          </p:nvPr>
        </p:nvSpPr>
        <p:spPr>
          <a:xfrm>
            <a:off x="304800" y="1752600"/>
            <a:ext cx="8534400" cy="4495800"/>
          </a:xfrm>
          <a:prstGeom prst="rect">
            <a:avLst/>
          </a:prstGeom>
        </p:spPr>
        <p:txBody>
          <a:bodyPr/>
          <a:lstStyle>
            <a:lvl1pPr marL="292608" marR="0" indent="-292608" algn="l" defTabSz="914400" rtl="0" eaLnBrk="1" fontAlgn="auto" latinLnBrk="0" hangingPunct="1">
              <a:lnSpc>
                <a:spcPct val="90000"/>
              </a:lnSpc>
              <a:spcBef>
                <a:spcPts val="1000"/>
              </a:spcBef>
              <a:spcAft>
                <a:spcPts val="0"/>
              </a:spcAft>
              <a:buClr>
                <a:schemeClr val="accent2"/>
              </a:buClr>
              <a:buSzTx/>
              <a:buFont typeface="Arial"/>
              <a:buChar char="•"/>
              <a:tabLst/>
              <a:defRPr sz="2800" b="0" i="0" baseline="0">
                <a:latin typeface="Times New Roman" charset="0"/>
                <a:ea typeface="Times New Roman" charset="0"/>
                <a:cs typeface="Times New Roman" charset="0"/>
              </a:defRPr>
            </a:lvl1pPr>
            <a:lvl2pPr marL="621792" marR="0" indent="-320040" algn="l" defTabSz="914400" rtl="0" eaLnBrk="1" fontAlgn="auto" latinLnBrk="0" hangingPunct="1">
              <a:lnSpc>
                <a:spcPct val="90000"/>
              </a:lnSpc>
              <a:spcBef>
                <a:spcPts val="500"/>
              </a:spcBef>
              <a:spcAft>
                <a:spcPts val="0"/>
              </a:spcAft>
              <a:buClr>
                <a:schemeClr val="accent2"/>
              </a:buClr>
              <a:buSzPct val="80000"/>
              <a:buFont typeface="Courier New" charset="0"/>
              <a:buChar char="o"/>
              <a:tabLst/>
              <a:defRPr sz="2400" b="0" i="0" baseline="0">
                <a:latin typeface="Times New Roman" charset="0"/>
                <a:ea typeface="Times New Roman" charset="0"/>
                <a:cs typeface="Times New Roman" charset="0"/>
              </a:defRPr>
            </a:lvl2pPr>
            <a:lvl3pPr>
              <a:defRPr sz="2800" b="0" i="0">
                <a:latin typeface="Source Sans Pro" charset="0"/>
                <a:ea typeface="Source Sans Pro" charset="0"/>
                <a:cs typeface="Source Sans Pro" charset="0"/>
              </a:defRPr>
            </a:lvl3pPr>
            <a:lvl4pPr>
              <a:defRPr sz="2800" b="0" i="0">
                <a:latin typeface="Source Sans Pro" charset="0"/>
                <a:ea typeface="Source Sans Pro" charset="0"/>
                <a:cs typeface="Source Sans Pro" charset="0"/>
              </a:defRPr>
            </a:lvl4pPr>
            <a:lvl5pPr>
              <a:defRPr sz="2800" b="0" i="0">
                <a:latin typeface="Source Sans Pro" charset="0"/>
                <a:ea typeface="Source Sans Pro" charset="0"/>
                <a:cs typeface="Source Sans Pro" charset="0"/>
              </a:defRPr>
            </a:lvl5pPr>
          </a:lstStyle>
          <a:p>
            <a:pPr lvl="0"/>
            <a:r>
              <a:rPr lang="en-US" dirty="0"/>
              <a:t>This Is a Sample Outline for 1-Column </a:t>
            </a:r>
          </a:p>
          <a:p>
            <a:pPr lvl="1"/>
            <a:r>
              <a:rPr lang="en-US" dirty="0"/>
              <a:t>It Has H2s</a:t>
            </a:r>
          </a:p>
          <a:p>
            <a:pPr lvl="0"/>
            <a:r>
              <a:rPr lang="en-US" dirty="0"/>
              <a:t>It Is One-column Only</a:t>
            </a:r>
          </a:p>
          <a:p>
            <a:pPr lvl="1"/>
            <a:r>
              <a:rPr lang="en-US" dirty="0"/>
              <a:t>It Will Probably Not Have Art</a:t>
            </a:r>
          </a:p>
          <a:p>
            <a:pPr lvl="0"/>
            <a:r>
              <a:rPr lang="en-US" dirty="0"/>
              <a:t>This Is a Bulleted List</a:t>
            </a:r>
          </a:p>
          <a:p>
            <a:pPr lvl="1"/>
            <a:r>
              <a:rPr lang="en-US" dirty="0"/>
              <a:t>Make Sure That Any Links Included Here, for Any Reason, Have Descriptive Hyperlinks</a:t>
            </a:r>
          </a:p>
          <a:p>
            <a:pPr lvl="0"/>
            <a:r>
              <a:rPr lang="en-US" dirty="0"/>
              <a:t>Outline Items Usually Have No Ending Punctuation</a:t>
            </a:r>
          </a:p>
          <a:p>
            <a:pPr lvl="1"/>
            <a:r>
              <a:rPr lang="en-US" dirty="0"/>
              <a:t>There is a Footer</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837909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Outline: Version E1 (sing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419600"/>
          </a:xfrm>
          <a:prstGeom prst="rect">
            <a:avLst/>
          </a:prstGeom>
        </p:spPr>
        <p:txBody>
          <a:bodyPr/>
          <a:lstStyle>
            <a:lvl1pPr marL="465138" indent="-465138">
              <a:buClr>
                <a:schemeClr val="accent2"/>
              </a:buClr>
              <a:buFont typeface="+mj-lt"/>
              <a:buAutoNum type="arabicPeriod"/>
              <a:tabLst/>
              <a:defRPr sz="2800" b="0" i="0" baseline="0">
                <a:latin typeface="Times New Roman" charset="0"/>
                <a:ea typeface="Times New Roman" charset="0"/>
                <a:cs typeface="Times New Roman" charset="0"/>
              </a:defRPr>
            </a:lvl1pPr>
            <a:lvl2pPr marL="803275" indent="-282575">
              <a:buClr>
                <a:schemeClr val="accent2"/>
              </a:buClr>
              <a:tabLst/>
              <a:defRPr sz="2400" b="0" i="0" baseline="0">
                <a:latin typeface="Times New Roman" charset="0"/>
                <a:ea typeface="Times New Roman" charset="0"/>
                <a:cs typeface="Times New Roman" charset="0"/>
              </a:defRPr>
            </a:lvl2pPr>
            <a:lvl3pPr marL="803275" marR="0" indent="-282575"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This Is a Sample Outline for One-Column and single number</a:t>
            </a:r>
          </a:p>
          <a:p>
            <a:pPr lvl="1"/>
            <a:r>
              <a:rPr lang="en-US" dirty="0"/>
              <a:t>The H2 Level Does Not Have a Number</a:t>
            </a:r>
          </a:p>
          <a:p>
            <a:pPr lvl="2"/>
            <a:r>
              <a:rPr lang="en-US" dirty="0"/>
              <a:t>One of the Subheadings May Be a Special Feature  </a:t>
            </a:r>
          </a:p>
          <a:p>
            <a:pPr lvl="0"/>
            <a:r>
              <a:rPr lang="en-US" dirty="0"/>
              <a:t>This Outline Has Two Levels</a:t>
            </a:r>
          </a:p>
          <a:p>
            <a:pPr lvl="1"/>
            <a:r>
              <a:rPr lang="en-US" dirty="0"/>
              <a:t>Outline Items Usually Have No Ending Punctuation</a:t>
            </a:r>
          </a:p>
          <a:p>
            <a:pPr marL="803275" marR="0" lvl="2" indent="-282575" algn="l" defTabSz="914400" rtl="0" eaLnBrk="1" fontAlgn="auto" latinLnBrk="0" hangingPunct="1">
              <a:lnSpc>
                <a:spcPct val="90000"/>
              </a:lnSpc>
              <a:spcBef>
                <a:spcPts val="500"/>
              </a:spcBef>
              <a:spcAft>
                <a:spcPts val="0"/>
              </a:spcAft>
              <a:buClrTx/>
              <a:buSzTx/>
              <a:buFont typeface="Arial"/>
              <a:buChar char="•"/>
              <a:tabLst/>
              <a:defRPr/>
            </a:pPr>
            <a:r>
              <a:rPr lang="en-US" dirty="0"/>
              <a:t>Special Feature</a:t>
            </a:r>
          </a:p>
        </p:txBody>
      </p:sp>
      <p:sp>
        <p:nvSpPr>
          <p:cNvPr id="3" name="Slide Number Placeholder 2"/>
          <p:cNvSpPr>
            <a:spLocks noGrp="1"/>
          </p:cNvSpPr>
          <p:nvPr>
            <p:ph type="sldNum" sz="quarter" idx="10"/>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4" name="Footer Placeholder 3"/>
          <p:cNvSpPr>
            <a:spLocks noGrp="1"/>
          </p:cNvSpPr>
          <p:nvPr>
            <p:ph type="ftr" sz="quarter" idx="11"/>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26343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Outline: Version E2 (double#)">
    <p:spTree>
      <p:nvGrpSpPr>
        <p:cNvPr id="1" name=""/>
        <p:cNvGrpSpPr/>
        <p:nvPr/>
      </p:nvGrpSpPr>
      <p:grpSpPr>
        <a:xfrm>
          <a:off x="0" y="0"/>
          <a:ext cx="0" cy="0"/>
          <a:chOff x="0" y="0"/>
          <a:chExt cx="0" cy="0"/>
        </a:xfrm>
      </p:grpSpPr>
      <p:sp>
        <p:nvSpPr>
          <p:cNvPr id="7" name="Title"/>
          <p:cNvSpPr>
            <a:spLocks noGrp="1"/>
          </p:cNvSpPr>
          <p:nvPr>
            <p:ph type="title"/>
          </p:nvPr>
        </p:nvSpPr>
        <p:spPr>
          <a:xfrm>
            <a:off x="304800" y="762001"/>
            <a:ext cx="8534400" cy="838199"/>
          </a:xfrm>
          <a:prstGeom prst="rect">
            <a:avLst/>
          </a:prstGeom>
        </p:spPr>
        <p:txBody>
          <a:bodyPr/>
          <a:lstStyle>
            <a:lvl1pPr>
              <a:defRPr sz="4000">
                <a:solidFill>
                  <a:schemeClr val="accent1"/>
                </a:solidFill>
                <a:latin typeface="Times New Roman" charset="0"/>
                <a:ea typeface="Times New Roman" charset="0"/>
                <a:cs typeface="Times New Roman" charset="0"/>
              </a:defRPr>
            </a:lvl1pPr>
          </a:lstStyle>
          <a:p>
            <a:r>
              <a:rPr lang="en-US" dirty="0"/>
              <a:t>Click to edit Master title style</a:t>
            </a:r>
          </a:p>
        </p:txBody>
      </p:sp>
      <p:sp>
        <p:nvSpPr>
          <p:cNvPr id="6" name="COBNL"/>
          <p:cNvSpPr>
            <a:spLocks noGrp="1"/>
          </p:cNvSpPr>
          <p:nvPr>
            <p:ph sz="quarter" idx="14" hasCustomPrompt="1"/>
          </p:nvPr>
        </p:nvSpPr>
        <p:spPr>
          <a:xfrm>
            <a:off x="304800" y="1752600"/>
            <a:ext cx="8534400" cy="4343400"/>
          </a:xfrm>
          <a:prstGeom prst="rect">
            <a:avLst/>
          </a:prstGeom>
        </p:spPr>
        <p:txBody>
          <a:bodyPr/>
          <a:lstStyle>
            <a:lvl1pPr marL="803275" indent="-803275">
              <a:buNone/>
              <a:tabLst/>
              <a:defRPr sz="2800" b="0" i="0" baseline="0">
                <a:latin typeface="Times New Roman" charset="0"/>
                <a:ea typeface="Times New Roman" charset="0"/>
                <a:cs typeface="Times New Roman" charset="0"/>
              </a:defRPr>
            </a:lvl1pPr>
            <a:lvl2pPr marL="1143000" indent="-292608">
              <a:buClr>
                <a:schemeClr val="accent2"/>
              </a:buClr>
              <a:defRPr sz="2400" b="0" i="0" baseline="0">
                <a:latin typeface="Times New Roman" charset="0"/>
                <a:ea typeface="Times New Roman" charset="0"/>
                <a:cs typeface="Times New Roman" charset="0"/>
              </a:defRPr>
            </a:lvl2pPr>
            <a:lvl3pPr marL="1143000" marR="0" indent="-292608" algn="l" defTabSz="914400" rtl="0" eaLnBrk="1" fontAlgn="auto" latinLnBrk="0" hangingPunct="1">
              <a:lnSpc>
                <a:spcPct val="90000"/>
              </a:lnSpc>
              <a:spcBef>
                <a:spcPts val="500"/>
              </a:spcBef>
              <a:spcAft>
                <a:spcPts val="0"/>
              </a:spcAft>
              <a:buClrTx/>
              <a:buSzTx/>
              <a:buFont typeface="Arial"/>
              <a:buChar char="•"/>
              <a:tabLst/>
              <a:defRPr sz="2400" b="0" i="0">
                <a:solidFill>
                  <a:schemeClr val="accent2"/>
                </a:solidFill>
                <a:latin typeface="Times New Roman" charset="0"/>
                <a:ea typeface="Times New Roman" charset="0"/>
                <a:cs typeface="Times New Roman" charset="0"/>
              </a:defRPr>
            </a:lvl3pPr>
          </a:lstStyle>
          <a:p>
            <a:pPr lvl="0"/>
            <a:r>
              <a:rPr lang="en-US" dirty="0"/>
              <a:t>1.1	This Is a Sample Outline for One-Column and Double-numbered</a:t>
            </a:r>
          </a:p>
          <a:p>
            <a:pPr lvl="1"/>
            <a:r>
              <a:rPr lang="en-US" dirty="0"/>
              <a:t>The H2 Level Does Not Have a Number</a:t>
            </a:r>
          </a:p>
          <a:p>
            <a:pPr lvl="2"/>
            <a:r>
              <a:rPr lang="en-US" dirty="0"/>
              <a:t>One of the Subheadings May Be a Special Feature </a:t>
            </a:r>
          </a:p>
          <a:p>
            <a:pPr lvl="0"/>
            <a:r>
              <a:rPr lang="en-US" dirty="0"/>
              <a:t>10.2	This Outline Has Two Levels</a:t>
            </a:r>
          </a:p>
          <a:p>
            <a:pPr lvl="1"/>
            <a:r>
              <a:rPr lang="en-US" dirty="0"/>
              <a:t>Outline Items Usually Have No Ending Punctuation</a:t>
            </a:r>
          </a:p>
          <a:p>
            <a:pPr lvl="2"/>
            <a:r>
              <a:rPr lang="en-US" dirty="0"/>
              <a:t>Special Feature </a:t>
            </a:r>
          </a:p>
        </p:txBody>
      </p:sp>
      <p:sp>
        <p:nvSpPr>
          <p:cNvPr id="4" name="Slide Number Placeholder 3"/>
          <p:cNvSpPr>
            <a:spLocks noGrp="1"/>
          </p:cNvSpPr>
          <p:nvPr>
            <p:ph type="sldNum" sz="quarter" idx="11"/>
          </p:nvPr>
        </p:nvSpPr>
        <p:spPr/>
        <p:txBody>
          <a:bodyPr/>
          <a:lstStyle>
            <a:lvl1pPr>
              <a:defRPr>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3" name="Footer Placeholder 2"/>
          <p:cNvSpPr>
            <a:spLocks noGrp="1"/>
          </p:cNvSpPr>
          <p:nvPr>
            <p:ph type="ftr" sz="quarter" idx="10"/>
          </p:nvPr>
        </p:nvSpPr>
        <p:spPr/>
        <p:txBody>
          <a:bodyPr/>
          <a:lstStyle>
            <a:lvl1pPr>
              <a:defRPr>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04265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304800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3880275"/>
      </p:ext>
    </p:extLst>
  </p:cSld>
  <p:clrMap bg1="lt1" tx1="dk1" bg2="lt2" tx2="dk2" accent1="accent1" accent2="accent2" accent3="accent3" accent4="accent4" accent5="accent5" accent6="accent6" hlink="hlink" folHlink="folHlink"/>
  <p:sldLayoutIdLst>
    <p:sldLayoutId id="2147483940" r:id="rId1"/>
    <p:sldLayoutId id="2147483941" r:id="rId2"/>
  </p:sldLayoutIdLst>
  <p:hf hdr="0" ftr="0" dt="0"/>
  <p:txStyles>
    <p:titleStyle>
      <a:lvl1pPr algn="ctr" defTabSz="914400" rtl="0" eaLnBrk="1" latinLnBrk="0" hangingPunct="1">
        <a:lnSpc>
          <a:spcPct val="90000"/>
        </a:lnSpc>
        <a:spcBef>
          <a:spcPct val="0"/>
        </a:spcBef>
        <a:buNone/>
        <a:defRPr sz="1100" kern="1200">
          <a:solidFill>
            <a:schemeClr val="tx1"/>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0"/>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16" name="Rectangle 15"/>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Source Sans Pro" charset="0"/>
                <a:ea typeface="Source Sans Pro" charset="0"/>
                <a:cs typeface="Source Sans Pro" charset="0"/>
              </a:defRPr>
            </a:lvl1pPr>
          </a:lstStyle>
          <a:p>
            <a:fld id="{67B19427-F580-D146-B60E-4CADEE75497F}" type="slidenum">
              <a:rPr lang="en-US" smtClean="0"/>
              <a:pPr/>
              <a:t>‹#›</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611586285"/>
      </p:ext>
    </p:extLst>
  </p:cSld>
  <p:clrMap bg1="lt1" tx1="dk1" bg2="lt2" tx2="dk2" accent1="accent1" accent2="accent2" accent3="accent3" accent4="accent4" accent5="accent5" accent6="accent6" hlink="hlink" folHlink="folHlink"/>
  <p:sldLayoutIdLst>
    <p:sldLayoutId id="2147483937" r:id="rId1"/>
    <p:sldLayoutId id="2147483942" r:id="rId2"/>
    <p:sldLayoutId id="2147483956" r:id="rId3"/>
    <p:sldLayoutId id="2147483955" r:id="rId4"/>
    <p:sldLayoutId id="2147483957" r:id="rId5"/>
    <p:sldLayoutId id="2147483959" r:id="rId6"/>
    <p:sldLayoutId id="2147483958" r:id="rId7"/>
    <p:sldLayoutId id="2147483960" r:id="rId8"/>
    <p:sldLayoutId id="2147483961" r:id="rId9"/>
    <p:sldLayoutId id="2147483962" r:id="rId10"/>
    <p:sldLayoutId id="2147483963" r:id="rId11"/>
  </p:sldLayoutIdLst>
  <p:hf hdr="0" ftr="0" dt="0"/>
  <p:txStyles>
    <p:titleStyle>
      <a:lvl1pPr algn="l" defTabSz="914400" rtl="0" eaLnBrk="1" latinLnBrk="0" hangingPunct="1">
        <a:lnSpc>
          <a:spcPct val="90000"/>
        </a:lnSpc>
        <a:spcBef>
          <a:spcPct val="0"/>
        </a:spcBef>
        <a:buNone/>
        <a:defRPr sz="44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1066800"/>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811935529"/>
      </p:ext>
    </p:extLst>
  </p:cSld>
  <p:clrMap bg1="lt1" tx1="dk1" bg2="lt2" tx2="dk2" accent1="accent1" accent2="accent2" accent3="accent3" accent4="accent4" accent5="accent5" accent6="accent6" hlink="hlink" folHlink="folHlink"/>
  <p:sldLayoutIdLst>
    <p:sldLayoutId id="2147483944" r:id="rId1"/>
    <p:sldLayoutId id="2147483964" r:id="rId2"/>
  </p:sldLayoutIdLst>
  <p:hf hdr="0" ftr="0" dt="0"/>
  <p:txStyles>
    <p:titleStyle>
      <a:lvl1pPr algn="l" defTabSz="914400" rtl="0" eaLnBrk="1" latinLnBrk="0" hangingPunct="1">
        <a:lnSpc>
          <a:spcPct val="90000"/>
        </a:lnSpc>
        <a:spcBef>
          <a:spcPct val="0"/>
        </a:spcBef>
        <a:buNone/>
        <a:defRPr sz="4000" b="1" i="0" kern="1200">
          <a:solidFill>
            <a:schemeClr val="accent2"/>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7"/>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32194706"/>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94" r:id="rId3"/>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2"/>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1616953850"/>
      </p:ext>
    </p:extLst>
  </p:cSld>
  <p:clrMap bg1="lt1" tx1="dk1" bg2="lt2" tx2="dk2" accent1="accent1" accent2="accent2" accent3="accent3" accent4="accent4" accent5="accent5" accent6="accent6" hlink="hlink" folHlink="folHlink"/>
  <p:sldLayoutIdLst>
    <p:sldLayoutId id="2147483969" r:id="rId1"/>
    <p:sldLayoutId id="2147483970" r:id="rId2"/>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1"/>
            <a:ext cx="8534400" cy="838198"/>
          </a:xfrm>
          <a:prstGeom prst="rect">
            <a:avLst/>
          </a:prstGeom>
        </p:spPr>
        <p:txBody>
          <a:bodyPr vert="horz" lIns="91440" tIns="45720" rIns="91440" bIns="45720" rtlCol="0" anchor="t">
            <a:normAutofit/>
          </a:bodyPr>
          <a:lstStyle/>
          <a:p>
            <a:r>
              <a:rPr lang="en-US" dirty="0"/>
              <a:t>Click to edit Master title style</a:t>
            </a:r>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6457950" y="6356350"/>
            <a:ext cx="2381250" cy="365125"/>
          </a:xfrm>
          <a:prstGeom prst="rect">
            <a:avLst/>
          </a:prstGeom>
        </p:spPr>
        <p:txBody>
          <a:bodyPr vert="horz" lIns="91440" tIns="45720" rIns="91440" bIns="45720" rtlCol="0" anchor="ctr"/>
          <a:lstStyle>
            <a:lvl1pPr algn="r">
              <a:defRPr sz="1200" b="0" i="0">
                <a:solidFill>
                  <a:schemeClr val="tx1">
                    <a:tint val="75000"/>
                  </a:schemeClr>
                </a:solidFill>
                <a:latin typeface="Times New Roman" charset="0"/>
                <a:ea typeface="Times New Roman" charset="0"/>
                <a:cs typeface="Times New Roman" charset="0"/>
              </a:defRPr>
            </a:lvl1pPr>
          </a:lstStyle>
          <a:p>
            <a:fld id="{67B19427-F580-D146-B60E-4CADEE75497F}" type="slidenum">
              <a:rPr lang="en-US" smtClean="0"/>
              <a:pPr/>
              <a:t>‹#›</a:t>
            </a:fld>
            <a:endParaRPr lang="en-US" dirty="0"/>
          </a:p>
        </p:txBody>
      </p:sp>
      <p:sp>
        <p:nvSpPr>
          <p:cNvPr id="10"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Times New Roman" charset="0"/>
                <a:ea typeface="Times New Roman" charset="0"/>
                <a:cs typeface="Times New Roman" charset="0"/>
              </a:defRPr>
            </a:lvl1pPr>
          </a:lstStyle>
          <a:p>
            <a:endParaRPr lang="en-US" dirty="0"/>
          </a:p>
        </p:txBody>
      </p:sp>
    </p:spTree>
    <p:extLst>
      <p:ext uri="{BB962C8B-B14F-4D97-AF65-F5344CB8AC3E}">
        <p14:creationId xmlns:p14="http://schemas.microsoft.com/office/powerpoint/2010/main" val="302625734"/>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91" r:id="rId3"/>
    <p:sldLayoutId id="2147484004" r:id="rId4"/>
    <p:sldLayoutId id="2147483997" r:id="rId5"/>
    <p:sldLayoutId id="2147483974" r:id="rId6"/>
    <p:sldLayoutId id="2147483975" r:id="rId7"/>
    <p:sldLayoutId id="2147484000" r:id="rId8"/>
    <p:sldLayoutId id="2147484003" r:id="rId9"/>
    <p:sldLayoutId id="2147484002" r:id="rId10"/>
    <p:sldLayoutId id="2147484006" r:id="rId11"/>
    <p:sldLayoutId id="2147484007" r:id="rId12"/>
    <p:sldLayoutId id="2147484008" r:id="rId13"/>
  </p:sldLayoutIdLst>
  <p:hf hdr="0" ftr="0" dt="0"/>
  <p:txStyles>
    <p:titleStyle>
      <a:lvl1pPr algn="l" defTabSz="914400" rtl="0" eaLnBrk="1" latinLnBrk="0" hangingPunct="1">
        <a:lnSpc>
          <a:spcPct val="90000"/>
        </a:lnSpc>
        <a:spcBef>
          <a:spcPct val="0"/>
        </a:spcBef>
        <a:buNone/>
        <a:defRPr sz="4000" b="1" i="0" kern="1200">
          <a:solidFill>
            <a:schemeClr val="accent1"/>
          </a:solidFill>
          <a:latin typeface="Times New Roman" charset="0"/>
          <a:ea typeface="Times New Roman" charset="0"/>
          <a:cs typeface="Times New Roman"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charset="0"/>
                <a:ea typeface="Times New Roman" charset="0"/>
                <a:cs typeface="Times New Roman" charset="0"/>
              </a:defRPr>
            </a:lvl1pPr>
          </a:lstStyle>
          <a:p>
            <a:endParaRPr lang="en-US" dirty="0"/>
          </a:p>
        </p:txBody>
      </p:sp>
      <p:sp>
        <p:nvSpPr>
          <p:cNvPr id="6" name="Slide Number Placeholder 5"/>
          <p:cNvSpPr>
            <a:spLocks noGrp="1"/>
          </p:cNvSpPr>
          <p:nvPr>
            <p:ph type="sldNum" sz="quarter" idx="4"/>
          </p:nvPr>
        </p:nvSpPr>
        <p:spPr>
          <a:xfrm>
            <a:off x="6457950" y="6356350"/>
            <a:ext cx="2457450" cy="365125"/>
          </a:xfrm>
          <a:prstGeom prst="rect">
            <a:avLst/>
          </a:prstGeom>
        </p:spPr>
        <p:txBody>
          <a:bodyPr vert="horz" lIns="91440" tIns="45720" rIns="91440" bIns="45720" rtlCol="0" anchor="ctr"/>
          <a:lstStyle>
            <a:lvl1pPr algn="r">
              <a:defRPr sz="1200">
                <a:solidFill>
                  <a:schemeClr val="tx1">
                    <a:tint val="75000"/>
                  </a:schemeClr>
                </a:solidFill>
                <a:latin typeface="Times New Roman" charset="0"/>
                <a:ea typeface="Times New Roman" charset="0"/>
                <a:cs typeface="Times New Roman" charset="0"/>
              </a:defRPr>
            </a:lvl1pPr>
          </a:lstStyle>
          <a:p>
            <a:fld id="{43DD970A-8A59-5645-997B-8F1EF841716D}" type="slidenum">
              <a:rPr lang="en-US" smtClean="0"/>
              <a:pPr/>
              <a:t>‹#›</a:t>
            </a:fld>
            <a:endParaRPr lang="en-US" dirty="0"/>
          </a:p>
        </p:txBody>
      </p:sp>
      <p:sp>
        <p:nvSpPr>
          <p:cNvPr id="7" name="Rectangle 6"/>
          <p:cNvSpPr/>
          <p:nvPr userDrawn="1"/>
        </p:nvSpPr>
        <p:spPr>
          <a:xfrm>
            <a:off x="0" y="0"/>
            <a:ext cx="91440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p:cNvCxnSpPr/>
          <p:nvPr userDrawn="1"/>
        </p:nvCxnSpPr>
        <p:spPr>
          <a:xfrm>
            <a:off x="0" y="6324600"/>
            <a:ext cx="91440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740712"/>
      </p:ext>
    </p:extLst>
  </p:cSld>
  <p:clrMap bg1="lt1" tx1="dk1" bg2="lt2" tx2="dk2" accent1="accent1" accent2="accent2" accent3="accent3" accent4="accent4" accent5="accent5" accent6="accent6" hlink="hlink" folHlink="folHlink"/>
  <p:sldLayoutIdLst>
    <p:sldLayoutId id="2147483988" r:id="rId1"/>
    <p:sldLayoutId id="2147483978" r:id="rId2"/>
  </p:sldLayoutIdLst>
  <p:hf hdr="0" ftr="0" dt="0"/>
  <p:txStyles>
    <p:titleStyle>
      <a:lvl1pPr algn="l" defTabSz="914400" rtl="0" eaLnBrk="1" latinLnBrk="0" hangingPunct="1">
        <a:lnSpc>
          <a:spcPct val="90000"/>
        </a:lnSpc>
        <a:spcBef>
          <a:spcPct val="0"/>
        </a:spcBef>
        <a:buNone/>
        <a:defRPr sz="1600" b="0" i="0" kern="1200">
          <a:solidFill>
            <a:schemeClr val="tx1"/>
          </a:solidFill>
          <a:latin typeface="STIX" charset="0"/>
          <a:ea typeface="STIX" charset="0"/>
          <a:cs typeface="STIX"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3.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1.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2.xml"/><Relationship Id="rId1" Type="http://schemas.openxmlformats.org/officeDocument/2006/relationships/tags" Target="../tags/tag9.xml"/><Relationship Id="rId5" Type="http://schemas.openxmlformats.org/officeDocument/2006/relationships/image" Target="../media/image11.gif"/><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2.xml"/><Relationship Id="rId1" Type="http://schemas.openxmlformats.org/officeDocument/2006/relationships/tags" Target="../tags/tag11.xml"/><Relationship Id="rId5" Type="http://schemas.openxmlformats.org/officeDocument/2006/relationships/image" Target="../media/image14.png"/><Relationship Id="rId4" Type="http://schemas.openxmlformats.org/officeDocument/2006/relationships/image" Target="../media/image10.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33.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3.xml"/><Relationship Id="rId1" Type="http://schemas.openxmlformats.org/officeDocument/2006/relationships/tags" Target="../tags/tag1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33.xml"/><Relationship Id="rId1" Type="http://schemas.openxmlformats.org/officeDocument/2006/relationships/tags" Target="../tags/tag15.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3.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33.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2.xml"/><Relationship Id="rId1" Type="http://schemas.openxmlformats.org/officeDocument/2006/relationships/tags" Target="../tags/tag1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2.xml"/><Relationship Id="rId1" Type="http://schemas.openxmlformats.org/officeDocument/2006/relationships/tags" Target="../tags/tag19.xml"/><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2.xml"/><Relationship Id="rId1" Type="http://schemas.openxmlformats.org/officeDocument/2006/relationships/tags" Target="../tags/tag2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1.xml"/><Relationship Id="rId1" Type="http://schemas.openxmlformats.org/officeDocument/2006/relationships/tags" Target="../tags/tag2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slideLayout" Target="../slideLayouts/slideLayout21.xml"/><Relationship Id="rId1" Type="http://schemas.openxmlformats.org/officeDocument/2006/relationships/tags" Target="../tags/tag22.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31.xml"/><Relationship Id="rId1" Type="http://schemas.openxmlformats.org/officeDocument/2006/relationships/tags" Target="../tags/tag2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1.xml"/><Relationship Id="rId1" Type="http://schemas.openxmlformats.org/officeDocument/2006/relationships/tags" Target="../tags/tag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2.xml"/><Relationship Id="rId1" Type="http://schemas.openxmlformats.org/officeDocument/2006/relationships/tags" Target="../tags/tag25.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2.xml"/><Relationship Id="rId1" Type="http://schemas.openxmlformats.org/officeDocument/2006/relationships/tags" Target="../tags/tag26.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6.xml"/><Relationship Id="rId1" Type="http://schemas.openxmlformats.org/officeDocument/2006/relationships/tags" Target="../tags/tag27.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6.xml"/><Relationship Id="rId1" Type="http://schemas.openxmlformats.org/officeDocument/2006/relationships/tags" Target="../tags/tag28.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48.png"/><Relationship Id="rId2" Type="http://schemas.openxmlformats.org/officeDocument/2006/relationships/tags" Target="../tags/tag29.xml"/><Relationship Id="rId1" Type="http://schemas.openxmlformats.org/officeDocument/2006/relationships/vmlDrawing" Target="../drawings/vmlDrawing2.vml"/><Relationship Id="rId6" Type="http://schemas.openxmlformats.org/officeDocument/2006/relationships/image" Target="../media/image47.png"/><Relationship Id="rId5" Type="http://schemas.openxmlformats.org/officeDocument/2006/relationships/image" Target="../media/image46.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1.xml"/><Relationship Id="rId1" Type="http://schemas.openxmlformats.org/officeDocument/2006/relationships/tags" Target="../tags/tag6.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tags" Target="../tags/tag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D7B39C-BF00-4F13-B06E-082B0BDAE183}"/>
              </a:ext>
            </a:extLst>
          </p:cNvPr>
          <p:cNvSpPr>
            <a:spLocks noGrp="1"/>
          </p:cNvSpPr>
          <p:nvPr>
            <p:ph sz="quarter" idx="19"/>
          </p:nvPr>
        </p:nvSpPr>
        <p:spPr>
          <a:xfrm>
            <a:off x="152400" y="152400"/>
            <a:ext cx="8839200" cy="533400"/>
          </a:xfrm>
        </p:spPr>
        <p:txBody>
          <a:bodyPr/>
          <a:lstStyle/>
          <a:p>
            <a:r>
              <a:rPr lang="en-US" dirty="0"/>
              <a:t>Statistics Session 15</a:t>
            </a:r>
          </a:p>
        </p:txBody>
      </p:sp>
      <p:sp>
        <p:nvSpPr>
          <p:cNvPr id="3" name="Content Placeholder 2">
            <a:extLst>
              <a:ext uri="{FF2B5EF4-FFF2-40B4-BE49-F238E27FC236}">
                <a16:creationId xmlns:a16="http://schemas.microsoft.com/office/drawing/2014/main" id="{AED7E4D3-8A97-4719-BC9B-B3AFE3509321}"/>
              </a:ext>
            </a:extLst>
          </p:cNvPr>
          <p:cNvSpPr>
            <a:spLocks noGrp="1"/>
          </p:cNvSpPr>
          <p:nvPr>
            <p:ph sz="quarter" idx="20"/>
          </p:nvPr>
        </p:nvSpPr>
        <p:spPr>
          <a:xfrm>
            <a:off x="335423" y="685800"/>
            <a:ext cx="8839200" cy="2286000"/>
          </a:xfrm>
        </p:spPr>
        <p:txBody>
          <a:bodyPr/>
          <a:lstStyle/>
          <a:p>
            <a:r>
              <a:rPr lang="en-US" sz="3200" b="1" dirty="0"/>
              <a:t>Continuous Random Variables</a:t>
            </a:r>
          </a:p>
        </p:txBody>
      </p:sp>
      <p:sp>
        <p:nvSpPr>
          <p:cNvPr id="11" name="Content Placeholder 5">
            <a:extLst>
              <a:ext uri="{FF2B5EF4-FFF2-40B4-BE49-F238E27FC236}">
                <a16:creationId xmlns:a16="http://schemas.microsoft.com/office/drawing/2014/main" id="{A5E8E772-A5C1-CC4B-8415-2CFD3BA5F8BA}"/>
              </a:ext>
            </a:extLst>
          </p:cNvPr>
          <p:cNvSpPr txBox="1">
            <a:spLocks/>
          </p:cNvSpPr>
          <p:nvPr/>
        </p:nvSpPr>
        <p:spPr>
          <a:xfrm>
            <a:off x="152400" y="3730447"/>
            <a:ext cx="8839200" cy="533400"/>
          </a:xfrm>
          <a:prstGeom prst="rect">
            <a:avLst/>
          </a:prstGeom>
        </p:spPr>
        <p:txBody>
          <a:bodyPr/>
          <a:lstStyle>
            <a:lvl1pPr marL="0" indent="0" algn="ctr" defTabSz="914400" rtl="0" eaLnBrk="1" latinLnBrk="0" hangingPunct="1">
              <a:lnSpc>
                <a:spcPct val="90000"/>
              </a:lnSpc>
              <a:spcBef>
                <a:spcPts val="1000"/>
              </a:spcBef>
              <a:buFont typeface="Arial"/>
              <a:buNone/>
              <a:defRPr sz="2800" b="0" i="0" kern="1200" baseline="0">
                <a:solidFill>
                  <a:schemeClr val="accent2"/>
                </a:solidFill>
                <a:latin typeface="STIX" charset="0"/>
                <a:ea typeface="STIX" charset="0"/>
                <a:cs typeface="STIX"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Times New Roman" panose="02020603050405020304" pitchFamily="18" charset="0"/>
              </a:rPr>
              <a:t>Ezra Halleck, City Tech (CUNY), Fall 2021</a:t>
            </a:r>
          </a:p>
        </p:txBody>
      </p:sp>
    </p:spTree>
    <p:extLst>
      <p:ext uri="{BB962C8B-B14F-4D97-AF65-F5344CB8AC3E}">
        <p14:creationId xmlns:p14="http://schemas.microsoft.com/office/powerpoint/2010/main" val="1287205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descr="Table is accessible to screenreaders"/>
          <p:cNvGraphicFramePr>
            <a:graphicFrameLocks noGrp="1"/>
          </p:cNvGraphicFramePr>
          <p:nvPr>
            <p:ph sz="quarter" idx="16"/>
            <p:extLst>
              <p:ext uri="{D42A27DB-BD31-4B8C-83A1-F6EECF244321}">
                <p14:modId xmlns:p14="http://schemas.microsoft.com/office/powerpoint/2010/main" val="241453223"/>
              </p:ext>
            </p:extLst>
          </p:nvPr>
        </p:nvGraphicFramePr>
        <p:xfrm>
          <a:off x="304766" y="1131093"/>
          <a:ext cx="8534434" cy="4595814"/>
        </p:xfrm>
        <a:graphic>
          <a:graphicData uri="http://schemas.openxmlformats.org/drawingml/2006/table">
            <a:tbl>
              <a:tblPr firstRow="1" bandRow="1">
                <a:tableStyleId>{2D5ABB26-0587-4C30-8999-92F81FD0307C}</a:tableStyleId>
              </a:tblPr>
              <a:tblGrid>
                <a:gridCol w="1371617">
                  <a:extLst>
                    <a:ext uri="{9D8B030D-6E8A-4147-A177-3AD203B41FA5}">
                      <a16:colId xmlns:a16="http://schemas.microsoft.com/office/drawing/2014/main" val="1737265339"/>
                    </a:ext>
                  </a:extLst>
                </a:gridCol>
                <a:gridCol w="1365841">
                  <a:extLst>
                    <a:ext uri="{9D8B030D-6E8A-4147-A177-3AD203B41FA5}">
                      <a16:colId xmlns:a16="http://schemas.microsoft.com/office/drawing/2014/main" val="2733182525"/>
                    </a:ext>
                  </a:extLst>
                </a:gridCol>
                <a:gridCol w="1449244">
                  <a:extLst>
                    <a:ext uri="{9D8B030D-6E8A-4147-A177-3AD203B41FA5}">
                      <a16:colId xmlns:a16="http://schemas.microsoft.com/office/drawing/2014/main" val="4159234024"/>
                    </a:ext>
                  </a:extLst>
                </a:gridCol>
                <a:gridCol w="1449244">
                  <a:extLst>
                    <a:ext uri="{9D8B030D-6E8A-4147-A177-3AD203B41FA5}">
                      <a16:colId xmlns:a16="http://schemas.microsoft.com/office/drawing/2014/main" val="438807949"/>
                    </a:ext>
                  </a:extLst>
                </a:gridCol>
                <a:gridCol w="1449244">
                  <a:extLst>
                    <a:ext uri="{9D8B030D-6E8A-4147-A177-3AD203B41FA5}">
                      <a16:colId xmlns:a16="http://schemas.microsoft.com/office/drawing/2014/main" val="3107625123"/>
                    </a:ext>
                  </a:extLst>
                </a:gridCol>
                <a:gridCol w="1449244">
                  <a:extLst>
                    <a:ext uri="{9D8B030D-6E8A-4147-A177-3AD203B41FA5}">
                      <a16:colId xmlns:a16="http://schemas.microsoft.com/office/drawing/2014/main" val="2402665135"/>
                    </a:ext>
                  </a:extLst>
                </a:gridCol>
              </a:tblGrid>
              <a:tr h="446791">
                <a:tc>
                  <a:txBody>
                    <a:bodyPr/>
                    <a:lstStyle/>
                    <a:p>
                      <a:pPr algn="ctr"/>
                      <a:r>
                        <a:rPr lang="en-US" sz="1600" b="1" i="0" u="none" strike="noStrike" kern="1200" baseline="0" dirty="0">
                          <a:solidFill>
                            <a:schemeClr val="bg1"/>
                          </a:solidFill>
                          <a:latin typeface="Times New Roman" pitchFamily="18" charset="0"/>
                          <a:ea typeface="+mn-ea"/>
                          <a:cs typeface="Times New Roman" pitchFamily="18" charset="0"/>
                        </a:rPr>
                        <a:t>Class</a:t>
                      </a:r>
                      <a:endParaRPr lang="en-US" sz="1600" b="0" i="0" u="none" strike="noStrike" kern="1200" baseline="0" dirty="0">
                        <a:solidFill>
                          <a:schemeClr val="bg1"/>
                        </a:solidFill>
                        <a:latin typeface="Times New Roman" pitchFamily="18" charset="0"/>
                        <a:ea typeface="+mn-ea"/>
                        <a:cs typeface="Times New Roman" pitchFamily="18" charset="0"/>
                      </a:endParaRP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i="0" baseline="0" dirty="0">
                          <a:solidFill>
                            <a:schemeClr val="bg1"/>
                          </a:solidFill>
                          <a:latin typeface="Times New Roman" panose="02020603050405020304" pitchFamily="18" charset="0"/>
                          <a:cs typeface="Times New Roman" pitchFamily="18" charset="0"/>
                        </a:rPr>
                        <a:t>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baseline="0" dirty="0">
                          <a:solidFill>
                            <a:schemeClr val="bg1"/>
                          </a:solidFill>
                          <a:latin typeface="Times New Roman" panose="02020603050405020304" pitchFamily="18" charset="0"/>
                          <a:cs typeface="Times New Roman" pitchFamily="18" charset="0"/>
                        </a:rPr>
                        <a:t>Relative 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i="0" u="none" strike="noStrike" kern="1200" baseline="0" dirty="0">
                          <a:solidFill>
                            <a:schemeClr val="bg1"/>
                          </a:solidFill>
                          <a:latin typeface="Times New Roman" pitchFamily="18" charset="0"/>
                          <a:ea typeface="+mn-ea"/>
                          <a:cs typeface="Times New Roman" pitchFamily="18" charset="0"/>
                        </a:rPr>
                        <a:t>Class</a:t>
                      </a:r>
                      <a:endParaRPr lang="en-US" sz="1600" b="0" i="0" u="none" strike="noStrike" kern="1200" baseline="0" dirty="0">
                        <a:solidFill>
                          <a:schemeClr val="bg1"/>
                        </a:solidFill>
                        <a:latin typeface="Times New Roman" pitchFamily="18" charset="0"/>
                        <a:ea typeface="+mn-ea"/>
                        <a:cs typeface="Times New Roman" pitchFamily="18" charset="0"/>
                      </a:endParaRP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i="0" baseline="0" dirty="0">
                          <a:solidFill>
                            <a:schemeClr val="bg1"/>
                          </a:solidFill>
                          <a:latin typeface="Times New Roman" panose="02020603050405020304" pitchFamily="18" charset="0"/>
                          <a:cs typeface="Times New Roman" pitchFamily="18" charset="0"/>
                        </a:rPr>
                        <a:t>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baseline="0" dirty="0">
                          <a:solidFill>
                            <a:schemeClr val="bg1"/>
                          </a:solidFill>
                          <a:latin typeface="Times New Roman" panose="02020603050405020304" pitchFamily="18" charset="0"/>
                          <a:cs typeface="Times New Roman" pitchFamily="18" charset="0"/>
                        </a:rPr>
                        <a:t>Relative Frequency</a:t>
                      </a:r>
                    </a:p>
                  </a:txBody>
                  <a:tcPr marL="98870" marR="9887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48678160"/>
                  </a:ext>
                </a:extLst>
              </a:tr>
              <a:tr h="365154">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20&lt;=X&lt;25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aseline="0" dirty="0">
                          <a:latin typeface="Times New Roman" panose="02020603050405020304" pitchFamily="18" charset="0"/>
                          <a:cs typeface="Times New Roman" pitchFamily="18" charset="0"/>
                        </a:rPr>
                        <a:t>.0045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70&lt;=X&lt;75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.0197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131279"/>
                  </a:ext>
                </a:extLst>
              </a:tr>
              <a:tr h="365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Times New Roman" panose="02020603050405020304" pitchFamily="18" charset="0"/>
                          <a:cs typeface="Times New Roman" pitchFamily="18" charset="0"/>
                        </a:rPr>
                        <a:t>25&lt;=X&lt;30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.0211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75&lt;=X&lt;60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176</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aseline="0" dirty="0">
                          <a:latin typeface="Times New Roman" panose="02020603050405020304" pitchFamily="18" charset="0"/>
                          <a:cs typeface="Times New Roman" pitchFamily="18" charset="0"/>
                        </a:rPr>
                        <a:t>.0151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3501821"/>
                  </a:ext>
                </a:extLst>
              </a:tr>
              <a:tr h="365154">
                <a:tc>
                  <a:txBody>
                    <a:bodyPr/>
                    <a:lstStyle/>
                    <a:p>
                      <a:pPr algn="l"/>
                      <a:r>
                        <a:rPr lang="en-US" sz="1600" baseline="0" dirty="0">
                          <a:latin typeface="Times New Roman" panose="02020603050405020304" pitchFamily="18" charset="0"/>
                          <a:cs typeface="Times New Roman" pitchFamily="18" charset="0"/>
                        </a:rPr>
                        <a:t>30&lt;=X&lt;35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763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.0653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Times New Roman" panose="02020603050405020304" pitchFamily="18" charset="0"/>
                          <a:cs typeface="Times New Roman" pitchFamily="18" charset="0"/>
                        </a:rPr>
                        <a:t>80&lt;=X&lt;65</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186</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.0159</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636025"/>
                  </a:ext>
                </a:extLst>
              </a:tr>
              <a:tr h="365154">
                <a:tc>
                  <a:txBody>
                    <a:bodyPr/>
                    <a:lstStyle/>
                    <a:p>
                      <a:pPr algn="l"/>
                      <a:r>
                        <a:rPr lang="en-US" sz="1600" baseline="0" dirty="0">
                          <a:latin typeface="Times New Roman" panose="02020603050405020304" pitchFamily="18" charset="0"/>
                          <a:cs typeface="Times New Roman" pitchFamily="18" charset="0"/>
                        </a:rPr>
                        <a:t>35&lt;=X&lt;40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1443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.1235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85&lt;=X&lt;90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130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.0111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308995"/>
                  </a:ext>
                </a:extLst>
              </a:tr>
              <a:tr h="365154">
                <a:tc>
                  <a:txBody>
                    <a:bodyPr/>
                    <a:lstStyle/>
                    <a:p>
                      <a:pPr algn="l"/>
                      <a:r>
                        <a:rPr lang="en-US" sz="1600" baseline="0" dirty="0">
                          <a:latin typeface="Times New Roman" panose="02020603050405020304" pitchFamily="18" charset="0"/>
                          <a:cs typeface="Times New Roman" pitchFamily="18" charset="0"/>
                        </a:rPr>
                        <a:t>40&lt;=X&lt;45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1633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.1398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90&lt;=X&lt;95</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113</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.0097</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348292"/>
                  </a:ext>
                </a:extLst>
              </a:tr>
              <a:tr h="365154">
                <a:tc>
                  <a:txBody>
                    <a:bodyPr/>
                    <a:lstStyle/>
                    <a:p>
                      <a:pPr algn="l"/>
                      <a:r>
                        <a:rPr lang="en-US" sz="1600" baseline="0" dirty="0">
                          <a:latin typeface="Times New Roman" panose="02020603050405020304" pitchFamily="18" charset="0"/>
                          <a:cs typeface="Times New Roman" pitchFamily="18" charset="0"/>
                        </a:rPr>
                        <a:t>45&lt;=X&lt;50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1906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.1632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95&lt;=X&lt;100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.0077</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5154">
                <a:tc>
                  <a:txBody>
                    <a:bodyPr/>
                    <a:lstStyle/>
                    <a:p>
                      <a:pPr algn="l"/>
                      <a:r>
                        <a:rPr lang="en-US" sz="1600" baseline="0" dirty="0">
                          <a:latin typeface="Times New Roman" panose="02020603050405020304" pitchFamily="18" charset="0"/>
                          <a:cs typeface="Times New Roman" pitchFamily="18" charset="0"/>
                        </a:rPr>
                        <a:t>50&lt;=X&lt;55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2164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.1852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100&lt;=X&lt;105</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33</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.0028</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65154">
                <a:tc>
                  <a:txBody>
                    <a:bodyPr/>
                    <a:lstStyle/>
                    <a:p>
                      <a:pPr algn="l"/>
                      <a:r>
                        <a:rPr lang="en-US" sz="1600" baseline="0" dirty="0">
                          <a:latin typeface="Times New Roman" panose="02020603050405020304" pitchFamily="18" charset="0"/>
                          <a:cs typeface="Times New Roman" pitchFamily="18" charset="0"/>
                        </a:rPr>
                        <a:t>55&lt;=X&lt;60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1418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.1214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105&lt;=X&lt;110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36</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.0031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65154">
                <a:tc>
                  <a:txBody>
                    <a:bodyPr/>
                    <a:lstStyle/>
                    <a:p>
                      <a:pPr algn="l"/>
                      <a:r>
                        <a:rPr lang="en-US" sz="1600" baseline="0" dirty="0">
                          <a:latin typeface="Times New Roman" panose="02020603050405020304" pitchFamily="18" charset="0"/>
                          <a:cs typeface="Times New Roman" pitchFamily="18" charset="0"/>
                        </a:rPr>
                        <a:t>60&lt;=X&lt;65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672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.0575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aseline="0" dirty="0">
                          <a:latin typeface="Times New Roman" panose="02020603050405020304" pitchFamily="18" charset="0"/>
                          <a:cs typeface="Times New Roman" pitchFamily="18" charset="0"/>
                        </a:rPr>
                        <a:t>110&lt;=X&lt;110</a:t>
                      </a: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.0008</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365154">
                <a:tc>
                  <a:txBody>
                    <a:bodyPr/>
                    <a:lstStyle/>
                    <a:p>
                      <a:pPr algn="l"/>
                      <a:r>
                        <a:rPr lang="en-US" sz="1600" baseline="0" dirty="0">
                          <a:latin typeface="Times New Roman" panose="02020603050405020304" pitchFamily="18" charset="0"/>
                          <a:cs typeface="Times New Roman" pitchFamily="18" charset="0"/>
                        </a:rPr>
                        <a:t>65&lt;=X&lt;70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.0325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600" baseline="0" dirty="0">
                          <a:latin typeface="Times New Roman" panose="02020603050405020304" pitchFamily="18" charset="0"/>
                          <a:cs typeface="Times New Roman" pitchFamily="18" charset="0"/>
                        </a:rPr>
                        <a:t>115&lt;=X&lt;120</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.0001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2882954"/>
                  </a:ext>
                </a:extLst>
              </a:tr>
              <a:tr h="365154">
                <a:tc>
                  <a:txBody>
                    <a:bodyPr/>
                    <a:lstStyle/>
                    <a:p>
                      <a:pPr algn="l"/>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IN" sz="1600" baseline="0" dirty="0">
                        <a:latin typeface="Times New Roman" panose="02020603050405020304" pitchFamily="18" charset="0"/>
                        <a:cs typeface="Times New Roman" pitchFamily="18" charset="0"/>
                      </a:endParaRP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a:t>
                      </a:r>
                    </a:p>
                  </a:txBody>
                  <a:tcPr marL="98870" marR="9887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6022452"/>
                  </a:ext>
                </a:extLst>
              </a:tr>
            </a:tbl>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10</a:t>
            </a:fld>
            <a:endParaRPr lang="en-US" dirty="0"/>
          </a:p>
        </p:txBody>
      </p:sp>
      <p:sp>
        <p:nvSpPr>
          <p:cNvPr id="13" name="Title 1">
            <a:extLst>
              <a:ext uri="{FF2B5EF4-FFF2-40B4-BE49-F238E27FC236}">
                <a16:creationId xmlns:a16="http://schemas.microsoft.com/office/drawing/2014/main" id="{B427DFAF-566A-2E44-8FC2-0A0543A38769}"/>
              </a:ext>
            </a:extLst>
          </p:cNvPr>
          <p:cNvSpPr>
            <a:spLocks noGrp="1"/>
          </p:cNvSpPr>
          <p:nvPr>
            <p:ph type="title"/>
          </p:nvPr>
        </p:nvSpPr>
        <p:spPr>
          <a:xfrm>
            <a:off x="152383" y="632438"/>
            <a:ext cx="8839200" cy="498655"/>
          </a:xfrm>
        </p:spPr>
        <p:txBody>
          <a:bodyPr>
            <a:noAutofit/>
          </a:bodyPr>
          <a:lstStyle/>
          <a:p>
            <a:r>
              <a:rPr lang="en-US" sz="2400" dirty="0"/>
              <a:t>Case Study 6-1 Distribution of Time Taken to Run a Road Race</a:t>
            </a:r>
            <a:endParaRPr lang="en-IN" sz="1400" b="0" baseline="0" dirty="0"/>
          </a:p>
        </p:txBody>
      </p:sp>
      <p:graphicFrame>
        <p:nvGraphicFramePr>
          <p:cNvPr id="14" name="Content Placeholder 10" descr="Image description is in table cell">
            <a:extLst>
              <a:ext uri="{FF2B5EF4-FFF2-40B4-BE49-F238E27FC236}">
                <a16:creationId xmlns:a16="http://schemas.microsoft.com/office/drawing/2014/main" id="{095C45A0-FDF5-B04E-9953-D5ABBAC948D2}"/>
              </a:ext>
            </a:extLst>
          </p:cNvPr>
          <p:cNvGraphicFramePr>
            <a:graphicFrameLocks noChangeAspect="1"/>
          </p:cNvGraphicFramePr>
          <p:nvPr>
            <p:extLst>
              <p:ext uri="{D42A27DB-BD31-4B8C-83A1-F6EECF244321}">
                <p14:modId xmlns:p14="http://schemas.microsoft.com/office/powerpoint/2010/main" val="836446705"/>
              </p:ext>
            </p:extLst>
          </p:nvPr>
        </p:nvGraphicFramePr>
        <p:xfrm>
          <a:off x="5943600" y="5398733"/>
          <a:ext cx="1258002" cy="328174"/>
        </p:xfrm>
        <a:graphic>
          <a:graphicData uri="http://schemas.openxmlformats.org/presentationml/2006/ole">
            <mc:AlternateContent xmlns:mc="http://schemas.openxmlformats.org/markup-compatibility/2006">
              <mc:Choice xmlns:v="urn:schemas-microsoft-com:vml" Requires="v">
                <p:oleObj spid="_x0000_s51210" name="Equation" r:id="rId3" imgW="1460160" imgH="380880" progId="Equation.DSMT4">
                  <p:embed/>
                </p:oleObj>
              </mc:Choice>
              <mc:Fallback>
                <p:oleObj name="Equation" r:id="rId3" imgW="1460160" imgH="380880" progId="Equation.DSMT4">
                  <p:embed/>
                  <p:pic>
                    <p:nvPicPr>
                      <p:cNvPr id="11" name="Content Placeholder 10" descr="Image description is in table cell">
                        <a:extLst>
                          <a:ext uri="{FF2B5EF4-FFF2-40B4-BE49-F238E27FC236}">
                            <a16:creationId xmlns:a16="http://schemas.microsoft.com/office/drawing/2014/main" id="{FF16558F-BACA-45F5-9341-46B29D8ADF88}"/>
                          </a:ext>
                        </a:extLst>
                      </p:cNvPr>
                      <p:cNvPicPr/>
                      <p:nvPr/>
                    </p:nvPicPr>
                    <p:blipFill>
                      <a:blip r:embed="rId4"/>
                      <a:stretch>
                        <a:fillRect/>
                      </a:stretch>
                    </p:blipFill>
                    <p:spPr>
                      <a:xfrm>
                        <a:off x="5943600" y="5398733"/>
                        <a:ext cx="1258002" cy="328174"/>
                      </a:xfrm>
                      <a:prstGeom prst="rect">
                        <a:avLst/>
                      </a:prstGeom>
                    </p:spPr>
                  </p:pic>
                </p:oleObj>
              </mc:Fallback>
            </mc:AlternateContent>
          </a:graphicData>
        </a:graphic>
      </p:graphicFrame>
    </p:spTree>
    <p:extLst>
      <p:ext uri="{BB962C8B-B14F-4D97-AF65-F5344CB8AC3E}">
        <p14:creationId xmlns:p14="http://schemas.microsoft.com/office/powerpoint/2010/main" val="209976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585882"/>
            <a:ext cx="8305800" cy="509991"/>
          </a:xfrm>
        </p:spPr>
        <p:txBody>
          <a:bodyPr>
            <a:noAutofit/>
          </a:bodyPr>
          <a:lstStyle/>
          <a:p>
            <a:r>
              <a:rPr lang="en-US" sz="2400" dirty="0"/>
              <a:t>Histogram and Polygon for the Road Race Data</a:t>
            </a:r>
          </a:p>
        </p:txBody>
      </p:sp>
      <p:pic>
        <p:nvPicPr>
          <p:cNvPr id="9" name="Content Placeholder 3" descr="Histogram and polygon for the road race data has the horizontal axis labeled time, in minutes, ranging from 0 to 112.5 and the vertical axis labeled relative frequency, ranging from 0 to 0.20. The height of the bars increases to a high point at time = 52.5 and decreases gradually. A line passes through the center points at the top of each bar."/>
          <p:cNvPicPr>
            <a:picLocks noGrp="1" noChangeAspect="1" noChangeArrowheads="1"/>
          </p:cNvPicPr>
          <p:nvPr>
            <p:ph sz="quarter" idx="16"/>
          </p:nvPr>
        </p:nvPicPr>
        <p:blipFill>
          <a:blip r:embed="rId3">
            <a:extLst>
              <a:ext uri="{28A0092B-C50C-407E-A947-70E740481C1C}">
                <a14:useLocalDpi xmlns:a14="http://schemas.microsoft.com/office/drawing/2010/main" val="0"/>
              </a:ext>
            </a:extLst>
          </a:blip>
          <a:srcRect/>
          <a:stretch>
            <a:fillRect/>
          </a:stretch>
        </p:blipFill>
        <p:spPr bwMode="auto">
          <a:xfrm>
            <a:off x="149670" y="1095873"/>
            <a:ext cx="867683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fld id="{67B19427-F580-D146-B60E-4CADEE75497F}" type="slidenum">
              <a:rPr lang="en-US" smtClean="0"/>
              <a:pPr/>
              <a:t>11</a:t>
            </a:fld>
            <a:endParaRPr lang="en-US" dirty="0"/>
          </a:p>
        </p:txBody>
      </p:sp>
      <p:sp>
        <p:nvSpPr>
          <p:cNvPr id="7" name="TextBox 6">
            <a:extLst>
              <a:ext uri="{FF2B5EF4-FFF2-40B4-BE49-F238E27FC236}">
                <a16:creationId xmlns:a16="http://schemas.microsoft.com/office/drawing/2014/main" id="{2D09B5E3-6787-2F48-BB70-329F4A0B0C76}"/>
              </a:ext>
            </a:extLst>
          </p:cNvPr>
          <p:cNvSpPr txBox="1"/>
          <p:nvPr/>
        </p:nvSpPr>
        <p:spPr>
          <a:xfrm>
            <a:off x="457200" y="6323468"/>
            <a:ext cx="6754800" cy="430887"/>
          </a:xfrm>
          <a:prstGeom prst="rect">
            <a:avLst/>
          </a:prstGeom>
          <a:noFill/>
        </p:spPr>
        <p:txBody>
          <a:bodyPr wrap="square" rtlCol="0">
            <a:spAutoFit/>
          </a:bodyPr>
          <a:lstStyle/>
          <a:p>
            <a:r>
              <a:rPr lang="en-US" sz="2200" dirty="0"/>
              <a:t>What can you say about the shape of this distribution? </a:t>
            </a:r>
          </a:p>
        </p:txBody>
      </p:sp>
    </p:spTree>
    <p:custDataLst>
      <p:tags r:id="rId1"/>
    </p:custDataLst>
    <p:extLst>
      <p:ext uri="{BB962C8B-B14F-4D97-AF65-F5344CB8AC3E}">
        <p14:creationId xmlns:p14="http://schemas.microsoft.com/office/powerpoint/2010/main" val="411189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8B06217-1C36-4AA4-8B00-1F71B808A9F6}"/>
                  </a:ext>
                </a:extLst>
              </p:cNvPr>
              <p:cNvSpPr>
                <a:spLocks noGrp="1"/>
              </p:cNvSpPr>
              <p:nvPr>
                <p:ph type="title"/>
              </p:nvPr>
            </p:nvSpPr>
            <p:spPr>
              <a:xfrm>
                <a:off x="800686" y="635934"/>
                <a:ext cx="7520940" cy="548640"/>
              </a:xfrm>
            </p:spPr>
            <p:txBody>
              <a:bodyPr>
                <a:normAutofit fontScale="90000"/>
              </a:bodyPr>
              <a:lstStyle/>
              <a:p>
                <a:r>
                  <a:rPr lang="en-US" dirty="0"/>
                  <a:t>Density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examples</a:t>
                </a:r>
              </a:p>
            </p:txBody>
          </p:sp>
        </mc:Choice>
        <mc:Fallback xmlns="">
          <p:sp>
            <p:nvSpPr>
              <p:cNvPr id="2" name="Title 1">
                <a:extLst>
                  <a:ext uri="{FF2B5EF4-FFF2-40B4-BE49-F238E27FC236}">
                    <a16:creationId xmlns:a16="http://schemas.microsoft.com/office/drawing/2014/main" id="{F8B06217-1C36-4AA4-8B00-1F71B808A9F6}"/>
                  </a:ext>
                </a:extLst>
              </p:cNvPr>
              <p:cNvSpPr>
                <a:spLocks noGrp="1" noRot="1" noChangeAspect="1" noMove="1" noResize="1" noEditPoints="1" noAdjustHandles="1" noChangeArrowheads="1" noChangeShapeType="1" noTextEdit="1"/>
              </p:cNvSpPr>
              <p:nvPr>
                <p:ph type="title"/>
              </p:nvPr>
            </p:nvSpPr>
            <p:spPr>
              <a:xfrm>
                <a:off x="800686" y="635934"/>
                <a:ext cx="7520940" cy="548640"/>
              </a:xfrm>
              <a:blipFill>
                <a:blip r:embed="rId3"/>
                <a:stretch>
                  <a:fillRect l="-2357" t="-26667" b="-44444"/>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E6336480-43EF-440C-88D0-C7847D996519}"/>
              </a:ext>
            </a:extLst>
          </p:cNvPr>
          <p:cNvSpPr>
            <a:spLocks noGrp="1"/>
          </p:cNvSpPr>
          <p:nvPr>
            <p:ph idx="1"/>
          </p:nvPr>
        </p:nvSpPr>
        <p:spPr>
          <a:xfrm>
            <a:off x="617806" y="1442900"/>
            <a:ext cx="3560006" cy="561572"/>
          </a:xfrm>
        </p:spPr>
        <p:txBody>
          <a:bodyPr/>
          <a:lstStyle/>
          <a:p>
            <a:pPr marL="0" indent="0">
              <a:buNone/>
            </a:pPr>
            <a:r>
              <a:rPr lang="en-US" dirty="0"/>
              <a:t>Standard normal</a:t>
            </a:r>
          </a:p>
          <a:p>
            <a:endParaRPr lang="en-US" dirty="0"/>
          </a:p>
        </p:txBody>
      </p:sp>
      <p:sp>
        <p:nvSpPr>
          <p:cNvPr id="5" name="Content Placeholder 2">
            <a:extLst>
              <a:ext uri="{FF2B5EF4-FFF2-40B4-BE49-F238E27FC236}">
                <a16:creationId xmlns:a16="http://schemas.microsoft.com/office/drawing/2014/main" id="{FCD1B4E9-3699-4211-B029-C907EE63D3F7}"/>
              </a:ext>
            </a:extLst>
          </p:cNvPr>
          <p:cNvSpPr txBox="1">
            <a:spLocks/>
          </p:cNvSpPr>
          <p:nvPr/>
        </p:nvSpPr>
        <p:spPr>
          <a:xfrm>
            <a:off x="4944500" y="1442900"/>
            <a:ext cx="3928403" cy="56157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“Standard” uniform</a:t>
            </a:r>
          </a:p>
          <a:p>
            <a:endParaRPr lang="en-US" dirty="0"/>
          </a:p>
        </p:txBody>
      </p:sp>
      <p:pic>
        <p:nvPicPr>
          <p:cNvPr id="7172" name="Picture 4" descr="https://www.math.uh.edu/~charles/ess_prob_IV/unif_graph.gif">
            <a:extLst>
              <a:ext uri="{FF2B5EF4-FFF2-40B4-BE49-F238E27FC236}">
                <a16:creationId xmlns:a16="http://schemas.microsoft.com/office/drawing/2014/main" id="{909EB6D8-821E-44AC-8051-33F395284F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063" r="3046" b="3790"/>
          <a:stretch/>
        </p:blipFill>
        <p:spPr bwMode="auto">
          <a:xfrm>
            <a:off x="4660801" y="2288198"/>
            <a:ext cx="4099155" cy="238254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jacqkrol.x10.mx/assets/images/normdist.gif">
            <a:extLst>
              <a:ext uri="{FF2B5EF4-FFF2-40B4-BE49-F238E27FC236}">
                <a16:creationId xmlns:a16="http://schemas.microsoft.com/office/drawing/2014/main" id="{3BED444A-CB51-4618-8AEB-A79E1C9A26F9}"/>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903" t="8369" r="3066" b="2649"/>
          <a:stretch/>
        </p:blipFill>
        <p:spPr bwMode="auto">
          <a:xfrm>
            <a:off x="59070" y="2514600"/>
            <a:ext cx="4538330" cy="248374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5143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1694-699A-4157-B8CB-8128BEB1B69C}"/>
              </a:ext>
            </a:extLst>
          </p:cNvPr>
          <p:cNvSpPr>
            <a:spLocks noGrp="1"/>
          </p:cNvSpPr>
          <p:nvPr>
            <p:ph type="title"/>
          </p:nvPr>
        </p:nvSpPr>
        <p:spPr>
          <a:xfrm>
            <a:off x="762001" y="754297"/>
            <a:ext cx="7520940" cy="548640"/>
          </a:xfrm>
        </p:spPr>
        <p:txBody>
          <a:bodyPr>
            <a:normAutofit fontScale="90000"/>
          </a:bodyPr>
          <a:lstStyle/>
          <a:p>
            <a:r>
              <a:rPr lang="en-US" dirty="0"/>
              <a:t>How to find a continuous probability</a:t>
            </a:r>
          </a:p>
        </p:txBody>
      </p:sp>
      <p:sp>
        <p:nvSpPr>
          <p:cNvPr id="3" name="Content Placeholder 2">
            <a:extLst>
              <a:ext uri="{FF2B5EF4-FFF2-40B4-BE49-F238E27FC236}">
                <a16:creationId xmlns:a16="http://schemas.microsoft.com/office/drawing/2014/main" id="{8D0ED7B1-F311-4FBA-ACFB-2DA52E677979}"/>
              </a:ext>
            </a:extLst>
          </p:cNvPr>
          <p:cNvSpPr>
            <a:spLocks noGrp="1"/>
          </p:cNvSpPr>
          <p:nvPr>
            <p:ph idx="1"/>
          </p:nvPr>
        </p:nvSpPr>
        <p:spPr>
          <a:xfrm>
            <a:off x="381000" y="1447800"/>
            <a:ext cx="8223069" cy="3579849"/>
          </a:xfrm>
        </p:spPr>
        <p:txBody>
          <a:bodyPr>
            <a:normAutofit/>
          </a:bodyPr>
          <a:lstStyle/>
          <a:p>
            <a:pPr marL="385763" indent="-385763">
              <a:buFont typeface="+mj-lt"/>
              <a:buAutoNum type="arabicPeriod"/>
            </a:pPr>
            <a:r>
              <a:rPr lang="en-US" sz="2400" b="0" dirty="0"/>
              <a:t>Graph the density function</a:t>
            </a:r>
          </a:p>
          <a:p>
            <a:pPr marL="385763" indent="-385763">
              <a:buFont typeface="+mj-lt"/>
              <a:buAutoNum type="arabicPeriod"/>
            </a:pPr>
            <a:r>
              <a:rPr lang="en-US" sz="2400" b="0" dirty="0"/>
              <a:t>Mark the event on the x-axis (an interval or union of intervals)</a:t>
            </a:r>
          </a:p>
          <a:p>
            <a:pPr marL="385763" indent="-385763">
              <a:buFont typeface="+mj-lt"/>
              <a:buAutoNum type="arabicPeriod"/>
            </a:pPr>
            <a:r>
              <a:rPr lang="en-US" sz="2400" b="0" dirty="0"/>
              <a:t>Draw vertical lines to mark the boundaries of the event</a:t>
            </a:r>
          </a:p>
          <a:p>
            <a:pPr marL="385763" indent="-385763">
              <a:buFont typeface="+mj-lt"/>
              <a:buAutoNum type="arabicPeriod"/>
            </a:pPr>
            <a:r>
              <a:rPr lang="en-US" sz="2400" b="0" dirty="0"/>
              <a:t>Shade under the curve within these lines above the event</a:t>
            </a:r>
          </a:p>
          <a:p>
            <a:pPr marL="385763" indent="-385763">
              <a:buFont typeface="+mj-lt"/>
              <a:buAutoNum type="arabicPeriod"/>
            </a:pPr>
            <a:r>
              <a:rPr lang="en-US" sz="2400" b="0" dirty="0"/>
              <a:t>Find area of your shaded region.</a:t>
            </a:r>
          </a:p>
          <a:p>
            <a:pPr marL="385763" indent="-385763">
              <a:buFont typeface="+mj-lt"/>
              <a:buAutoNum type="arabicPeriod"/>
            </a:pPr>
            <a:r>
              <a:rPr lang="en-US" sz="2400" b="0" dirty="0"/>
              <a:t>Label the probability on graph.</a:t>
            </a:r>
          </a:p>
        </p:txBody>
      </p:sp>
    </p:spTree>
    <p:custDataLst>
      <p:tags r:id="rId1"/>
    </p:custDataLst>
    <p:extLst>
      <p:ext uri="{BB962C8B-B14F-4D97-AF65-F5344CB8AC3E}">
        <p14:creationId xmlns:p14="http://schemas.microsoft.com/office/powerpoint/2010/main" val="54405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C1694-699A-4157-B8CB-8128BEB1B69C}"/>
              </a:ext>
            </a:extLst>
          </p:cNvPr>
          <p:cNvSpPr>
            <a:spLocks noGrp="1"/>
          </p:cNvSpPr>
          <p:nvPr>
            <p:ph type="title"/>
          </p:nvPr>
        </p:nvSpPr>
        <p:spPr>
          <a:xfrm>
            <a:off x="717074" y="615011"/>
            <a:ext cx="8017328" cy="680389"/>
          </a:xfrm>
        </p:spPr>
        <p:txBody>
          <a:bodyPr/>
          <a:lstStyle/>
          <a:p>
            <a:r>
              <a:rPr lang="en-US" dirty="0"/>
              <a:t>Example of probability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0ED7B1-F311-4FBA-ACFB-2DA52E677979}"/>
                  </a:ext>
                </a:extLst>
              </p:cNvPr>
              <p:cNvSpPr>
                <a:spLocks noGrp="1"/>
              </p:cNvSpPr>
              <p:nvPr>
                <p:ph idx="1"/>
              </p:nvPr>
            </p:nvSpPr>
            <p:spPr>
              <a:xfrm>
                <a:off x="0" y="1295400"/>
                <a:ext cx="5285513" cy="3510344"/>
              </a:xfrm>
            </p:spPr>
            <p:txBody>
              <a:bodyPr>
                <a:noAutofit/>
              </a:bodyPr>
              <a:lstStyle/>
              <a:p>
                <a:pPr marL="0" indent="0">
                  <a:buNone/>
                </a:pPr>
                <a:r>
                  <a:rPr lang="en-US" sz="2000" b="0" dirty="0"/>
                  <a:t>For the standard uniform distribution, find </a:t>
                </a:r>
              </a:p>
              <a:p>
                <a:pPr marL="0" indent="0" algn="ctr">
                  <a:buNone/>
                </a:pPr>
                <a:r>
                  <a:rPr lang="en-US" sz="2000" b="0" dirty="0"/>
                  <a:t>P(</a:t>
                </a:r>
                <a14:m>
                  <m:oMath xmlns:m="http://schemas.openxmlformats.org/officeDocument/2006/math">
                    <m:r>
                      <a:rPr lang="en-US" sz="2000" b="0" i="1">
                        <a:latin typeface="Cambria Math" panose="02040503050406030204" pitchFamily="18" charset="0"/>
                      </a:rPr>
                      <m:t>0.2≤</m:t>
                    </m:r>
                    <m:r>
                      <a:rPr lang="en-US" sz="2000" b="0" i="1" smtClean="0">
                        <a:latin typeface="Cambria Math" panose="02040503050406030204" pitchFamily="18" charset="0"/>
                        <a:ea typeface="Cambria Math" panose="02040503050406030204" pitchFamily="18" charset="0"/>
                      </a:rPr>
                      <m:t>𝑋</m:t>
                    </m:r>
                    <m:r>
                      <a:rPr lang="en-US" sz="2000" b="0" i="1">
                        <a:latin typeface="Cambria Math" panose="02040503050406030204" pitchFamily="18" charset="0"/>
                        <a:ea typeface="Cambria Math" panose="02040503050406030204" pitchFamily="18" charset="0"/>
                      </a:rPr>
                      <m:t>≤0.6}</m:t>
                    </m:r>
                    <m:r>
                      <a:rPr lang="en-US" sz="2000" b="0" i="1" smtClean="0">
                        <a:latin typeface="Cambria Math" panose="02040503050406030204" pitchFamily="18" charset="0"/>
                        <a:ea typeface="Cambria Math" panose="02040503050406030204" pitchFamily="18" charset="0"/>
                      </a:rPr>
                      <m:t>.</m:t>
                    </m:r>
                  </m:oMath>
                </a14:m>
                <a:endParaRPr lang="en-US" sz="2000" b="0" dirty="0"/>
              </a:p>
              <a:p>
                <a:pPr marL="385763" indent="-385763">
                  <a:buFont typeface="+mj-lt"/>
                  <a:buAutoNum type="arabicPeriod"/>
                </a:pPr>
                <a:r>
                  <a:rPr lang="en-US" sz="2000" b="0" dirty="0"/>
                  <a:t>Graph the density function: std </a:t>
                </a:r>
                <a:r>
                  <a:rPr lang="en-US" sz="2000" b="0" dirty="0" err="1"/>
                  <a:t>unif</a:t>
                </a:r>
                <a:endParaRPr lang="en-US" sz="2000" b="0" dirty="0"/>
              </a:p>
              <a:p>
                <a:pPr marL="385763" indent="-385763">
                  <a:buFont typeface="+mj-lt"/>
                  <a:buAutoNum type="arabicPeriod"/>
                </a:pPr>
                <a:r>
                  <a:rPr lang="en-US" sz="2000" b="0" dirty="0"/>
                  <a:t>Mark event on x-axis, </a:t>
                </a:r>
                <a14:m>
                  <m:oMath xmlns:m="http://schemas.openxmlformats.org/officeDocument/2006/math">
                    <m:r>
                      <a:rPr lang="en-US" sz="2000" b="0" i="1" smtClean="0">
                        <a:latin typeface="Cambria Math" panose="02040503050406030204" pitchFamily="18" charset="0"/>
                      </a:rPr>
                      <m:t>𝐴</m:t>
                    </m:r>
                    <m:r>
                      <a:rPr lang="en-US" sz="2000" b="0" i="1" smtClean="0">
                        <a:latin typeface="Cambria Math" panose="02040503050406030204" pitchFamily="18" charset="0"/>
                      </a:rPr>
                      <m:t>={</m:t>
                    </m:r>
                    <m:r>
                      <a:rPr lang="en-US" sz="2000" b="0" i="1" smtClean="0">
                        <a:latin typeface="Cambria Math" panose="02040503050406030204" pitchFamily="18" charset="0"/>
                      </a:rPr>
                      <m:t>𝑥</m:t>
                    </m:r>
                    <m:r>
                      <a:rPr lang="en-US" sz="2000" b="0" i="1" smtClean="0">
                        <a:latin typeface="Cambria Math" panose="02040503050406030204" pitchFamily="18" charset="0"/>
                      </a:rPr>
                      <m:t>:0.2≤</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≤0.6}</m:t>
                    </m:r>
                  </m:oMath>
                </a14:m>
                <a:endParaRPr lang="en-US" sz="2000" b="0" dirty="0"/>
              </a:p>
              <a:p>
                <a:pPr marL="385763" indent="-385763">
                  <a:buFont typeface="+mj-lt"/>
                  <a:buAutoNum type="arabicPeriod"/>
                </a:pPr>
                <a:r>
                  <a:rPr lang="en-US" sz="2000" b="0" dirty="0"/>
                  <a:t>Draw vertical lines to mark boundaries</a:t>
                </a:r>
              </a:p>
              <a:p>
                <a:pPr marL="385763" indent="-385763">
                  <a:buFont typeface="+mj-lt"/>
                  <a:buAutoNum type="arabicPeriod"/>
                </a:pPr>
                <a:r>
                  <a:rPr lang="en-US" sz="2000" b="0" dirty="0"/>
                  <a:t>Shade under curve within these lines</a:t>
                </a:r>
              </a:p>
              <a:p>
                <a:pPr marL="385763" indent="-385763">
                  <a:buFont typeface="+mj-lt"/>
                  <a:buAutoNum type="arabicPeriod"/>
                </a:pPr>
                <a:r>
                  <a:rPr lang="en-US" sz="2000" b="0" dirty="0"/>
                  <a:t>Find area of your shaded region: </a:t>
                </a:r>
              </a:p>
              <a:p>
                <a:pPr marL="0" indent="0">
                  <a:buNone/>
                </a:pPr>
                <a:r>
                  <a:rPr lang="en-US" sz="2000" b="0" dirty="0"/>
                  <a:t>	A = </a:t>
                </a:r>
                <a:r>
                  <a:rPr lang="en-US" sz="2000" b="0" dirty="0">
                    <a:latin typeface="Brush Script MT" panose="03060802040406070304" pitchFamily="66" charset="0"/>
                  </a:rPr>
                  <a:t>l </a:t>
                </a:r>
                <a:r>
                  <a:rPr lang="en-US" sz="2000" b="0" dirty="0">
                    <a:sym typeface="Symbol" panose="05050102010706020507" pitchFamily="18" charset="2"/>
                  </a:rPr>
                  <a:t> </a:t>
                </a:r>
                <a:r>
                  <a:rPr lang="en-US" sz="2000" b="0" dirty="0"/>
                  <a:t>w = 1 </a:t>
                </a:r>
                <a:r>
                  <a:rPr lang="en-US" sz="2000" b="0" dirty="0">
                    <a:sym typeface="Symbol" panose="05050102010706020507" pitchFamily="18" charset="2"/>
                  </a:rPr>
                  <a:t> (0.6  0.2) = 0.4</a:t>
                </a:r>
                <a:endParaRPr lang="en-US" sz="2000" b="0" dirty="0"/>
              </a:p>
              <a:p>
                <a:pPr marL="0" indent="0">
                  <a:buNone/>
                </a:pPr>
                <a:r>
                  <a:rPr lang="en-US" sz="2000" b="0" dirty="0"/>
                  <a:t>6.    Label the probability on graph</a:t>
                </a:r>
              </a:p>
            </p:txBody>
          </p:sp>
        </mc:Choice>
        <mc:Fallback xmlns="">
          <p:sp>
            <p:nvSpPr>
              <p:cNvPr id="3" name="Content Placeholder 2">
                <a:extLst>
                  <a:ext uri="{FF2B5EF4-FFF2-40B4-BE49-F238E27FC236}">
                    <a16:creationId xmlns:a16="http://schemas.microsoft.com/office/drawing/2014/main" id="{8D0ED7B1-F311-4FBA-ACFB-2DA52E677979}"/>
                  </a:ext>
                </a:extLst>
              </p:cNvPr>
              <p:cNvSpPr>
                <a:spLocks noGrp="1" noRot="1" noChangeAspect="1" noMove="1" noResize="1" noEditPoints="1" noAdjustHandles="1" noChangeArrowheads="1" noChangeShapeType="1" noTextEdit="1"/>
              </p:cNvSpPr>
              <p:nvPr>
                <p:ph idx="1"/>
              </p:nvPr>
            </p:nvSpPr>
            <p:spPr>
              <a:xfrm>
                <a:off x="0" y="1295400"/>
                <a:ext cx="5285513" cy="3510344"/>
              </a:xfrm>
              <a:blipFill>
                <a:blip r:embed="rId3"/>
                <a:stretch>
                  <a:fillRect/>
                </a:stretch>
              </a:blipFill>
            </p:spPr>
            <p:txBody>
              <a:bodyPr/>
              <a:lstStyle/>
              <a:p>
                <a:r>
                  <a:rPr lang="en-US">
                    <a:noFill/>
                  </a:rPr>
                  <a:t> </a:t>
                </a:r>
              </a:p>
            </p:txBody>
          </p:sp>
        </mc:Fallback>
      </mc:AlternateContent>
      <p:pic>
        <p:nvPicPr>
          <p:cNvPr id="4" name="Picture 4" descr="https://www.math.uh.edu/~charles/ess_prob_IV/unif_graph.gif">
            <a:extLst>
              <a:ext uri="{FF2B5EF4-FFF2-40B4-BE49-F238E27FC236}">
                <a16:creationId xmlns:a16="http://schemas.microsoft.com/office/drawing/2014/main" id="{34A3AB67-FBFE-4594-952A-6D09F1B6CC2E}"/>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31063" r="3046" b="3790"/>
          <a:stretch/>
        </p:blipFill>
        <p:spPr bwMode="auto">
          <a:xfrm>
            <a:off x="5193299" y="2352264"/>
            <a:ext cx="3541103" cy="205818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8CA75A8F-8F9E-4E12-8B47-E5E6A68D8656}"/>
              </a:ext>
            </a:extLst>
          </p:cNvPr>
          <p:cNvCxnSpPr/>
          <p:nvPr/>
        </p:nvCxnSpPr>
        <p:spPr>
          <a:xfrm>
            <a:off x="6585346" y="4041608"/>
            <a:ext cx="770206" cy="0"/>
          </a:xfrm>
          <a:prstGeom prst="line">
            <a:avLst/>
          </a:prstGeom>
          <a:ln w="76200"/>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303E9802-A948-4417-8C9F-65FE3B1798B9}"/>
              </a:ext>
            </a:extLst>
          </p:cNvPr>
          <p:cNvCxnSpPr/>
          <p:nvPr/>
        </p:nvCxnSpPr>
        <p:spPr>
          <a:xfrm>
            <a:off x="6585345" y="2490645"/>
            <a:ext cx="0" cy="1550963"/>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A61830B1-FCF4-4C61-AD11-04397EF82916}"/>
              </a:ext>
            </a:extLst>
          </p:cNvPr>
          <p:cNvCxnSpPr/>
          <p:nvPr/>
        </p:nvCxnSpPr>
        <p:spPr>
          <a:xfrm>
            <a:off x="7352253" y="2490645"/>
            <a:ext cx="0" cy="1550963"/>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36655622-0CD8-4651-A2D9-366DB59DC169}"/>
              </a:ext>
            </a:extLst>
          </p:cNvPr>
          <p:cNvCxnSpPr/>
          <p:nvPr/>
        </p:nvCxnSpPr>
        <p:spPr>
          <a:xfrm flipH="1">
            <a:off x="6585345" y="2490646"/>
            <a:ext cx="254759" cy="33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A9F359C-A7C4-41EF-AF91-23662FE7D1A3}"/>
              </a:ext>
            </a:extLst>
          </p:cNvPr>
          <p:cNvCxnSpPr/>
          <p:nvPr/>
        </p:nvCxnSpPr>
        <p:spPr>
          <a:xfrm flipH="1">
            <a:off x="6585345" y="2490645"/>
            <a:ext cx="465774" cy="643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FE3BE4-8869-4CD5-B0E2-4E973B9A4655}"/>
              </a:ext>
            </a:extLst>
          </p:cNvPr>
          <p:cNvCxnSpPr/>
          <p:nvPr/>
        </p:nvCxnSpPr>
        <p:spPr>
          <a:xfrm flipH="1">
            <a:off x="6582048" y="2497523"/>
            <a:ext cx="675691" cy="882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2097747-D23B-4841-99CF-03DD0CC82BAE}"/>
              </a:ext>
            </a:extLst>
          </p:cNvPr>
          <p:cNvCxnSpPr>
            <a:cxnSpLocks/>
          </p:cNvCxnSpPr>
          <p:nvPr/>
        </p:nvCxnSpPr>
        <p:spPr>
          <a:xfrm flipH="1">
            <a:off x="6582048" y="2645898"/>
            <a:ext cx="770205" cy="1016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60C261-FDE5-4199-A562-C93CB31D5F57}"/>
              </a:ext>
            </a:extLst>
          </p:cNvPr>
          <p:cNvCxnSpPr>
            <a:cxnSpLocks/>
          </p:cNvCxnSpPr>
          <p:nvPr/>
        </p:nvCxnSpPr>
        <p:spPr>
          <a:xfrm flipH="1">
            <a:off x="6578750" y="2938814"/>
            <a:ext cx="770205" cy="1016309"/>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58931BB-45C4-4E67-BD8F-77DC676DC3D7}"/>
              </a:ext>
            </a:extLst>
          </p:cNvPr>
          <p:cNvCxnSpPr/>
          <p:nvPr/>
        </p:nvCxnSpPr>
        <p:spPr>
          <a:xfrm flipH="1">
            <a:off x="6695902" y="3139385"/>
            <a:ext cx="675691" cy="882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0222398-0BA5-423C-80D6-54C3E24E2475}"/>
              </a:ext>
            </a:extLst>
          </p:cNvPr>
          <p:cNvCxnSpPr/>
          <p:nvPr/>
        </p:nvCxnSpPr>
        <p:spPr>
          <a:xfrm flipH="1">
            <a:off x="6889776" y="3380107"/>
            <a:ext cx="465774" cy="6435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536FB2-2E8B-44D8-BDC9-40410AADD4A9}"/>
              </a:ext>
            </a:extLst>
          </p:cNvPr>
          <p:cNvCxnSpPr/>
          <p:nvPr/>
        </p:nvCxnSpPr>
        <p:spPr>
          <a:xfrm flipH="1">
            <a:off x="7100792" y="3702248"/>
            <a:ext cx="254759" cy="337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EE2824-6D38-4A33-BAC6-2DAB20433DDA}"/>
              </a:ext>
            </a:extLst>
          </p:cNvPr>
          <p:cNvCxnSpPr/>
          <p:nvPr/>
        </p:nvCxnSpPr>
        <p:spPr>
          <a:xfrm flipV="1">
            <a:off x="5943289" y="3662207"/>
            <a:ext cx="976604" cy="959694"/>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226616E6-D80B-49F8-BC03-8A555A96C62A}"/>
                  </a:ext>
                </a:extLst>
              </p:cNvPr>
              <p:cNvSpPr txBox="1"/>
              <p:nvPr/>
            </p:nvSpPr>
            <p:spPr>
              <a:xfrm>
                <a:off x="4355689" y="4643922"/>
                <a:ext cx="4528547" cy="415498"/>
              </a:xfrm>
              <a:prstGeom prst="rect">
                <a:avLst/>
              </a:prstGeom>
              <a:noFill/>
            </p:spPr>
            <p:txBody>
              <a:bodyPr wrap="none" rtlCol="0">
                <a:spAutoFit/>
              </a:bodyPr>
              <a:lstStyle/>
              <a:p>
                <a:r>
                  <a:rPr lang="en-US" sz="2100" dirty="0"/>
                  <a:t>P(A) = </a:t>
                </a:r>
                <a14:m>
                  <m:oMath xmlns:m="http://schemas.openxmlformats.org/officeDocument/2006/math">
                    <m:r>
                      <m:rPr>
                        <m:sty m:val="p"/>
                      </m:rPr>
                      <a:rPr lang="en-US" sz="2100">
                        <a:latin typeface="Cambria Math" panose="02040503050406030204" pitchFamily="18" charset="0"/>
                      </a:rPr>
                      <m:t>P</m:t>
                    </m:r>
                    <m:r>
                      <a:rPr lang="en-US" sz="2100">
                        <a:latin typeface="Cambria Math" panose="02040503050406030204" pitchFamily="18" charset="0"/>
                      </a:rPr>
                      <m:t>(</m:t>
                    </m:r>
                    <m:r>
                      <a:rPr lang="en-US" sz="2100" i="1">
                        <a:latin typeface="Cambria Math" panose="02040503050406030204" pitchFamily="18" charset="0"/>
                      </a:rPr>
                      <m:t>0.2</m:t>
                    </m:r>
                    <m:r>
                      <a:rPr lang="en-US" sz="2100" i="1">
                        <a:latin typeface="Cambria Math" panose="02040503050406030204" pitchFamily="18" charset="0"/>
                        <a:ea typeface="Cambria Math" panose="02040503050406030204" pitchFamily="18" charset="0"/>
                      </a:rPr>
                      <m:t>≤</m:t>
                    </m:r>
                    <m:r>
                      <a:rPr lang="en-US" sz="2100" i="1">
                        <a:latin typeface="Cambria Math" panose="02040503050406030204" pitchFamily="18" charset="0"/>
                        <a:ea typeface="Cambria Math" panose="02040503050406030204" pitchFamily="18" charset="0"/>
                      </a:rPr>
                      <m:t>𝑋</m:t>
                    </m:r>
                    <m:r>
                      <a:rPr lang="en-US" sz="2100" i="1">
                        <a:latin typeface="Cambria Math" panose="02040503050406030204" pitchFamily="18" charset="0"/>
                        <a:ea typeface="Cambria Math" panose="02040503050406030204" pitchFamily="18" charset="0"/>
                      </a:rPr>
                      <m:t>≤0.6)</m:t>
                    </m:r>
                  </m:oMath>
                </a14:m>
                <a:r>
                  <a:rPr lang="en-US" sz="2100" dirty="0"/>
                  <a:t> = 0.4 = 40%</a:t>
                </a:r>
              </a:p>
            </p:txBody>
          </p:sp>
        </mc:Choice>
        <mc:Fallback xmlns="">
          <p:sp>
            <p:nvSpPr>
              <p:cNvPr id="25" name="TextBox 24">
                <a:extLst>
                  <a:ext uri="{FF2B5EF4-FFF2-40B4-BE49-F238E27FC236}">
                    <a16:creationId xmlns:a16="http://schemas.microsoft.com/office/drawing/2014/main" id="{226616E6-D80B-49F8-BC03-8A555A96C62A}"/>
                  </a:ext>
                </a:extLst>
              </p:cNvPr>
              <p:cNvSpPr txBox="1">
                <a:spLocks noRot="1" noChangeAspect="1" noMove="1" noResize="1" noEditPoints="1" noAdjustHandles="1" noChangeArrowheads="1" noChangeShapeType="1" noTextEdit="1"/>
              </p:cNvSpPr>
              <p:nvPr/>
            </p:nvSpPr>
            <p:spPr>
              <a:xfrm>
                <a:off x="4355689" y="4643922"/>
                <a:ext cx="4528547" cy="415498"/>
              </a:xfrm>
              <a:prstGeom prst="rect">
                <a:avLst/>
              </a:prstGeom>
              <a:blipFill>
                <a:blip r:embed="rId5"/>
                <a:stretch>
                  <a:fillRect l="-1681" t="-8824" b="-2941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7268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40D72D-2612-40DB-99C2-9B195721676C}"/>
              </a:ext>
            </a:extLst>
          </p:cNvPr>
          <p:cNvSpPr/>
          <p:nvPr/>
        </p:nvSpPr>
        <p:spPr>
          <a:xfrm>
            <a:off x="0" y="914400"/>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600075" marR="728663" lvl="1" indent="-257175">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 What is the height h? Hint: total area under curve is 1.</a:t>
            </a:r>
          </a:p>
          <a:p>
            <a:pPr marL="600075" marR="728663" lvl="1" indent="-257175">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 What is the probability that an outcome is between 2 and 3?</a:t>
            </a:r>
          </a:p>
          <a:p>
            <a:pPr marL="728663" marR="728663" lvl="1" indent="-385763">
              <a:buFont typeface="+mj-lt"/>
              <a:buAutoNum type="alphaLcParenR" startAt="3"/>
            </a:pPr>
            <a:r>
              <a:rPr lang="en-US" sz="2400" dirty="0"/>
              <a:t>What is the probability that an outcome is &gt; 3.5?</a:t>
            </a:r>
          </a:p>
        </p:txBody>
      </p:sp>
    </p:spTree>
    <p:custDataLst>
      <p:tags r:id="rId1"/>
    </p:custDataLst>
    <p:extLst>
      <p:ext uri="{BB962C8B-B14F-4D97-AF65-F5344CB8AC3E}">
        <p14:creationId xmlns:p14="http://schemas.microsoft.com/office/powerpoint/2010/main" val="426789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40D72D-2612-40DB-99C2-9B195721676C}"/>
              </a:ext>
            </a:extLst>
          </p:cNvPr>
          <p:cNvSpPr/>
          <p:nvPr/>
        </p:nvSpPr>
        <p:spPr>
          <a:xfrm>
            <a:off x="0" y="609600"/>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600075" marR="728663" lvl="1" indent="-257175">
              <a:buFont typeface="+mj-lt"/>
              <a:buAutoNum type="alphaLcParenR"/>
            </a:pPr>
            <a:r>
              <a:rPr lang="en-US" sz="2400" dirty="0">
                <a:latin typeface="Calibri" panose="020F0502020204030204" pitchFamily="34" charset="0"/>
                <a:ea typeface="Calibri" panose="020F0502020204030204" pitchFamily="34" charset="0"/>
                <a:cs typeface="Times New Roman" panose="02020603050405020304" pitchFamily="18" charset="0"/>
              </a:rPr>
              <a:t> What is the height h? Hint: total area under curve is 1.</a:t>
            </a:r>
          </a:p>
          <a:p>
            <a:pPr marL="342900" marR="728663" lvl="1" algn="ctr"/>
            <a:r>
              <a:rPr lang="en-US" sz="2400" dirty="0">
                <a:latin typeface="Calibri" panose="020F0502020204030204" pitchFamily="34" charset="0"/>
                <a:ea typeface="Calibri" panose="020F0502020204030204" pitchFamily="34" charset="0"/>
                <a:cs typeface="Times New Roman" panose="02020603050405020304" pitchFamily="18" charset="0"/>
              </a:rPr>
              <a:t>L*w = h*(5-1) = 4h = 1 so h = 1/4</a:t>
            </a:r>
          </a:p>
          <a:p>
            <a:pPr marL="342900" marR="728663" lvl="1"/>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1E1D23C2-9DB4-A34B-BCDB-461961F68074}"/>
              </a:ext>
            </a:extLst>
          </p:cNvPr>
          <p:cNvGraphicFramePr>
            <a:graphicFrameLocks/>
          </p:cNvGraphicFramePr>
          <p:nvPr>
            <p:extLst>
              <p:ext uri="{D42A27DB-BD31-4B8C-83A1-F6EECF244321}">
                <p14:modId xmlns:p14="http://schemas.microsoft.com/office/powerpoint/2010/main" val="671966596"/>
              </p:ext>
            </p:extLst>
          </p:nvPr>
        </p:nvGraphicFramePr>
        <p:xfrm>
          <a:off x="911225" y="2489563"/>
          <a:ext cx="7321550" cy="2743200"/>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0519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40D72D-2612-40DB-99C2-9B195721676C}"/>
                  </a:ext>
                </a:extLst>
              </p:cNvPr>
              <p:cNvSpPr/>
              <p:nvPr/>
            </p:nvSpPr>
            <p:spPr>
              <a:xfrm>
                <a:off x="49029" y="736699"/>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342900" marR="728663" lvl="1"/>
                <a:r>
                  <a:rPr lang="en-US" sz="2400" dirty="0">
                    <a:latin typeface="Calibri" panose="020F0502020204030204" pitchFamily="34" charset="0"/>
                    <a:ea typeface="Calibri" panose="020F0502020204030204" pitchFamily="34" charset="0"/>
                    <a:cs typeface="Times New Roman" panose="02020603050405020304" pitchFamily="18" charset="0"/>
                  </a:rPr>
                  <a:t>b) What is the probability that an outcome is between 2 and 3?</a:t>
                </a:r>
              </a:p>
              <a:p>
                <a:pPr marR="728663" lvl="1"/>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d>
                        <m:dPr>
                          <m:ctrlPr>
                            <a:rPr lang="en-US" sz="2400" i="1">
                              <a:latin typeface="Cambria Math" panose="02040503050406030204" pitchFamily="18" charset="0"/>
                            </a:rPr>
                          </m:ctrlPr>
                        </m:dPr>
                        <m:e>
                          <m:r>
                            <a:rPr lang="en-US" sz="2400" i="1">
                              <a:latin typeface="Cambria Math" panose="02040503050406030204" pitchFamily="18" charset="0"/>
                            </a:rPr>
                            <m:t>2</m:t>
                          </m:r>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≤3</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d>
                        <m:dPr>
                          <m:ctrlPr>
                            <a:rPr lang="en-US" sz="2400" i="1">
                              <a:latin typeface="Cambria Math" panose="02040503050406030204" pitchFamily="18" charset="0"/>
                              <a:ea typeface="Cambria Math" panose="02040503050406030204" pitchFamily="18" charset="0"/>
                            </a:rPr>
                          </m:ctrlPr>
                        </m:dPr>
                        <m:e>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2, 3</m:t>
                              </m:r>
                            </m:e>
                          </m:d>
                        </m:e>
                      </m:d>
                    </m:oMath>
                  </m:oMathPara>
                </a14:m>
                <a:endParaRPr lang="en-US" sz="2400" dirty="0">
                  <a:latin typeface="Calibri" panose="020F0502020204030204" pitchFamily="34" charset="0"/>
                  <a:ea typeface="Cambria Math" panose="02040503050406030204" pitchFamily="18" charset="0"/>
                </a:endParaRPr>
              </a:p>
              <a:p>
                <a:pPr algn="ctr" fontAlgn="ctr"/>
                <a:r>
                  <a:rPr lang="en-US" sz="2400" b="1" dirty="0">
                    <a:solidFill>
                      <a:schemeClr val="accent5">
                        <a:lumMod val="50000"/>
                      </a:schemeClr>
                    </a:solidFill>
                  </a:rPr>
                  <a:t>A </a:t>
                </a:r>
                <a:r>
                  <a:rPr lang="en-US" sz="2400" b="1" baseline="-25000" dirty="0">
                    <a:solidFill>
                      <a:schemeClr val="accent5">
                        <a:lumMod val="50000"/>
                      </a:schemeClr>
                    </a:solidFill>
                  </a:rPr>
                  <a:t>blue rectangle </a:t>
                </a:r>
                <a:r>
                  <a:rPr lang="en-US" sz="2400" b="1" dirty="0">
                    <a:solidFill>
                      <a:schemeClr val="accent5">
                        <a:lumMod val="50000"/>
                      </a:schemeClr>
                    </a:solidFill>
                  </a:rPr>
                  <a:t>= (3-2)*1/4 = 1/4</a:t>
                </a:r>
                <a:endParaRPr lang="en-US" dirty="0">
                  <a:solidFill>
                    <a:schemeClr val="accent5">
                      <a:lumMod val="50000"/>
                    </a:schemeClr>
                  </a:solidFill>
                </a:endParaRPr>
              </a:p>
            </p:txBody>
          </p:sp>
        </mc:Choice>
        <mc:Fallback xmlns="">
          <p:sp>
            <p:nvSpPr>
              <p:cNvPr id="7" name="Rectangle 6">
                <a:extLst>
                  <a:ext uri="{FF2B5EF4-FFF2-40B4-BE49-F238E27FC236}">
                    <a16:creationId xmlns:a16="http://schemas.microsoft.com/office/drawing/2014/main" id="{BA40D72D-2612-40DB-99C2-9B195721676C}"/>
                  </a:ext>
                </a:extLst>
              </p:cNvPr>
              <p:cNvSpPr>
                <a:spLocks noRot="1" noChangeAspect="1" noMove="1" noResize="1" noEditPoints="1" noAdjustHandles="1" noChangeArrowheads="1" noChangeShapeType="1" noTextEdit="1"/>
              </p:cNvSpPr>
              <p:nvPr/>
            </p:nvSpPr>
            <p:spPr>
              <a:xfrm>
                <a:off x="49029" y="736699"/>
                <a:ext cx="9069571" cy="2308324"/>
              </a:xfrm>
              <a:prstGeom prst="rect">
                <a:avLst/>
              </a:prstGeom>
              <a:blipFill>
                <a:blip r:embed="rId3"/>
                <a:stretch>
                  <a:fillRect t="-2186" b="-4372"/>
                </a:stretch>
              </a:blipFill>
            </p:spPr>
            <p:txBody>
              <a:bodyPr/>
              <a:lstStyle/>
              <a:p>
                <a:r>
                  <a:rPr lang="en-US">
                    <a:noFill/>
                  </a:rPr>
                  <a:t> </a:t>
                </a:r>
              </a:p>
            </p:txBody>
          </p:sp>
        </mc:Fallback>
      </mc:AlternateContent>
      <p:graphicFrame>
        <p:nvGraphicFramePr>
          <p:cNvPr id="3" name="Chart 2">
            <a:extLst>
              <a:ext uri="{FF2B5EF4-FFF2-40B4-BE49-F238E27FC236}">
                <a16:creationId xmlns:a16="http://schemas.microsoft.com/office/drawing/2014/main" id="{1E1D23C2-9DB4-A34B-BCDB-461961F68074}"/>
              </a:ext>
            </a:extLst>
          </p:cNvPr>
          <p:cNvGraphicFramePr>
            <a:graphicFrameLocks/>
          </p:cNvGraphicFramePr>
          <p:nvPr>
            <p:extLst>
              <p:ext uri="{D42A27DB-BD31-4B8C-83A1-F6EECF244321}">
                <p14:modId xmlns:p14="http://schemas.microsoft.com/office/powerpoint/2010/main" val="2192898406"/>
              </p:ext>
            </p:extLst>
          </p:nvPr>
        </p:nvGraphicFramePr>
        <p:xfrm>
          <a:off x="923039" y="3352800"/>
          <a:ext cx="7321550" cy="2743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414954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BA40D72D-2612-40DB-99C2-9B195721676C}"/>
                  </a:ext>
                </a:extLst>
              </p:cNvPr>
              <p:cNvSpPr/>
              <p:nvPr/>
            </p:nvSpPr>
            <p:spPr>
              <a:xfrm>
                <a:off x="228600" y="609600"/>
                <a:ext cx="9069571" cy="2308324"/>
              </a:xfrm>
              <a:prstGeom prst="rect">
                <a:avLst/>
              </a:prstGeom>
            </p:spPr>
            <p:txBody>
              <a:bodyPr wrap="square">
                <a:spAutoFit/>
              </a:bodyPr>
              <a:lstStyle/>
              <a:p>
                <a:pPr marL="171450" marR="728663"/>
                <a:r>
                  <a:rPr lang="en-US" sz="2400" b="1" dirty="0">
                    <a:latin typeface="Calibri" panose="020F0502020204030204" pitchFamily="34" charset="0"/>
                    <a:ea typeface="Calibri" panose="020F0502020204030204" pitchFamily="34" charset="0"/>
                    <a:cs typeface="Times New Roman" panose="02020603050405020304" pitchFamily="18" charset="0"/>
                  </a:rPr>
                  <a:t>Exercise:</a:t>
                </a:r>
                <a:r>
                  <a:rPr lang="en-US" sz="2400" dirty="0">
                    <a:latin typeface="Calibri" panose="020F0502020204030204" pitchFamily="34" charset="0"/>
                    <a:ea typeface="Calibri" panose="020F0502020204030204" pitchFamily="34" charset="0"/>
                    <a:cs typeface="Times New Roman" panose="02020603050405020304" pitchFamily="18" charset="0"/>
                  </a:rPr>
                  <a:t> Suppose that the density function is the uniform distribution with footprint [1,5], i.e., a horizontal line between</a:t>
                </a:r>
              </a:p>
              <a:p>
                <a:pPr marL="171450" marR="728663"/>
                <a:r>
                  <a:rPr lang="en-US" sz="2400" dirty="0">
                    <a:latin typeface="Calibri" panose="020F0502020204030204" pitchFamily="34" charset="0"/>
                    <a:ea typeface="Calibri" panose="020F0502020204030204" pitchFamily="34" charset="0"/>
                    <a:cs typeface="Times New Roman" panose="02020603050405020304" pitchFamily="18" charset="0"/>
                  </a:rPr>
                  <a:t> x =  1 and x = 5 with a uniform height h and 0 everywhere else. </a:t>
                </a:r>
              </a:p>
              <a:p>
                <a:pPr marL="728663" marR="728663" lvl="1" indent="-385763">
                  <a:buFont typeface="+mj-lt"/>
                  <a:buAutoNum type="alphaLcParenR" startAt="3"/>
                </a:pPr>
                <a:r>
                  <a:rPr lang="en-US" sz="2400" dirty="0"/>
                  <a:t>What is the probability that an outcome is &gt; 3.5?</a:t>
                </a:r>
              </a:p>
              <a:p>
                <a:pPr marR="728663" lvl="1"/>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P</m:t>
                      </m:r>
                      <m:d>
                        <m:dPr>
                          <m:ctrlPr>
                            <a:rPr lang="en-US" sz="2400" i="1">
                              <a:latin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𝑋</m:t>
                          </m:r>
                          <m:r>
                            <a:rPr lang="en-US" sz="2400" i="1">
                              <a:latin typeface="Cambria Math" panose="02040503050406030204" pitchFamily="18" charset="0"/>
                              <a:ea typeface="Cambria Math" panose="02040503050406030204" pitchFamily="18" charset="0"/>
                            </a:rPr>
                            <m:t>≥3.5</m:t>
                          </m:r>
                        </m:e>
                      </m:d>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𝑃</m:t>
                      </m:r>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3.5 ,5</m:t>
                          </m:r>
                        </m:e>
                      </m:d>
                      <m:r>
                        <a:rPr lang="en-US" sz="2400">
                          <a:latin typeface="Cambria Math" panose="02040503050406030204" pitchFamily="18" charset="0"/>
                          <a:ea typeface="Cambria Math" panose="02040503050406030204" pitchFamily="18" charset="0"/>
                        </a:rPr>
                        <m:t>)</m:t>
                      </m:r>
                    </m:oMath>
                  </m:oMathPara>
                </a14:m>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728663" lvl="1" algn="ctr"/>
                <a:r>
                  <a:rPr lang="en-US" sz="2400" b="1" dirty="0">
                    <a:solidFill>
                      <a:schemeClr val="accent5">
                        <a:lumMod val="50000"/>
                      </a:schemeClr>
                    </a:solidFill>
                  </a:rPr>
                  <a:t>A </a:t>
                </a:r>
                <a:r>
                  <a:rPr lang="en-US" sz="2400" b="1" baseline="-25000" dirty="0">
                    <a:solidFill>
                      <a:schemeClr val="accent5">
                        <a:lumMod val="50000"/>
                      </a:schemeClr>
                    </a:solidFill>
                  </a:rPr>
                  <a:t>blue rectangle </a:t>
                </a:r>
                <a:r>
                  <a:rPr lang="en-US" sz="2400" b="1" dirty="0">
                    <a:solidFill>
                      <a:schemeClr val="accent5">
                        <a:lumMod val="50000"/>
                      </a:schemeClr>
                    </a:solidFill>
                  </a:rPr>
                  <a:t>= (5-3.5)*1/4 = 1.5/4 = 3/8 ~ 38%</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a:extLst>
                  <a:ext uri="{FF2B5EF4-FFF2-40B4-BE49-F238E27FC236}">
                    <a16:creationId xmlns:a16="http://schemas.microsoft.com/office/drawing/2014/main" id="{BA40D72D-2612-40DB-99C2-9B195721676C}"/>
                  </a:ext>
                </a:extLst>
              </p:cNvPr>
              <p:cNvSpPr>
                <a:spLocks noRot="1" noChangeAspect="1" noMove="1" noResize="1" noEditPoints="1" noAdjustHandles="1" noChangeArrowheads="1" noChangeShapeType="1" noTextEdit="1"/>
              </p:cNvSpPr>
              <p:nvPr/>
            </p:nvSpPr>
            <p:spPr>
              <a:xfrm>
                <a:off x="228600" y="609600"/>
                <a:ext cx="9069571" cy="2308324"/>
              </a:xfrm>
              <a:prstGeom prst="rect">
                <a:avLst/>
              </a:prstGeom>
              <a:blipFill>
                <a:blip r:embed="rId3"/>
                <a:stretch>
                  <a:fillRect t="-2198" b="-4945"/>
                </a:stretch>
              </a:blipFill>
            </p:spPr>
            <p:txBody>
              <a:bodyPr/>
              <a:lstStyle/>
              <a:p>
                <a:r>
                  <a:rPr lang="en-US">
                    <a:noFill/>
                  </a:rPr>
                  <a:t> </a:t>
                </a:r>
              </a:p>
            </p:txBody>
          </p:sp>
        </mc:Fallback>
      </mc:AlternateContent>
      <p:graphicFrame>
        <p:nvGraphicFramePr>
          <p:cNvPr id="3" name="Chart 2">
            <a:extLst>
              <a:ext uri="{FF2B5EF4-FFF2-40B4-BE49-F238E27FC236}">
                <a16:creationId xmlns:a16="http://schemas.microsoft.com/office/drawing/2014/main" id="{1E1D23C2-9DB4-A34B-BCDB-461961F68074}"/>
              </a:ext>
            </a:extLst>
          </p:cNvPr>
          <p:cNvGraphicFramePr>
            <a:graphicFrameLocks/>
          </p:cNvGraphicFramePr>
          <p:nvPr>
            <p:extLst>
              <p:ext uri="{D42A27DB-BD31-4B8C-83A1-F6EECF244321}">
                <p14:modId xmlns:p14="http://schemas.microsoft.com/office/powerpoint/2010/main" val="2531201017"/>
              </p:ext>
            </p:extLst>
          </p:nvPr>
        </p:nvGraphicFramePr>
        <p:xfrm>
          <a:off x="858062" y="3276373"/>
          <a:ext cx="7321550" cy="27432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39755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206619" y="533400"/>
            <a:ext cx="8730762" cy="1384995"/>
          </a:xfrm>
          <a:prstGeom prst="rect">
            <a:avLst/>
          </a:prstGeom>
        </p:spPr>
        <p:txBody>
          <a:bodyPr wrap="square">
            <a:spAutoFit/>
          </a:bodyPr>
          <a:lstStyle/>
          <a:p>
            <a:pPr marR="728663"/>
            <a:r>
              <a:rPr lang="en-US" sz="2100" b="1" dirty="0">
                <a:solidFill>
                  <a:srgbClr val="F38000"/>
                </a:solidFill>
                <a:latin typeface="Glypha-Bold"/>
                <a:ea typeface="Calibri" panose="020F0502020204030204" pitchFamily="34" charset="0"/>
                <a:cs typeface="Glypha-Bold"/>
              </a:rPr>
              <a:t>Meeting-up Example: </a:t>
            </a:r>
            <a:r>
              <a:rPr lang="en-US" sz="21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extLst>
              <p:ext uri="{D42A27DB-BD31-4B8C-83A1-F6EECF244321}">
                <p14:modId xmlns:p14="http://schemas.microsoft.com/office/powerpoint/2010/main" val="1386639951"/>
              </p:ext>
            </p:extLst>
          </p:nvPr>
        </p:nvGraphicFramePr>
        <p:xfrm>
          <a:off x="381000" y="2133600"/>
          <a:ext cx="7704803" cy="1875717"/>
        </p:xfrm>
        <a:graphic>
          <a:graphicData uri="http://schemas.openxmlformats.org/drawingml/2006/table">
            <a:tbl>
              <a:tblPr>
                <a:tableStyleId>{5C22544A-7EE6-4342-B048-85BDC9FD1C3A}</a:tableStyleId>
              </a:tblPr>
              <a:tblGrid>
                <a:gridCol w="4455662">
                  <a:extLst>
                    <a:ext uri="{9D8B030D-6E8A-4147-A177-3AD203B41FA5}">
                      <a16:colId xmlns:a16="http://schemas.microsoft.com/office/drawing/2014/main" val="1830683576"/>
                    </a:ext>
                  </a:extLst>
                </a:gridCol>
                <a:gridCol w="3249141">
                  <a:extLst>
                    <a:ext uri="{9D8B030D-6E8A-4147-A177-3AD203B41FA5}">
                      <a16:colId xmlns:a16="http://schemas.microsoft.com/office/drawing/2014/main" val="3970304229"/>
                    </a:ext>
                  </a:extLst>
                </a:gridCol>
              </a:tblGrid>
              <a:tr h="618548">
                <a:tc>
                  <a:txBody>
                    <a:bodyPr/>
                    <a:lstStyle/>
                    <a:p>
                      <a:pPr algn="l" rtl="0" fontAlgn="ctr"/>
                      <a:r>
                        <a:rPr lang="en-US" sz="2100" u="none" strike="noStrike" dirty="0">
                          <a:effectLst/>
                        </a:rPr>
                        <a:t>(a) At least 30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2100" b="1" i="0" u="none" strike="noStrike" dirty="0">
                        <a:solidFill>
                          <a:schemeClr val="accent5">
                            <a:lumMod val="50000"/>
                          </a:schemeClr>
                        </a:solidFill>
                        <a:effectLst/>
                        <a:latin typeface="Glypha-Bold"/>
                      </a:endParaRPr>
                    </a:p>
                  </a:txBody>
                  <a:tcPr marL="128588" marR="7144" marT="7144" marB="0" anchor="b"/>
                </a:tc>
                <a:extLst>
                  <a:ext uri="{0D108BD9-81ED-4DB2-BD59-A6C34878D82A}">
                    <a16:rowId xmlns:a16="http://schemas.microsoft.com/office/drawing/2014/main" val="4108381035"/>
                  </a:ext>
                </a:extLst>
              </a:tr>
              <a:tr h="609945">
                <a:tc>
                  <a:txBody>
                    <a:bodyPr/>
                    <a:lstStyle/>
                    <a:p>
                      <a:pPr algn="l" rtl="0" fontAlgn="ctr"/>
                      <a:r>
                        <a:rPr lang="en-US" sz="2100" u="none" strike="noStrike" dirty="0">
                          <a:effectLst/>
                        </a:rPr>
                        <a:t>(b) Less than 15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2100" b="1" i="0" u="none" strike="noStrike" dirty="0">
                        <a:solidFill>
                          <a:schemeClr val="accent5">
                            <a:lumMod val="50000"/>
                          </a:schemeClr>
                        </a:solidFill>
                        <a:effectLst/>
                        <a:latin typeface="Glypha-Bold"/>
                      </a:endParaRPr>
                    </a:p>
                  </a:txBody>
                  <a:tcPr marL="7144" marR="7144" marT="7144" marB="0" anchor="ctr"/>
                </a:tc>
                <a:extLst>
                  <a:ext uri="{0D108BD9-81ED-4DB2-BD59-A6C34878D82A}">
                    <a16:rowId xmlns:a16="http://schemas.microsoft.com/office/drawing/2014/main" val="3312453321"/>
                  </a:ext>
                </a:extLst>
              </a:tr>
              <a:tr h="647224">
                <a:tc>
                  <a:txBody>
                    <a:bodyPr/>
                    <a:lstStyle/>
                    <a:p>
                      <a:pPr algn="l" rtl="0" fontAlgn="ctr"/>
                      <a:r>
                        <a:rPr lang="en-US" sz="2100" u="none" strike="noStrike" dirty="0">
                          <a:effectLst/>
                        </a:rPr>
                        <a:t>(c) Between 10 and 35 minutes</a:t>
                      </a:r>
                      <a:endParaRPr lang="en-US" sz="2100" b="1" i="0" u="none" strike="noStrike" dirty="0">
                        <a:solidFill>
                          <a:srgbClr val="F38000"/>
                        </a:solidFill>
                        <a:effectLst/>
                        <a:latin typeface="Glypha-Bold"/>
                      </a:endParaRPr>
                    </a:p>
                  </a:txBody>
                  <a:tcPr marL="128588" marR="7144" marT="7144" marB="0" anchor="ctr"/>
                </a:tc>
                <a:tc>
                  <a:txBody>
                    <a:bodyPr/>
                    <a:lstStyle/>
                    <a:p>
                      <a:pPr algn="ctr" fontAlgn="b"/>
                      <a:endParaRPr lang="en-US" sz="2100" b="1" i="0" u="none" strike="noStrike" dirty="0">
                        <a:solidFill>
                          <a:schemeClr val="accent5">
                            <a:lumMod val="50000"/>
                          </a:schemeClr>
                        </a:solidFill>
                        <a:effectLst/>
                        <a:latin typeface="Calibri" panose="020F0502020204030204" pitchFamily="34" charset="0"/>
                      </a:endParaRPr>
                    </a:p>
                  </a:txBody>
                  <a:tcPr marL="7144" marR="7144" marT="7144" marB="0"/>
                </a:tc>
                <a:extLst>
                  <a:ext uri="{0D108BD9-81ED-4DB2-BD59-A6C34878D82A}">
                    <a16:rowId xmlns:a16="http://schemas.microsoft.com/office/drawing/2014/main" val="3281666709"/>
                  </a:ext>
                </a:extLst>
              </a:tr>
            </a:tbl>
          </a:graphicData>
        </a:graphic>
      </p:graphicFrame>
    </p:spTree>
    <p:custDataLst>
      <p:tags r:id="rId1"/>
    </p:custDataLst>
    <p:extLst>
      <p:ext uri="{BB962C8B-B14F-4D97-AF65-F5344CB8AC3E}">
        <p14:creationId xmlns:p14="http://schemas.microsoft.com/office/powerpoint/2010/main" val="35338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A406A-3F69-4FA2-8339-F85592277A17}"/>
              </a:ext>
            </a:extLst>
          </p:cNvPr>
          <p:cNvSpPr>
            <a:spLocks noGrp="1"/>
          </p:cNvSpPr>
          <p:nvPr>
            <p:ph type="title"/>
          </p:nvPr>
        </p:nvSpPr>
        <p:spPr/>
        <p:txBody>
          <a:bodyPr/>
          <a:lstStyle/>
          <a:p>
            <a:r>
              <a:rPr lang="en-US" dirty="0"/>
              <a:t>Opening Example</a:t>
            </a:r>
          </a:p>
        </p:txBody>
      </p:sp>
      <p:sp>
        <p:nvSpPr>
          <p:cNvPr id="3" name="Content Placeholder 2">
            <a:extLst>
              <a:ext uri="{FF2B5EF4-FFF2-40B4-BE49-F238E27FC236}">
                <a16:creationId xmlns:a16="http://schemas.microsoft.com/office/drawing/2014/main" id="{FEC0B92D-240F-41A9-BD69-C1AE953EE6FD}"/>
              </a:ext>
            </a:extLst>
          </p:cNvPr>
          <p:cNvSpPr>
            <a:spLocks noGrp="1"/>
          </p:cNvSpPr>
          <p:nvPr>
            <p:ph sz="quarter" idx="16"/>
          </p:nvPr>
        </p:nvSpPr>
        <p:spPr>
          <a:xfrm>
            <a:off x="304800" y="1752600"/>
            <a:ext cx="8534400" cy="3962400"/>
          </a:xfrm>
        </p:spPr>
        <p:txBody>
          <a:bodyPr/>
          <a:lstStyle/>
          <a:p>
            <a:r>
              <a:rPr lang="en-US" dirty="0">
                <a:latin typeface="Times New Roman" pitchFamily="18" charset="0"/>
                <a:cs typeface="Times New Roman" pitchFamily="18" charset="0"/>
              </a:rPr>
              <a:t>Have you ever participated in a road race?</a:t>
            </a:r>
          </a:p>
          <a:p>
            <a:r>
              <a:rPr lang="en-US" dirty="0">
                <a:latin typeface="Times New Roman" pitchFamily="18" charset="0"/>
                <a:cs typeface="Times New Roman" pitchFamily="18" charset="0"/>
              </a:rPr>
              <a:t>If you have, where did you stand in comparison to the other runners?</a:t>
            </a:r>
          </a:p>
          <a:p>
            <a:r>
              <a:rPr lang="en-US" dirty="0">
                <a:latin typeface="Times New Roman" pitchFamily="18" charset="0"/>
                <a:cs typeface="Times New Roman" pitchFamily="18" charset="0"/>
              </a:rPr>
              <a:t>For an open (mostly amateur) race, the time taken to finish a road race varies tremendously. What factors contribute to this large spread?</a:t>
            </a:r>
          </a:p>
          <a:p>
            <a:r>
              <a:rPr lang="en-US" dirty="0">
                <a:latin typeface="Times New Roman" pitchFamily="18" charset="0"/>
                <a:cs typeface="Times New Roman" pitchFamily="18" charset="0"/>
              </a:rPr>
              <a:t>Case Study 6</a:t>
            </a:r>
            <a:r>
              <a:rPr lang="en-IN" dirty="0">
                <a:latin typeface="Times New Roman" pitchFamily="18" charset="0"/>
                <a:cs typeface="Times New Roman" pitchFamily="18" charset="0"/>
              </a:rPr>
              <a:t>–</a:t>
            </a:r>
            <a:r>
              <a:rPr lang="en-US" dirty="0">
                <a:latin typeface="Times New Roman" pitchFamily="18" charset="0"/>
                <a:cs typeface="Times New Roman" pitchFamily="18" charset="0"/>
              </a:rPr>
              <a:t>1 is the distribution of times for runners who completed the Manchester (Connecticut) Road Race in 2014.</a:t>
            </a:r>
            <a:endParaRPr lang="en-IN" dirty="0">
              <a:latin typeface="Times New Roman" pitchFamily="18" charset="0"/>
              <a:cs typeface="Times New Roman" pitchFamily="18" charset="0"/>
            </a:endParaRPr>
          </a:p>
        </p:txBody>
      </p:sp>
      <p:sp>
        <p:nvSpPr>
          <p:cNvPr id="4" name="Slide Number Placeholder 3">
            <a:extLst>
              <a:ext uri="{FF2B5EF4-FFF2-40B4-BE49-F238E27FC236}">
                <a16:creationId xmlns:a16="http://schemas.microsoft.com/office/drawing/2014/main" id="{7AC117C1-C00F-4C21-BE99-82BABD0BD963}"/>
              </a:ext>
            </a:extLst>
          </p:cNvPr>
          <p:cNvSpPr>
            <a:spLocks noGrp="1"/>
          </p:cNvSpPr>
          <p:nvPr>
            <p:ph type="sldNum" sz="quarter" idx="10"/>
          </p:nvPr>
        </p:nvSpPr>
        <p:spPr/>
        <p:txBody>
          <a:bodyPr/>
          <a:lstStyle/>
          <a:p>
            <a:fld id="{67B19427-F580-D146-B60E-4CADEE75497F}" type="slidenum">
              <a:rPr lang="en-US" smtClean="0"/>
              <a:pPr/>
              <a:t>2</a:t>
            </a:fld>
            <a:endParaRPr lang="en-US" dirty="0"/>
          </a:p>
        </p:txBody>
      </p:sp>
    </p:spTree>
    <p:custDataLst>
      <p:tags r:id="rId1"/>
    </p:custDataLst>
    <p:extLst>
      <p:ext uri="{BB962C8B-B14F-4D97-AF65-F5344CB8AC3E}">
        <p14:creationId xmlns:p14="http://schemas.microsoft.com/office/powerpoint/2010/main" val="130792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76200" y="21936"/>
            <a:ext cx="9067799" cy="1384995"/>
          </a:xfrm>
          <a:prstGeom prst="rect">
            <a:avLst/>
          </a:prstGeom>
        </p:spPr>
        <p:txBody>
          <a:bodyPr wrap="square">
            <a:spAutoFit/>
          </a:bodyPr>
          <a:lstStyle/>
          <a:p>
            <a:pPr marR="728663"/>
            <a:r>
              <a:rPr lang="en-US" sz="2100" b="1" dirty="0">
                <a:solidFill>
                  <a:srgbClr val="F38000"/>
                </a:solidFill>
                <a:latin typeface="Glypha-Bold"/>
                <a:ea typeface="Calibri" panose="020F0502020204030204" pitchFamily="34" charset="0"/>
                <a:cs typeface="Glypha-Bold"/>
              </a:rPr>
              <a:t>Meeting-up Example: </a:t>
            </a:r>
            <a:r>
              <a:rPr lang="en-US" sz="21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7704803" cy="1875717"/>
        </p:xfrm>
        <a:graphic>
          <a:graphicData uri="http://schemas.openxmlformats.org/drawingml/2006/table">
            <a:tbl>
              <a:tblPr>
                <a:tableStyleId>{5C22544A-7EE6-4342-B048-85BDC9FD1C3A}</a:tableStyleId>
              </a:tblPr>
              <a:tblGrid>
                <a:gridCol w="4455662">
                  <a:extLst>
                    <a:ext uri="{9D8B030D-6E8A-4147-A177-3AD203B41FA5}">
                      <a16:colId xmlns:a16="http://schemas.microsoft.com/office/drawing/2014/main" val="1830683576"/>
                    </a:ext>
                  </a:extLst>
                </a:gridCol>
                <a:gridCol w="3249141">
                  <a:extLst>
                    <a:ext uri="{9D8B030D-6E8A-4147-A177-3AD203B41FA5}">
                      <a16:colId xmlns:a16="http://schemas.microsoft.com/office/drawing/2014/main" val="3970304229"/>
                    </a:ext>
                  </a:extLst>
                </a:gridCol>
              </a:tblGrid>
              <a:tr h="618548">
                <a:tc>
                  <a:txBody>
                    <a:bodyPr/>
                    <a:lstStyle/>
                    <a:p>
                      <a:pPr algn="l" rtl="0" fontAlgn="ctr"/>
                      <a:r>
                        <a:rPr lang="en-US" sz="2100" u="none" strike="noStrike" dirty="0">
                          <a:effectLst/>
                        </a:rPr>
                        <a:t>(a) At least 30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100" b="1" u="none" strike="noStrike" dirty="0">
                          <a:solidFill>
                            <a:schemeClr val="accent5">
                              <a:lumMod val="50000"/>
                            </a:schemeClr>
                          </a:solidFill>
                          <a:effectLst/>
                        </a:rPr>
                        <a:t>The height of the</a:t>
                      </a:r>
                      <a:endParaRPr lang="en-US" sz="2100" b="1" i="0" u="none" strike="noStrike" dirty="0">
                        <a:solidFill>
                          <a:schemeClr val="accent5">
                            <a:lumMod val="50000"/>
                          </a:schemeClr>
                        </a:solidFill>
                        <a:effectLst/>
                        <a:latin typeface="Glypha-Bold"/>
                      </a:endParaRPr>
                    </a:p>
                  </a:txBody>
                  <a:tcPr marL="128588" marR="7144" marT="7144" marB="0" anchor="b"/>
                </a:tc>
                <a:extLst>
                  <a:ext uri="{0D108BD9-81ED-4DB2-BD59-A6C34878D82A}">
                    <a16:rowId xmlns:a16="http://schemas.microsoft.com/office/drawing/2014/main" val="4108381035"/>
                  </a:ext>
                </a:extLst>
              </a:tr>
              <a:tr h="609945">
                <a:tc>
                  <a:txBody>
                    <a:bodyPr/>
                    <a:lstStyle/>
                    <a:p>
                      <a:pPr algn="l" rtl="0" fontAlgn="ctr"/>
                      <a:r>
                        <a:rPr lang="en-US" sz="2100" u="none" strike="noStrike" dirty="0">
                          <a:effectLst/>
                        </a:rPr>
                        <a:t>(b) Less than 15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100" b="1" u="none" strike="noStrike" dirty="0">
                          <a:solidFill>
                            <a:schemeClr val="accent5">
                              <a:lumMod val="50000"/>
                            </a:schemeClr>
                          </a:solidFill>
                          <a:effectLst/>
                        </a:rPr>
                        <a:t> rectangle is </a:t>
                      </a:r>
                      <a:endParaRPr lang="en-US" sz="2100" b="1" i="0" u="none" strike="noStrike" dirty="0">
                        <a:solidFill>
                          <a:schemeClr val="accent5">
                            <a:lumMod val="50000"/>
                          </a:schemeClr>
                        </a:solidFill>
                        <a:effectLst/>
                        <a:latin typeface="Glypha-Bold"/>
                      </a:endParaRPr>
                    </a:p>
                  </a:txBody>
                  <a:tcPr marL="7144" marR="7144" marT="7144" marB="0" anchor="ctr"/>
                </a:tc>
                <a:extLst>
                  <a:ext uri="{0D108BD9-81ED-4DB2-BD59-A6C34878D82A}">
                    <a16:rowId xmlns:a16="http://schemas.microsoft.com/office/drawing/2014/main" val="3312453321"/>
                  </a:ext>
                </a:extLst>
              </a:tr>
              <a:tr h="647224">
                <a:tc>
                  <a:txBody>
                    <a:bodyPr/>
                    <a:lstStyle/>
                    <a:p>
                      <a:pPr algn="l" rtl="0" fontAlgn="ctr"/>
                      <a:r>
                        <a:rPr lang="en-US" sz="2100" u="none" strike="noStrike" dirty="0">
                          <a:effectLst/>
                        </a:rPr>
                        <a:t>(c) Between 10 and 35 minutes</a:t>
                      </a:r>
                      <a:endParaRPr lang="en-US" sz="2100" b="1" i="0" u="none" strike="noStrike" dirty="0">
                        <a:solidFill>
                          <a:srgbClr val="F38000"/>
                        </a:solidFill>
                        <a:effectLst/>
                        <a:latin typeface="Glypha-Bold"/>
                      </a:endParaRPr>
                    </a:p>
                  </a:txBody>
                  <a:tcPr marL="128588" marR="7144" marT="7144" marB="0" anchor="ctr"/>
                </a:tc>
                <a:tc>
                  <a:txBody>
                    <a:bodyPr/>
                    <a:lstStyle/>
                    <a:p>
                      <a:pPr algn="ctr" fontAlgn="b"/>
                      <a:r>
                        <a:rPr lang="en-US" sz="2100" b="1" u="none" strike="noStrike" dirty="0">
                          <a:solidFill>
                            <a:schemeClr val="accent5">
                              <a:lumMod val="50000"/>
                            </a:schemeClr>
                          </a:solidFill>
                          <a:effectLst/>
                        </a:rPr>
                        <a:t>1/60 ~ 0.017</a:t>
                      </a:r>
                      <a:endParaRPr lang="en-US" sz="2100" b="1" i="0" u="none" strike="noStrike" dirty="0">
                        <a:solidFill>
                          <a:schemeClr val="accent5">
                            <a:lumMod val="50000"/>
                          </a:schemeClr>
                        </a:solidFill>
                        <a:effectLst/>
                        <a:latin typeface="Calibri" panose="020F0502020204030204" pitchFamily="34" charset="0"/>
                      </a:endParaRPr>
                    </a:p>
                  </a:txBody>
                  <a:tcPr marL="7144" marR="7144" marT="7144" marB="0"/>
                </a:tc>
                <a:extLst>
                  <a:ext uri="{0D108BD9-81ED-4DB2-BD59-A6C34878D82A}">
                    <a16:rowId xmlns:a16="http://schemas.microsoft.com/office/drawing/2014/main" val="3281666709"/>
                  </a:ext>
                </a:extLst>
              </a:tr>
            </a:tbl>
          </a:graphicData>
        </a:graphic>
      </p:graphicFrame>
      <p:graphicFrame>
        <p:nvGraphicFramePr>
          <p:cNvPr id="4" name="Chart 3">
            <a:extLst>
              <a:ext uri="{FF2B5EF4-FFF2-40B4-BE49-F238E27FC236}">
                <a16:creationId xmlns:a16="http://schemas.microsoft.com/office/drawing/2014/main" id="{C98D942D-8BA0-E449-B4DF-E73F94E517F3}"/>
              </a:ext>
            </a:extLst>
          </p:cNvPr>
          <p:cNvGraphicFramePr>
            <a:graphicFrameLocks/>
          </p:cNvGraphicFramePr>
          <p:nvPr/>
        </p:nvGraphicFramePr>
        <p:xfrm>
          <a:off x="1469773" y="3557884"/>
          <a:ext cx="5204295" cy="295603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5400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152400" y="21936"/>
            <a:ext cx="8874029" cy="1384995"/>
          </a:xfrm>
          <a:prstGeom prst="rect">
            <a:avLst/>
          </a:prstGeom>
        </p:spPr>
        <p:txBody>
          <a:bodyPr wrap="square">
            <a:spAutoFit/>
          </a:bodyPr>
          <a:lstStyle/>
          <a:p>
            <a:pPr marR="728663"/>
            <a:r>
              <a:rPr lang="en-US" sz="2100" b="1" dirty="0">
                <a:solidFill>
                  <a:srgbClr val="F38000"/>
                </a:solidFill>
                <a:latin typeface="Glypha-Bold"/>
                <a:ea typeface="Calibri" panose="020F0502020204030204" pitchFamily="34" charset="0"/>
                <a:cs typeface="Glypha-Bold"/>
              </a:rPr>
              <a:t>Meeting-up Example: </a:t>
            </a:r>
            <a:r>
              <a:rPr lang="en-US" sz="21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7704803" cy="1228493"/>
        </p:xfrm>
        <a:graphic>
          <a:graphicData uri="http://schemas.openxmlformats.org/drawingml/2006/table">
            <a:tbl>
              <a:tblPr>
                <a:tableStyleId>{5C22544A-7EE6-4342-B048-85BDC9FD1C3A}</a:tableStyleId>
              </a:tblPr>
              <a:tblGrid>
                <a:gridCol w="3659634">
                  <a:extLst>
                    <a:ext uri="{9D8B030D-6E8A-4147-A177-3AD203B41FA5}">
                      <a16:colId xmlns:a16="http://schemas.microsoft.com/office/drawing/2014/main" val="1830683576"/>
                    </a:ext>
                  </a:extLst>
                </a:gridCol>
                <a:gridCol w="4045169">
                  <a:extLst>
                    <a:ext uri="{9D8B030D-6E8A-4147-A177-3AD203B41FA5}">
                      <a16:colId xmlns:a16="http://schemas.microsoft.com/office/drawing/2014/main" val="3970304229"/>
                    </a:ext>
                  </a:extLst>
                </a:gridCol>
              </a:tblGrid>
              <a:tr h="618548">
                <a:tc>
                  <a:txBody>
                    <a:bodyPr/>
                    <a:lstStyle/>
                    <a:p>
                      <a:pPr algn="l" rtl="0" fontAlgn="ctr"/>
                      <a:r>
                        <a:rPr lang="en-US" sz="2100" u="none" strike="noStrike" dirty="0">
                          <a:effectLst/>
                        </a:rPr>
                        <a:t>(a) At least 30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2400" b="1" u="none" strike="noStrike" dirty="0">
                          <a:solidFill>
                            <a:schemeClr val="accent5">
                              <a:lumMod val="50000"/>
                            </a:schemeClr>
                          </a:solidFill>
                          <a:effectLst/>
                        </a:rPr>
                        <a:t>P(X </a:t>
                      </a:r>
                      <a:r>
                        <a:rPr lang="en-US" sz="2400" b="1" u="none" strike="noStrike" dirty="0">
                          <a:solidFill>
                            <a:schemeClr val="accent5">
                              <a:lumMod val="50000"/>
                            </a:schemeClr>
                          </a:solidFill>
                          <a:effectLst/>
                          <a:sym typeface="Symbol" panose="05050102010706020507" pitchFamily="18" charset="2"/>
                        </a:rPr>
                        <a:t></a:t>
                      </a:r>
                      <a:r>
                        <a:rPr lang="en-US" sz="2400" b="1" u="none" strike="noStrike" dirty="0">
                          <a:solidFill>
                            <a:schemeClr val="accent5">
                              <a:lumMod val="50000"/>
                            </a:schemeClr>
                          </a:solidFill>
                          <a:effectLst/>
                        </a:rPr>
                        <a:t> 30) = P([30, 60])</a:t>
                      </a:r>
                      <a:endParaRPr lang="en-US" sz="2400" b="1" i="0" u="none" strike="noStrike" dirty="0">
                        <a:solidFill>
                          <a:schemeClr val="accent5">
                            <a:lumMod val="50000"/>
                          </a:schemeClr>
                        </a:solidFill>
                        <a:effectLst/>
                        <a:latin typeface="Glypha-Bold"/>
                      </a:endParaRPr>
                    </a:p>
                  </a:txBody>
                  <a:tcPr marL="128588" marR="7144" marT="7144" marB="0" anchor="ctr"/>
                </a:tc>
                <a:extLst>
                  <a:ext uri="{0D108BD9-81ED-4DB2-BD59-A6C34878D82A}">
                    <a16:rowId xmlns:a16="http://schemas.microsoft.com/office/drawing/2014/main" val="4108381035"/>
                  </a:ext>
                </a:extLst>
              </a:tr>
              <a:tr h="609945">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2800" b="1" u="none" strike="noStrike" dirty="0">
                          <a:solidFill>
                            <a:schemeClr val="accent5">
                              <a:lumMod val="50000"/>
                            </a:schemeClr>
                          </a:solidFill>
                          <a:effectLst/>
                        </a:rPr>
                        <a:t>A </a:t>
                      </a:r>
                      <a:r>
                        <a:rPr lang="en-US" sz="2800" b="1" u="none" strike="noStrike" baseline="-25000" dirty="0">
                          <a:solidFill>
                            <a:schemeClr val="accent5">
                              <a:lumMod val="50000"/>
                            </a:schemeClr>
                          </a:solidFill>
                          <a:effectLst/>
                        </a:rPr>
                        <a:t>blue rectangle </a:t>
                      </a:r>
                      <a:r>
                        <a:rPr lang="en-US" sz="2800" b="1" u="none" strike="noStrike" dirty="0">
                          <a:solidFill>
                            <a:schemeClr val="accent5">
                              <a:lumMod val="50000"/>
                            </a:schemeClr>
                          </a:solidFill>
                          <a:effectLst/>
                        </a:rPr>
                        <a:t>= </a:t>
                      </a:r>
                      <a:endParaRPr lang="en-US" sz="2800" b="1" i="0" u="none" strike="noStrike" dirty="0">
                        <a:solidFill>
                          <a:schemeClr val="accent5">
                            <a:lumMod val="50000"/>
                          </a:schemeClr>
                        </a:solidFill>
                        <a:effectLst/>
                        <a:latin typeface="Glypha-Bold"/>
                      </a:endParaRPr>
                    </a:p>
                  </a:txBody>
                  <a:tcPr marL="128588" marR="7144" marT="7144"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b="1" u="none" strike="noStrike" dirty="0">
                          <a:solidFill>
                            <a:schemeClr val="accent5">
                              <a:lumMod val="50000"/>
                            </a:schemeClr>
                          </a:solidFill>
                          <a:effectLst/>
                        </a:rPr>
                        <a:t> (60-30)/60 = 1/2</a:t>
                      </a:r>
                      <a:endParaRPr lang="en-US" sz="2400" b="1" i="0" u="none" strike="noStrike" dirty="0">
                        <a:solidFill>
                          <a:schemeClr val="accent5">
                            <a:lumMod val="50000"/>
                          </a:schemeClr>
                        </a:solidFill>
                        <a:effectLst/>
                        <a:latin typeface="Glypha-Bold"/>
                      </a:endParaRPr>
                    </a:p>
                  </a:txBody>
                  <a:tcPr marL="7144" marR="7144" marT="7144" marB="0" anchor="ctr"/>
                </a:tc>
                <a:extLst>
                  <a:ext uri="{0D108BD9-81ED-4DB2-BD59-A6C34878D82A}">
                    <a16:rowId xmlns:a16="http://schemas.microsoft.com/office/drawing/2014/main" val="3312453321"/>
                  </a:ext>
                </a:extLst>
              </a:tr>
            </a:tbl>
          </a:graphicData>
        </a:graphic>
      </p:graphicFrame>
      <p:graphicFrame>
        <p:nvGraphicFramePr>
          <p:cNvPr id="5" name="Chart 4">
            <a:extLst>
              <a:ext uri="{FF2B5EF4-FFF2-40B4-BE49-F238E27FC236}">
                <a16:creationId xmlns:a16="http://schemas.microsoft.com/office/drawing/2014/main" id="{E6DF227E-8089-6D4B-93B1-FD19B2F6E5EB}"/>
              </a:ext>
            </a:extLst>
          </p:cNvPr>
          <p:cNvGraphicFramePr>
            <a:graphicFrameLocks/>
          </p:cNvGraphicFramePr>
          <p:nvPr/>
        </p:nvGraphicFramePr>
        <p:xfrm>
          <a:off x="869340" y="2947938"/>
          <a:ext cx="7360260" cy="36867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4347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152400" y="21936"/>
            <a:ext cx="8874029" cy="1384995"/>
          </a:xfrm>
          <a:prstGeom prst="rect">
            <a:avLst/>
          </a:prstGeom>
        </p:spPr>
        <p:txBody>
          <a:bodyPr wrap="square">
            <a:spAutoFit/>
          </a:bodyPr>
          <a:lstStyle/>
          <a:p>
            <a:pPr marR="728663"/>
            <a:r>
              <a:rPr lang="en-US" sz="2100" b="1" dirty="0">
                <a:solidFill>
                  <a:srgbClr val="F38000"/>
                </a:solidFill>
                <a:latin typeface="Glypha-Bold"/>
                <a:ea typeface="Calibri" panose="020F0502020204030204" pitchFamily="34" charset="0"/>
                <a:cs typeface="Glypha-Bold"/>
              </a:rPr>
              <a:t>6.2.4. </a:t>
            </a:r>
            <a:r>
              <a:rPr lang="en-US" sz="21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7704803" cy="1257169"/>
        </p:xfrm>
        <a:graphic>
          <a:graphicData uri="http://schemas.openxmlformats.org/drawingml/2006/table">
            <a:tbl>
              <a:tblPr>
                <a:tableStyleId>{5C22544A-7EE6-4342-B048-85BDC9FD1C3A}</a:tableStyleId>
              </a:tblPr>
              <a:tblGrid>
                <a:gridCol w="4455662">
                  <a:extLst>
                    <a:ext uri="{9D8B030D-6E8A-4147-A177-3AD203B41FA5}">
                      <a16:colId xmlns:a16="http://schemas.microsoft.com/office/drawing/2014/main" val="1830683576"/>
                    </a:ext>
                  </a:extLst>
                </a:gridCol>
                <a:gridCol w="3249141">
                  <a:extLst>
                    <a:ext uri="{9D8B030D-6E8A-4147-A177-3AD203B41FA5}">
                      <a16:colId xmlns:a16="http://schemas.microsoft.com/office/drawing/2014/main" val="3970304229"/>
                    </a:ext>
                  </a:extLst>
                </a:gridCol>
              </a:tblGrid>
              <a:tr h="609945">
                <a:tc>
                  <a:txBody>
                    <a:bodyPr/>
                    <a:lstStyle/>
                    <a:p>
                      <a:pPr algn="l" rtl="0" fontAlgn="ctr"/>
                      <a:r>
                        <a:rPr lang="en-US" sz="2100" u="none" strike="noStrike" dirty="0">
                          <a:effectLst/>
                        </a:rPr>
                        <a:t>(b) Less than 15 minutes</a:t>
                      </a:r>
                      <a:endParaRPr lang="en-US" sz="2100" b="1" i="0" u="none" strike="noStrike" dirty="0">
                        <a:solidFill>
                          <a:srgbClr val="F38000"/>
                        </a:solidFill>
                        <a:effectLst/>
                        <a:latin typeface="Glypha-Bold"/>
                      </a:endParaRPr>
                    </a:p>
                  </a:txBody>
                  <a:tcPr marL="128588" marR="7144" marT="7144"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 </a:t>
                      </a:r>
                      <a:r>
                        <a:rPr lang="en-US" sz="2400" b="1" u="none" strike="noStrike" dirty="0">
                          <a:solidFill>
                            <a:schemeClr val="accent5">
                              <a:lumMod val="50000"/>
                            </a:schemeClr>
                          </a:solidFill>
                          <a:effectLst/>
                        </a:rPr>
                        <a:t> P(X </a:t>
                      </a:r>
                      <a:r>
                        <a:rPr lang="en-US" sz="2400" b="1" u="none" strike="noStrike" dirty="0">
                          <a:solidFill>
                            <a:schemeClr val="accent5">
                              <a:lumMod val="50000"/>
                            </a:schemeClr>
                          </a:solidFill>
                          <a:effectLst/>
                          <a:sym typeface="Symbol" panose="05050102010706020507" pitchFamily="18" charset="2"/>
                        </a:rPr>
                        <a:t></a:t>
                      </a:r>
                      <a:r>
                        <a:rPr lang="en-US" sz="2400" b="1" u="none" strike="noStrike" dirty="0">
                          <a:solidFill>
                            <a:schemeClr val="accent5">
                              <a:lumMod val="50000"/>
                            </a:schemeClr>
                          </a:solidFill>
                          <a:effectLst/>
                        </a:rPr>
                        <a:t> 15) = P([0, 15]) </a:t>
                      </a:r>
                      <a:endParaRPr lang="en-US" sz="2400" b="1" i="0" u="none" strike="noStrike" dirty="0">
                        <a:solidFill>
                          <a:schemeClr val="accent5">
                            <a:lumMod val="50000"/>
                          </a:schemeClr>
                        </a:solidFill>
                        <a:effectLst/>
                        <a:latin typeface="Glypha-Bold"/>
                      </a:endParaRPr>
                    </a:p>
                  </a:txBody>
                  <a:tcPr marL="7144" marR="7144" marT="7144" marB="0" anchor="ctr"/>
                </a:tc>
                <a:extLst>
                  <a:ext uri="{0D108BD9-81ED-4DB2-BD59-A6C34878D82A}">
                    <a16:rowId xmlns:a16="http://schemas.microsoft.com/office/drawing/2014/main" val="3312453321"/>
                  </a:ext>
                </a:extLst>
              </a:tr>
              <a:tr h="647224">
                <a:tc>
                  <a:txBody>
                    <a:bodyPr/>
                    <a:lstStyle/>
                    <a:p>
                      <a:pPr algn="r" rtl="0" fontAlgn="ctr"/>
                      <a:r>
                        <a:rPr lang="en-US" sz="2400" b="1" u="none" strike="noStrike" dirty="0">
                          <a:solidFill>
                            <a:schemeClr val="accent5">
                              <a:lumMod val="50000"/>
                            </a:schemeClr>
                          </a:solidFill>
                          <a:effectLst/>
                        </a:rPr>
                        <a:t>A </a:t>
                      </a:r>
                      <a:r>
                        <a:rPr lang="en-US" sz="2400" b="1" u="none" strike="noStrike" baseline="-25000" dirty="0">
                          <a:solidFill>
                            <a:schemeClr val="accent5">
                              <a:lumMod val="50000"/>
                            </a:schemeClr>
                          </a:solidFill>
                          <a:effectLst/>
                        </a:rPr>
                        <a:t>blue rectangle </a:t>
                      </a:r>
                      <a:r>
                        <a:rPr lang="en-US" sz="2400" b="1" u="none" strike="noStrike" dirty="0">
                          <a:solidFill>
                            <a:schemeClr val="accent5">
                              <a:lumMod val="50000"/>
                            </a:schemeClr>
                          </a:solidFill>
                          <a:effectLst/>
                        </a:rPr>
                        <a:t>=</a:t>
                      </a:r>
                      <a:r>
                        <a:rPr lang="en-US" sz="2400" b="1" u="none" strike="noStrike" dirty="0">
                          <a:effectLst/>
                        </a:rPr>
                        <a:t> </a:t>
                      </a:r>
                      <a:endParaRPr lang="en-US" sz="2400" b="1" i="0" u="none" strike="noStrike" dirty="0">
                        <a:solidFill>
                          <a:srgbClr val="F38000"/>
                        </a:solidFill>
                        <a:effectLst/>
                        <a:latin typeface="Glypha-Bold"/>
                      </a:endParaRPr>
                    </a:p>
                  </a:txBody>
                  <a:tcPr marL="128588" marR="7144" marT="7144" marB="0" anchor="ctr"/>
                </a:tc>
                <a:tc>
                  <a:txBody>
                    <a:bodyPr/>
                    <a:lstStyle/>
                    <a:p>
                      <a:pPr algn="l" fontAlgn="b"/>
                      <a:r>
                        <a:rPr lang="en-US" sz="2400" b="1" u="none" strike="noStrike" dirty="0">
                          <a:solidFill>
                            <a:schemeClr val="accent5">
                              <a:lumMod val="50000"/>
                            </a:schemeClr>
                          </a:solidFill>
                          <a:effectLst/>
                        </a:rPr>
                        <a:t>(15-0)/60 = ¼ = 25%</a:t>
                      </a:r>
                      <a:endParaRPr lang="en-US" sz="2400" b="1" i="0" u="none" strike="noStrike" dirty="0">
                        <a:solidFill>
                          <a:schemeClr val="accent5">
                            <a:lumMod val="50000"/>
                          </a:schemeClr>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281666709"/>
                  </a:ext>
                </a:extLst>
              </a:tr>
            </a:tbl>
          </a:graphicData>
        </a:graphic>
      </p:graphicFrame>
      <p:graphicFrame>
        <p:nvGraphicFramePr>
          <p:cNvPr id="4" name="Chart 3">
            <a:extLst>
              <a:ext uri="{FF2B5EF4-FFF2-40B4-BE49-F238E27FC236}">
                <a16:creationId xmlns:a16="http://schemas.microsoft.com/office/drawing/2014/main" id="{E6DF227E-8089-6D4B-93B1-FD19B2F6E5EB}"/>
              </a:ext>
            </a:extLst>
          </p:cNvPr>
          <p:cNvGraphicFramePr>
            <a:graphicFrameLocks/>
          </p:cNvGraphicFramePr>
          <p:nvPr/>
        </p:nvGraphicFramePr>
        <p:xfrm>
          <a:off x="815532" y="3040912"/>
          <a:ext cx="7321550" cy="32601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1103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6B3B42-37F8-487F-9463-3A6B7B7BCC4A}"/>
              </a:ext>
            </a:extLst>
          </p:cNvPr>
          <p:cNvSpPr/>
          <p:nvPr/>
        </p:nvSpPr>
        <p:spPr>
          <a:xfrm>
            <a:off x="287079" y="0"/>
            <a:ext cx="8569842" cy="1384995"/>
          </a:xfrm>
          <a:prstGeom prst="rect">
            <a:avLst/>
          </a:prstGeom>
        </p:spPr>
        <p:txBody>
          <a:bodyPr wrap="square">
            <a:spAutoFit/>
          </a:bodyPr>
          <a:lstStyle/>
          <a:p>
            <a:pPr marR="728663"/>
            <a:r>
              <a:rPr lang="en-US" sz="2100" b="1" dirty="0">
                <a:solidFill>
                  <a:srgbClr val="F38000"/>
                </a:solidFill>
                <a:latin typeface="Glypha-Bold"/>
                <a:ea typeface="Calibri" panose="020F0502020204030204" pitchFamily="34" charset="0"/>
                <a:cs typeface="Glypha-Bold"/>
              </a:rPr>
              <a:t>Meeting-up Example: </a:t>
            </a:r>
            <a:r>
              <a:rPr lang="en-US" sz="2100" dirty="0">
                <a:solidFill>
                  <a:srgbClr val="000000"/>
                </a:solidFill>
                <a:latin typeface="Glypha"/>
                <a:ea typeface="Calibri" panose="020F0502020204030204" pitchFamily="34" charset="0"/>
                <a:cs typeface="Glypha"/>
              </a:rPr>
              <a:t>You are to meet a friend at 2 p.m. However, while you are always exactly on time, your friend is always late and indeed will arrive at the meeting place at a time uniformly distributed between 2 and 3 p.m. Find the probability that you will have to wait</a:t>
            </a:r>
            <a:endParaRPr lang="en-US" sz="27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0329941-3824-4D9A-AC24-C0B056C6597E}"/>
              </a:ext>
            </a:extLst>
          </p:cNvPr>
          <p:cNvGraphicFramePr>
            <a:graphicFrameLocks noGrp="1"/>
          </p:cNvGraphicFramePr>
          <p:nvPr/>
        </p:nvGraphicFramePr>
        <p:xfrm>
          <a:off x="334297" y="1544549"/>
          <a:ext cx="8522624" cy="1294448"/>
        </p:xfrm>
        <a:graphic>
          <a:graphicData uri="http://schemas.openxmlformats.org/drawingml/2006/table">
            <a:tbl>
              <a:tblPr>
                <a:tableStyleId>{5C22544A-7EE6-4342-B048-85BDC9FD1C3A}</a:tableStyleId>
              </a:tblPr>
              <a:tblGrid>
                <a:gridCol w="4581469">
                  <a:extLst>
                    <a:ext uri="{9D8B030D-6E8A-4147-A177-3AD203B41FA5}">
                      <a16:colId xmlns:a16="http://schemas.microsoft.com/office/drawing/2014/main" val="1830683576"/>
                    </a:ext>
                  </a:extLst>
                </a:gridCol>
                <a:gridCol w="3941155">
                  <a:extLst>
                    <a:ext uri="{9D8B030D-6E8A-4147-A177-3AD203B41FA5}">
                      <a16:colId xmlns:a16="http://schemas.microsoft.com/office/drawing/2014/main" val="3970304229"/>
                    </a:ext>
                  </a:extLst>
                </a:gridCol>
              </a:tblGrid>
              <a:tr h="647224">
                <a:tc>
                  <a:txBody>
                    <a:bodyPr/>
                    <a:lstStyle/>
                    <a:p>
                      <a:pPr algn="l" rtl="0" fontAlgn="ctr"/>
                      <a:r>
                        <a:rPr lang="en-US" sz="2100" u="none" strike="noStrike" dirty="0">
                          <a:effectLst/>
                        </a:rPr>
                        <a:t>(c) Between 10 and 35 minutes</a:t>
                      </a:r>
                      <a:endParaRPr lang="en-US" sz="2100" b="1" i="0" u="none" strike="noStrike" dirty="0">
                        <a:solidFill>
                          <a:srgbClr val="F38000"/>
                        </a:solidFill>
                        <a:effectLst/>
                        <a:latin typeface="Glypha-Bold"/>
                      </a:endParaRPr>
                    </a:p>
                  </a:txBody>
                  <a:tcPr marL="128588" marR="7144" marT="7144" marB="0" anchor="ctr"/>
                </a:tc>
                <a:tc>
                  <a:txBody>
                    <a:bodyPr/>
                    <a:lstStyle/>
                    <a:p>
                      <a:pPr algn="l" fontAlgn="b"/>
                      <a:r>
                        <a:rPr lang="en-US" sz="2100" u="none" strike="noStrike" dirty="0">
                          <a:effectLst/>
                        </a:rPr>
                        <a:t>  </a:t>
                      </a:r>
                      <a:r>
                        <a:rPr lang="en-US" sz="2100" b="1" u="none" strike="noStrike" dirty="0">
                          <a:solidFill>
                            <a:schemeClr val="accent5">
                              <a:lumMod val="50000"/>
                            </a:schemeClr>
                          </a:solidFill>
                          <a:effectLst/>
                        </a:rPr>
                        <a:t>P(10 </a:t>
                      </a:r>
                      <a:r>
                        <a:rPr lang="en-US" sz="2100" b="1" u="none" strike="noStrike" dirty="0">
                          <a:solidFill>
                            <a:schemeClr val="accent5">
                              <a:lumMod val="50000"/>
                            </a:schemeClr>
                          </a:solidFill>
                          <a:effectLst/>
                          <a:sym typeface="Symbol" panose="05050102010706020507" pitchFamily="18" charset="2"/>
                        </a:rPr>
                        <a:t> </a:t>
                      </a:r>
                      <a:r>
                        <a:rPr lang="en-US" sz="2100" b="1" u="none" strike="noStrike" dirty="0">
                          <a:solidFill>
                            <a:schemeClr val="accent5">
                              <a:lumMod val="50000"/>
                            </a:schemeClr>
                          </a:solidFill>
                          <a:effectLst/>
                        </a:rPr>
                        <a:t>X </a:t>
                      </a:r>
                      <a:r>
                        <a:rPr lang="en-US" sz="2100" b="1" u="none" strike="noStrike" dirty="0">
                          <a:solidFill>
                            <a:schemeClr val="accent5">
                              <a:lumMod val="50000"/>
                            </a:schemeClr>
                          </a:solidFill>
                          <a:effectLst/>
                          <a:sym typeface="Symbol" panose="05050102010706020507" pitchFamily="18" charset="2"/>
                        </a:rPr>
                        <a:t></a:t>
                      </a:r>
                      <a:r>
                        <a:rPr lang="en-US" sz="2100" b="1" u="none" strike="noStrike" dirty="0">
                          <a:solidFill>
                            <a:schemeClr val="accent5">
                              <a:lumMod val="50000"/>
                            </a:schemeClr>
                          </a:solidFill>
                          <a:effectLst/>
                        </a:rPr>
                        <a:t> 35) = P([10, 35]) </a:t>
                      </a:r>
                      <a:endParaRPr lang="en-US" sz="2100" b="1" i="0" u="none" strike="noStrike" dirty="0">
                        <a:solidFill>
                          <a:schemeClr val="accent5">
                            <a:lumMod val="50000"/>
                          </a:schemeClr>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281666709"/>
                  </a:ext>
                </a:extLst>
              </a:tr>
              <a:tr h="647224">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2800" b="1" u="none" strike="noStrike" dirty="0">
                          <a:solidFill>
                            <a:schemeClr val="accent5">
                              <a:lumMod val="50000"/>
                            </a:schemeClr>
                          </a:solidFill>
                          <a:effectLst/>
                        </a:rPr>
                        <a:t>A </a:t>
                      </a:r>
                      <a:r>
                        <a:rPr lang="en-US" sz="2800" b="1" u="none" strike="noStrike" baseline="-25000" dirty="0">
                          <a:solidFill>
                            <a:schemeClr val="accent5">
                              <a:lumMod val="50000"/>
                            </a:schemeClr>
                          </a:solidFill>
                          <a:effectLst/>
                        </a:rPr>
                        <a:t>blue rectangle </a:t>
                      </a:r>
                      <a:r>
                        <a:rPr lang="en-US" sz="2800" b="1" u="none" strike="noStrike" dirty="0">
                          <a:solidFill>
                            <a:schemeClr val="accent5">
                              <a:lumMod val="50000"/>
                            </a:schemeClr>
                          </a:solidFill>
                          <a:effectLst/>
                        </a:rPr>
                        <a:t>= </a:t>
                      </a:r>
                      <a:endParaRPr lang="en-US" sz="2800" b="1" i="0" u="none" strike="noStrike" dirty="0">
                        <a:solidFill>
                          <a:schemeClr val="accent5">
                            <a:lumMod val="50000"/>
                          </a:schemeClr>
                        </a:solidFill>
                        <a:effectLst/>
                        <a:latin typeface="Glypha-Bold"/>
                      </a:endParaRPr>
                    </a:p>
                  </a:txBody>
                  <a:tcPr marL="128588" marR="7144" marT="7144"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000" b="1" dirty="0">
                          <a:solidFill>
                            <a:schemeClr val="accent5">
                              <a:lumMod val="50000"/>
                            </a:schemeClr>
                          </a:solidFill>
                        </a:rPr>
                        <a:t>(35-10)/60 = 25/60 = 5/12 ~ 42%</a:t>
                      </a:r>
                    </a:p>
                  </a:txBody>
                  <a:tcPr marL="7144" marR="7144" marT="7144" marB="0" anchor="ctr"/>
                </a:tc>
                <a:extLst>
                  <a:ext uri="{0D108BD9-81ED-4DB2-BD59-A6C34878D82A}">
                    <a16:rowId xmlns:a16="http://schemas.microsoft.com/office/drawing/2014/main" val="1346987636"/>
                  </a:ext>
                </a:extLst>
              </a:tr>
            </a:tbl>
          </a:graphicData>
        </a:graphic>
      </p:graphicFrame>
      <p:graphicFrame>
        <p:nvGraphicFramePr>
          <p:cNvPr id="5" name="Chart 4">
            <a:extLst>
              <a:ext uri="{FF2B5EF4-FFF2-40B4-BE49-F238E27FC236}">
                <a16:creationId xmlns:a16="http://schemas.microsoft.com/office/drawing/2014/main" id="{E6DF227E-8089-6D4B-93B1-FD19B2F6E5EB}"/>
              </a:ext>
            </a:extLst>
          </p:cNvPr>
          <p:cNvGraphicFramePr>
            <a:graphicFrameLocks/>
          </p:cNvGraphicFramePr>
          <p:nvPr/>
        </p:nvGraphicFramePr>
        <p:xfrm>
          <a:off x="334297" y="2976614"/>
          <a:ext cx="8065424" cy="35411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694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199"/>
          </a:xfrm>
        </p:spPr>
        <p:txBody>
          <a:bodyPr/>
          <a:lstStyle/>
          <a:p>
            <a:r>
              <a:rPr lang="en-US" dirty="0"/>
              <a:t>Normal Probability Distribution</a:t>
            </a:r>
            <a:endParaRPr lang="en-IN" dirty="0"/>
          </a:p>
        </p:txBody>
      </p:sp>
      <p:sp>
        <p:nvSpPr>
          <p:cNvPr id="3" name="Content Placeholder 2"/>
          <p:cNvSpPr>
            <a:spLocks noGrp="1"/>
          </p:cNvSpPr>
          <p:nvPr>
            <p:ph sz="quarter" idx="16"/>
          </p:nvPr>
        </p:nvSpPr>
        <p:spPr>
          <a:xfrm>
            <a:off x="342900" y="1158874"/>
            <a:ext cx="8534400" cy="2667000"/>
          </a:xfrm>
        </p:spPr>
        <p:txBody>
          <a:bodyPr/>
          <a:lstStyle/>
          <a:p>
            <a:r>
              <a:rPr lang="en-US" dirty="0">
                <a:latin typeface="Times New Roman" pitchFamily="18" charset="0"/>
              </a:rPr>
              <a:t>A </a:t>
            </a:r>
            <a:r>
              <a:rPr lang="en-US" b="1" dirty="0">
                <a:solidFill>
                  <a:schemeClr val="accent2"/>
                </a:solidFill>
                <a:latin typeface="Times New Roman" pitchFamily="18" charset="0"/>
              </a:rPr>
              <a:t>normal probability distribution</a:t>
            </a:r>
            <a:r>
              <a:rPr lang="en-US" dirty="0">
                <a:latin typeface="Times New Roman" pitchFamily="18" charset="0"/>
              </a:rPr>
              <a:t>, when plotted, gives a bell-shaped curve such that:</a:t>
            </a:r>
          </a:p>
          <a:p>
            <a:pPr marL="622300" indent="-401638">
              <a:buClr>
                <a:schemeClr val="accent2"/>
              </a:buClr>
              <a:buFont typeface="+mj-lt"/>
              <a:buAutoNum type="arabicPeriod"/>
            </a:pPr>
            <a:r>
              <a:rPr lang="en-US" dirty="0">
                <a:latin typeface="Times New Roman" pitchFamily="18" charset="0"/>
              </a:rPr>
              <a:t>The total area under the curve is 1.0.</a:t>
            </a:r>
          </a:p>
          <a:p>
            <a:pPr marL="622300" indent="-401638">
              <a:buClr>
                <a:schemeClr val="accent2"/>
              </a:buClr>
              <a:buFont typeface="+mj-lt"/>
              <a:buAutoNum type="arabicPeriod"/>
            </a:pPr>
            <a:r>
              <a:rPr lang="en-US" dirty="0">
                <a:latin typeface="Times New Roman" pitchFamily="18" charset="0"/>
              </a:rPr>
              <a:t>The curve is symmetric about the mean.</a:t>
            </a:r>
          </a:p>
          <a:p>
            <a:pPr marL="622300" indent="-401638">
              <a:buClr>
                <a:schemeClr val="accent2"/>
              </a:buClr>
              <a:buFont typeface="+mj-lt"/>
              <a:buAutoNum type="arabicPeriod"/>
            </a:pPr>
            <a:r>
              <a:rPr lang="en-US" dirty="0">
                <a:latin typeface="Times New Roman" pitchFamily="18" charset="0"/>
              </a:rPr>
              <a:t>The two tails of the curve extend indefinitely.</a:t>
            </a:r>
          </a:p>
        </p:txBody>
      </p:sp>
      <p:sp>
        <p:nvSpPr>
          <p:cNvPr id="4" name="Slide Number Placeholder 3"/>
          <p:cNvSpPr>
            <a:spLocks noGrp="1"/>
          </p:cNvSpPr>
          <p:nvPr>
            <p:ph type="sldNum" sz="quarter" idx="10"/>
          </p:nvPr>
        </p:nvSpPr>
        <p:spPr/>
        <p:txBody>
          <a:bodyPr/>
          <a:lstStyle/>
          <a:p>
            <a:fld id="{67B19427-F580-D146-B60E-4CADEE75497F}" type="slidenum">
              <a:rPr lang="en-US" smtClean="0"/>
              <a:pPr/>
              <a:t>24</a:t>
            </a:fld>
            <a:endParaRPr lang="en-US" dirty="0"/>
          </a:p>
        </p:txBody>
      </p:sp>
      <p:pic>
        <p:nvPicPr>
          <p:cNvPr id="7" name="Content Placeholder 8" descr="A vertical line is drawn from the highest point of the symmetric bell-shaped curve. It touches the horizontal axis at the mean = mu, and the standard deviation is sigma.">
            <a:extLst>
              <a:ext uri="{FF2B5EF4-FFF2-40B4-BE49-F238E27FC236}">
                <a16:creationId xmlns:a16="http://schemas.microsoft.com/office/drawing/2014/main" id="{FF0FD7FE-728F-EE4E-A36A-AD003FA45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578266"/>
            <a:ext cx="6213349" cy="27780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9E56AD-4E66-E843-8121-E2B9164389DE}"/>
                  </a:ext>
                </a:extLst>
              </p:cNvPr>
              <p:cNvSpPr txBox="1"/>
              <p:nvPr/>
            </p:nvSpPr>
            <p:spPr>
              <a:xfrm>
                <a:off x="5093183" y="5914509"/>
                <a:ext cx="786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8" name="TextBox 7">
                <a:extLst>
                  <a:ext uri="{FF2B5EF4-FFF2-40B4-BE49-F238E27FC236}">
                    <a16:creationId xmlns:a16="http://schemas.microsoft.com/office/drawing/2014/main" id="{6C9E56AD-4E66-E843-8121-E2B9164389DE}"/>
                  </a:ext>
                </a:extLst>
              </p:cNvPr>
              <p:cNvSpPr txBox="1">
                <a:spLocks noRot="1" noChangeAspect="1" noMove="1" noResize="1" noEditPoints="1" noAdjustHandles="1" noChangeArrowheads="1" noChangeShapeType="1" noTextEdit="1"/>
              </p:cNvSpPr>
              <p:nvPr/>
            </p:nvSpPr>
            <p:spPr>
              <a:xfrm>
                <a:off x="5093183" y="5914509"/>
                <a:ext cx="786434" cy="369332"/>
              </a:xfrm>
              <a:prstGeom prst="rect">
                <a:avLst/>
              </a:prstGeom>
              <a:blipFill>
                <a:blip r:embed="rId4"/>
                <a:stretch>
                  <a:fillRect b="-666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9FBA7118-7A17-6742-8830-9E07E448B5E5}"/>
              </a:ext>
            </a:extLst>
          </p:cNvPr>
          <p:cNvCxnSpPr/>
          <p:nvPr/>
        </p:nvCxnSpPr>
        <p:spPr>
          <a:xfrm>
            <a:off x="5486400" y="4876800"/>
            <a:ext cx="0" cy="9906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1741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838199"/>
          </a:xfrm>
        </p:spPr>
        <p:txBody>
          <a:bodyPr/>
          <a:lstStyle/>
          <a:p>
            <a:r>
              <a:rPr lang="en-US" dirty="0"/>
              <a:t>Normal Probability Distribution</a:t>
            </a:r>
            <a:endParaRPr lang="en-IN" dirty="0"/>
          </a:p>
        </p:txBody>
      </p:sp>
      <p:sp>
        <p:nvSpPr>
          <p:cNvPr id="3" name="Content Placeholder 2"/>
          <p:cNvSpPr>
            <a:spLocks noGrp="1"/>
          </p:cNvSpPr>
          <p:nvPr>
            <p:ph sz="quarter" idx="16"/>
          </p:nvPr>
        </p:nvSpPr>
        <p:spPr>
          <a:xfrm>
            <a:off x="342900" y="1158874"/>
            <a:ext cx="8534400" cy="2393992"/>
          </a:xfrm>
        </p:spPr>
        <p:txBody>
          <a:bodyPr/>
          <a:lstStyle/>
          <a:p>
            <a:r>
              <a:rPr lang="en-US" dirty="0">
                <a:latin typeface="Times New Roman" panose="02020603050405020304" pitchFamily="18" charset="0"/>
                <a:cs typeface="Times New Roman" panose="02020603050405020304" pitchFamily="18" charset="0"/>
              </a:rPr>
              <a:t>Its variability is measured by the standard deviation </a:t>
            </a:r>
            <a:r>
              <a:rPr lang="en-US" dirty="0" err="1">
                <a:latin typeface="Times New Roman" panose="02020603050405020304" pitchFamily="18" charset="0"/>
                <a:cs typeface="Times New Roman" panose="02020603050405020304" pitchFamily="18" charset="0"/>
              </a:rPr>
              <a:t>σ</a:t>
            </a:r>
            <a:r>
              <a:rPr lang="en-US" dirty="0">
                <a:latin typeface="Times New Roman" panose="02020603050405020304" pitchFamily="18" charset="0"/>
                <a:cs typeface="Times New Roman" panose="02020603050405020304" pitchFamily="18" charset="0"/>
              </a:rPr>
              <a:t>, which can be found by:</a:t>
            </a:r>
          </a:p>
          <a:p>
            <a:r>
              <a:rPr lang="en-US" dirty="0">
                <a:latin typeface="Times New Roman" panose="02020603050405020304" pitchFamily="18" charset="0"/>
                <a:cs typeface="Times New Roman" panose="02020603050405020304" pitchFamily="18" charset="0"/>
              </a:rPr>
              <a:t>finding the distance (along the x-axis)</a:t>
            </a:r>
          </a:p>
          <a:p>
            <a:r>
              <a:rPr lang="en-US" dirty="0">
                <a:latin typeface="Times New Roman" panose="02020603050405020304" pitchFamily="18" charset="0"/>
                <a:cs typeface="Times New Roman" panose="02020603050405020304" pitchFamily="18" charset="0"/>
              </a:rPr>
              <a:t>from the peak to where the nature of the curve changes </a:t>
            </a:r>
            <a:r>
              <a:rPr lang="en-US" sz="2400" dirty="0">
                <a:latin typeface="Times New Roman" panose="02020603050405020304" pitchFamily="18" charset="0"/>
                <a:cs typeface="Times New Roman" panose="02020603050405020304" pitchFamily="18" charset="0"/>
              </a:rPr>
              <a:t>(from being an “upside-down parabola” to “exponential decay”).</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25</a:t>
            </a:fld>
            <a:endParaRPr lang="en-US" dirty="0"/>
          </a:p>
        </p:txBody>
      </p:sp>
      <p:pic>
        <p:nvPicPr>
          <p:cNvPr id="7" name="Content Placeholder 8" descr="A vertical line is drawn from the highest point of the symmetric bell-shaped curve. It touches the horizontal axis at the mean = mu, and the standard deviation is sigma.">
            <a:extLst>
              <a:ext uri="{FF2B5EF4-FFF2-40B4-BE49-F238E27FC236}">
                <a16:creationId xmlns:a16="http://schemas.microsoft.com/office/drawing/2014/main" id="{FF0FD7FE-728F-EE4E-A36A-AD003FA450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3552866"/>
            <a:ext cx="6213349" cy="2778084"/>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C9E56AD-4E66-E843-8121-E2B9164389DE}"/>
                  </a:ext>
                </a:extLst>
              </p:cNvPr>
              <p:cNvSpPr txBox="1"/>
              <p:nvPr/>
            </p:nvSpPr>
            <p:spPr>
              <a:xfrm>
                <a:off x="5093183" y="5914509"/>
                <a:ext cx="78643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8" name="TextBox 7">
                <a:extLst>
                  <a:ext uri="{FF2B5EF4-FFF2-40B4-BE49-F238E27FC236}">
                    <a16:creationId xmlns:a16="http://schemas.microsoft.com/office/drawing/2014/main" id="{6C9E56AD-4E66-E843-8121-E2B9164389DE}"/>
                  </a:ext>
                </a:extLst>
              </p:cNvPr>
              <p:cNvSpPr txBox="1">
                <a:spLocks noRot="1" noChangeAspect="1" noMove="1" noResize="1" noEditPoints="1" noAdjustHandles="1" noChangeArrowheads="1" noChangeShapeType="1" noTextEdit="1"/>
              </p:cNvSpPr>
              <p:nvPr/>
            </p:nvSpPr>
            <p:spPr>
              <a:xfrm>
                <a:off x="5093183" y="5914509"/>
                <a:ext cx="786434" cy="369332"/>
              </a:xfrm>
              <a:prstGeom prst="rect">
                <a:avLst/>
              </a:prstGeom>
              <a:blipFill>
                <a:blip r:embed="rId4"/>
                <a:stretch>
                  <a:fillRect b="-6667"/>
                </a:stretch>
              </a:blipFill>
            </p:spPr>
            <p:txBody>
              <a:bodyPr/>
              <a:lstStyle/>
              <a:p>
                <a:r>
                  <a:rPr lang="en-US">
                    <a:noFill/>
                  </a:rPr>
                  <a:t> </a:t>
                </a:r>
              </a:p>
            </p:txBody>
          </p:sp>
        </mc:Fallback>
      </mc:AlternateContent>
      <p:cxnSp>
        <p:nvCxnSpPr>
          <p:cNvPr id="10" name="Straight Connector 9">
            <a:extLst>
              <a:ext uri="{FF2B5EF4-FFF2-40B4-BE49-F238E27FC236}">
                <a16:creationId xmlns:a16="http://schemas.microsoft.com/office/drawing/2014/main" id="{9FBA7118-7A17-6742-8830-9E07E448B5E5}"/>
              </a:ext>
            </a:extLst>
          </p:cNvPr>
          <p:cNvCxnSpPr/>
          <p:nvPr/>
        </p:nvCxnSpPr>
        <p:spPr>
          <a:xfrm>
            <a:off x="5486400" y="4876800"/>
            <a:ext cx="0" cy="990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A75D15C-6A36-9A4A-A22F-0630AB848945}"/>
              </a:ext>
            </a:extLst>
          </p:cNvPr>
          <p:cNvCxnSpPr>
            <a:cxnSpLocks/>
            <a:stCxn id="7" idx="2"/>
          </p:cNvCxnSpPr>
          <p:nvPr/>
        </p:nvCxnSpPr>
        <p:spPr>
          <a:xfrm>
            <a:off x="4402075" y="6330950"/>
            <a:ext cx="1084325"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51F2BAD-C2F5-5B4B-A39F-AB363C46DD1F}"/>
                  </a:ext>
                </a:extLst>
              </p:cNvPr>
              <p:cNvSpPr txBox="1"/>
              <p:nvPr/>
            </p:nvSpPr>
            <p:spPr>
              <a:xfrm>
                <a:off x="4755307" y="6378059"/>
                <a:ext cx="37786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𝜎</m:t>
                      </m:r>
                    </m:oMath>
                  </m:oMathPara>
                </a14:m>
                <a:endParaRPr lang="en-US" dirty="0"/>
              </a:p>
            </p:txBody>
          </p:sp>
        </mc:Choice>
        <mc:Fallback xmlns="">
          <p:sp>
            <p:nvSpPr>
              <p:cNvPr id="13" name="TextBox 12">
                <a:extLst>
                  <a:ext uri="{FF2B5EF4-FFF2-40B4-BE49-F238E27FC236}">
                    <a16:creationId xmlns:a16="http://schemas.microsoft.com/office/drawing/2014/main" id="{851F2BAD-C2F5-5B4B-A39F-AB363C46DD1F}"/>
                  </a:ext>
                </a:extLst>
              </p:cNvPr>
              <p:cNvSpPr txBox="1">
                <a:spLocks noRot="1" noChangeAspect="1" noMove="1" noResize="1" noEditPoints="1" noAdjustHandles="1" noChangeArrowheads="1" noChangeShapeType="1" noTextEdit="1"/>
              </p:cNvSpPr>
              <p:nvPr/>
            </p:nvSpPr>
            <p:spPr>
              <a:xfrm>
                <a:off x="4755307" y="6378059"/>
                <a:ext cx="377860" cy="369332"/>
              </a:xfrm>
              <a:prstGeom prst="rect">
                <a:avLst/>
              </a:prstGeom>
              <a:blipFill>
                <a:blip r:embed="rId5"/>
                <a:stretch>
                  <a:fillRect/>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33702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997309"/>
          </a:xfrm>
        </p:spPr>
        <p:txBody>
          <a:bodyPr>
            <a:noAutofit/>
          </a:bodyPr>
          <a:lstStyle/>
          <a:p>
            <a:r>
              <a:rPr lang="en-US" sz="3600" dirty="0"/>
              <a:t>A Normal PDF has area underneath of 1 and is Symmetric about the Mean</a:t>
            </a:r>
          </a:p>
        </p:txBody>
      </p:sp>
      <p:pic>
        <p:nvPicPr>
          <p:cNvPr id="9" name="Content Placeholder 8" descr="A vertical line is drawn from the highest point of the symmetric bell-shaped curve. It touches the horizontal axis at mu. The area under the curve to the left and to the right of the median line is shaded. Each of the shaded areas is 0.5 or 5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381000" y="2094659"/>
            <a:ext cx="8229600" cy="4259408"/>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26</a:t>
            </a:fld>
            <a:endParaRPr lang="en-US" dirty="0"/>
          </a:p>
        </p:txBody>
      </p:sp>
    </p:spTree>
    <p:extLst>
      <p:ext uri="{BB962C8B-B14F-4D97-AF65-F5344CB8AC3E}">
        <p14:creationId xmlns:p14="http://schemas.microsoft.com/office/powerpoint/2010/main" val="2021763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80EFDD1-46A5-4151-852E-4102446B4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3042"/>
          <a:stretch>
            <a:fillRect/>
          </a:stretch>
        </p:blipFill>
        <p:spPr bwMode="auto">
          <a:xfrm>
            <a:off x="4934632" y="1842155"/>
            <a:ext cx="4089874" cy="37606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E74D80F-880E-410B-9A15-4A10ABE83D88}"/>
              </a:ext>
            </a:extLst>
          </p:cNvPr>
          <p:cNvSpPr>
            <a:spLocks noGrp="1"/>
          </p:cNvSpPr>
          <p:nvPr>
            <p:ph type="title"/>
          </p:nvPr>
        </p:nvSpPr>
        <p:spPr>
          <a:xfrm>
            <a:off x="328810" y="698069"/>
            <a:ext cx="8815190" cy="994172"/>
          </a:xfrm>
        </p:spPr>
        <p:txBody>
          <a:bodyPr>
            <a:normAutofit fontScale="90000"/>
          </a:bodyPr>
          <a:lstStyle/>
          <a:p>
            <a:r>
              <a:rPr lang="en-US" dirty="0"/>
              <a:t>The area under the PDF &amp; empirical rule</a:t>
            </a:r>
          </a:p>
        </p:txBody>
      </p:sp>
      <p:sp>
        <p:nvSpPr>
          <p:cNvPr id="3" name="Content Placeholder 2">
            <a:extLst>
              <a:ext uri="{FF2B5EF4-FFF2-40B4-BE49-F238E27FC236}">
                <a16:creationId xmlns:a16="http://schemas.microsoft.com/office/drawing/2014/main" id="{C480D833-FCBC-4AB6-A193-217C8EECFFFF}"/>
              </a:ext>
            </a:extLst>
          </p:cNvPr>
          <p:cNvSpPr>
            <a:spLocks noGrp="1"/>
          </p:cNvSpPr>
          <p:nvPr>
            <p:ph idx="1"/>
          </p:nvPr>
        </p:nvSpPr>
        <p:spPr>
          <a:xfrm>
            <a:off x="208084" y="1499852"/>
            <a:ext cx="8404630" cy="918935"/>
          </a:xfrm>
        </p:spPr>
        <p:txBody>
          <a:bodyPr/>
          <a:lstStyle/>
          <a:p>
            <a:pPr marL="0" indent="0">
              <a:buNone/>
            </a:pPr>
            <a:r>
              <a:rPr lang="en-US" b="0" dirty="0"/>
              <a:t>Many applications amount to finding the area under different parts of the curve.</a:t>
            </a:r>
          </a:p>
        </p:txBody>
      </p:sp>
      <mc:AlternateContent xmlns:mc="http://schemas.openxmlformats.org/markup-compatibility/2006" xmlns:a14="http://schemas.microsoft.com/office/drawing/2010/main">
        <mc:Choice Requires="a14">
          <p:sp>
            <p:nvSpPr>
              <p:cNvPr id="11" name="Object 10">
                <a:extLst>
                  <a:ext uri="{FF2B5EF4-FFF2-40B4-BE49-F238E27FC236}">
                    <a16:creationId xmlns:a16="http://schemas.microsoft.com/office/drawing/2014/main" id="{DD09F44A-E397-46D2-B15A-E02AA8272BED}"/>
                  </a:ext>
                </a:extLst>
              </p:cNvPr>
              <p:cNvSpPr txBox="1"/>
              <p:nvPr/>
            </p:nvSpPr>
            <p:spPr bwMode="auto">
              <a:xfrm>
                <a:off x="1468363" y="3100006"/>
                <a:ext cx="2319010" cy="473867"/>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e>
                          </m:d>
                          <m:r>
                            <a:rPr lang="en-US" i="1">
                              <a:solidFill>
                                <a:srgbClr val="000000"/>
                              </a:solidFill>
                              <a:latin typeface="Cambria Math" panose="02040503050406030204" pitchFamily="18" charset="0"/>
                            </a:rPr>
                            <m:t>&lt;</m:t>
                          </m:r>
                          <m:r>
                            <a:rPr lang="en-US" i="1">
                              <a:solidFill>
                                <a:srgbClr val="000000"/>
                              </a:solidFill>
                              <a:latin typeface="Cambria Math" panose="02040503050406030204" pitchFamily="18" charset="0"/>
                            </a:rPr>
                            <m:t>𝜎</m:t>
                          </m:r>
                        </m:e>
                      </m:d>
                      <m:r>
                        <a:rPr lang="en-US" i="1">
                          <a:solidFill>
                            <a:srgbClr val="000000"/>
                          </a:solidFill>
                          <a:latin typeface="Cambria Math" panose="02040503050406030204" pitchFamily="18" charset="0"/>
                        </a:rPr>
                        <m:t>=.68</m:t>
                      </m:r>
                    </m:oMath>
                  </m:oMathPara>
                </a14:m>
                <a:endParaRPr lang="en-US" dirty="0"/>
              </a:p>
            </p:txBody>
          </p:sp>
        </mc:Choice>
        <mc:Fallback xmlns="">
          <p:sp>
            <p:nvSpPr>
              <p:cNvPr id="11" name="Object 10">
                <a:extLst>
                  <a:ext uri="{FF2B5EF4-FFF2-40B4-BE49-F238E27FC236}">
                    <a16:creationId xmlns:a16="http://schemas.microsoft.com/office/drawing/2014/main" id="{DD09F44A-E397-46D2-B15A-E02AA8272BED}"/>
                  </a:ext>
                </a:extLst>
              </p:cNvPr>
              <p:cNvSpPr txBox="1">
                <a:spLocks noRot="1" noChangeAspect="1" noMove="1" noResize="1" noEditPoints="1" noAdjustHandles="1" noChangeArrowheads="1" noChangeShapeType="1" noTextEdit="1"/>
              </p:cNvSpPr>
              <p:nvPr/>
            </p:nvSpPr>
            <p:spPr bwMode="auto">
              <a:xfrm>
                <a:off x="1468363" y="3100006"/>
                <a:ext cx="2319010" cy="4738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Object 11">
                <a:extLst>
                  <a:ext uri="{FF2B5EF4-FFF2-40B4-BE49-F238E27FC236}">
                    <a16:creationId xmlns:a16="http://schemas.microsoft.com/office/drawing/2014/main" id="{CB035C79-81C5-4427-8D16-D0769EF5E51E}"/>
                  </a:ext>
                </a:extLst>
              </p:cNvPr>
              <p:cNvSpPr txBox="1"/>
              <p:nvPr/>
            </p:nvSpPr>
            <p:spPr bwMode="auto">
              <a:xfrm>
                <a:off x="1450327" y="4203012"/>
                <a:ext cx="2355082" cy="377026"/>
              </a:xfrm>
              <a:prstGeom prst="rect">
                <a:avLst/>
              </a:prstGeom>
              <a:noFill/>
            </p:spPr>
            <p:txBody>
              <a:bodyPr>
                <a:normAutofit fontScale="92500"/>
              </a:bodyPr>
              <a:lstStyle/>
              <a:p>
                <a:pPr/>
                <a14:m>
                  <m:oMathPara xmlns:m="http://schemas.openxmlformats.org/officeDocument/2006/math">
                    <m:oMathParaPr>
                      <m:jc m:val="centerGroup"/>
                    </m:oMathParaPr>
                    <m:oMath xmlns:m="http://schemas.openxmlformats.org/officeDocument/2006/math">
                      <m:r>
                        <a:rPr lang="en-US" i="1" smtClean="0">
                          <a:solidFill>
                            <a:srgbClr val="000000"/>
                          </a:solidFill>
                          <a:latin typeface="Cambria Math" panose="02040503050406030204" pitchFamily="18" charset="0"/>
                        </a:rPr>
                        <m:t>𝑃</m:t>
                      </m:r>
                      <m:d>
                        <m:dPr>
                          <m:ctrlPr>
                            <a:rPr lang="en-US" i="1">
                              <a:solidFill>
                                <a:srgbClr val="000000"/>
                              </a:solidFill>
                              <a:latin typeface="Cambria Math" panose="02040503050406030204" pitchFamily="18" charset="0"/>
                            </a:rPr>
                          </m:ctrlPr>
                        </m:dPr>
                        <m:e>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𝜇</m:t>
                              </m:r>
                            </m:e>
                          </m:d>
                          <m:r>
                            <a:rPr lang="en-US" i="1">
                              <a:solidFill>
                                <a:srgbClr val="000000"/>
                              </a:solidFill>
                              <a:latin typeface="Cambria Math" panose="02040503050406030204" pitchFamily="18" charset="0"/>
                            </a:rPr>
                            <m:t>&lt;2</m:t>
                          </m:r>
                          <m:r>
                            <a:rPr lang="en-US" i="1">
                              <a:solidFill>
                                <a:srgbClr val="000000"/>
                              </a:solidFill>
                              <a:latin typeface="Cambria Math" panose="02040503050406030204" pitchFamily="18" charset="0"/>
                            </a:rPr>
                            <m:t>𝜎</m:t>
                          </m:r>
                        </m:e>
                      </m:d>
                      <m:r>
                        <a:rPr lang="en-US" i="1">
                          <a:solidFill>
                            <a:srgbClr val="000000"/>
                          </a:solidFill>
                          <a:latin typeface="Cambria Math" panose="02040503050406030204" pitchFamily="18" charset="0"/>
                        </a:rPr>
                        <m:t>=.95</m:t>
                      </m:r>
                    </m:oMath>
                  </m:oMathPara>
                </a14:m>
                <a:endParaRPr lang="en-US" dirty="0"/>
              </a:p>
            </p:txBody>
          </p:sp>
        </mc:Choice>
        <mc:Fallback xmlns="">
          <p:sp>
            <p:nvSpPr>
              <p:cNvPr id="12" name="Object 11">
                <a:extLst>
                  <a:ext uri="{FF2B5EF4-FFF2-40B4-BE49-F238E27FC236}">
                    <a16:creationId xmlns:a16="http://schemas.microsoft.com/office/drawing/2014/main" id="{CB035C79-81C5-4427-8D16-D0769EF5E51E}"/>
                  </a:ext>
                </a:extLst>
              </p:cNvPr>
              <p:cNvSpPr txBox="1">
                <a:spLocks noRot="1" noChangeAspect="1" noMove="1" noResize="1" noEditPoints="1" noAdjustHandles="1" noChangeArrowheads="1" noChangeShapeType="1" noTextEdit="1"/>
              </p:cNvSpPr>
              <p:nvPr/>
            </p:nvSpPr>
            <p:spPr bwMode="auto">
              <a:xfrm>
                <a:off x="1450327" y="4203012"/>
                <a:ext cx="2355082" cy="37702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Object 12">
                <a:extLst>
                  <a:ext uri="{FF2B5EF4-FFF2-40B4-BE49-F238E27FC236}">
                    <a16:creationId xmlns:a16="http://schemas.microsoft.com/office/drawing/2014/main" id="{44D41827-91D8-43A1-9607-6EA71ED8725A}"/>
                  </a:ext>
                </a:extLst>
              </p:cNvPr>
              <p:cNvSpPr txBox="1"/>
              <p:nvPr/>
            </p:nvSpPr>
            <p:spPr bwMode="auto">
              <a:xfrm>
                <a:off x="1468363" y="5136402"/>
                <a:ext cx="2319010" cy="598721"/>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sz="1600" i="1" smtClean="0">
                          <a:solidFill>
                            <a:srgbClr val="000000"/>
                          </a:solidFill>
                          <a:latin typeface="Cambria Math" panose="02040503050406030204" pitchFamily="18" charset="0"/>
                        </a:rPr>
                        <m:t>𝑃</m:t>
                      </m:r>
                      <m:d>
                        <m:dPr>
                          <m:ctrlPr>
                            <a:rPr lang="en-US" sz="1600" i="1">
                              <a:solidFill>
                                <a:srgbClr val="000000"/>
                              </a:solidFill>
                              <a:latin typeface="Cambria Math" panose="02040503050406030204" pitchFamily="18" charset="0"/>
                            </a:rPr>
                          </m:ctrlPr>
                        </m:dPr>
                        <m:e>
                          <m:d>
                            <m:dPr>
                              <m:begChr m:val="|"/>
                              <m:endChr m:val="|"/>
                              <m:ctrlPr>
                                <a:rPr lang="en-US" sz="1600" i="1">
                                  <a:solidFill>
                                    <a:srgbClr val="000000"/>
                                  </a:solidFill>
                                  <a:latin typeface="Cambria Math" panose="02040503050406030204" pitchFamily="18" charset="0"/>
                                </a:rPr>
                              </m:ctrlPr>
                            </m:dPr>
                            <m:e>
                              <m:r>
                                <a:rPr lang="en-US" sz="1600" b="0" i="1" smtClean="0">
                                  <a:solidFill>
                                    <a:srgbClr val="000000"/>
                                  </a:solidFill>
                                  <a:latin typeface="Cambria Math" panose="02040503050406030204" pitchFamily="18" charset="0"/>
                                </a:rPr>
                                <m:t>𝑋</m:t>
                              </m:r>
                              <m:r>
                                <a:rPr lang="en-US" sz="1600" i="1">
                                  <a:solidFill>
                                    <a:srgbClr val="000000"/>
                                  </a:solidFill>
                                  <a:latin typeface="Cambria Math" panose="02040503050406030204" pitchFamily="18" charset="0"/>
                                </a:rPr>
                                <m:t>−</m:t>
                              </m:r>
                              <m:r>
                                <a:rPr lang="en-US" sz="1600" i="1">
                                  <a:solidFill>
                                    <a:srgbClr val="000000"/>
                                  </a:solidFill>
                                  <a:latin typeface="Cambria Math" panose="02040503050406030204" pitchFamily="18" charset="0"/>
                                </a:rPr>
                                <m:t>𝜇</m:t>
                              </m:r>
                            </m:e>
                          </m:d>
                          <m:r>
                            <a:rPr lang="en-US" sz="1600" i="1">
                              <a:solidFill>
                                <a:srgbClr val="000000"/>
                              </a:solidFill>
                              <a:latin typeface="Cambria Math" panose="02040503050406030204" pitchFamily="18" charset="0"/>
                            </a:rPr>
                            <m:t>&lt;3</m:t>
                          </m:r>
                          <m:r>
                            <a:rPr lang="en-US" sz="1600" i="1">
                              <a:solidFill>
                                <a:srgbClr val="000000"/>
                              </a:solidFill>
                              <a:latin typeface="Cambria Math" panose="02040503050406030204" pitchFamily="18" charset="0"/>
                            </a:rPr>
                            <m:t>𝜎</m:t>
                          </m:r>
                        </m:e>
                      </m:d>
                      <m:r>
                        <a:rPr lang="en-US" sz="1600" i="1">
                          <a:solidFill>
                            <a:srgbClr val="000000"/>
                          </a:solidFill>
                          <a:latin typeface="Cambria Math" panose="02040503050406030204" pitchFamily="18" charset="0"/>
                        </a:rPr>
                        <m:t>=.997</m:t>
                      </m:r>
                    </m:oMath>
                  </m:oMathPara>
                </a14:m>
                <a:endParaRPr lang="en-US" sz="1600" dirty="0"/>
              </a:p>
            </p:txBody>
          </p:sp>
        </mc:Choice>
        <mc:Fallback xmlns="">
          <p:sp>
            <p:nvSpPr>
              <p:cNvPr id="13" name="Object 12">
                <a:extLst>
                  <a:ext uri="{FF2B5EF4-FFF2-40B4-BE49-F238E27FC236}">
                    <a16:creationId xmlns:a16="http://schemas.microsoft.com/office/drawing/2014/main" id="{44D41827-91D8-43A1-9607-6EA71ED8725A}"/>
                  </a:ext>
                </a:extLst>
              </p:cNvPr>
              <p:cNvSpPr txBox="1">
                <a:spLocks noRot="1" noChangeAspect="1" noMove="1" noResize="1" noEditPoints="1" noAdjustHandles="1" noChangeArrowheads="1" noChangeShapeType="1" noTextEdit="1"/>
              </p:cNvSpPr>
              <p:nvPr/>
            </p:nvSpPr>
            <p:spPr bwMode="auto">
              <a:xfrm>
                <a:off x="1468363" y="5136402"/>
                <a:ext cx="2319010" cy="598721"/>
              </a:xfrm>
              <a:prstGeom prst="rect">
                <a:avLst/>
              </a:prstGeom>
              <a:blipFill>
                <a:blip r:embed="rId6"/>
                <a:stretch>
                  <a:fillRect/>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FAEA8C43-6037-4B4F-8F2F-792D2C19E856}"/>
              </a:ext>
            </a:extLst>
          </p:cNvPr>
          <p:cNvSpPr>
            <a:spLocks noChangeArrowheads="1"/>
          </p:cNvSpPr>
          <p:nvPr/>
        </p:nvSpPr>
        <p:spPr bwMode="auto">
          <a:xfrm>
            <a:off x="-12700" y="2758484"/>
            <a:ext cx="5511206"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indent="-257175" defTabSz="685800" eaLnBrk="0" fontAlgn="base" hangingPunct="0">
              <a:spcBef>
                <a:spcPct val="0"/>
              </a:spcBef>
              <a:spcAft>
                <a:spcPct val="0"/>
              </a:spcAft>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Times New Roman" panose="02020603050405020304" pitchFamily="18" charset="0"/>
              </a:rPr>
              <a:t>68% of the area is within one SD of the mean: </a:t>
            </a:r>
            <a:endParaRPr lang="en-US" altLang="en-US" sz="3200" dirty="0">
              <a:latin typeface="Arial" panose="020B0604020202020204" pitchFamily="34" charset="0"/>
            </a:endParaRPr>
          </a:p>
        </p:txBody>
      </p:sp>
      <p:sp>
        <p:nvSpPr>
          <p:cNvPr id="15" name="Rectangle 14">
            <a:extLst>
              <a:ext uri="{FF2B5EF4-FFF2-40B4-BE49-F238E27FC236}">
                <a16:creationId xmlns:a16="http://schemas.microsoft.com/office/drawing/2014/main" id="{19B9C6D2-B9D5-450C-9FDF-1D419B16EAA0}"/>
              </a:ext>
            </a:extLst>
          </p:cNvPr>
          <p:cNvSpPr>
            <a:spLocks noChangeArrowheads="1"/>
          </p:cNvSpPr>
          <p:nvPr/>
        </p:nvSpPr>
        <p:spPr bwMode="auto">
          <a:xfrm>
            <a:off x="37840" y="3781152"/>
            <a:ext cx="5181765"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lvl="4" indent="-257175" eaLnBrk="0" fontAlgn="base" hangingPunct="0">
              <a:spcBef>
                <a:spcPct val="0"/>
              </a:spcBef>
              <a:spcAft>
                <a:spcPct val="0"/>
              </a:spcAft>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Times New Roman" panose="02020603050405020304" pitchFamily="18" charset="0"/>
              </a:rPr>
              <a:t>95% of the area is within two SD of the mean: </a:t>
            </a:r>
            <a:endParaRPr lang="en-US" altLang="en-US" sz="3200" dirty="0">
              <a:latin typeface="Arial" panose="020B0604020202020204" pitchFamily="34" charset="0"/>
            </a:endParaRPr>
          </a:p>
        </p:txBody>
      </p:sp>
      <p:sp>
        <p:nvSpPr>
          <p:cNvPr id="16" name="Rectangle 15">
            <a:extLst>
              <a:ext uri="{FF2B5EF4-FFF2-40B4-BE49-F238E27FC236}">
                <a16:creationId xmlns:a16="http://schemas.microsoft.com/office/drawing/2014/main" id="{FB5A5AD3-9BCE-41E0-828E-222E00034C82}"/>
              </a:ext>
            </a:extLst>
          </p:cNvPr>
          <p:cNvSpPr>
            <a:spLocks noChangeArrowheads="1"/>
          </p:cNvSpPr>
          <p:nvPr/>
        </p:nvSpPr>
        <p:spPr bwMode="auto">
          <a:xfrm>
            <a:off x="-25400" y="4669707"/>
            <a:ext cx="5892280" cy="37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257175" indent="-257175" defTabSz="685800" eaLnBrk="0" fontAlgn="base" hangingPunct="0">
              <a:spcBef>
                <a:spcPct val="0"/>
              </a:spcBef>
              <a:spcAft>
                <a:spcPct val="0"/>
              </a:spcAft>
              <a:buFont typeface="Arial" panose="020B0604020202020204" pitchFamily="34" charset="0"/>
              <a:buChar char="•"/>
            </a:pPr>
            <a:r>
              <a:rPr lang="en-US" altLang="en-US" sz="2000" dirty="0">
                <a:latin typeface="Calibri" panose="020F0502020204030204" pitchFamily="34" charset="0"/>
                <a:ea typeface="Calibri" panose="020F0502020204030204" pitchFamily="34" charset="0"/>
                <a:cs typeface="Times New Roman" panose="02020603050405020304" pitchFamily="18" charset="0"/>
              </a:rPr>
              <a:t>99.7% of the area is within three SD of the mean: </a:t>
            </a:r>
            <a:endParaRPr lang="en-US" altLang="en-US" sz="3200" dirty="0">
              <a:latin typeface="Arial" panose="020B0604020202020204" pitchFamily="34" charset="0"/>
            </a:endParaRPr>
          </a:p>
        </p:txBody>
      </p:sp>
    </p:spTree>
    <p:custDataLst>
      <p:tags r:id="rId1"/>
    </p:custDataLst>
    <p:extLst>
      <p:ext uri="{BB962C8B-B14F-4D97-AF65-F5344CB8AC3E}">
        <p14:creationId xmlns:p14="http://schemas.microsoft.com/office/powerpoint/2010/main" val="16108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534400" cy="997309"/>
          </a:xfrm>
        </p:spPr>
        <p:txBody>
          <a:bodyPr>
            <a:noAutofit/>
          </a:bodyPr>
          <a:lstStyle/>
          <a:p>
            <a:r>
              <a:rPr lang="en-US" sz="3400" dirty="0"/>
              <a:t>Areas Beyond Mu, Plus or Minus 3 Sigma </a:t>
            </a:r>
          </a:p>
        </p:txBody>
      </p:sp>
      <p:pic>
        <p:nvPicPr>
          <p:cNvPr id="9" name="Content Placeholder 8" descr="A vertical line is drawn from the highest point of the symmetric bell-shaped curve. It touches the horizontal axis at mu. The area under the curve to the left of mu minus 3 sigma and to the right of mu + 3 sigma is shaded. Each of the shaded areas is very close to zero but not zero."/>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410884" y="1932214"/>
            <a:ext cx="8253515" cy="3401785"/>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28</a:t>
            </a:fld>
            <a:endParaRPr lang="en-US" dirty="0"/>
          </a:p>
        </p:txBody>
      </p:sp>
    </p:spTree>
    <p:extLst>
      <p:ext uri="{BB962C8B-B14F-4D97-AF65-F5344CB8AC3E}">
        <p14:creationId xmlns:p14="http://schemas.microsoft.com/office/powerpoint/2010/main" val="1527864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8404"/>
            <a:ext cx="8534400" cy="838199"/>
          </a:xfrm>
        </p:spPr>
        <p:txBody>
          <a:bodyPr>
            <a:noAutofit/>
          </a:bodyPr>
          <a:lstStyle/>
          <a:p>
            <a:r>
              <a:rPr lang="en-US" sz="2800" dirty="0"/>
              <a:t>The height of the peak of a normal PDF is inversely proportional to its sigma</a:t>
            </a:r>
          </a:p>
        </p:txBody>
      </p:sp>
      <p:pic>
        <p:nvPicPr>
          <p:cNvPr id="9" name="Content Placeholder 8" descr="Three bell curves are plotted with mean at mu = 50. The curve for sigma = 5 is taller and narrower than the curve for sigma = 10, and the curve for sigma = 16 is shorter and broader than the curve for sigma = 1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1890" y="1555902"/>
            <a:ext cx="7734300" cy="4034211"/>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29</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A8124-EFC5-1248-B49E-B964A800BD4B}"/>
                  </a:ext>
                </a:extLst>
              </p:cNvPr>
              <p:cNvSpPr txBox="1"/>
              <p:nvPr/>
            </p:nvSpPr>
            <p:spPr>
              <a:xfrm>
                <a:off x="5638800" y="2281413"/>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=6</m:t>
                      </m:r>
                    </m:oMath>
                  </m:oMathPara>
                </a14:m>
                <a:endParaRPr lang="en-US" sz="2400" dirty="0"/>
              </a:p>
            </p:txBody>
          </p:sp>
        </mc:Choice>
        <mc:Fallback xmlns="">
          <p:sp>
            <p:nvSpPr>
              <p:cNvPr id="3" name="TextBox 2">
                <a:extLst>
                  <a:ext uri="{FF2B5EF4-FFF2-40B4-BE49-F238E27FC236}">
                    <a16:creationId xmlns:a16="http://schemas.microsoft.com/office/drawing/2014/main" id="{77EA8124-EFC5-1248-B49E-B964A800BD4B}"/>
                  </a:ext>
                </a:extLst>
              </p:cNvPr>
              <p:cNvSpPr txBox="1">
                <a:spLocks noRot="1" noChangeAspect="1" noMove="1" noResize="1" noEditPoints="1" noAdjustHandles="1" noChangeArrowheads="1" noChangeShapeType="1" noTextEdit="1"/>
              </p:cNvSpPr>
              <p:nvPr/>
            </p:nvSpPr>
            <p:spPr>
              <a:xfrm>
                <a:off x="5638800" y="2281413"/>
                <a:ext cx="101072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1C1435-EF1E-E146-8408-4762E784AD6F}"/>
                  </a:ext>
                </a:extLst>
              </p:cNvPr>
              <p:cNvSpPr txBox="1"/>
              <p:nvPr/>
            </p:nvSpPr>
            <p:spPr>
              <a:xfrm>
                <a:off x="5952587" y="3468589"/>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=9</m:t>
                      </m:r>
                    </m:oMath>
                  </m:oMathPara>
                </a14:m>
                <a:endParaRPr lang="en-US" sz="2400" dirty="0"/>
              </a:p>
            </p:txBody>
          </p:sp>
        </mc:Choice>
        <mc:Fallback xmlns="">
          <p:sp>
            <p:nvSpPr>
              <p:cNvPr id="7" name="TextBox 6">
                <a:extLst>
                  <a:ext uri="{FF2B5EF4-FFF2-40B4-BE49-F238E27FC236}">
                    <a16:creationId xmlns:a16="http://schemas.microsoft.com/office/drawing/2014/main" id="{FA1C1435-EF1E-E146-8408-4762E784AD6F}"/>
                  </a:ext>
                </a:extLst>
              </p:cNvPr>
              <p:cNvSpPr txBox="1">
                <a:spLocks noRot="1" noChangeAspect="1" noMove="1" noResize="1" noEditPoints="1" noAdjustHandles="1" noChangeArrowheads="1" noChangeShapeType="1" noTextEdit="1"/>
              </p:cNvSpPr>
              <p:nvPr/>
            </p:nvSpPr>
            <p:spPr>
              <a:xfrm>
                <a:off x="5952587" y="3468589"/>
                <a:ext cx="101072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8800F6E-F6D2-C146-AED4-E69839D20C3E}"/>
                  </a:ext>
                </a:extLst>
              </p:cNvPr>
              <p:cNvSpPr>
                <a:spLocks noChangeArrowheads="1"/>
              </p:cNvSpPr>
              <p:nvPr/>
            </p:nvSpPr>
            <p:spPr bwMode="auto">
              <a:xfrm>
                <a:off x="152400" y="5757746"/>
                <a:ext cx="8839200" cy="111575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400" dirty="0">
                    <a:latin typeface="Arial" panose="020B0604020202020204" pitchFamily="34" charset="0"/>
                  </a:rPr>
                  <a:t>If we increase sigma (</a:t>
                </a:r>
                <a:r>
                  <a:rPr lang="en-US" altLang="en-US" sz="2400" b="1" dirty="0">
                    <a:solidFill>
                      <a:schemeClr val="accent4">
                        <a:lumMod val="75000"/>
                        <a:lumOff val="25000"/>
                      </a:schemeClr>
                    </a:solidFill>
                    <a:latin typeface="Arial" panose="020B0604020202020204" pitchFamily="34" charset="0"/>
                  </a:rPr>
                  <a:t>blue 6</a:t>
                </a:r>
                <a:r>
                  <a:rPr lang="en-US" altLang="en-US" sz="2400" dirty="0">
                    <a:latin typeface="Arial" panose="020B0604020202020204" pitchFamily="34" charset="0"/>
                  </a:rPr>
                  <a:t>) by a factor of </a:t>
                </a:r>
                <a14:m>
                  <m:oMath xmlns:m="http://schemas.openxmlformats.org/officeDocument/2006/math">
                    <m:r>
                      <a:rPr lang="en-US" altLang="en-US" sz="2400" b="0" i="1" smtClean="0">
                        <a:latin typeface="Cambria Math" panose="02040503050406030204" pitchFamily="18" charset="0"/>
                      </a:rPr>
                      <m:t>1.5=</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3</m:t>
                        </m:r>
                      </m:num>
                      <m:den>
                        <m:r>
                          <a:rPr lang="en-US" altLang="en-US" sz="2400" b="0" i="1" smtClean="0">
                            <a:latin typeface="Cambria Math" panose="02040503050406030204" pitchFamily="18" charset="0"/>
                          </a:rPr>
                          <m:t>2</m:t>
                        </m:r>
                      </m:den>
                    </m:f>
                  </m:oMath>
                </a14:m>
                <a:r>
                  <a:rPr lang="en-US" altLang="en-US" sz="2400" dirty="0">
                    <a:latin typeface="Arial" panose="020B0604020202020204" pitchFamily="34" charset="0"/>
                  </a:rPr>
                  <a:t> (to </a:t>
                </a:r>
                <a:r>
                  <a:rPr lang="en-US" altLang="en-US" sz="2400" b="1" dirty="0">
                    <a:solidFill>
                      <a:srgbClr val="00B050"/>
                    </a:solidFill>
                    <a:latin typeface="Arial" panose="020B0604020202020204" pitchFamily="34" charset="0"/>
                  </a:rPr>
                  <a:t>green 9</a:t>
                </a:r>
                <a:r>
                  <a:rPr lang="en-US" altLang="en-US" sz="2400" dirty="0">
                    <a:latin typeface="Arial" panose="020B0604020202020204" pitchFamily="34" charset="0"/>
                  </a:rPr>
                  <a:t>),</a:t>
                </a:r>
              </a:p>
              <a:p>
                <a:pPr defTabSz="685800" eaLnBrk="0" fontAlgn="base" hangingPunct="0">
                  <a:spcBef>
                    <a:spcPct val="0"/>
                  </a:spcBef>
                  <a:spcAft>
                    <a:spcPct val="0"/>
                  </a:spcAft>
                </a:pPr>
                <a:r>
                  <a:rPr lang="en-US" altLang="en-US" sz="2400" dirty="0">
                    <a:latin typeface="Arial" panose="020B0604020202020204" pitchFamily="34" charset="0"/>
                  </a:rPr>
                  <a:t>then the new height should be </a:t>
                </a:r>
                <a14:m>
                  <m:oMath xmlns:m="http://schemas.openxmlformats.org/officeDocument/2006/math">
                    <m:f>
                      <m:fPr>
                        <m:ctrlPr>
                          <a:rPr lang="en-US" altLang="en-US" sz="2400" i="1">
                            <a:latin typeface="Cambria Math" panose="02040503050406030204" pitchFamily="18" charset="0"/>
                          </a:rPr>
                        </m:ctrlPr>
                      </m:fPr>
                      <m:num>
                        <m:r>
                          <a:rPr lang="en-US" altLang="en-US" sz="2400" b="0" i="1" smtClean="0">
                            <a:latin typeface="Cambria Math" panose="02040503050406030204" pitchFamily="18" charset="0"/>
                          </a:rPr>
                          <m:t>2</m:t>
                        </m:r>
                      </m:num>
                      <m:den>
                        <m:r>
                          <a:rPr lang="en-US" altLang="en-US" sz="2400" b="0" i="1" smtClean="0">
                            <a:latin typeface="Cambria Math" panose="02040503050406030204" pitchFamily="18" charset="0"/>
                          </a:rPr>
                          <m:t>3</m:t>
                        </m:r>
                      </m:den>
                    </m:f>
                  </m:oMath>
                </a14:m>
                <a:r>
                  <a:rPr lang="en-US" altLang="en-US" sz="2400" dirty="0">
                    <a:latin typeface="Arial" panose="020B0604020202020204" pitchFamily="34" charset="0"/>
                  </a:rPr>
                  <a:t> the original.</a:t>
                </a:r>
              </a:p>
            </p:txBody>
          </p:sp>
        </mc:Choice>
        <mc:Fallback xmlns="">
          <p:sp>
            <p:nvSpPr>
              <p:cNvPr id="8" name="Rectangle 7">
                <a:extLst>
                  <a:ext uri="{FF2B5EF4-FFF2-40B4-BE49-F238E27FC236}">
                    <a16:creationId xmlns:a16="http://schemas.microsoft.com/office/drawing/2014/main" id="{38800F6E-F6D2-C146-AED4-E69839D20C3E}"/>
                  </a:ext>
                </a:extLst>
              </p:cNvPr>
              <p:cNvSpPr>
                <a:spLocks noRot="1" noChangeAspect="1" noMove="1" noResize="1" noEditPoints="1" noAdjustHandles="1" noChangeArrowheads="1" noChangeShapeType="1" noTextEdit="1"/>
              </p:cNvSpPr>
              <p:nvPr/>
            </p:nvSpPr>
            <p:spPr bwMode="auto">
              <a:xfrm>
                <a:off x="152400" y="5757746"/>
                <a:ext cx="8839200" cy="1115755"/>
              </a:xfrm>
              <a:prstGeom prst="rect">
                <a:avLst/>
              </a:prstGeom>
              <a:blipFill>
                <a:blip r:embed="rId6"/>
                <a:stretch>
                  <a:fillRect l="-1437" r="-144" b="-44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5373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97309"/>
          </a:xfrm>
        </p:spPr>
        <p:txBody>
          <a:bodyPr>
            <a:noAutofit/>
          </a:bodyPr>
          <a:lstStyle/>
          <a:p>
            <a:r>
              <a:rPr lang="en-US" sz="3400" dirty="0"/>
              <a:t>6.1 Continuous Probability Distribution and The Normal Probability Distribution</a:t>
            </a:r>
            <a:endParaRPr lang="en-IN" sz="2000" b="0" dirty="0"/>
          </a:p>
        </p:txBody>
      </p:sp>
      <p:graphicFrame>
        <p:nvGraphicFramePr>
          <p:cNvPr id="8" name="Content Placeholder 7" descr="Table is accessible to screenreaders"/>
          <p:cNvGraphicFramePr>
            <a:graphicFrameLocks noGrp="1"/>
          </p:cNvGraphicFramePr>
          <p:nvPr>
            <p:ph sz="quarter" idx="16"/>
            <p:extLst>
              <p:ext uri="{D42A27DB-BD31-4B8C-83A1-F6EECF244321}">
                <p14:modId xmlns:p14="http://schemas.microsoft.com/office/powerpoint/2010/main" val="3393442148"/>
              </p:ext>
            </p:extLst>
          </p:nvPr>
        </p:nvGraphicFramePr>
        <p:xfrm>
          <a:off x="625459" y="1454509"/>
          <a:ext cx="7893081" cy="4389492"/>
        </p:xfrm>
        <a:graphic>
          <a:graphicData uri="http://schemas.openxmlformats.org/drawingml/2006/table">
            <a:tbl>
              <a:tblPr firstRow="1" bandRow="1">
                <a:tableStyleId>{2D5ABB26-0587-4C30-8999-92F81FD0307C}</a:tableStyleId>
              </a:tblPr>
              <a:tblGrid>
                <a:gridCol w="3413141">
                  <a:extLst>
                    <a:ext uri="{9D8B030D-6E8A-4147-A177-3AD203B41FA5}">
                      <a16:colId xmlns:a16="http://schemas.microsoft.com/office/drawing/2014/main" val="1737265339"/>
                    </a:ext>
                  </a:extLst>
                </a:gridCol>
                <a:gridCol w="1848913">
                  <a:extLst>
                    <a:ext uri="{9D8B030D-6E8A-4147-A177-3AD203B41FA5}">
                      <a16:colId xmlns:a16="http://schemas.microsoft.com/office/drawing/2014/main" val="2733182525"/>
                    </a:ext>
                  </a:extLst>
                </a:gridCol>
                <a:gridCol w="2631027">
                  <a:extLst>
                    <a:ext uri="{9D8B030D-6E8A-4147-A177-3AD203B41FA5}">
                      <a16:colId xmlns:a16="http://schemas.microsoft.com/office/drawing/2014/main" val="4159234024"/>
                    </a:ext>
                  </a:extLst>
                </a:gridCol>
              </a:tblGrid>
              <a:tr h="701412">
                <a:tc>
                  <a:txBody>
                    <a:bodyPr/>
                    <a:lstStyle/>
                    <a:p>
                      <a:pPr algn="ctr"/>
                      <a:r>
                        <a:rPr lang="en-US" sz="1600" b="1" i="0" u="none" strike="noStrike" kern="1200" baseline="0" dirty="0">
                          <a:solidFill>
                            <a:schemeClr val="bg2"/>
                          </a:solidFill>
                          <a:latin typeface="Times New Roman" pitchFamily="18" charset="0"/>
                          <a:ea typeface="+mn-ea"/>
                          <a:cs typeface="Times New Roman" pitchFamily="18" charset="0"/>
                        </a:rPr>
                        <a:t>Height of a Female Student (inches)</a:t>
                      </a:r>
                      <a:br>
                        <a:rPr lang="en-US" sz="1600" b="1" i="0" u="none" strike="noStrike" kern="1200" baseline="0" dirty="0">
                          <a:solidFill>
                            <a:schemeClr val="bg2"/>
                          </a:solidFill>
                          <a:latin typeface="Times New Roman" pitchFamily="18" charset="0"/>
                          <a:ea typeface="+mn-ea"/>
                          <a:cs typeface="Times New Roman" pitchFamily="18" charset="0"/>
                        </a:rPr>
                      </a:br>
                      <a:r>
                        <a:rPr lang="en-US" sz="1600" b="1" i="1" u="none" strike="noStrike" kern="1200" baseline="0" dirty="0">
                          <a:solidFill>
                            <a:schemeClr val="bg2"/>
                          </a:solidFill>
                          <a:latin typeface="Times New Roman" pitchFamily="18" charset="0"/>
                          <a:ea typeface="+mn-ea"/>
                          <a:cs typeface="Times New Roman" pitchFamily="18" charset="0"/>
                        </a:rPr>
                        <a:t>x</a:t>
                      </a:r>
                      <a:endParaRPr lang="en-US" sz="1600" b="0" i="0" u="none" strike="noStrike" kern="1200" baseline="0" dirty="0">
                        <a:solidFill>
                          <a:schemeClr val="bg2"/>
                        </a:solidFill>
                        <a:latin typeface="Times New Roman" pitchFamily="18" charset="0"/>
                        <a:ea typeface="+mn-ea"/>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IN" sz="1600" b="1" i="1" baseline="0" dirty="0">
                          <a:solidFill>
                            <a:schemeClr val="bg2"/>
                          </a:solidFill>
                          <a:latin typeface="Times New Roman" panose="02020603050405020304" pitchFamily="18" charset="0"/>
                          <a:cs typeface="Times New Roman" pitchFamily="18" charset="0"/>
                        </a:rPr>
                        <a:t>f</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600" b="1" i="0" u="none" strike="noStrike" kern="1200" baseline="0" dirty="0">
                          <a:solidFill>
                            <a:schemeClr val="bg2"/>
                          </a:solidFill>
                          <a:latin typeface="Times New Roman" pitchFamily="18" charset="0"/>
                          <a:ea typeface="+mn-ea"/>
                          <a:cs typeface="Times New Roman" pitchFamily="18" charset="0"/>
                        </a:rPr>
                        <a:t>Relative Frequency</a:t>
                      </a:r>
                      <a:endParaRPr lang="en-IN" sz="1600" b="1" baseline="0" dirty="0">
                        <a:solidFill>
                          <a:schemeClr val="bg2"/>
                        </a:solidFill>
                        <a:latin typeface="Times New Roman" panose="02020603050405020304" pitchFamily="18" charset="0"/>
                        <a:cs typeface="Times New Roman" pitchFamily="18"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48678160"/>
                  </a:ext>
                </a:extLst>
              </a:tr>
              <a:tr h="299154">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60 to less than 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Times New Roman" pitchFamily="18" charset="0"/>
                          <a:ea typeface="+mn-ea"/>
                          <a:cs typeface="Times New Roman" pitchFamily="18" charset="0"/>
                        </a:rPr>
                        <a:t>.018</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3131279"/>
                  </a:ext>
                </a:extLst>
              </a:tr>
              <a:tr h="299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latin typeface="Times New Roman" pitchFamily="18" charset="0"/>
                          <a:ea typeface="+mn-ea"/>
                          <a:cs typeface="Times New Roman" pitchFamily="18" charset="0"/>
                        </a:rPr>
                        <a:t>61 to less than 62</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3501821"/>
                  </a:ext>
                </a:extLst>
              </a:tr>
              <a:tr h="299154">
                <a:tc>
                  <a:txBody>
                    <a:bodyPr/>
                    <a:lstStyle/>
                    <a:p>
                      <a:pPr algn="l"/>
                      <a:r>
                        <a:rPr lang="en-US" sz="1600" baseline="0" dirty="0">
                          <a:latin typeface="Times New Roman" panose="02020603050405020304" pitchFamily="18" charset="0"/>
                          <a:cs typeface="Times New Roman" pitchFamily="18" charset="0"/>
                        </a:rPr>
                        <a:t>62 to less than 63</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460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.092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4636025"/>
                  </a:ext>
                </a:extLst>
              </a:tr>
              <a:tr h="299154">
                <a:tc>
                  <a:txBody>
                    <a:bodyPr/>
                    <a:lstStyle/>
                    <a:p>
                      <a:pPr algn="l"/>
                      <a:r>
                        <a:rPr lang="en-US" sz="1600" baseline="0" dirty="0">
                          <a:latin typeface="Times New Roman" panose="02020603050405020304" pitchFamily="18" charset="0"/>
                          <a:cs typeface="Times New Roman" pitchFamily="18" charset="0"/>
                        </a:rPr>
                        <a:t>63 to less than 64</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750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3308995"/>
                  </a:ext>
                </a:extLst>
              </a:tr>
              <a:tr h="299154">
                <a:tc>
                  <a:txBody>
                    <a:bodyPr/>
                    <a:lstStyle/>
                    <a:p>
                      <a:pPr algn="l"/>
                      <a:r>
                        <a:rPr lang="en-US" sz="1600" baseline="0" dirty="0">
                          <a:latin typeface="Times New Roman" panose="02020603050405020304" pitchFamily="18" charset="0"/>
                          <a:cs typeface="Times New Roman" pitchFamily="18" charset="0"/>
                        </a:rPr>
                        <a:t>64 to less than 65</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970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.194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8348292"/>
                  </a:ext>
                </a:extLst>
              </a:tr>
              <a:tr h="299154">
                <a:tc>
                  <a:txBody>
                    <a:bodyPr/>
                    <a:lstStyle/>
                    <a:p>
                      <a:pPr algn="l"/>
                      <a:r>
                        <a:rPr lang="en-US" sz="1600" baseline="0" dirty="0">
                          <a:latin typeface="Times New Roman" panose="02020603050405020304" pitchFamily="18" charset="0"/>
                          <a:cs typeface="Times New Roman" pitchFamily="18" charset="0"/>
                        </a:rPr>
                        <a:t>65 to less than 66</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760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.152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99154">
                <a:tc>
                  <a:txBody>
                    <a:bodyPr/>
                    <a:lstStyle/>
                    <a:p>
                      <a:pPr algn="l"/>
                      <a:r>
                        <a:rPr lang="en-US" sz="1600" baseline="0" dirty="0">
                          <a:latin typeface="Times New Roman" panose="02020603050405020304" pitchFamily="18" charset="0"/>
                          <a:cs typeface="Times New Roman" pitchFamily="18" charset="0"/>
                        </a:rPr>
                        <a:t>66 to less than 67</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640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.128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99154">
                <a:tc>
                  <a:txBody>
                    <a:bodyPr/>
                    <a:lstStyle/>
                    <a:p>
                      <a:pPr algn="l"/>
                      <a:r>
                        <a:rPr lang="en-US" sz="1600" baseline="0" dirty="0">
                          <a:latin typeface="Times New Roman" panose="02020603050405020304" pitchFamily="18" charset="0"/>
                          <a:cs typeface="Times New Roman" pitchFamily="18" charset="0"/>
                        </a:rPr>
                        <a:t>67 to less than 68</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440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.088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99154">
                <a:tc>
                  <a:txBody>
                    <a:bodyPr/>
                    <a:lstStyle/>
                    <a:p>
                      <a:pPr algn="l"/>
                      <a:r>
                        <a:rPr lang="en-US" sz="1600" baseline="0" dirty="0">
                          <a:latin typeface="Times New Roman" panose="02020603050405020304" pitchFamily="18" charset="0"/>
                          <a:cs typeface="Times New Roman" pitchFamily="18" charset="0"/>
                        </a:rPr>
                        <a:t>68 to less than 69</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320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.064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99154">
                <a:tc>
                  <a:txBody>
                    <a:bodyPr/>
                    <a:lstStyle/>
                    <a:p>
                      <a:pPr algn="l"/>
                      <a:r>
                        <a:rPr lang="en-US" sz="1600" baseline="0" dirty="0">
                          <a:latin typeface="Times New Roman" panose="02020603050405020304" pitchFamily="18" charset="0"/>
                          <a:cs typeface="Times New Roman" pitchFamily="18" charset="0"/>
                        </a:rPr>
                        <a:t>69 to less than 70</a:t>
                      </a:r>
                      <a:endParaRPr lang="en-IN" sz="1600" baseline="0" dirty="0">
                        <a:latin typeface="Times New Roman" panose="02020603050405020304"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220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.044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99154">
                <a:tc>
                  <a:txBody>
                    <a:bodyPr/>
                    <a:lstStyle/>
                    <a:p>
                      <a:pPr algn="l"/>
                      <a:r>
                        <a:rPr lang="en-US" sz="1600" b="0" i="0" u="none" strike="noStrike" kern="1200" baseline="0" dirty="0">
                          <a:solidFill>
                            <a:schemeClr val="tx1"/>
                          </a:solidFill>
                          <a:latin typeface="Times New Roman" pitchFamily="18" charset="0"/>
                          <a:ea typeface="+mn-ea"/>
                          <a:cs typeface="Times New Roman" pitchFamily="18" charset="0"/>
                        </a:rPr>
                        <a:t>70 to less than 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baseline="0" dirty="0">
                          <a:latin typeface="Times New Roman" panose="02020603050405020304" pitchFamily="18" charset="0"/>
                          <a:cs typeface="Times New Roman" pitchFamily="18" charset="0"/>
                        </a:rPr>
                        <a:t>180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N" sz="1600" baseline="0" dirty="0">
                          <a:latin typeface="Times New Roman" panose="02020603050405020304" pitchFamily="18" charset="0"/>
                          <a:cs typeface="Times New Roman" pitchFamily="18" charset="0"/>
                        </a:rPr>
                        <a:t>.036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9810543"/>
                  </a:ext>
                </a:extLst>
              </a:tr>
            </a:tbl>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3</a:t>
            </a:fld>
            <a:endParaRPr lang="en-US" dirty="0"/>
          </a:p>
        </p:txBody>
      </p:sp>
      <p:graphicFrame>
        <p:nvGraphicFramePr>
          <p:cNvPr id="3" name="Table 2">
            <a:extLst>
              <a:ext uri="{FF2B5EF4-FFF2-40B4-BE49-F238E27FC236}">
                <a16:creationId xmlns:a16="http://schemas.microsoft.com/office/drawing/2014/main" id="{BB36C3D0-E852-8440-8D91-8BC4ED74B63B}"/>
              </a:ext>
            </a:extLst>
          </p:cNvPr>
          <p:cNvGraphicFramePr>
            <a:graphicFrameLocks noGrp="1"/>
          </p:cNvGraphicFramePr>
          <p:nvPr>
            <p:extLst>
              <p:ext uri="{D42A27DB-BD31-4B8C-83A1-F6EECF244321}">
                <p14:modId xmlns:p14="http://schemas.microsoft.com/office/powerpoint/2010/main" val="1183830106"/>
              </p:ext>
            </p:extLst>
          </p:nvPr>
        </p:nvGraphicFramePr>
        <p:xfrm>
          <a:off x="3429000" y="5924678"/>
          <a:ext cx="5262054" cy="350994"/>
        </p:xfrm>
        <a:graphic>
          <a:graphicData uri="http://schemas.openxmlformats.org/drawingml/2006/table">
            <a:tbl>
              <a:tblPr firstRow="1" bandRow="1">
                <a:tableStyleId>{2D5ABB26-0587-4C30-8999-92F81FD0307C}</a:tableStyleId>
              </a:tblPr>
              <a:tblGrid>
                <a:gridCol w="2631027">
                  <a:extLst>
                    <a:ext uri="{9D8B030D-6E8A-4147-A177-3AD203B41FA5}">
                      <a16:colId xmlns:a16="http://schemas.microsoft.com/office/drawing/2014/main" val="2523815553"/>
                    </a:ext>
                  </a:extLst>
                </a:gridCol>
                <a:gridCol w="2631027">
                  <a:extLst>
                    <a:ext uri="{9D8B030D-6E8A-4147-A177-3AD203B41FA5}">
                      <a16:colId xmlns:a16="http://schemas.microsoft.com/office/drawing/2014/main" val="2997746708"/>
                    </a:ext>
                  </a:extLst>
                </a:gridCol>
              </a:tblGrid>
              <a:tr h="350994">
                <a:tc>
                  <a:txBody>
                    <a:bodyPr/>
                    <a:lstStyle/>
                    <a:p>
                      <a:pPr algn="ctr"/>
                      <a:r>
                        <a:rPr lang="en-IN" sz="1600" i="1" baseline="0" dirty="0">
                          <a:latin typeface="Times New Roman" panose="02020603050405020304" pitchFamily="18" charset="0"/>
                          <a:cs typeface="Times New Roman" pitchFamily="18" charset="0"/>
                        </a:rPr>
                        <a:t>N</a:t>
                      </a:r>
                      <a:r>
                        <a:rPr lang="en-IN" sz="1600" baseline="0" dirty="0">
                          <a:latin typeface="Times New Roman" panose="02020603050405020304" pitchFamily="18" charset="0"/>
                          <a:cs typeface="Times New Roman" pitchFamily="18" charset="0"/>
                        </a:rPr>
                        <a:t> = 5000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IN" sz="1600" i="0" baseline="0" dirty="0">
                          <a:latin typeface="Times New Roman" panose="02020603050405020304" pitchFamily="18" charset="0"/>
                          <a:cs typeface="Times New Roman" pitchFamily="18" charset="0"/>
                        </a:rPr>
                        <a:t>Sum</a:t>
                      </a:r>
                      <a:r>
                        <a:rPr lang="en-IN" sz="1600" baseline="0" dirty="0">
                          <a:latin typeface="Times New Roman" panose="02020603050405020304" pitchFamily="18" charset="0"/>
                          <a:cs typeface="Times New Roman" pitchFamily="18" charset="0"/>
                        </a:rPr>
                        <a:t> =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2897248"/>
                  </a:ext>
                </a:extLst>
              </a:tr>
            </a:tbl>
          </a:graphicData>
        </a:graphic>
      </p:graphicFrame>
    </p:spTree>
    <p:extLst>
      <p:ext uri="{BB962C8B-B14F-4D97-AF65-F5344CB8AC3E}">
        <p14:creationId xmlns:p14="http://schemas.microsoft.com/office/powerpoint/2010/main" val="1954770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8404"/>
            <a:ext cx="8534400" cy="838199"/>
          </a:xfrm>
        </p:spPr>
        <p:txBody>
          <a:bodyPr>
            <a:noAutofit/>
          </a:bodyPr>
          <a:lstStyle/>
          <a:p>
            <a:r>
              <a:rPr lang="en-US" sz="2800" dirty="0"/>
              <a:t>The spread of a normal PDF is directly proportional to its sigma</a:t>
            </a:r>
          </a:p>
        </p:txBody>
      </p:sp>
      <p:pic>
        <p:nvPicPr>
          <p:cNvPr id="9" name="Content Placeholder 8" descr="Three bell curves are plotted with mean at mu = 50. The curve for sigma = 5 is taller and narrower than the curve for sigma = 10, and the curve for sigma = 16 is shorter and broader than the curve for sigma = 1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1890" y="1555902"/>
            <a:ext cx="7734300" cy="4034211"/>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30</a:t>
            </a:fld>
            <a:endParaRPr lang="en-US"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7EA8124-EFC5-1248-B49E-B964A800BD4B}"/>
                  </a:ext>
                </a:extLst>
              </p:cNvPr>
              <p:cNvSpPr txBox="1"/>
              <p:nvPr/>
            </p:nvSpPr>
            <p:spPr>
              <a:xfrm>
                <a:off x="5638800" y="2281413"/>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=6</m:t>
                      </m:r>
                    </m:oMath>
                  </m:oMathPara>
                </a14:m>
                <a:endParaRPr lang="en-US" sz="2400" dirty="0"/>
              </a:p>
            </p:txBody>
          </p:sp>
        </mc:Choice>
        <mc:Fallback xmlns="">
          <p:sp>
            <p:nvSpPr>
              <p:cNvPr id="3" name="TextBox 2">
                <a:extLst>
                  <a:ext uri="{FF2B5EF4-FFF2-40B4-BE49-F238E27FC236}">
                    <a16:creationId xmlns:a16="http://schemas.microsoft.com/office/drawing/2014/main" id="{77EA8124-EFC5-1248-B49E-B964A800BD4B}"/>
                  </a:ext>
                </a:extLst>
              </p:cNvPr>
              <p:cNvSpPr txBox="1">
                <a:spLocks noRot="1" noChangeAspect="1" noMove="1" noResize="1" noEditPoints="1" noAdjustHandles="1" noChangeArrowheads="1" noChangeShapeType="1" noTextEdit="1"/>
              </p:cNvSpPr>
              <p:nvPr/>
            </p:nvSpPr>
            <p:spPr>
              <a:xfrm>
                <a:off x="5638800" y="2281413"/>
                <a:ext cx="1010726"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A1C1435-EF1E-E146-8408-4762E784AD6F}"/>
                  </a:ext>
                </a:extLst>
              </p:cNvPr>
              <p:cNvSpPr txBox="1"/>
              <p:nvPr/>
            </p:nvSpPr>
            <p:spPr>
              <a:xfrm>
                <a:off x="5952587" y="3468589"/>
                <a:ext cx="1010726" cy="461665"/>
              </a:xfrm>
              <a:prstGeom prst="rect">
                <a:avLst/>
              </a:prstGeom>
              <a:solidFill>
                <a:schemeClr val="accent3">
                  <a:lumMod val="20000"/>
                  <a:lumOff val="80000"/>
                </a:schemeClr>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=9</m:t>
                      </m:r>
                    </m:oMath>
                  </m:oMathPara>
                </a14:m>
                <a:endParaRPr lang="en-US" sz="2400" dirty="0"/>
              </a:p>
            </p:txBody>
          </p:sp>
        </mc:Choice>
        <mc:Fallback xmlns="">
          <p:sp>
            <p:nvSpPr>
              <p:cNvPr id="7" name="TextBox 6">
                <a:extLst>
                  <a:ext uri="{FF2B5EF4-FFF2-40B4-BE49-F238E27FC236}">
                    <a16:creationId xmlns:a16="http://schemas.microsoft.com/office/drawing/2014/main" id="{FA1C1435-EF1E-E146-8408-4762E784AD6F}"/>
                  </a:ext>
                </a:extLst>
              </p:cNvPr>
              <p:cNvSpPr txBox="1">
                <a:spLocks noRot="1" noChangeAspect="1" noMove="1" noResize="1" noEditPoints="1" noAdjustHandles="1" noChangeArrowheads="1" noChangeShapeType="1" noTextEdit="1"/>
              </p:cNvSpPr>
              <p:nvPr/>
            </p:nvSpPr>
            <p:spPr>
              <a:xfrm>
                <a:off x="5952587" y="3468589"/>
                <a:ext cx="1010726"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8800F6E-F6D2-C146-AED4-E69839D20C3E}"/>
                  </a:ext>
                </a:extLst>
              </p:cNvPr>
              <p:cNvSpPr>
                <a:spLocks noChangeArrowheads="1"/>
              </p:cNvSpPr>
              <p:nvPr/>
            </p:nvSpPr>
            <p:spPr bwMode="auto">
              <a:xfrm>
                <a:off x="490980" y="5804841"/>
                <a:ext cx="7869810" cy="96090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2400" dirty="0">
                    <a:latin typeface="Arial" panose="020B0604020202020204" pitchFamily="34" charset="0"/>
                  </a:rPr>
                  <a:t>So if we increase sigma by a factor of </a:t>
                </a:r>
                <a14:m>
                  <m:oMath xmlns:m="http://schemas.openxmlformats.org/officeDocument/2006/math">
                    <m:r>
                      <a:rPr lang="en-US" altLang="en-US" sz="2400" b="0" i="1" smtClean="0">
                        <a:latin typeface="Cambria Math" panose="02040503050406030204" pitchFamily="18" charset="0"/>
                      </a:rPr>
                      <m:t>1.5=</m:t>
                    </m:r>
                    <m:f>
                      <m:fPr>
                        <m:ctrlPr>
                          <a:rPr lang="en-US" altLang="en-US" sz="2400" b="0" i="1" smtClean="0">
                            <a:latin typeface="Cambria Math" panose="02040503050406030204" pitchFamily="18" charset="0"/>
                          </a:rPr>
                        </m:ctrlPr>
                      </m:fPr>
                      <m:num>
                        <m:r>
                          <a:rPr lang="en-US" altLang="en-US" sz="2400" b="0" i="1" smtClean="0">
                            <a:latin typeface="Cambria Math" panose="02040503050406030204" pitchFamily="18" charset="0"/>
                          </a:rPr>
                          <m:t>3</m:t>
                        </m:r>
                      </m:num>
                      <m:den>
                        <m:r>
                          <a:rPr lang="en-US" altLang="en-US" sz="2400" b="0" i="1" smtClean="0">
                            <a:latin typeface="Cambria Math" panose="02040503050406030204" pitchFamily="18" charset="0"/>
                          </a:rPr>
                          <m:t>2</m:t>
                        </m:r>
                      </m:den>
                    </m:f>
                  </m:oMath>
                </a14:m>
                <a:r>
                  <a:rPr lang="en-US" altLang="en-US" sz="2400" dirty="0">
                    <a:latin typeface="Arial" panose="020B0604020202020204" pitchFamily="34" charset="0"/>
                  </a:rPr>
                  <a:t>,</a:t>
                </a:r>
              </a:p>
              <a:p>
                <a:pPr defTabSz="685800" eaLnBrk="0" fontAlgn="base" hangingPunct="0">
                  <a:spcBef>
                    <a:spcPct val="0"/>
                  </a:spcBef>
                  <a:spcAft>
                    <a:spcPct val="0"/>
                  </a:spcAft>
                </a:pPr>
                <a:r>
                  <a:rPr lang="en-US" altLang="en-US" sz="2400" dirty="0">
                    <a:latin typeface="Arial" panose="020B0604020202020204" pitchFamily="34" charset="0"/>
                  </a:rPr>
                  <a:t>then the spread should be 50% more than the original.</a:t>
                </a:r>
              </a:p>
            </p:txBody>
          </p:sp>
        </mc:Choice>
        <mc:Fallback xmlns="">
          <p:sp>
            <p:nvSpPr>
              <p:cNvPr id="8" name="Rectangle 7">
                <a:extLst>
                  <a:ext uri="{FF2B5EF4-FFF2-40B4-BE49-F238E27FC236}">
                    <a16:creationId xmlns:a16="http://schemas.microsoft.com/office/drawing/2014/main" id="{38800F6E-F6D2-C146-AED4-E69839D20C3E}"/>
                  </a:ext>
                </a:extLst>
              </p:cNvPr>
              <p:cNvSpPr>
                <a:spLocks noRot="1" noChangeAspect="1" noMove="1" noResize="1" noEditPoints="1" noAdjustHandles="1" noChangeArrowheads="1" noChangeShapeType="1" noTextEdit="1"/>
              </p:cNvSpPr>
              <p:nvPr/>
            </p:nvSpPr>
            <p:spPr bwMode="auto">
              <a:xfrm>
                <a:off x="490980" y="5804841"/>
                <a:ext cx="7869810" cy="960904"/>
              </a:xfrm>
              <a:prstGeom prst="rect">
                <a:avLst/>
              </a:prstGeom>
              <a:blipFill>
                <a:blip r:embed="rId6"/>
                <a:stretch>
                  <a:fillRect l="-1449" b="-142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73DA7DB-59FD-5F40-9361-E37B72797489}"/>
                  </a:ext>
                </a:extLst>
              </p:cNvPr>
              <p:cNvSpPr txBox="1"/>
              <p:nvPr/>
            </p:nvSpPr>
            <p:spPr>
              <a:xfrm>
                <a:off x="3639451" y="4495800"/>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4">
                              <a:lumMod val="75000"/>
                              <a:lumOff val="25000"/>
                            </a:schemeClr>
                          </a:solidFill>
                          <a:latin typeface="Cambria Math" panose="02040503050406030204" pitchFamily="18" charset="0"/>
                          <a:ea typeface="Cambria Math" panose="02040503050406030204" pitchFamily="18" charset="0"/>
                        </a:rPr>
                        <m:t>𝝁</m:t>
                      </m:r>
                      <m:r>
                        <a:rPr lang="en-US" b="1" i="1" smtClean="0">
                          <a:solidFill>
                            <a:schemeClr val="accent4">
                              <a:lumMod val="75000"/>
                              <a:lumOff val="25000"/>
                            </a:schemeClr>
                          </a:solidFill>
                          <a:latin typeface="Cambria Math" panose="02040503050406030204" pitchFamily="18" charset="0"/>
                          <a:ea typeface="Cambria Math" panose="02040503050406030204" pitchFamily="18" charset="0"/>
                        </a:rPr>
                        <m:t>+</m:t>
                      </m:r>
                      <m:r>
                        <a:rPr lang="en-US" b="1" i="1" smtClean="0">
                          <a:solidFill>
                            <a:schemeClr val="accent4">
                              <a:lumMod val="75000"/>
                              <a:lumOff val="25000"/>
                            </a:schemeClr>
                          </a:solidFill>
                          <a:latin typeface="Cambria Math" panose="02040503050406030204" pitchFamily="18" charset="0"/>
                          <a:ea typeface="Cambria Math" panose="02040503050406030204" pitchFamily="18" charset="0"/>
                        </a:rPr>
                        <m:t>𝝈</m:t>
                      </m:r>
                    </m:oMath>
                  </m:oMathPara>
                </a14:m>
                <a:endParaRPr lang="en-US" b="1" dirty="0">
                  <a:solidFill>
                    <a:schemeClr val="accent4">
                      <a:lumMod val="75000"/>
                      <a:lumOff val="25000"/>
                    </a:schemeClr>
                  </a:solidFill>
                </a:endParaRPr>
              </a:p>
            </p:txBody>
          </p:sp>
        </mc:Choice>
        <mc:Fallback xmlns="">
          <p:sp>
            <p:nvSpPr>
              <p:cNvPr id="10" name="TextBox 9">
                <a:extLst>
                  <a:ext uri="{FF2B5EF4-FFF2-40B4-BE49-F238E27FC236}">
                    <a16:creationId xmlns:a16="http://schemas.microsoft.com/office/drawing/2014/main" id="{573DA7DB-59FD-5F40-9361-E37B72797489}"/>
                  </a:ext>
                </a:extLst>
              </p:cNvPr>
              <p:cNvSpPr txBox="1">
                <a:spLocks noRot="1" noChangeAspect="1" noMove="1" noResize="1" noEditPoints="1" noAdjustHandles="1" noChangeArrowheads="1" noChangeShapeType="1" noTextEdit="1"/>
              </p:cNvSpPr>
              <p:nvPr/>
            </p:nvSpPr>
            <p:spPr>
              <a:xfrm>
                <a:off x="3639451" y="4495800"/>
                <a:ext cx="806631" cy="369332"/>
              </a:xfrm>
              <a:prstGeom prst="rect">
                <a:avLst/>
              </a:prstGeom>
              <a:blipFill>
                <a:blip r:embed="rId7"/>
                <a:stretch>
                  <a:fillRect b="-6667"/>
                </a:stretch>
              </a:blipFill>
            </p:spPr>
            <p:txBody>
              <a:bodyPr/>
              <a:lstStyle/>
              <a:p>
                <a:r>
                  <a:rPr lang="en-US">
                    <a:noFill/>
                  </a:rPr>
                  <a:t> </a:t>
                </a:r>
              </a:p>
            </p:txBody>
          </p:sp>
        </mc:Fallback>
      </mc:AlternateContent>
      <p:cxnSp>
        <p:nvCxnSpPr>
          <p:cNvPr id="11" name="Straight Connector 10">
            <a:extLst>
              <a:ext uri="{FF2B5EF4-FFF2-40B4-BE49-F238E27FC236}">
                <a16:creationId xmlns:a16="http://schemas.microsoft.com/office/drawing/2014/main" id="{1E4B33B3-2F25-E946-AD86-67840007F4A0}"/>
              </a:ext>
            </a:extLst>
          </p:cNvPr>
          <p:cNvCxnSpPr>
            <a:cxnSpLocks/>
          </p:cNvCxnSpPr>
          <p:nvPr/>
        </p:nvCxnSpPr>
        <p:spPr>
          <a:xfrm>
            <a:off x="5029200" y="3276600"/>
            <a:ext cx="0" cy="1752600"/>
          </a:xfrm>
          <a:prstGeom prst="line">
            <a:avLst/>
          </a:prstGeom>
          <a:ln w="57150">
            <a:solidFill>
              <a:schemeClr val="accent4">
                <a:lumMod val="75000"/>
                <a:lumOff val="2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32178455-6B16-A74B-AD84-312A026140F8}"/>
                  </a:ext>
                </a:extLst>
              </p:cNvPr>
              <p:cNvSpPr txBox="1"/>
              <p:nvPr/>
            </p:nvSpPr>
            <p:spPr>
              <a:xfrm>
                <a:off x="5232400" y="5143479"/>
                <a:ext cx="80663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00B050"/>
                          </a:solidFill>
                          <a:latin typeface="Cambria Math" panose="02040503050406030204" pitchFamily="18" charset="0"/>
                          <a:ea typeface="Cambria Math" panose="02040503050406030204" pitchFamily="18" charset="0"/>
                        </a:rPr>
                        <m:t>𝝁</m:t>
                      </m:r>
                      <m:r>
                        <a:rPr lang="en-US" b="1" i="1" smtClean="0">
                          <a:solidFill>
                            <a:srgbClr val="00B050"/>
                          </a:solidFill>
                          <a:latin typeface="Cambria Math" panose="02040503050406030204" pitchFamily="18" charset="0"/>
                          <a:ea typeface="Cambria Math" panose="02040503050406030204" pitchFamily="18" charset="0"/>
                        </a:rPr>
                        <m:t>+</m:t>
                      </m:r>
                      <m:r>
                        <a:rPr lang="en-US" b="1" i="1" smtClean="0">
                          <a:solidFill>
                            <a:srgbClr val="00B050"/>
                          </a:solidFill>
                          <a:latin typeface="Cambria Math" panose="02040503050406030204" pitchFamily="18" charset="0"/>
                          <a:ea typeface="Cambria Math" panose="02040503050406030204" pitchFamily="18" charset="0"/>
                        </a:rPr>
                        <m:t>𝝈</m:t>
                      </m:r>
                    </m:oMath>
                  </m:oMathPara>
                </a14:m>
                <a:endParaRPr lang="en-US" b="1" dirty="0">
                  <a:solidFill>
                    <a:srgbClr val="00B050"/>
                  </a:solidFill>
                </a:endParaRPr>
              </a:p>
            </p:txBody>
          </p:sp>
        </mc:Choice>
        <mc:Fallback xmlns="">
          <p:sp>
            <p:nvSpPr>
              <p:cNvPr id="12" name="TextBox 11">
                <a:extLst>
                  <a:ext uri="{FF2B5EF4-FFF2-40B4-BE49-F238E27FC236}">
                    <a16:creationId xmlns:a16="http://schemas.microsoft.com/office/drawing/2014/main" id="{32178455-6B16-A74B-AD84-312A026140F8}"/>
                  </a:ext>
                </a:extLst>
              </p:cNvPr>
              <p:cNvSpPr txBox="1">
                <a:spLocks noRot="1" noChangeAspect="1" noMove="1" noResize="1" noEditPoints="1" noAdjustHandles="1" noChangeArrowheads="1" noChangeShapeType="1" noTextEdit="1"/>
              </p:cNvSpPr>
              <p:nvPr/>
            </p:nvSpPr>
            <p:spPr>
              <a:xfrm>
                <a:off x="5232400" y="5143479"/>
                <a:ext cx="806631" cy="369332"/>
              </a:xfrm>
              <a:prstGeom prst="rect">
                <a:avLst/>
              </a:prstGeom>
              <a:blipFill>
                <a:blip r:embed="rId8"/>
                <a:stretch>
                  <a:fillRect b="-10345"/>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759B88C2-4B9A-A540-A22A-83473DE3E1B2}"/>
              </a:ext>
            </a:extLst>
          </p:cNvPr>
          <p:cNvCxnSpPr>
            <a:cxnSpLocks/>
          </p:cNvCxnSpPr>
          <p:nvPr/>
        </p:nvCxnSpPr>
        <p:spPr>
          <a:xfrm>
            <a:off x="5257800" y="3699421"/>
            <a:ext cx="0" cy="1329779"/>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24697FB-E748-9542-878F-FF7DB956971F}"/>
              </a:ext>
            </a:extLst>
          </p:cNvPr>
          <p:cNvCxnSpPr>
            <a:cxnSpLocks/>
            <a:stCxn id="10" idx="3"/>
          </p:cNvCxnSpPr>
          <p:nvPr/>
        </p:nvCxnSpPr>
        <p:spPr>
          <a:xfrm>
            <a:off x="4446082" y="4680466"/>
            <a:ext cx="537295" cy="348734"/>
          </a:xfrm>
          <a:prstGeom prst="straightConnector1">
            <a:avLst/>
          </a:prstGeom>
          <a:ln w="38100">
            <a:solidFill>
              <a:schemeClr val="accent4">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96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1"/>
            <a:ext cx="8839200" cy="838199"/>
          </a:xfrm>
        </p:spPr>
        <p:txBody>
          <a:bodyPr>
            <a:noAutofit/>
          </a:bodyPr>
          <a:lstStyle/>
          <a:p>
            <a:r>
              <a:rPr lang="en-US" sz="2800" dirty="0"/>
              <a:t>Changing the mean shifts center but not does not affect shape/spread.</a:t>
            </a:r>
          </a:p>
        </p:txBody>
      </p:sp>
      <p:pic>
        <p:nvPicPr>
          <p:cNvPr id="9" name="Content Placeholder 8" descr="Three bell curves are plotted with sigma = 2. The curves are identical and have peaks at the mu = 20, mu = 30 and mu = 40."/>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558804" y="1752600"/>
            <a:ext cx="8026392" cy="4013200"/>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31</a:t>
            </a:fld>
            <a:endParaRPr lang="en-US" dirty="0"/>
          </a:p>
        </p:txBody>
      </p:sp>
    </p:spTree>
    <p:extLst>
      <p:ext uri="{BB962C8B-B14F-4D97-AF65-F5344CB8AC3E}">
        <p14:creationId xmlns:p14="http://schemas.microsoft.com/office/powerpoint/2010/main" val="412008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3A942-C92F-4506-99CC-7B5805122AA8}"/>
              </a:ext>
            </a:extLst>
          </p:cNvPr>
          <p:cNvSpPr>
            <a:spLocks noGrp="1"/>
          </p:cNvSpPr>
          <p:nvPr>
            <p:ph type="title"/>
          </p:nvPr>
        </p:nvSpPr>
        <p:spPr>
          <a:xfrm>
            <a:off x="342900" y="472399"/>
            <a:ext cx="8534400" cy="838199"/>
          </a:xfrm>
        </p:spPr>
        <p:txBody>
          <a:bodyPr/>
          <a:lstStyle/>
          <a:p>
            <a:r>
              <a:rPr lang="en-US" dirty="0"/>
              <a:t>Standard Normal Distribution</a:t>
            </a:r>
          </a:p>
        </p:txBody>
      </p:sp>
      <p:sp>
        <p:nvSpPr>
          <p:cNvPr id="3" name="Content Placeholder 2">
            <a:extLst>
              <a:ext uri="{FF2B5EF4-FFF2-40B4-BE49-F238E27FC236}">
                <a16:creationId xmlns:a16="http://schemas.microsoft.com/office/drawing/2014/main" id="{238DA68F-4EE6-4DDF-9C44-164C77DE521B}"/>
              </a:ext>
            </a:extLst>
          </p:cNvPr>
          <p:cNvSpPr>
            <a:spLocks noGrp="1"/>
          </p:cNvSpPr>
          <p:nvPr>
            <p:ph sz="quarter" idx="15"/>
          </p:nvPr>
        </p:nvSpPr>
        <p:spPr>
          <a:xfrm>
            <a:off x="279400" y="1126123"/>
            <a:ext cx="8534400" cy="1445281"/>
          </a:xfrm>
        </p:spPr>
        <p:txBody>
          <a:bodyPr/>
          <a:lstStyle/>
          <a:p>
            <a:pPr marL="533400" indent="-533400">
              <a:buNone/>
            </a:pPr>
            <a:r>
              <a:rPr lang="en-US" sz="2800" b="1" dirty="0">
                <a:solidFill>
                  <a:srgbClr val="00007F"/>
                </a:solidFill>
              </a:rPr>
              <a:t>Definition</a:t>
            </a:r>
            <a:endParaRPr lang="en-US" sz="2800" dirty="0">
              <a:solidFill>
                <a:schemeClr val="folHlink"/>
              </a:solidFill>
            </a:endParaRPr>
          </a:p>
          <a:p>
            <a:pPr marL="0" indent="0">
              <a:buNone/>
            </a:pPr>
            <a:r>
              <a:rPr lang="en-GB" sz="2800" dirty="0"/>
              <a:t>The normal distribution with </a:t>
            </a:r>
            <a:r>
              <a:rPr lang="el-GR" sz="2800" i="1" dirty="0"/>
              <a:t>μ</a:t>
            </a:r>
            <a:r>
              <a:rPr lang="en-GB" sz="2800" dirty="0"/>
              <a:t> = 0 and σ</a:t>
            </a:r>
            <a:r>
              <a:rPr lang="en-US" sz="2800" i="1" dirty="0">
                <a:latin typeface="Times New Roman"/>
                <a:cs typeface="Times New Roman"/>
              </a:rPr>
              <a:t> = </a:t>
            </a:r>
            <a:r>
              <a:rPr lang="en-US" sz="2800" dirty="0">
                <a:latin typeface="Times New Roman"/>
                <a:cs typeface="Times New Roman"/>
              </a:rPr>
              <a:t>1</a:t>
            </a:r>
            <a:r>
              <a:rPr lang="en-GB" sz="2800" dirty="0"/>
              <a:t> is called the </a:t>
            </a:r>
            <a:r>
              <a:rPr lang="en-GB" sz="2800" b="1" dirty="0">
                <a:solidFill>
                  <a:schemeClr val="accent2"/>
                </a:solidFill>
              </a:rPr>
              <a:t>standard normal distribution</a:t>
            </a:r>
            <a:r>
              <a:rPr lang="en-GB" sz="2800" dirty="0"/>
              <a:t>.</a:t>
            </a:r>
            <a:endParaRPr lang="en-US" sz="2800" dirty="0">
              <a:solidFill>
                <a:srgbClr val="00007F"/>
              </a:solidFill>
            </a:endParaRPr>
          </a:p>
        </p:txBody>
      </p:sp>
      <p:sp>
        <p:nvSpPr>
          <p:cNvPr id="5" name="Slide Number Placeholder 4">
            <a:extLst>
              <a:ext uri="{FF2B5EF4-FFF2-40B4-BE49-F238E27FC236}">
                <a16:creationId xmlns:a16="http://schemas.microsoft.com/office/drawing/2014/main" id="{C8A18D34-A4F4-418B-BAAD-2DC5F5E22DB2}"/>
              </a:ext>
            </a:extLst>
          </p:cNvPr>
          <p:cNvSpPr>
            <a:spLocks noGrp="1"/>
          </p:cNvSpPr>
          <p:nvPr>
            <p:ph type="sldNum" sz="quarter" idx="10"/>
          </p:nvPr>
        </p:nvSpPr>
        <p:spPr/>
        <p:txBody>
          <a:bodyPr/>
          <a:lstStyle/>
          <a:p>
            <a:fld id="{67B19427-F580-D146-B60E-4CADEE75497F}" type="slidenum">
              <a:rPr lang="en-US" smtClean="0"/>
              <a:pPr/>
              <a:t>32</a:t>
            </a:fld>
            <a:endParaRPr lang="en-US" dirty="0"/>
          </a:p>
        </p:txBody>
      </p:sp>
      <p:pic>
        <p:nvPicPr>
          <p:cNvPr id="7" name="Content Placeholder 8" descr="A vertical line is drawn from the highest point of the symmetric bell-shaped curve. It touches the horizontal axis at z = 0. mu = 0 and sigma = 1.">
            <a:extLst>
              <a:ext uri="{FF2B5EF4-FFF2-40B4-BE49-F238E27FC236}">
                <a16:creationId xmlns:a16="http://schemas.microsoft.com/office/drawing/2014/main" id="{79C92CA9-3200-1C49-954C-641D1979400C}"/>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85671" y="2584104"/>
            <a:ext cx="7921857" cy="3474498"/>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20EEC05-87DF-0442-90CB-D373DA2456E9}"/>
                  </a:ext>
                </a:extLst>
              </p:cNvPr>
              <p:cNvSpPr txBox="1"/>
              <p:nvPr/>
            </p:nvSpPr>
            <p:spPr>
              <a:xfrm>
                <a:off x="1371599" y="5971418"/>
                <a:ext cx="6857997" cy="707886"/>
              </a:xfrm>
              <a:prstGeom prst="rect">
                <a:avLst/>
              </a:prstGeom>
              <a:noFill/>
            </p:spPr>
            <p:txBody>
              <a:bodyPr wrap="square">
                <a:spAutoFit/>
              </a:bodyPr>
              <a:lstStyle/>
              <a:p>
                <a14:m>
                  <m:oMath xmlns:m="http://schemas.openxmlformats.org/officeDocument/2006/math">
                    <m:r>
                      <a:rPr lang="en-US" sz="2000" b="0" i="1" smtClean="0">
                        <a:latin typeface="Cambria Math" panose="02040503050406030204" pitchFamily="18" charset="0"/>
                        <a:cs typeface="Times New Roman" panose="02020603050405020304" pitchFamily="18" charset="0"/>
                      </a:rPr>
                      <m:t>𝑧</m:t>
                    </m:r>
                    <m:r>
                      <a:rPr lang="en-US" sz="2000" b="0" i="1" smtClean="0">
                        <a:latin typeface="Cambria Math" panose="02040503050406030204" pitchFamily="18" charset="0"/>
                        <a:cs typeface="Times New Roman" panose="02020603050405020304" pitchFamily="18" charset="0"/>
                      </a:rPr>
                      <m:t>=1</m:t>
                    </m:r>
                  </m:oMath>
                </a14:m>
                <a:r>
                  <a:rPr lang="en-US" sz="2000" dirty="0">
                    <a:latin typeface="Times New Roman" panose="02020603050405020304" pitchFamily="18" charset="0"/>
                    <a:cs typeface="Times New Roman" panose="02020603050405020304" pitchFamily="18" charset="0"/>
                  </a:rPr>
                  <a:t> is where the nature of the curve changes</a:t>
                </a:r>
              </a:p>
              <a:p>
                <a:r>
                  <a:rPr lang="en-US" sz="2000" dirty="0">
                    <a:latin typeface="Times New Roman" panose="02020603050405020304" pitchFamily="18" charset="0"/>
                    <a:cs typeface="Times New Roman" panose="02020603050405020304" pitchFamily="18" charset="0"/>
                  </a:rPr>
                  <a:t>(from being an “upside-down parabola” to “exponential decay”).</a:t>
                </a:r>
                <a:endParaRPr lang="en-US" sz="2000" dirty="0"/>
              </a:p>
            </p:txBody>
          </p:sp>
        </mc:Choice>
        <mc:Fallback xmlns="">
          <p:sp>
            <p:nvSpPr>
              <p:cNvPr id="8" name="TextBox 7">
                <a:extLst>
                  <a:ext uri="{FF2B5EF4-FFF2-40B4-BE49-F238E27FC236}">
                    <a16:creationId xmlns:a16="http://schemas.microsoft.com/office/drawing/2014/main" id="{920EEC05-87DF-0442-90CB-D373DA2456E9}"/>
                  </a:ext>
                </a:extLst>
              </p:cNvPr>
              <p:cNvSpPr txBox="1">
                <a:spLocks noRot="1" noChangeAspect="1" noMove="1" noResize="1" noEditPoints="1" noAdjustHandles="1" noChangeArrowheads="1" noChangeShapeType="1" noTextEdit="1"/>
              </p:cNvSpPr>
              <p:nvPr/>
            </p:nvSpPr>
            <p:spPr>
              <a:xfrm>
                <a:off x="1371599" y="5971418"/>
                <a:ext cx="6857997" cy="707886"/>
              </a:xfrm>
              <a:prstGeom prst="rect">
                <a:avLst/>
              </a:prstGeom>
              <a:blipFill>
                <a:blip r:embed="rId4"/>
                <a:stretch>
                  <a:fillRect l="-926" t="-5263" b="-14035"/>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B7FC5286-CFC4-F54A-BD29-E569DD6C6335}"/>
              </a:ext>
            </a:extLst>
          </p:cNvPr>
          <p:cNvCxnSpPr>
            <a:cxnSpLocks/>
          </p:cNvCxnSpPr>
          <p:nvPr/>
        </p:nvCxnSpPr>
        <p:spPr>
          <a:xfrm>
            <a:off x="5562600" y="3886200"/>
            <a:ext cx="0" cy="1447800"/>
          </a:xfrm>
          <a:prstGeom prst="line">
            <a:avLst/>
          </a:prstGeom>
          <a:ln w="38100"/>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89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419045"/>
            <a:ext cx="8534400" cy="838199"/>
          </a:xfrm>
        </p:spPr>
        <p:txBody>
          <a:bodyPr/>
          <a:lstStyle/>
          <a:p>
            <a:r>
              <a:rPr lang="en-US" dirty="0"/>
              <a:t>Z Values or Z Scores</a:t>
            </a:r>
            <a:endParaRPr lang="en-IN" dirty="0"/>
          </a:p>
        </p:txBody>
      </p:sp>
      <p:sp>
        <p:nvSpPr>
          <p:cNvPr id="3" name="Content Placeholder 2"/>
          <p:cNvSpPr>
            <a:spLocks noGrp="1"/>
          </p:cNvSpPr>
          <p:nvPr>
            <p:ph sz="quarter" idx="15"/>
          </p:nvPr>
        </p:nvSpPr>
        <p:spPr>
          <a:xfrm>
            <a:off x="292100" y="1066800"/>
            <a:ext cx="8534400" cy="3270195"/>
          </a:xfrm>
        </p:spPr>
        <p:txBody>
          <a:bodyPr/>
          <a:lstStyle/>
          <a:p>
            <a:pPr marL="0" indent="0">
              <a:buNone/>
            </a:pPr>
            <a:r>
              <a:rPr lang="en-US" sz="2800" b="1" dirty="0">
                <a:solidFill>
                  <a:srgbClr val="00007F"/>
                </a:solidFill>
              </a:rPr>
              <a:t>Definition </a:t>
            </a:r>
          </a:p>
          <a:p>
            <a:pPr marL="0" indent="0">
              <a:buNone/>
            </a:pPr>
            <a:r>
              <a:rPr lang="en-GB" sz="2800" dirty="0"/>
              <a:t>The units marked on the horizontal axis of the standard normal curve are denoted by </a:t>
            </a:r>
            <a:r>
              <a:rPr lang="en-GB" sz="2800" i="1" dirty="0"/>
              <a:t>z</a:t>
            </a:r>
            <a:r>
              <a:rPr lang="en-GB" sz="2800" b="1" i="1" dirty="0"/>
              <a:t> </a:t>
            </a:r>
            <a:r>
              <a:rPr lang="en-GB" sz="2800" dirty="0"/>
              <a:t>and are called the </a:t>
            </a:r>
            <a:r>
              <a:rPr lang="en-GB" sz="2800" b="1" i="1" dirty="0">
                <a:solidFill>
                  <a:schemeClr val="accent2"/>
                </a:solidFill>
              </a:rPr>
              <a:t>z</a:t>
            </a:r>
            <a:r>
              <a:rPr lang="en-GB" sz="2800" b="1" dirty="0">
                <a:solidFill>
                  <a:schemeClr val="accent2"/>
                </a:solidFill>
              </a:rPr>
              <a:t> values or </a:t>
            </a:r>
            <a:r>
              <a:rPr lang="en-GB" sz="2800" b="1" i="1" dirty="0">
                <a:solidFill>
                  <a:schemeClr val="accent2"/>
                </a:solidFill>
              </a:rPr>
              <a:t>z</a:t>
            </a:r>
            <a:r>
              <a:rPr lang="en-GB" sz="2800" b="1" dirty="0">
                <a:solidFill>
                  <a:schemeClr val="accent2"/>
                </a:solidFill>
              </a:rPr>
              <a:t> scores</a:t>
            </a:r>
            <a:r>
              <a:rPr lang="en-GB" sz="2800" dirty="0"/>
              <a:t>.</a:t>
            </a:r>
          </a:p>
          <a:p>
            <a:pPr marL="0" indent="0">
              <a:buNone/>
            </a:pPr>
            <a:r>
              <a:rPr lang="en-GB" sz="2800" dirty="0"/>
              <a:t>A specific value of </a:t>
            </a:r>
            <a:r>
              <a:rPr lang="en-GB" sz="2800" i="1" dirty="0"/>
              <a:t>z</a:t>
            </a:r>
            <a:r>
              <a:rPr lang="en-GB" sz="2800" dirty="0"/>
              <a:t> gives the distance between the mean and the point represented by </a:t>
            </a:r>
            <a:r>
              <a:rPr lang="en-GB" sz="2800" i="1" dirty="0"/>
              <a:t>z</a:t>
            </a:r>
            <a:r>
              <a:rPr lang="en-GB" sz="2800" dirty="0"/>
              <a:t> in terms of the standard deviation.</a:t>
            </a:r>
            <a:endParaRPr lang="en-US" sz="2800" dirty="0"/>
          </a:p>
        </p:txBody>
      </p:sp>
      <p:sp>
        <p:nvSpPr>
          <p:cNvPr id="5" name="Slide Number Placeholder 4"/>
          <p:cNvSpPr>
            <a:spLocks noGrp="1"/>
          </p:cNvSpPr>
          <p:nvPr>
            <p:ph type="sldNum" sz="quarter" idx="10"/>
          </p:nvPr>
        </p:nvSpPr>
        <p:spPr/>
        <p:txBody>
          <a:bodyPr/>
          <a:lstStyle/>
          <a:p>
            <a:fld id="{67B19427-F580-D146-B60E-4CADEE75497F}" type="slidenum">
              <a:rPr lang="en-US" smtClean="0"/>
              <a:pPr/>
              <a:t>33</a:t>
            </a:fld>
            <a:endParaRPr lang="en-US" dirty="0"/>
          </a:p>
        </p:txBody>
      </p:sp>
    </p:spTree>
    <p:custDataLst>
      <p:tags r:id="rId1"/>
    </p:custDataLst>
    <p:extLst>
      <p:ext uri="{BB962C8B-B14F-4D97-AF65-F5344CB8AC3E}">
        <p14:creationId xmlns:p14="http://schemas.microsoft.com/office/powerpoint/2010/main" val="210801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93729"/>
          </a:xfrm>
        </p:spPr>
        <p:txBody>
          <a:bodyPr/>
          <a:lstStyle/>
          <a:p>
            <a:r>
              <a:rPr lang="en-US" dirty="0"/>
              <a:t>Example 6-1</a:t>
            </a:r>
            <a:endParaRPr lang="en-IN" dirty="0"/>
          </a:p>
        </p:txBody>
      </p:sp>
      <p:sp>
        <p:nvSpPr>
          <p:cNvPr id="3" name="Content Placeholder 2"/>
          <p:cNvSpPr>
            <a:spLocks noGrp="1"/>
          </p:cNvSpPr>
          <p:nvPr>
            <p:ph sz="quarter" idx="16"/>
          </p:nvPr>
        </p:nvSpPr>
        <p:spPr>
          <a:xfrm>
            <a:off x="304800" y="1032537"/>
            <a:ext cx="8534400" cy="1713407"/>
          </a:xfrm>
        </p:spPr>
        <p:txBody>
          <a:bodyPr/>
          <a:lstStyle/>
          <a:p>
            <a:r>
              <a:rPr lang="en-US" dirty="0"/>
              <a:t>Find the area under the standard normal curve to the left of </a:t>
            </a:r>
            <a:r>
              <a:rPr lang="en-GB" i="1" dirty="0"/>
              <a:t>z</a:t>
            </a:r>
            <a:r>
              <a:rPr lang="en-GB" b="1" i="1" dirty="0"/>
              <a:t> </a:t>
            </a:r>
            <a:r>
              <a:rPr lang="en-US" dirty="0"/>
              <a:t>= 1.95.</a:t>
            </a:r>
          </a:p>
          <a:p>
            <a:r>
              <a:rPr lang="en-US" dirty="0"/>
              <a:t>The calculator command is </a:t>
            </a:r>
          </a:p>
          <a:p>
            <a:r>
              <a:rPr lang="en-US" dirty="0"/>
              <a:t>NORMALCDF(-1E99,1.95,0,1)</a:t>
            </a:r>
          </a:p>
        </p:txBody>
      </p:sp>
      <p:sp>
        <p:nvSpPr>
          <p:cNvPr id="4" name="Slide Number Placeholder 3"/>
          <p:cNvSpPr>
            <a:spLocks noGrp="1"/>
          </p:cNvSpPr>
          <p:nvPr>
            <p:ph type="sldNum" sz="quarter" idx="10"/>
          </p:nvPr>
        </p:nvSpPr>
        <p:spPr/>
        <p:txBody>
          <a:bodyPr/>
          <a:lstStyle/>
          <a:p>
            <a:fld id="{67B19427-F580-D146-B60E-4CADEE75497F}" type="slidenum">
              <a:rPr lang="en-US" smtClean="0"/>
              <a:pPr/>
              <a:t>34</a:t>
            </a:fld>
            <a:endParaRPr lang="en-US" dirty="0"/>
          </a:p>
        </p:txBody>
      </p:sp>
      <p:pic>
        <p:nvPicPr>
          <p:cNvPr id="6" name="Content Placeholder 8" descr="The area under the bell-shaped curve is shaded to the left of z = 1.95. The shaded area is 0.9744.">
            <a:extLst>
              <a:ext uri="{FF2B5EF4-FFF2-40B4-BE49-F238E27FC236}">
                <a16:creationId xmlns:a16="http://schemas.microsoft.com/office/drawing/2014/main" id="{69FA55BE-72CB-274B-9DB1-5A130277B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981718"/>
            <a:ext cx="6476023" cy="2853844"/>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7AC71173-A151-044F-892F-518175BD178B}"/>
                  </a:ext>
                </a:extLst>
              </p:cNvPr>
              <p:cNvSpPr txBox="1"/>
              <p:nvPr/>
            </p:nvSpPr>
            <p:spPr>
              <a:xfrm>
                <a:off x="571500" y="5798145"/>
                <a:ext cx="8001000" cy="944746"/>
              </a:xfrm>
              <a:prstGeom prst="rect">
                <a:avLst/>
              </a:prstGeom>
              <a:noFill/>
            </p:spPr>
            <p:txBody>
              <a:bodyPr wrap="square">
                <a:spAutoFit/>
              </a:bodyPr>
              <a:lstStyle/>
              <a:p>
                <a:r>
                  <a:rPr lang="en-US" dirty="0"/>
                  <a:t>In general, for an inequality </a:t>
                </a:r>
                <a14:m>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oMath>
                </a14:m>
                <a:r>
                  <a:rPr lang="en-US" dirty="0"/>
                  <a:t>, the Excel is:</a:t>
                </a:r>
              </a:p>
              <a:p>
                <a:pPr algn="ctr"/>
                <a14:m>
                  <m:oMath xmlns:m="http://schemas.openxmlformats.org/officeDocument/2006/math">
                    <m:r>
                      <m:rPr>
                        <m:sty m:val="p"/>
                      </m:rPr>
                      <a:rPr lang="en-US">
                        <a:latin typeface="Cambria Math" panose="02040503050406030204" pitchFamily="18" charset="0"/>
                      </a:rPr>
                      <m:t>P</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m:t>
                        </m:r>
                      </m:e>
                    </m:d>
                    <m:r>
                      <a:rPr lang="en-US" i="1">
                        <a:latin typeface="Cambria Math" panose="02040503050406030204" pitchFamily="18" charset="0"/>
                        <a:ea typeface="Cambria Math" panose="02040503050406030204" pitchFamily="18" charset="0"/>
                      </a:rPr>
                      <m:t>= </m:t>
                    </m:r>
                  </m:oMath>
                </a14:m>
                <a:r>
                  <a:rPr lang="en-US" dirty="0"/>
                  <a:t>NORMALCDF(-1E99,</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𝑢𝑝𝑝𝑒𝑟</m:t>
                        </m:r>
                      </m:sub>
                    </m:sSub>
                  </m:oMath>
                </a14:m>
                <a:r>
                  <a:rPr lang="en-US" dirty="0"/>
                  <a:t>,</a:t>
                </a:r>
                <a14:m>
                  <m:oMath xmlns:m="http://schemas.openxmlformats.org/officeDocument/2006/math">
                    <m:r>
                      <a:rPr lang="en-US" b="0" i="1" smtClean="0">
                        <a:latin typeface="Cambria Math" panose="02040503050406030204" pitchFamily="18" charset="0"/>
                      </a:rPr>
                      <m:t>0,1</m:t>
                    </m:r>
                  </m:oMath>
                </a14:m>
                <a:r>
                  <a:rPr lang="en-US" dirty="0"/>
                  <a:t>)</a:t>
                </a:r>
              </a:p>
              <a:p>
                <a:r>
                  <a:rPr lang="en-US" dirty="0"/>
                  <a:t>or in words, the cumulative probability of the right endpoint.</a:t>
                </a:r>
              </a:p>
            </p:txBody>
          </p:sp>
        </mc:Choice>
        <mc:Fallback>
          <p:sp>
            <p:nvSpPr>
              <p:cNvPr id="8" name="TextBox 7">
                <a:extLst>
                  <a:ext uri="{FF2B5EF4-FFF2-40B4-BE49-F238E27FC236}">
                    <a16:creationId xmlns:a16="http://schemas.microsoft.com/office/drawing/2014/main" id="{7AC71173-A151-044F-892F-518175BD178B}"/>
                  </a:ext>
                </a:extLst>
              </p:cNvPr>
              <p:cNvSpPr txBox="1">
                <a:spLocks noRot="1" noChangeAspect="1" noMove="1" noResize="1" noEditPoints="1" noAdjustHandles="1" noChangeArrowheads="1" noChangeShapeType="1" noTextEdit="1"/>
              </p:cNvSpPr>
              <p:nvPr/>
            </p:nvSpPr>
            <p:spPr>
              <a:xfrm>
                <a:off x="571500" y="5798145"/>
                <a:ext cx="8001000" cy="944746"/>
              </a:xfrm>
              <a:prstGeom prst="rect">
                <a:avLst/>
              </a:prstGeom>
              <a:blipFill>
                <a:blip r:embed="rId4"/>
                <a:stretch>
                  <a:fillRect l="-686" t="-3226" b="-967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23585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534400" cy="838199"/>
          </a:xfrm>
        </p:spPr>
        <p:txBody>
          <a:bodyPr/>
          <a:lstStyle/>
          <a:p>
            <a:r>
              <a:rPr lang="en-US" dirty="0"/>
              <a:t>Example 6-2</a:t>
            </a:r>
            <a:endParaRPr lang="en-IN" dirty="0"/>
          </a:p>
        </p:txBody>
      </p:sp>
      <mc:AlternateContent xmlns:mc="http://schemas.openxmlformats.org/markup-compatibility/2006">
        <mc:Choice xmlns:a14="http://schemas.microsoft.com/office/drawing/2010/main" Requires="a14">
          <p:sp>
            <p:nvSpPr>
              <p:cNvPr id="3" name="Content Placeholder 2"/>
              <p:cNvSpPr>
                <a:spLocks noGrp="1"/>
              </p:cNvSpPr>
              <p:nvPr>
                <p:ph sz="quarter" idx="16"/>
              </p:nvPr>
            </p:nvSpPr>
            <p:spPr>
              <a:xfrm>
                <a:off x="304799" y="1171627"/>
                <a:ext cx="8229601" cy="1858081"/>
              </a:xfrm>
            </p:spPr>
            <p:txBody>
              <a:bodyPr/>
              <a:lstStyle/>
              <a:p>
                <a:r>
                  <a:rPr lang="en-US" dirty="0"/>
                  <a:t>Find the area under the standard normal curve from </a:t>
                </a:r>
                <a:r>
                  <a:rPr lang="en-GB" i="1" dirty="0"/>
                  <a:t>z</a:t>
                </a:r>
                <a:r>
                  <a:rPr lang="en-GB" b="1" i="1" dirty="0"/>
                  <a:t> </a:t>
                </a:r>
                <a:r>
                  <a:rPr lang="en-GB" dirty="0"/>
                  <a:t>= </a:t>
                </a:r>
                <a:r>
                  <a:rPr lang="en-US" dirty="0"/>
                  <a:t>−</a:t>
                </a:r>
                <a:r>
                  <a:rPr lang="en-GB" dirty="0"/>
                  <a:t>2.17 to </a:t>
                </a:r>
                <a:r>
                  <a:rPr lang="en-GB" i="1" dirty="0"/>
                  <a:t>z</a:t>
                </a:r>
                <a:r>
                  <a:rPr lang="en-GB" b="1" i="1" dirty="0"/>
                  <a:t> </a:t>
                </a:r>
                <a:r>
                  <a:rPr lang="en-GB" dirty="0"/>
                  <a:t>= 0.</a:t>
                </a:r>
              </a:p>
              <a:p>
                <a:r>
                  <a:rPr lang="en-US" dirty="0"/>
                  <a:t>The TI-84 command is NORMALCDF(</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𝑙𝑜𝑤𝑒𝑟</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𝑢𝑝𝑝𝑒𝑟</m:t>
                        </m:r>
                      </m:sub>
                    </m:sSub>
                    <m:r>
                      <a:rPr lang="en-US" b="0" i="1" smtClean="0">
                        <a:latin typeface="Cambria Math" panose="02040503050406030204" pitchFamily="18" charset="0"/>
                      </a:rPr>
                      <m:t>, 0, 1</m:t>
                    </m:r>
                  </m:oMath>
                </a14:m>
                <a:r>
                  <a:rPr lang="en-US" dirty="0"/>
                  <a:t>)</a:t>
                </a: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sz="quarter" idx="16"/>
              </p:nvPr>
            </p:nvSpPr>
            <p:spPr>
              <a:xfrm>
                <a:off x="304799" y="1171627"/>
                <a:ext cx="8229601" cy="1858081"/>
              </a:xfrm>
              <a:blipFill>
                <a:blip r:embed="rId3"/>
                <a:stretch>
                  <a:fillRect l="-1481" t="-5574" b="-3934"/>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fld id="{67B19427-F580-D146-B60E-4CADEE75497F}" type="slidenum">
              <a:rPr lang="en-US" smtClean="0"/>
              <a:pPr/>
              <a:t>35</a:t>
            </a:fld>
            <a:endParaRPr lang="en-US" dirty="0"/>
          </a:p>
        </p:txBody>
      </p:sp>
      <p:pic>
        <p:nvPicPr>
          <p:cNvPr id="6" name="Content Placeholder 8" descr="The area under the bell-shaped curve is shaded to the left of z = 0 and to the right of z = negative 2.17. The shaded area is 0.4850.">
            <a:extLst>
              <a:ext uri="{FF2B5EF4-FFF2-40B4-BE49-F238E27FC236}">
                <a16:creationId xmlns:a16="http://schemas.microsoft.com/office/drawing/2014/main" id="{D257F04A-FF5F-2149-90E0-7081A65F37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3069232"/>
            <a:ext cx="6112332" cy="2321252"/>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ACFB041F-4237-9D45-A8AF-4DF95AFA9116}"/>
                  </a:ext>
                </a:extLst>
              </p:cNvPr>
              <p:cNvSpPr txBox="1"/>
              <p:nvPr/>
            </p:nvSpPr>
            <p:spPr>
              <a:xfrm>
                <a:off x="266700" y="5390484"/>
                <a:ext cx="8877300" cy="944746"/>
              </a:xfrm>
              <a:prstGeom prst="rect">
                <a:avLst/>
              </a:prstGeom>
              <a:noFill/>
            </p:spPr>
            <p:txBody>
              <a:bodyPr wrap="square" rtlCol="0">
                <a:spAutoFit/>
              </a:bodyPr>
              <a:lstStyle/>
              <a:p>
                <a:r>
                  <a:rPr lang="en-US" dirty="0"/>
                  <a:t>In general, for a sandwich inequality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a14:m>
                <a:r>
                  <a:rPr lang="en-US" dirty="0"/>
                  <a:t>, the calculator is:</a:t>
                </a:r>
              </a:p>
              <a:p>
                <a:pPr algn="ct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NORMALCDF(</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𝑙𝑜𝑤𝑒𝑟</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𝑢𝑝𝑝𝑒𝑟</m:t>
                        </m:r>
                      </m:sub>
                    </m:sSub>
                    <m:r>
                      <a:rPr lang="en-US" i="1">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 </m:t>
                    </m:r>
                    <m:r>
                      <a:rPr lang="en-US" b="0" i="1" smtClean="0">
                        <a:latin typeface="Cambria Math" panose="02040503050406030204" pitchFamily="18" charset="0"/>
                      </a:rPr>
                      <m:t>1</m:t>
                    </m:r>
                  </m:oMath>
                </a14:m>
                <a:r>
                  <a:rPr lang="en-US" dirty="0"/>
                  <a:t>)</a:t>
                </a:r>
              </a:p>
              <a:p>
                <a:r>
                  <a:rPr lang="en-US" dirty="0"/>
                  <a:t>or in words, the cumulative probability of the right endpoint minus that of the left endpoint.</a:t>
                </a:r>
              </a:p>
            </p:txBody>
          </p:sp>
        </mc:Choice>
        <mc:Fallback>
          <p:sp>
            <p:nvSpPr>
              <p:cNvPr id="7" name="TextBox 6">
                <a:extLst>
                  <a:ext uri="{FF2B5EF4-FFF2-40B4-BE49-F238E27FC236}">
                    <a16:creationId xmlns:a16="http://schemas.microsoft.com/office/drawing/2014/main" id="{ACFB041F-4237-9D45-A8AF-4DF95AFA9116}"/>
                  </a:ext>
                </a:extLst>
              </p:cNvPr>
              <p:cNvSpPr txBox="1">
                <a:spLocks noRot="1" noChangeAspect="1" noMove="1" noResize="1" noEditPoints="1" noAdjustHandles="1" noChangeArrowheads="1" noChangeShapeType="1" noTextEdit="1"/>
              </p:cNvSpPr>
              <p:nvPr/>
            </p:nvSpPr>
            <p:spPr>
              <a:xfrm>
                <a:off x="266700" y="5390484"/>
                <a:ext cx="8877300" cy="944746"/>
              </a:xfrm>
              <a:prstGeom prst="rect">
                <a:avLst/>
              </a:prstGeom>
              <a:blipFill>
                <a:blip r:embed="rId5"/>
                <a:stretch>
                  <a:fillRect l="-618" t="-3226" b="-967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9073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8" descr="The area under the bell-shaped curve is shaded to the right of z = 2.32. To the left of 2.32 is 0.9898. The shaded area to the right is 1.0 minus 0.9898 = 0.0102. ">
            <a:extLst>
              <a:ext uri="{FF2B5EF4-FFF2-40B4-BE49-F238E27FC236}">
                <a16:creationId xmlns:a16="http://schemas.microsoft.com/office/drawing/2014/main" id="{90335B74-012D-9E46-B050-5E8D2E42C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872" y="3463834"/>
            <a:ext cx="5678057" cy="2165855"/>
          </a:xfrm>
          <a:prstGeom prst="rect">
            <a:avLst/>
          </a:prstGeom>
        </p:spPr>
      </p:pic>
      <p:sp>
        <p:nvSpPr>
          <p:cNvPr id="2" name="Title 1"/>
          <p:cNvSpPr>
            <a:spLocks noGrp="1"/>
          </p:cNvSpPr>
          <p:nvPr>
            <p:ph type="title"/>
          </p:nvPr>
        </p:nvSpPr>
        <p:spPr>
          <a:xfrm>
            <a:off x="317862" y="441326"/>
            <a:ext cx="8534400" cy="838199"/>
          </a:xfrm>
        </p:spPr>
        <p:txBody>
          <a:bodyPr/>
          <a:lstStyle/>
          <a:p>
            <a:r>
              <a:rPr lang="en-US" dirty="0"/>
              <a:t>Example 6-3</a:t>
            </a:r>
            <a:endParaRPr lang="en-IN" sz="2400" b="0" dirty="0"/>
          </a:p>
        </p:txBody>
      </p:sp>
      <p:sp>
        <p:nvSpPr>
          <p:cNvPr id="3" name="Content Placeholder 2"/>
          <p:cNvSpPr>
            <a:spLocks noGrp="1"/>
          </p:cNvSpPr>
          <p:nvPr>
            <p:ph sz="quarter" idx="16"/>
          </p:nvPr>
        </p:nvSpPr>
        <p:spPr>
          <a:xfrm>
            <a:off x="304800" y="1096878"/>
            <a:ext cx="8534400" cy="2865522"/>
          </a:xfrm>
        </p:spPr>
        <p:txBody>
          <a:bodyPr/>
          <a:lstStyle/>
          <a:p>
            <a:pPr marL="541338" indent="-541338">
              <a:buSzPct val="95000"/>
            </a:pPr>
            <a:r>
              <a:rPr lang="en-US" dirty="0"/>
              <a:t>Find the area to the right of </a:t>
            </a:r>
            <a:r>
              <a:rPr lang="en-US" i="1" dirty="0">
                <a:latin typeface="Times New Roman" panose="02020603050405020304" pitchFamily="18" charset="0"/>
                <a:cs typeface="Times New Roman" panose="02020603050405020304" pitchFamily="18" charset="0"/>
              </a:rPr>
              <a:t>z</a:t>
            </a:r>
            <a:r>
              <a:rPr lang="en-US" dirty="0"/>
              <a:t> = 2.32 to the nearest ten thousandth (4 decimal places).</a:t>
            </a:r>
          </a:p>
          <a:p>
            <a:pPr marL="541338" indent="-541338">
              <a:buSzPct val="95000"/>
            </a:pPr>
            <a:r>
              <a:rPr lang="en-US" dirty="0"/>
              <a:t>First find the area to the left of </a:t>
            </a:r>
            <a:r>
              <a:rPr lang="en-US" i="1" dirty="0">
                <a:latin typeface="Times New Roman" panose="02020603050405020304" pitchFamily="18" charset="0"/>
                <a:cs typeface="Times New Roman" panose="02020603050405020304" pitchFamily="18" charset="0"/>
              </a:rPr>
              <a:t>z</a:t>
            </a:r>
            <a:r>
              <a:rPr lang="en-US" b="1" i="1" dirty="0">
                <a:latin typeface="Times New Roman" panose="02020603050405020304" pitchFamily="18" charset="0"/>
                <a:cs typeface="Times New Roman" panose="02020603050405020304" pitchFamily="18" charset="0"/>
              </a:rPr>
              <a:t> </a:t>
            </a:r>
            <a:r>
              <a:rPr lang="en-US" dirty="0"/>
              <a:t>= 2.32.</a:t>
            </a:r>
          </a:p>
          <a:p>
            <a:pPr marL="541338" indent="-541338">
              <a:buSzPct val="95000"/>
            </a:pPr>
            <a:r>
              <a:rPr lang="en-US" dirty="0"/>
              <a:t>Then subtract this area from 1.0:</a:t>
            </a:r>
          </a:p>
          <a:p>
            <a:pPr marL="541338" indent="-541338">
              <a:buSzPct val="95000"/>
            </a:pPr>
            <a:r>
              <a:rPr lang="en-US" dirty="0"/>
              <a:t>1-NORMALCDF(-1E99,2.32,0,1) = 0.010170439</a:t>
            </a:r>
          </a:p>
          <a:p>
            <a:pPr marL="541338" indent="-541338">
              <a:buSzPct val="95000"/>
            </a:pPr>
            <a:r>
              <a:rPr lang="en-US" dirty="0"/>
              <a:t>Rounding we get 0.0102.</a:t>
            </a:r>
          </a:p>
          <a:p>
            <a:pPr marL="541338" indent="-541338">
              <a:buSzPct val="95000"/>
            </a:pPr>
            <a:endParaRPr lang="en-US" dirty="0"/>
          </a:p>
        </p:txBody>
      </p:sp>
      <p:sp>
        <p:nvSpPr>
          <p:cNvPr id="4" name="Slide Number Placeholder 3"/>
          <p:cNvSpPr>
            <a:spLocks noGrp="1"/>
          </p:cNvSpPr>
          <p:nvPr>
            <p:ph type="sldNum" sz="quarter" idx="10"/>
          </p:nvPr>
        </p:nvSpPr>
        <p:spPr/>
        <p:txBody>
          <a:bodyPr/>
          <a:lstStyle/>
          <a:p>
            <a:fld id="{67B19427-F580-D146-B60E-4CADEE75497F}" type="slidenum">
              <a:rPr lang="en-US" smtClean="0"/>
              <a:pPr/>
              <a:t>36</a:t>
            </a:fld>
            <a:endParaRPr lang="en-US" dirty="0"/>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E99C64F0-3281-A942-B5A6-1905AB7090BE}"/>
                  </a:ext>
                </a:extLst>
              </p:cNvPr>
              <p:cNvSpPr txBox="1"/>
              <p:nvPr/>
            </p:nvSpPr>
            <p:spPr>
              <a:xfrm>
                <a:off x="266700" y="5390484"/>
                <a:ext cx="8877300" cy="944746"/>
              </a:xfrm>
              <a:prstGeom prst="rect">
                <a:avLst/>
              </a:prstGeom>
              <a:noFill/>
            </p:spPr>
            <p:txBody>
              <a:bodyPr wrap="square" rtlCol="0">
                <a:spAutoFit/>
              </a:bodyPr>
              <a:lstStyle/>
              <a:p>
                <a:r>
                  <a:rPr lang="en-US" dirty="0"/>
                  <a:t>In general, for inequality </a:t>
                </a: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oMath>
                </a14:m>
                <a:r>
                  <a:rPr lang="en-US" dirty="0"/>
                  <a:t> or </a:t>
                </a:r>
                <a14:m>
                  <m:oMath xmlns:m="http://schemas.openxmlformats.org/officeDocument/2006/math">
                    <m:r>
                      <a:rPr lang="en-US" i="1">
                        <a:latin typeface="Cambria Math" panose="02040503050406030204" pitchFamily="18" charset="0"/>
                      </a:rPr>
                      <m:t>𝑎</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r>
                  <a:rPr lang="en-US" dirty="0"/>
                  <a:t>, the Excel is:</a:t>
                </a:r>
              </a:p>
              <a:p>
                <a:pPr algn="ct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a:latin typeface="Cambria Math" panose="02040503050406030204" pitchFamily="18" charset="0"/>
                          </a:rPr>
                          <m:t>z</m:t>
                        </m:r>
                        <m:r>
                          <a:rPr lang="en-US">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1-NORMCDF(-1E99,</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𝑍</m:t>
                        </m:r>
                      </m:e>
                      <m:sub>
                        <m:r>
                          <a:rPr lang="en-US" b="0" i="1" dirty="0" smtClean="0">
                            <a:latin typeface="Cambria Math" panose="02040503050406030204" pitchFamily="18" charset="0"/>
                          </a:rPr>
                          <m:t>𝑢𝑝𝑝𝑒𝑟</m:t>
                        </m:r>
                      </m:sub>
                    </m:sSub>
                  </m:oMath>
                </a14:m>
                <a:r>
                  <a:rPr lang="en-US" dirty="0"/>
                  <a:t>,0</a:t>
                </a:r>
                <a14:m>
                  <m:oMath xmlns:m="http://schemas.openxmlformats.org/officeDocument/2006/math">
                    <m:r>
                      <a:rPr lang="en-US" b="0" i="1" smtClean="0">
                        <a:latin typeface="Cambria Math" panose="02040503050406030204" pitchFamily="18" charset="0"/>
                      </a:rPr>
                      <m:t>,1</m:t>
                    </m:r>
                  </m:oMath>
                </a14:m>
                <a:r>
                  <a:rPr lang="en-US" dirty="0"/>
                  <a:t>) = NORMALCDF(</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𝑙𝑜𝑤𝑒𝑟</m:t>
                        </m:r>
                      </m:sub>
                    </m:sSub>
                    <m:r>
                      <a:rPr lang="en-US" b="0" i="1" smtClean="0">
                        <a:latin typeface="Cambria Math" panose="02040503050406030204" pitchFamily="18" charset="0"/>
                      </a:rPr>
                      <m:t>,1</m:t>
                    </m:r>
                    <m:r>
                      <a:rPr lang="en-US" b="0" i="1" smtClean="0">
                        <a:latin typeface="Cambria Math" panose="02040503050406030204" pitchFamily="18" charset="0"/>
                      </a:rPr>
                      <m:t>𝐸</m:t>
                    </m:r>
                    <m:r>
                      <a:rPr lang="en-US" b="0" i="1" smtClean="0">
                        <a:latin typeface="Cambria Math" panose="02040503050406030204" pitchFamily="18" charset="0"/>
                      </a:rPr>
                      <m:t>99,0,1</m:t>
                    </m:r>
                  </m:oMath>
                </a14:m>
                <a:r>
                  <a:rPr lang="en-US" dirty="0"/>
                  <a:t>)</a:t>
                </a:r>
              </a:p>
              <a:p>
                <a:pPr algn="ctr"/>
                <a:r>
                  <a:rPr lang="en-US" dirty="0"/>
                  <a:t>or in words, one minus the cumulative probability at the left endpoint.</a:t>
                </a:r>
              </a:p>
            </p:txBody>
          </p:sp>
        </mc:Choice>
        <mc:Fallback>
          <p:sp>
            <p:nvSpPr>
              <p:cNvPr id="11" name="TextBox 10">
                <a:extLst>
                  <a:ext uri="{FF2B5EF4-FFF2-40B4-BE49-F238E27FC236}">
                    <a16:creationId xmlns:a16="http://schemas.microsoft.com/office/drawing/2014/main" id="{E99C64F0-3281-A942-B5A6-1905AB7090BE}"/>
                  </a:ext>
                </a:extLst>
              </p:cNvPr>
              <p:cNvSpPr txBox="1">
                <a:spLocks noRot="1" noChangeAspect="1" noMove="1" noResize="1" noEditPoints="1" noAdjustHandles="1" noChangeArrowheads="1" noChangeShapeType="1" noTextEdit="1"/>
              </p:cNvSpPr>
              <p:nvPr/>
            </p:nvSpPr>
            <p:spPr>
              <a:xfrm>
                <a:off x="266700" y="5390484"/>
                <a:ext cx="8877300" cy="944746"/>
              </a:xfrm>
              <a:prstGeom prst="rect">
                <a:avLst/>
              </a:prstGeom>
              <a:blipFill>
                <a:blip r:embed="rId4"/>
                <a:stretch>
                  <a:fillRect l="-618" t="-3226" b="-9677"/>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56534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55A08-262F-B948-B596-EE54D259E3DF}"/>
              </a:ext>
            </a:extLst>
          </p:cNvPr>
          <p:cNvSpPr>
            <a:spLocks noGrp="1"/>
          </p:cNvSpPr>
          <p:nvPr>
            <p:ph type="title"/>
          </p:nvPr>
        </p:nvSpPr>
        <p:spPr>
          <a:xfrm>
            <a:off x="114300" y="533400"/>
            <a:ext cx="8915400" cy="838199"/>
          </a:xfrm>
        </p:spPr>
        <p:txBody>
          <a:bodyPr>
            <a:noAutofit/>
          </a:bodyPr>
          <a:lstStyle/>
          <a:p>
            <a:r>
              <a:rPr lang="en-US" sz="3200" dirty="0"/>
              <a:t>Summary of inequalities &amp; Calculator commands</a:t>
            </a:r>
          </a:p>
        </p:txBody>
      </p:sp>
      <p:sp>
        <p:nvSpPr>
          <p:cNvPr id="5" name="Slide Number Placeholder 4">
            <a:extLst>
              <a:ext uri="{FF2B5EF4-FFF2-40B4-BE49-F238E27FC236}">
                <a16:creationId xmlns:a16="http://schemas.microsoft.com/office/drawing/2014/main" id="{96435579-7D30-4842-82FB-C608A94219A9}"/>
              </a:ext>
            </a:extLst>
          </p:cNvPr>
          <p:cNvSpPr>
            <a:spLocks noGrp="1"/>
          </p:cNvSpPr>
          <p:nvPr>
            <p:ph type="sldNum" sz="quarter" idx="10"/>
          </p:nvPr>
        </p:nvSpPr>
        <p:spPr/>
        <p:txBody>
          <a:bodyPr/>
          <a:lstStyle/>
          <a:p>
            <a:fld id="{67B19427-F580-D146-B60E-4CADEE75497F}" type="slidenum">
              <a:rPr lang="en-US" smtClean="0"/>
              <a:pPr/>
              <a:t>37</a:t>
            </a:fld>
            <a:endParaRPr lang="en-US" dirty="0"/>
          </a:p>
        </p:txBody>
      </p:sp>
      <mc:AlternateContent xmlns:mc="http://schemas.openxmlformats.org/markup-compatibility/2006">
        <mc:Choice xmlns:a14="http://schemas.microsoft.com/office/drawing/2010/main" Requires="a14">
          <p:graphicFrame>
            <p:nvGraphicFramePr>
              <p:cNvPr id="6" name="Table 6">
                <a:extLst>
                  <a:ext uri="{FF2B5EF4-FFF2-40B4-BE49-F238E27FC236}">
                    <a16:creationId xmlns:a16="http://schemas.microsoft.com/office/drawing/2014/main" id="{6AFA1802-2892-0741-A869-202839024D4A}"/>
                  </a:ext>
                </a:extLst>
              </p:cNvPr>
              <p:cNvGraphicFramePr>
                <a:graphicFrameLocks noGrp="1"/>
              </p:cNvGraphicFramePr>
              <p:nvPr>
                <p:extLst>
                  <p:ext uri="{D42A27DB-BD31-4B8C-83A1-F6EECF244321}">
                    <p14:modId xmlns:p14="http://schemas.microsoft.com/office/powerpoint/2010/main" val="1336152598"/>
                  </p:ext>
                </p:extLst>
              </p:nvPr>
            </p:nvGraphicFramePr>
            <p:xfrm>
              <a:off x="114300" y="1295400"/>
              <a:ext cx="8801099" cy="1897507"/>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889769816"/>
                        </a:ext>
                      </a:extLst>
                    </a:gridCol>
                    <a:gridCol w="2057400">
                      <a:extLst>
                        <a:ext uri="{9D8B030D-6E8A-4147-A177-3AD203B41FA5}">
                          <a16:colId xmlns:a16="http://schemas.microsoft.com/office/drawing/2014/main" val="3243359581"/>
                        </a:ext>
                      </a:extLst>
                    </a:gridCol>
                    <a:gridCol w="5943599">
                      <a:extLst>
                        <a:ext uri="{9D8B030D-6E8A-4147-A177-3AD203B41FA5}">
                          <a16:colId xmlns:a16="http://schemas.microsoft.com/office/drawing/2014/main" val="2539090485"/>
                        </a:ext>
                      </a:extLst>
                    </a:gridCol>
                  </a:tblGrid>
                  <a:tr h="370840">
                    <a:tc>
                      <a:txBody>
                        <a:bodyPr/>
                        <a:lstStyle/>
                        <a:p>
                          <a:pPr algn="ctr"/>
                          <a:r>
                            <a:rPr lang="en-US" dirty="0"/>
                            <a:t>Type</a:t>
                          </a:r>
                        </a:p>
                      </a:txBody>
                      <a:tcPr/>
                    </a:tc>
                    <a:tc>
                      <a:txBody>
                        <a:bodyPr/>
                        <a:lstStyle/>
                        <a:p>
                          <a:pPr algn="ctr"/>
                          <a:r>
                            <a:rPr lang="en-US" dirty="0"/>
                            <a:t>Inequality</a:t>
                          </a:r>
                        </a:p>
                      </a:txBody>
                      <a:tcPr/>
                    </a:tc>
                    <a:tc>
                      <a:txBody>
                        <a:bodyPr/>
                        <a:lstStyle/>
                        <a:p>
                          <a:r>
                            <a:rPr lang="en-US" dirty="0"/>
                            <a:t>Excel Command</a:t>
                          </a:r>
                        </a:p>
                      </a:txBody>
                      <a:tcPr/>
                    </a:tc>
                    <a:extLst>
                      <a:ext uri="{0D108BD9-81ED-4DB2-BD59-A6C34878D82A}">
                        <a16:rowId xmlns:a16="http://schemas.microsoft.com/office/drawing/2014/main" val="3894885673"/>
                      </a:ext>
                    </a:extLst>
                  </a:tr>
                  <a:tr h="0">
                    <a:tc>
                      <a:txBody>
                        <a:bodyPr/>
                        <a:lstStyle/>
                        <a:p>
                          <a:pPr algn="ctr"/>
                          <a:r>
                            <a:rPr lang="en-US" dirty="0"/>
                            <a:t>1</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smtClean="0">
                                  <a:latin typeface="Cambria Math" panose="02040503050406030204" pitchFamily="18" charset="0"/>
                                </a:rPr>
                                <m:t>P</m:t>
                              </m:r>
                              <m:d>
                                <m:dPr>
                                  <m:ctrlPr>
                                    <a:rPr lang="en-US" i="1" smtClean="0">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d>
                              <m:r>
                                <a:rPr lang="en-US" i="1">
                                  <a:latin typeface="Cambria Math" panose="02040503050406030204" pitchFamily="18" charset="0"/>
                                  <a:ea typeface="Cambria Math" panose="02040503050406030204" pitchFamily="18" charset="0"/>
                                </a:rPr>
                                <m:t>= </m:t>
                              </m:r>
                            </m:oMath>
                          </a14:m>
                          <a:r>
                            <a:rPr lang="en-US" dirty="0"/>
                            <a:t>NORMALCDF(-1E99,</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𝑢𝑝𝑝𝑒𝑟</m:t>
                                  </m:r>
                                </m:sub>
                              </m:sSub>
                            </m:oMath>
                          </a14:m>
                          <a:r>
                            <a:rPr lang="en-US" dirty="0"/>
                            <a:t>,</a:t>
                          </a:r>
                          <a14:m>
                            <m:oMath xmlns:m="http://schemas.openxmlformats.org/officeDocument/2006/math">
                              <m:r>
                                <a:rPr lang="en-US" b="0" i="1" smtClean="0">
                                  <a:latin typeface="Cambria Math" panose="02040503050406030204" pitchFamily="18" charset="0"/>
                                </a:rPr>
                                <m:t>0,1</m:t>
                              </m:r>
                            </m:oMath>
                          </a14:m>
                          <a:r>
                            <a:rPr lang="en-US" dirty="0"/>
                            <a:t>)</a:t>
                          </a:r>
                        </a:p>
                      </a:txBody>
                      <a:tcPr/>
                    </a:tc>
                    <a:extLst>
                      <a:ext uri="{0D108BD9-81ED-4DB2-BD59-A6C34878D82A}">
                        <a16:rowId xmlns:a16="http://schemas.microsoft.com/office/drawing/2014/main" val="1061377425"/>
                      </a:ext>
                    </a:extLst>
                  </a:tr>
                  <a:tr h="370840">
                    <a:tc>
                      <a:txBody>
                        <a:bodyPr/>
                        <a:lstStyle/>
                        <a:p>
                          <a:pPr algn="ctr"/>
                          <a:r>
                            <a:rPr lang="en-US" dirty="0"/>
                            <a:t>2</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oMath>
                            </m:oMathPara>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a:rPr lang="en-US" i="1">
                                      <a:latin typeface="Cambria Math" panose="02040503050406030204" pitchFamily="18" charset="0"/>
                                    </a:rPr>
                                    <m:t>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𝑧</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𝑏</m:t>
                                  </m:r>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 </m:t>
                              </m:r>
                            </m:oMath>
                          </a14:m>
                          <a:r>
                            <a:rPr lang="en-US" dirty="0"/>
                            <a:t>NORMALCDF(</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𝑙𝑜𝑤𝑒𝑟</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𝑢𝑝𝑝𝑒𝑟</m:t>
                                  </m:r>
                                </m:sub>
                              </m:sSub>
                              <m:r>
                                <a:rPr lang="en-US" i="1">
                                  <a:latin typeface="Cambria Math" panose="02040503050406030204" pitchFamily="18" charset="0"/>
                                </a:rPr>
                                <m:t>, </m:t>
                              </m:r>
                              <m:r>
                                <a:rPr lang="en-US" b="0" i="1" smtClean="0">
                                  <a:latin typeface="Cambria Math" panose="02040503050406030204" pitchFamily="18" charset="0"/>
                                </a:rPr>
                                <m:t>0</m:t>
                              </m:r>
                              <m:r>
                                <a:rPr lang="en-US" i="1">
                                  <a:latin typeface="Cambria Math" panose="02040503050406030204" pitchFamily="18" charset="0"/>
                                </a:rPr>
                                <m:t>, </m:t>
                              </m:r>
                              <m:r>
                                <a:rPr lang="en-US" b="0" i="1" smtClean="0">
                                  <a:latin typeface="Cambria Math" panose="02040503050406030204" pitchFamily="18" charset="0"/>
                                </a:rPr>
                                <m:t>1</m:t>
                              </m:r>
                            </m:oMath>
                          </a14:m>
                          <a:r>
                            <a:rPr lang="en-US" dirty="0"/>
                            <a:t>)</a:t>
                          </a:r>
                        </a:p>
                      </a:txBody>
                      <a:tcPr/>
                    </a:tc>
                    <a:extLst>
                      <a:ext uri="{0D108BD9-81ED-4DB2-BD59-A6C34878D82A}">
                        <a16:rowId xmlns:a16="http://schemas.microsoft.com/office/drawing/2014/main" val="3846808377"/>
                      </a:ext>
                    </a:extLst>
                  </a:tr>
                  <a:tr h="320040">
                    <a:tc rowSpan="2">
                      <a:txBody>
                        <a:bodyPr/>
                        <a:lstStyle/>
                        <a:p>
                          <a:pPr algn="ctr"/>
                          <a:r>
                            <a:rPr lang="en-US" dirty="0"/>
                            <a:t>3</a:t>
                          </a:r>
                        </a:p>
                      </a:txBody>
                      <a:tcPr/>
                    </a:tc>
                    <a:tc rowSpan="2">
                      <a:txBody>
                        <a:bodyPr/>
                        <a:lstStyle/>
                        <a:p>
                          <a:pPr algn="ctr"/>
                          <a14:m>
                            <m:oMath xmlns:m="http://schemas.openxmlformats.org/officeDocument/2006/math">
                              <m:r>
                                <m:rPr>
                                  <m:sty m:val="p"/>
                                </m:rPr>
                                <a:rPr lang="en-US" b="0" i="0" smtClean="0">
                                  <a:latin typeface="Cambria Math" panose="02040503050406030204" pitchFamily="18" charset="0"/>
                                </a:rPr>
                                <m:t>z</m:t>
                              </m:r>
                              <m:r>
                                <a:rPr lang="en-US" b="0" i="0"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𝑎</m:t>
                              </m:r>
                            </m:oMath>
                          </a14:m>
                          <a:r>
                            <a:rPr lang="en-US" dirty="0"/>
                            <a:t> or </a:t>
                          </a:r>
                          <a14:m>
                            <m:oMath xmlns:m="http://schemas.openxmlformats.org/officeDocument/2006/math">
                              <m:r>
                                <a:rPr lang="en-US" i="1">
                                  <a:latin typeface="Cambria Math" panose="02040503050406030204" pitchFamily="18" charset="0"/>
                                </a:rPr>
                                <m:t>𝑎</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𝑧</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a:latin typeface="Cambria Math" panose="02040503050406030204" pitchFamily="18" charset="0"/>
                                    </a:rPr>
                                    <m:t>z</m:t>
                                  </m:r>
                                  <m:r>
                                    <a:rPr lang="en-US">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oMath>
                          </a14:m>
                          <a:r>
                            <a:rPr lang="en-US" dirty="0"/>
                            <a:t>1 - NORMCDF(-1E99,</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𝑢𝑝𝑝𝑒𝑟</m:t>
                                  </m:r>
                                </m:sub>
                              </m:sSub>
                            </m:oMath>
                          </a14:m>
                          <a:r>
                            <a:rPr lang="en-US" dirty="0"/>
                            <a:t>,0</a:t>
                          </a:r>
                          <a14:m>
                            <m:oMath xmlns:m="http://schemas.openxmlformats.org/officeDocument/2006/math">
                              <m:r>
                                <a:rPr lang="en-US" b="0" i="1" smtClean="0">
                                  <a:latin typeface="Cambria Math" panose="02040503050406030204" pitchFamily="18" charset="0"/>
                                </a:rPr>
                                <m:t>,1</m:t>
                              </m:r>
                            </m:oMath>
                          </a14:m>
                          <a:r>
                            <a:rPr lang="en-US" dirty="0"/>
                            <a:t>) </a:t>
                          </a:r>
                        </a:p>
                      </a:txBody>
                      <a:tcPr/>
                    </a:tc>
                    <a:extLst>
                      <a:ext uri="{0D108BD9-81ED-4DB2-BD59-A6C34878D82A}">
                        <a16:rowId xmlns:a16="http://schemas.microsoft.com/office/drawing/2014/main" val="2879841315"/>
                      </a:ext>
                    </a:extLst>
                  </a:tr>
                  <a:tr h="320040">
                    <a:tc vMerge="1">
                      <a:txBody>
                        <a:bodyPr/>
                        <a:lstStyle/>
                        <a:p>
                          <a:endParaRPr lang="en-US"/>
                        </a:p>
                      </a:txBody>
                      <a:tcPr/>
                    </a:tc>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a:latin typeface="Cambria Math" panose="02040503050406030204" pitchFamily="18" charset="0"/>
                                    </a:rPr>
                                    <m:t>z</m:t>
                                  </m:r>
                                  <m:r>
                                    <a:rPr lang="en-US">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𝑎</m:t>
                                  </m:r>
                                </m:e>
                              </m:d>
                              <m:r>
                                <a:rPr lang="en-US" b="0" i="1" smtClean="0">
                                  <a:latin typeface="Cambria Math" panose="02040503050406030204" pitchFamily="18" charset="0"/>
                                  <a:ea typeface="Cambria Math" panose="02040503050406030204" pitchFamily="18" charset="0"/>
                                </a:rPr>
                                <m:t>=</m:t>
                              </m:r>
                            </m:oMath>
                          </a14:m>
                          <a:r>
                            <a:rPr lang="en-US" dirty="0"/>
                            <a:t> NORMALCDF(</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𝑙𝑜𝑤𝑒𝑟</m:t>
                                  </m:r>
                                </m:sub>
                              </m:sSub>
                              <m:r>
                                <a:rPr lang="en-US" b="0" i="1" smtClean="0">
                                  <a:latin typeface="Cambria Math" panose="02040503050406030204" pitchFamily="18" charset="0"/>
                                </a:rPr>
                                <m:t>,1</m:t>
                              </m:r>
                              <m:r>
                                <a:rPr lang="en-US" b="0" i="1" smtClean="0">
                                  <a:latin typeface="Cambria Math" panose="02040503050406030204" pitchFamily="18" charset="0"/>
                                </a:rPr>
                                <m:t>𝐸</m:t>
                              </m:r>
                              <m:r>
                                <a:rPr lang="en-US" b="0" i="1" smtClean="0">
                                  <a:latin typeface="Cambria Math" panose="02040503050406030204" pitchFamily="18" charset="0"/>
                                </a:rPr>
                                <m:t>99,0,1</m:t>
                              </m:r>
                            </m:oMath>
                          </a14:m>
                          <a:r>
                            <a:rPr lang="en-US" dirty="0"/>
                            <a:t>)</a:t>
                          </a:r>
                        </a:p>
                      </a:txBody>
                      <a:tcPr/>
                    </a:tc>
                    <a:extLst>
                      <a:ext uri="{0D108BD9-81ED-4DB2-BD59-A6C34878D82A}">
                        <a16:rowId xmlns:a16="http://schemas.microsoft.com/office/drawing/2014/main" val="3680190432"/>
                      </a:ext>
                    </a:extLst>
                  </a:tr>
                </a:tbl>
              </a:graphicData>
            </a:graphic>
          </p:graphicFrame>
        </mc:Choice>
        <mc:Fallback>
          <p:graphicFrame>
            <p:nvGraphicFramePr>
              <p:cNvPr id="6" name="Table 6">
                <a:extLst>
                  <a:ext uri="{FF2B5EF4-FFF2-40B4-BE49-F238E27FC236}">
                    <a16:creationId xmlns:a16="http://schemas.microsoft.com/office/drawing/2014/main" id="{6AFA1802-2892-0741-A869-202839024D4A}"/>
                  </a:ext>
                </a:extLst>
              </p:cNvPr>
              <p:cNvGraphicFramePr>
                <a:graphicFrameLocks noGrp="1"/>
              </p:cNvGraphicFramePr>
              <p:nvPr>
                <p:extLst>
                  <p:ext uri="{D42A27DB-BD31-4B8C-83A1-F6EECF244321}">
                    <p14:modId xmlns:p14="http://schemas.microsoft.com/office/powerpoint/2010/main" val="1336152598"/>
                  </p:ext>
                </p:extLst>
              </p:nvPr>
            </p:nvGraphicFramePr>
            <p:xfrm>
              <a:off x="114300" y="1295400"/>
              <a:ext cx="8801099" cy="1897507"/>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2889769816"/>
                        </a:ext>
                      </a:extLst>
                    </a:gridCol>
                    <a:gridCol w="2057400">
                      <a:extLst>
                        <a:ext uri="{9D8B030D-6E8A-4147-A177-3AD203B41FA5}">
                          <a16:colId xmlns:a16="http://schemas.microsoft.com/office/drawing/2014/main" val="3243359581"/>
                        </a:ext>
                      </a:extLst>
                    </a:gridCol>
                    <a:gridCol w="5943599">
                      <a:extLst>
                        <a:ext uri="{9D8B030D-6E8A-4147-A177-3AD203B41FA5}">
                          <a16:colId xmlns:a16="http://schemas.microsoft.com/office/drawing/2014/main" val="2539090485"/>
                        </a:ext>
                      </a:extLst>
                    </a:gridCol>
                  </a:tblGrid>
                  <a:tr h="370840">
                    <a:tc>
                      <a:txBody>
                        <a:bodyPr/>
                        <a:lstStyle/>
                        <a:p>
                          <a:pPr algn="ctr"/>
                          <a:r>
                            <a:rPr lang="en-US" dirty="0"/>
                            <a:t>Type</a:t>
                          </a:r>
                        </a:p>
                      </a:txBody>
                      <a:tcPr/>
                    </a:tc>
                    <a:tc>
                      <a:txBody>
                        <a:bodyPr/>
                        <a:lstStyle/>
                        <a:p>
                          <a:pPr algn="ctr"/>
                          <a:r>
                            <a:rPr lang="en-US" dirty="0"/>
                            <a:t>Inequality</a:t>
                          </a:r>
                        </a:p>
                      </a:txBody>
                      <a:tcPr/>
                    </a:tc>
                    <a:tc>
                      <a:txBody>
                        <a:bodyPr/>
                        <a:lstStyle/>
                        <a:p>
                          <a:r>
                            <a:rPr lang="en-US" dirty="0"/>
                            <a:t>Excel Command</a:t>
                          </a:r>
                        </a:p>
                      </a:txBody>
                      <a:tcPr/>
                    </a:tc>
                    <a:extLst>
                      <a:ext uri="{0D108BD9-81ED-4DB2-BD59-A6C34878D82A}">
                        <a16:rowId xmlns:a16="http://schemas.microsoft.com/office/drawing/2014/main" val="3894885673"/>
                      </a:ext>
                    </a:extLst>
                  </a:tr>
                  <a:tr h="386969">
                    <a:tc>
                      <a:txBody>
                        <a:bodyPr/>
                        <a:lstStyle/>
                        <a:p>
                          <a:pPr algn="ctr"/>
                          <a:r>
                            <a:rPr lang="en-US" dirty="0"/>
                            <a:t>1</a:t>
                          </a:r>
                        </a:p>
                      </a:txBody>
                      <a:tcPr/>
                    </a:tc>
                    <a:tc>
                      <a:txBody>
                        <a:bodyPr/>
                        <a:lstStyle/>
                        <a:p>
                          <a:endParaRPr lang="en-US"/>
                        </a:p>
                      </a:txBody>
                      <a:tcPr>
                        <a:blipFill>
                          <a:blip r:embed="rId3"/>
                          <a:stretch>
                            <a:fillRect l="-39053" t="-103125" r="-289941" b="-317188"/>
                          </a:stretch>
                        </a:blipFill>
                      </a:tcPr>
                    </a:tc>
                    <a:tc>
                      <a:txBody>
                        <a:bodyPr/>
                        <a:lstStyle/>
                        <a:p>
                          <a:endParaRPr lang="en-US"/>
                        </a:p>
                      </a:txBody>
                      <a:tcPr>
                        <a:blipFill>
                          <a:blip r:embed="rId3"/>
                          <a:stretch>
                            <a:fillRect l="-48156" t="-103125" r="-410" b="-317188"/>
                          </a:stretch>
                        </a:blipFill>
                      </a:tcPr>
                    </a:tc>
                    <a:extLst>
                      <a:ext uri="{0D108BD9-81ED-4DB2-BD59-A6C34878D82A}">
                        <a16:rowId xmlns:a16="http://schemas.microsoft.com/office/drawing/2014/main" val="1061377425"/>
                      </a:ext>
                    </a:extLst>
                  </a:tr>
                  <a:tr h="386969">
                    <a:tc>
                      <a:txBody>
                        <a:bodyPr/>
                        <a:lstStyle/>
                        <a:p>
                          <a:pPr algn="ctr"/>
                          <a:r>
                            <a:rPr lang="en-US" dirty="0"/>
                            <a:t>2</a:t>
                          </a:r>
                        </a:p>
                      </a:txBody>
                      <a:tcPr/>
                    </a:tc>
                    <a:tc>
                      <a:txBody>
                        <a:bodyPr/>
                        <a:lstStyle/>
                        <a:p>
                          <a:endParaRPr lang="en-US"/>
                        </a:p>
                      </a:txBody>
                      <a:tcPr>
                        <a:blipFill>
                          <a:blip r:embed="rId3"/>
                          <a:stretch>
                            <a:fillRect l="-39053" t="-206349" r="-289941" b="-222222"/>
                          </a:stretch>
                        </a:blipFill>
                      </a:tcPr>
                    </a:tc>
                    <a:tc>
                      <a:txBody>
                        <a:bodyPr/>
                        <a:lstStyle/>
                        <a:p>
                          <a:endParaRPr lang="en-US"/>
                        </a:p>
                      </a:txBody>
                      <a:tcPr>
                        <a:blipFill>
                          <a:blip r:embed="rId3"/>
                          <a:stretch>
                            <a:fillRect l="-48156" t="-206349" r="-410" b="-222222"/>
                          </a:stretch>
                        </a:blipFill>
                      </a:tcPr>
                    </a:tc>
                    <a:extLst>
                      <a:ext uri="{0D108BD9-81ED-4DB2-BD59-A6C34878D82A}">
                        <a16:rowId xmlns:a16="http://schemas.microsoft.com/office/drawing/2014/main" val="3846808377"/>
                      </a:ext>
                    </a:extLst>
                  </a:tr>
                  <a:tr h="386969">
                    <a:tc rowSpan="2">
                      <a:txBody>
                        <a:bodyPr/>
                        <a:lstStyle/>
                        <a:p>
                          <a:pPr algn="ctr"/>
                          <a:r>
                            <a:rPr lang="en-US" dirty="0"/>
                            <a:t>3</a:t>
                          </a:r>
                        </a:p>
                      </a:txBody>
                      <a:tcPr/>
                    </a:tc>
                    <a:tc rowSpan="2">
                      <a:txBody>
                        <a:bodyPr/>
                        <a:lstStyle/>
                        <a:p>
                          <a:endParaRPr lang="en-US"/>
                        </a:p>
                      </a:txBody>
                      <a:tcPr>
                        <a:blipFill>
                          <a:blip r:embed="rId3"/>
                          <a:stretch>
                            <a:fillRect l="-39053" t="-155645" r="-289941" b="-12903"/>
                          </a:stretch>
                        </a:blipFill>
                      </a:tcPr>
                    </a:tc>
                    <a:tc>
                      <a:txBody>
                        <a:bodyPr/>
                        <a:lstStyle/>
                        <a:p>
                          <a:endParaRPr lang="en-US"/>
                        </a:p>
                      </a:txBody>
                      <a:tcPr>
                        <a:blipFill>
                          <a:blip r:embed="rId3"/>
                          <a:stretch>
                            <a:fillRect l="-48156" t="-301563" r="-410" b="-118750"/>
                          </a:stretch>
                        </a:blipFill>
                      </a:tcPr>
                    </a:tc>
                    <a:extLst>
                      <a:ext uri="{0D108BD9-81ED-4DB2-BD59-A6C34878D82A}">
                        <a16:rowId xmlns:a16="http://schemas.microsoft.com/office/drawing/2014/main" val="2879841315"/>
                      </a:ext>
                    </a:extLst>
                  </a:tr>
                  <a:tr h="365760">
                    <a:tc vMerge="1">
                      <a:txBody>
                        <a:bodyPr/>
                        <a:lstStyle/>
                        <a:p>
                          <a:endParaRPr lang="en-US"/>
                        </a:p>
                      </a:txBody>
                      <a:tcPr/>
                    </a:tc>
                    <a:tc vMerge="1">
                      <a:txBody>
                        <a:bodyPr/>
                        <a:lstStyle/>
                        <a:p>
                          <a:endParaRPr lang="en-US"/>
                        </a:p>
                      </a:txBody>
                      <a:tcPr/>
                    </a:tc>
                    <a:tc>
                      <a:txBody>
                        <a:bodyPr/>
                        <a:lstStyle/>
                        <a:p>
                          <a:endParaRPr lang="en-US"/>
                        </a:p>
                      </a:txBody>
                      <a:tcPr>
                        <a:blipFill>
                          <a:blip r:embed="rId3"/>
                          <a:stretch>
                            <a:fillRect l="-48156" t="-428333" r="-410" b="-26667"/>
                          </a:stretch>
                        </a:blipFill>
                      </a:tcPr>
                    </a:tc>
                    <a:extLst>
                      <a:ext uri="{0D108BD9-81ED-4DB2-BD59-A6C34878D82A}">
                        <a16:rowId xmlns:a16="http://schemas.microsoft.com/office/drawing/2014/main" val="3680190432"/>
                      </a:ext>
                    </a:extLst>
                  </a:tr>
                </a:tbl>
              </a:graphicData>
            </a:graphic>
          </p:graphicFrame>
        </mc:Fallback>
      </mc:AlternateContent>
      <p:pic>
        <p:nvPicPr>
          <p:cNvPr id="7" name="Picture 6">
            <a:extLst>
              <a:ext uri="{FF2B5EF4-FFF2-40B4-BE49-F238E27FC236}">
                <a16:creationId xmlns:a16="http://schemas.microsoft.com/office/drawing/2014/main" id="{D1D9578B-6B2F-A946-94D3-19C91D28348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0738" y="4062318"/>
            <a:ext cx="2814049" cy="2187950"/>
          </a:xfrm>
          <a:prstGeom prst="rect">
            <a:avLst/>
          </a:prstGeom>
          <a:noFill/>
          <a:ln>
            <a:noFill/>
          </a:ln>
        </p:spPr>
      </p:pic>
      <p:pic>
        <p:nvPicPr>
          <p:cNvPr id="8" name="Picture 7">
            <a:extLst>
              <a:ext uri="{FF2B5EF4-FFF2-40B4-BE49-F238E27FC236}">
                <a16:creationId xmlns:a16="http://schemas.microsoft.com/office/drawing/2014/main" id="{97064443-5E3C-6242-9BF9-ECF3ABE318C1}"/>
              </a:ext>
            </a:extLst>
          </p:cNvPr>
          <p:cNvPicPr/>
          <p:nvPr/>
        </p:nvPicPr>
        <p:blipFill rotWithShape="1">
          <a:blip r:embed="rId5">
            <a:extLst>
              <a:ext uri="{28A0092B-C50C-407E-A947-70E740481C1C}">
                <a14:useLocalDpi xmlns:a14="http://schemas.microsoft.com/office/drawing/2010/main" val="0"/>
              </a:ext>
            </a:extLst>
          </a:blip>
          <a:srcRect l="17617"/>
          <a:stretch/>
        </p:blipFill>
        <p:spPr bwMode="auto">
          <a:xfrm>
            <a:off x="6534149" y="4096266"/>
            <a:ext cx="2381250" cy="2170669"/>
          </a:xfrm>
          <a:prstGeom prst="rect">
            <a:avLst/>
          </a:prstGeom>
          <a:noFill/>
          <a:ln>
            <a:noFill/>
          </a:ln>
        </p:spPr>
      </p:pic>
      <p:pic>
        <p:nvPicPr>
          <p:cNvPr id="9" name="Picture 8">
            <a:extLst>
              <a:ext uri="{FF2B5EF4-FFF2-40B4-BE49-F238E27FC236}">
                <a16:creationId xmlns:a16="http://schemas.microsoft.com/office/drawing/2014/main" id="{E050E92B-1B1D-1F4F-AC13-75F3A6477FA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070118" y="4009438"/>
            <a:ext cx="2889462" cy="2240830"/>
          </a:xfrm>
          <a:prstGeom prst="rect">
            <a:avLst/>
          </a:prstGeom>
          <a:noFill/>
          <a:ln>
            <a:noFill/>
          </a:ln>
        </p:spPr>
      </p:pic>
    </p:spTree>
    <p:custDataLst>
      <p:tags r:id="rId1"/>
    </p:custDataLst>
    <p:extLst>
      <p:ext uri="{BB962C8B-B14F-4D97-AF65-F5344CB8AC3E}">
        <p14:creationId xmlns:p14="http://schemas.microsoft.com/office/powerpoint/2010/main" val="360688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6-5</a:t>
            </a:r>
            <a:endParaRPr lang="en-IN" sz="2400" b="0" dirty="0"/>
          </a:p>
        </p:txBody>
      </p:sp>
      <p:graphicFrame>
        <p:nvGraphicFramePr>
          <p:cNvPr id="9" name="Content Placeholder 8" descr="P of z less than negative 5.35 = area to the left of negative 5.35 = 0.00 approximately.">
            <a:extLst>
              <a:ext uri="{FF2B5EF4-FFF2-40B4-BE49-F238E27FC236}">
                <a16:creationId xmlns:a16="http://schemas.microsoft.com/office/drawing/2014/main" id="{A46976DE-FF3D-42D5-AA13-73059C6F9504}"/>
              </a:ext>
            </a:extLst>
          </p:cNvPr>
          <p:cNvGraphicFramePr>
            <a:graphicFrameLocks noGrp="1" noChangeAspect="1"/>
          </p:cNvGraphicFramePr>
          <p:nvPr>
            <p:ph sz="quarter" idx="17"/>
            <p:extLst>
              <p:ext uri="{D42A27DB-BD31-4B8C-83A1-F6EECF244321}">
                <p14:modId xmlns:p14="http://schemas.microsoft.com/office/powerpoint/2010/main" val="1053496594"/>
              </p:ext>
            </p:extLst>
          </p:nvPr>
        </p:nvGraphicFramePr>
        <p:xfrm>
          <a:off x="1113513" y="3063875"/>
          <a:ext cx="5930900" cy="990600"/>
        </p:xfrm>
        <a:graphic>
          <a:graphicData uri="http://schemas.openxmlformats.org/presentationml/2006/ole">
            <mc:AlternateContent xmlns:mc="http://schemas.openxmlformats.org/markup-compatibility/2006">
              <mc:Choice xmlns:v="urn:schemas-microsoft-com:vml" Requires="v">
                <p:oleObj spid="_x0000_s58379" name="Equation" r:id="rId4" imgW="5930640" imgH="990360" progId="Equation.DSMT4">
                  <p:embed/>
                </p:oleObj>
              </mc:Choice>
              <mc:Fallback>
                <p:oleObj name="Equation" r:id="rId4" imgW="5930640" imgH="990360" progId="Equation.DSMT4">
                  <p:embed/>
                  <p:pic>
                    <p:nvPicPr>
                      <p:cNvPr id="9" name="Content Placeholder 8" descr="P of z less than negative 5.35 = area to the left of negative 5.35 = 0.00 approximately.">
                        <a:extLst>
                          <a:ext uri="{FF2B5EF4-FFF2-40B4-BE49-F238E27FC236}">
                            <a16:creationId xmlns:a16="http://schemas.microsoft.com/office/drawing/2014/main" id="{A46976DE-FF3D-42D5-AA13-73059C6F9504}"/>
                          </a:ext>
                        </a:extLst>
                      </p:cNvPr>
                      <p:cNvPicPr/>
                      <p:nvPr/>
                    </p:nvPicPr>
                    <p:blipFill>
                      <a:blip r:embed="rId5"/>
                      <a:stretch>
                        <a:fillRect/>
                      </a:stretch>
                    </p:blipFill>
                    <p:spPr>
                      <a:xfrm>
                        <a:off x="1113513" y="3063875"/>
                        <a:ext cx="5930900" cy="990600"/>
                      </a:xfrm>
                      <a:prstGeom prst="rect">
                        <a:avLst/>
                      </a:prstGeom>
                    </p:spPr>
                  </p:pic>
                </p:oleObj>
              </mc:Fallback>
            </mc:AlternateContent>
          </a:graphicData>
        </a:graphic>
      </p:graphicFrame>
      <p:sp>
        <p:nvSpPr>
          <p:cNvPr id="4" name="Slide Number Placeholder 3"/>
          <p:cNvSpPr>
            <a:spLocks noGrp="1"/>
          </p:cNvSpPr>
          <p:nvPr>
            <p:ph type="sldNum" sz="quarter" idx="10"/>
          </p:nvPr>
        </p:nvSpPr>
        <p:spPr/>
        <p:txBody>
          <a:bodyPr/>
          <a:lstStyle/>
          <a:p>
            <a:fld id="{67B19427-F580-D146-B60E-4CADEE75497F}" type="slidenum">
              <a:rPr lang="en-US" smtClean="0"/>
              <a:pPr/>
              <a:t>38</a:t>
            </a:fld>
            <a:endParaRPr lang="en-US"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AAF7CAC5-E1A3-F444-8AA1-6EDEBA3916B1}"/>
                  </a:ext>
                </a:extLst>
              </p:cNvPr>
              <p:cNvSpPr>
                <a:spLocks noGrp="1"/>
              </p:cNvSpPr>
              <p:nvPr>
                <p:ph sz="quarter" idx="16"/>
              </p:nvPr>
            </p:nvSpPr>
            <p:spPr>
              <a:xfrm>
                <a:off x="160020" y="1708785"/>
                <a:ext cx="8823960" cy="1172527"/>
              </a:xfrm>
            </p:spPr>
            <p:txBody>
              <a:bodyPr/>
              <a:lstStyle/>
              <a:p>
                <a:r>
                  <a:rPr lang="en-US" dirty="0"/>
                  <a:t>Find the probability of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&lt;−5.35.</m:t>
                    </m:r>
                  </m:oMath>
                </a14:m>
                <a:endParaRPr lang="en-US" dirty="0"/>
              </a:p>
              <a:p>
                <a:r>
                  <a:rPr lang="en-US" dirty="0"/>
                  <a:t>= NORM.S.DIST(</a:t>
                </a:r>
                <a14:m>
                  <m:oMath xmlns:m="http://schemas.openxmlformats.org/officeDocument/2006/math">
                    <m:r>
                      <a:rPr lang="en-US" i="1">
                        <a:latin typeface="Cambria Math" panose="02040503050406030204" pitchFamily="18" charset="0"/>
                      </a:rPr>
                      <m:t>−5.35</m:t>
                    </m:r>
                  </m:oMath>
                </a14:m>
                <a:r>
                  <a:rPr lang="en-US" dirty="0"/>
                  <a:t>,TRUE) = 4.4E-08 = 0.000000044</a:t>
                </a:r>
              </a:p>
            </p:txBody>
          </p:sp>
        </mc:Choice>
        <mc:Fallback xmlns="">
          <p:sp>
            <p:nvSpPr>
              <p:cNvPr id="7" name="Content Placeholder 6">
                <a:extLst>
                  <a:ext uri="{FF2B5EF4-FFF2-40B4-BE49-F238E27FC236}">
                    <a16:creationId xmlns:a16="http://schemas.microsoft.com/office/drawing/2014/main" id="{AAF7CAC5-E1A3-F444-8AA1-6EDEBA3916B1}"/>
                  </a:ext>
                </a:extLst>
              </p:cNvPr>
              <p:cNvSpPr>
                <a:spLocks noGrp="1" noRot="1" noChangeAspect="1" noMove="1" noResize="1" noEditPoints="1" noAdjustHandles="1" noChangeArrowheads="1" noChangeShapeType="1" noTextEdit="1"/>
              </p:cNvSpPr>
              <p:nvPr>
                <p:ph sz="quarter" idx="16"/>
              </p:nvPr>
            </p:nvSpPr>
            <p:spPr>
              <a:xfrm>
                <a:off x="160020" y="1708785"/>
                <a:ext cx="8823960" cy="1172527"/>
              </a:xfrm>
              <a:blipFill>
                <a:blip r:embed="rId6"/>
                <a:stretch>
                  <a:fillRect l="-1437" t="-8511"/>
                </a:stretch>
              </a:blipFill>
            </p:spPr>
            <p:txBody>
              <a:bodyPr/>
              <a:lstStyle/>
              <a:p>
                <a:r>
                  <a:rPr lang="en-US">
                    <a:noFill/>
                  </a:rPr>
                  <a:t> </a:t>
                </a:r>
              </a:p>
            </p:txBody>
          </p:sp>
        </mc:Fallback>
      </mc:AlternateContent>
      <p:pic>
        <p:nvPicPr>
          <p:cNvPr id="10" name="Content Placeholder 8" descr="The area under the bell-shaped curve is shaded to the left of negative 5.35. The shaded area is approximately 0.00.">
            <a:extLst>
              <a:ext uri="{FF2B5EF4-FFF2-40B4-BE49-F238E27FC236}">
                <a16:creationId xmlns:a16="http://schemas.microsoft.com/office/drawing/2014/main" id="{AA27BCA3-A054-8549-A340-B7417E226A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513" y="4157330"/>
            <a:ext cx="6535062" cy="2381582"/>
          </a:xfrm>
          <a:prstGeom prst="rect">
            <a:avLst/>
          </a:prstGeom>
        </p:spPr>
      </p:pic>
      <p:graphicFrame>
        <p:nvGraphicFramePr>
          <p:cNvPr id="12" name="Table 11">
            <a:extLst>
              <a:ext uri="{FF2B5EF4-FFF2-40B4-BE49-F238E27FC236}">
                <a16:creationId xmlns:a16="http://schemas.microsoft.com/office/drawing/2014/main" id="{0A0652A4-8179-534E-AC91-6FD56934CF23}"/>
              </a:ext>
            </a:extLst>
          </p:cNvPr>
          <p:cNvGraphicFramePr>
            <a:graphicFrameLocks noGrp="1"/>
          </p:cNvGraphicFramePr>
          <p:nvPr/>
        </p:nvGraphicFramePr>
        <p:xfrm>
          <a:off x="0" y="0"/>
          <a:ext cx="495300" cy="190500"/>
        </p:xfrm>
        <a:graphic>
          <a:graphicData uri="http://schemas.openxmlformats.org/drawingml/2006/table">
            <a:tbl>
              <a:tblPr>
                <a:tableStyleId>{5C22544A-7EE6-4342-B048-85BDC9FD1C3A}</a:tableStyleId>
              </a:tblPr>
              <a:tblGrid>
                <a:gridCol w="495300">
                  <a:extLst>
                    <a:ext uri="{9D8B030D-6E8A-4147-A177-3AD203B41FA5}">
                      <a16:colId xmlns:a16="http://schemas.microsoft.com/office/drawing/2014/main" val="3454658146"/>
                    </a:ext>
                  </a:extLst>
                </a:gridCol>
              </a:tblGrid>
              <a:tr h="190500">
                <a:tc>
                  <a:txBody>
                    <a:bodyPr/>
                    <a:lstStyle/>
                    <a:p>
                      <a:pPr algn="r" fontAlgn="b"/>
                      <a:r>
                        <a:rPr lang="en-US" sz="1100" u="none" strike="noStrike" dirty="0">
                          <a:effectLst/>
                        </a:rPr>
                        <a:t>4E-08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14895699"/>
                  </a:ext>
                </a:extLst>
              </a:tr>
            </a:tbl>
          </a:graphicData>
        </a:graphic>
      </p:graphicFrame>
      <p:graphicFrame>
        <p:nvGraphicFramePr>
          <p:cNvPr id="13" name="Table 12">
            <a:extLst>
              <a:ext uri="{FF2B5EF4-FFF2-40B4-BE49-F238E27FC236}">
                <a16:creationId xmlns:a16="http://schemas.microsoft.com/office/drawing/2014/main" id="{6167BEF5-57AB-344E-A53D-6E072F86DE1A}"/>
              </a:ext>
            </a:extLst>
          </p:cNvPr>
          <p:cNvGraphicFramePr>
            <a:graphicFrameLocks noGrp="1"/>
          </p:cNvGraphicFramePr>
          <p:nvPr/>
        </p:nvGraphicFramePr>
        <p:xfrm>
          <a:off x="0" y="0"/>
          <a:ext cx="495300" cy="190500"/>
        </p:xfrm>
        <a:graphic>
          <a:graphicData uri="http://schemas.openxmlformats.org/drawingml/2006/table">
            <a:tbl>
              <a:tblPr>
                <a:tableStyleId>{5C22544A-7EE6-4342-B048-85BDC9FD1C3A}</a:tableStyleId>
              </a:tblPr>
              <a:tblGrid>
                <a:gridCol w="495300">
                  <a:extLst>
                    <a:ext uri="{9D8B030D-6E8A-4147-A177-3AD203B41FA5}">
                      <a16:colId xmlns:a16="http://schemas.microsoft.com/office/drawing/2014/main" val="1359398154"/>
                    </a:ext>
                  </a:extLst>
                </a:gridCol>
              </a:tblGrid>
              <a:tr h="190500">
                <a:tc>
                  <a:txBody>
                    <a:bodyPr/>
                    <a:lstStyle/>
                    <a:p>
                      <a:pPr algn="r" fontAlgn="b"/>
                      <a:r>
                        <a:rPr lang="en-US" sz="1100" u="none" strike="noStrike" dirty="0">
                          <a:effectLst/>
                        </a:rPr>
                        <a:t>4E-08</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89904917"/>
                  </a:ext>
                </a:extLst>
              </a:tr>
            </a:tbl>
          </a:graphicData>
        </a:graphic>
      </p:graphicFrame>
    </p:spTree>
    <p:custDataLst>
      <p:tags r:id="rId2"/>
    </p:custDataLst>
    <p:extLst>
      <p:ext uri="{BB962C8B-B14F-4D97-AF65-F5344CB8AC3E}">
        <p14:creationId xmlns:p14="http://schemas.microsoft.com/office/powerpoint/2010/main" val="35622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 y="497704"/>
            <a:ext cx="9090000" cy="646331"/>
          </a:xfrm>
        </p:spPr>
        <p:txBody>
          <a:bodyPr>
            <a:noAutofit/>
          </a:bodyPr>
          <a:lstStyle/>
          <a:p>
            <a:r>
              <a:rPr lang="en-US" sz="3100" dirty="0"/>
              <a:t>Histogram and Polygon for Female Student Heights</a:t>
            </a:r>
          </a:p>
        </p:txBody>
      </p:sp>
      <p:pic>
        <p:nvPicPr>
          <p:cNvPr id="9" name="Content Placeholder 8" descr="Histogram and polygon has a horizontal axis labeled x and a vertical axis labeled relative frequency and ranging from 0 to 0.20. The height of the bars between x = 60 and x = 71 increases to a high point at x = 65, then decreases. A line passes through the center points at the top of each ba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547584" y="1108060"/>
            <a:ext cx="7990731" cy="4038599"/>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4</a:t>
            </a:fld>
            <a:endParaRPr lang="en-US" dirty="0"/>
          </a:p>
        </p:txBody>
      </p:sp>
      <p:sp>
        <p:nvSpPr>
          <p:cNvPr id="3" name="TextBox 2">
            <a:extLst>
              <a:ext uri="{FF2B5EF4-FFF2-40B4-BE49-F238E27FC236}">
                <a16:creationId xmlns:a16="http://schemas.microsoft.com/office/drawing/2014/main" id="{7C93258E-8C11-4840-AD94-26A182AB0043}"/>
              </a:ext>
            </a:extLst>
          </p:cNvPr>
          <p:cNvSpPr txBox="1"/>
          <p:nvPr/>
        </p:nvSpPr>
        <p:spPr>
          <a:xfrm>
            <a:off x="152400" y="5078209"/>
            <a:ext cx="8839200" cy="1107996"/>
          </a:xfrm>
          <a:prstGeom prst="rect">
            <a:avLst/>
          </a:prstGeom>
          <a:noFill/>
        </p:spPr>
        <p:txBody>
          <a:bodyPr wrap="square" rtlCol="0">
            <a:spAutoFit/>
          </a:bodyPr>
          <a:lstStyle/>
          <a:p>
            <a:r>
              <a:rPr lang="en-US" sz="2200" dirty="0"/>
              <a:t>The polygonal line if smoothed is our first probability density function (PDF).</a:t>
            </a:r>
          </a:p>
          <a:p>
            <a:r>
              <a:rPr lang="en-US" sz="2200" dirty="0"/>
              <a:t>The probability for an interval can be found by finding the area under the portion of the curve which is above the interval in question.</a:t>
            </a:r>
          </a:p>
        </p:txBody>
      </p:sp>
      <p:sp>
        <p:nvSpPr>
          <p:cNvPr id="4" name="Rectangle 3">
            <a:extLst>
              <a:ext uri="{FF2B5EF4-FFF2-40B4-BE49-F238E27FC236}">
                <a16:creationId xmlns:a16="http://schemas.microsoft.com/office/drawing/2014/main" id="{2936ED26-4956-EB42-9306-E50270D524C2}"/>
              </a:ext>
            </a:extLst>
          </p:cNvPr>
          <p:cNvSpPr/>
          <p:nvPr/>
        </p:nvSpPr>
        <p:spPr>
          <a:xfrm>
            <a:off x="685800" y="1447800"/>
            <a:ext cx="533400" cy="30525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1E7E8E3-1DF9-E24A-ADF8-64A53BE3EBDB}"/>
              </a:ext>
            </a:extLst>
          </p:cNvPr>
          <p:cNvSpPr txBox="1"/>
          <p:nvPr/>
        </p:nvSpPr>
        <p:spPr>
          <a:xfrm>
            <a:off x="179400" y="6323468"/>
            <a:ext cx="6754800" cy="430887"/>
          </a:xfrm>
          <a:prstGeom prst="rect">
            <a:avLst/>
          </a:prstGeom>
          <a:noFill/>
        </p:spPr>
        <p:txBody>
          <a:bodyPr wrap="square" rtlCol="0">
            <a:spAutoFit/>
          </a:bodyPr>
          <a:lstStyle/>
          <a:p>
            <a:r>
              <a:rPr lang="en-US" sz="2200" dirty="0"/>
              <a:t>What can you say about the shape of this distribution? </a:t>
            </a:r>
          </a:p>
        </p:txBody>
      </p:sp>
    </p:spTree>
    <p:custDataLst>
      <p:tags r:id="rId1"/>
    </p:custDataLst>
    <p:extLst>
      <p:ext uri="{BB962C8B-B14F-4D97-AF65-F5344CB8AC3E}">
        <p14:creationId xmlns:p14="http://schemas.microsoft.com/office/powerpoint/2010/main" val="66195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normAutofit/>
          </a:bodyPr>
          <a:lstStyle/>
          <a:p>
            <a:r>
              <a:rPr lang="en-US" dirty="0"/>
              <a:t>the Probability Density Function (PDF)</a:t>
            </a:r>
            <a:endParaRPr lang="en-IN" dirty="0"/>
          </a:p>
        </p:txBody>
      </p:sp>
      <p:sp>
        <p:nvSpPr>
          <p:cNvPr id="3" name="Content Placeholder 2"/>
          <p:cNvSpPr>
            <a:spLocks noGrp="1"/>
          </p:cNvSpPr>
          <p:nvPr>
            <p:ph sz="quarter" idx="16"/>
          </p:nvPr>
        </p:nvSpPr>
        <p:spPr>
          <a:xfrm>
            <a:off x="304800" y="1371600"/>
            <a:ext cx="8534400" cy="4489450"/>
          </a:xfrm>
        </p:spPr>
        <p:txBody>
          <a:bodyPr/>
          <a:lstStyle/>
          <a:p>
            <a:pPr marL="609600" indent="-609600"/>
            <a:r>
              <a:rPr lang="en-US" b="1" dirty="0">
                <a:solidFill>
                  <a:schemeClr val="accent2"/>
                </a:solidFill>
                <a:latin typeface="Times New Roman" pitchFamily="18" charset="0"/>
              </a:rPr>
              <a:t>Two characteristics</a:t>
            </a:r>
          </a:p>
          <a:p>
            <a:pPr marL="402336" indent="-402336">
              <a:buClr>
                <a:schemeClr val="accent2"/>
              </a:buClr>
              <a:buFont typeface="+mj-lt"/>
              <a:buAutoNum type="arabicPeriod"/>
            </a:pPr>
            <a:r>
              <a:rPr lang="en-US" dirty="0">
                <a:latin typeface="Times New Roman" pitchFamily="18" charset="0"/>
              </a:rPr>
              <a:t>The probability that </a:t>
            </a:r>
            <a:r>
              <a:rPr lang="en-US" i="1" dirty="0">
                <a:latin typeface="Times New Roman" pitchFamily="18" charset="0"/>
              </a:rPr>
              <a:t>x</a:t>
            </a:r>
            <a:r>
              <a:rPr lang="en-US" dirty="0">
                <a:latin typeface="Times New Roman" pitchFamily="18" charset="0"/>
              </a:rPr>
              <a:t> assumes a value in any interval lies in the range 0 to 1. </a:t>
            </a:r>
          </a:p>
          <a:p>
            <a:pPr marL="402336" indent="-402336">
              <a:buClr>
                <a:schemeClr val="accent2"/>
              </a:buClr>
              <a:buFont typeface="+mj-lt"/>
              <a:buAutoNum type="arabicPeriod"/>
            </a:pPr>
            <a:r>
              <a:rPr lang="en-US" dirty="0">
                <a:latin typeface="Times New Roman" pitchFamily="18" charset="0"/>
              </a:rPr>
              <a:t>The total probability for all the (mutually exclusive) intervals within which </a:t>
            </a:r>
            <a:r>
              <a:rPr lang="en-US" i="1" dirty="0">
                <a:latin typeface="Times New Roman" pitchFamily="18" charset="0"/>
              </a:rPr>
              <a:t>x</a:t>
            </a:r>
            <a:r>
              <a:rPr lang="en-US" dirty="0">
                <a:latin typeface="Times New Roman" pitchFamily="18" charset="0"/>
              </a:rPr>
              <a:t> can assume values is 1.0. </a:t>
            </a:r>
          </a:p>
        </p:txBody>
      </p:sp>
      <p:sp>
        <p:nvSpPr>
          <p:cNvPr id="4" name="Slide Number Placeholder 3"/>
          <p:cNvSpPr>
            <a:spLocks noGrp="1"/>
          </p:cNvSpPr>
          <p:nvPr>
            <p:ph type="sldNum" sz="quarter" idx="10"/>
          </p:nvPr>
        </p:nvSpPr>
        <p:spPr/>
        <p:txBody>
          <a:bodyPr/>
          <a:lstStyle/>
          <a:p>
            <a:fld id="{67B19427-F580-D146-B60E-4CADEE75497F}" type="slidenum">
              <a:rPr lang="en-US" smtClean="0"/>
              <a:pPr/>
              <a:t>5</a:t>
            </a:fld>
            <a:endParaRPr lang="en-US" dirty="0"/>
          </a:p>
        </p:txBody>
      </p:sp>
    </p:spTree>
    <p:custDataLst>
      <p:tags r:id="rId1"/>
    </p:custDataLst>
    <p:extLst>
      <p:ext uri="{BB962C8B-B14F-4D97-AF65-F5344CB8AC3E}">
        <p14:creationId xmlns:p14="http://schemas.microsoft.com/office/powerpoint/2010/main" val="99894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normAutofit/>
          </a:bodyPr>
          <a:lstStyle/>
          <a:p>
            <a:r>
              <a:rPr lang="en-US" dirty="0"/>
              <a:t>the Probability Density Function (PDF)</a:t>
            </a:r>
            <a:endParaRPr lang="en-IN" dirty="0"/>
          </a:p>
        </p:txBody>
      </p:sp>
      <p:sp>
        <p:nvSpPr>
          <p:cNvPr id="3" name="Content Placeholder 2"/>
          <p:cNvSpPr>
            <a:spLocks noGrp="1"/>
          </p:cNvSpPr>
          <p:nvPr>
            <p:ph sz="quarter" idx="16"/>
          </p:nvPr>
        </p:nvSpPr>
        <p:spPr>
          <a:xfrm>
            <a:off x="304800" y="1371600"/>
            <a:ext cx="8534400" cy="2599735"/>
          </a:xfrm>
        </p:spPr>
        <p:txBody>
          <a:bodyPr/>
          <a:lstStyle/>
          <a:p>
            <a:pPr marL="609600" indent="-609600"/>
            <a:r>
              <a:rPr lang="en-US" b="1" dirty="0">
                <a:solidFill>
                  <a:schemeClr val="accent2"/>
                </a:solidFill>
                <a:latin typeface="Times New Roman" pitchFamily="18" charset="0"/>
              </a:rPr>
              <a:t>Two characteristics</a:t>
            </a:r>
          </a:p>
          <a:p>
            <a:pPr marL="402336" indent="-402336">
              <a:buClr>
                <a:schemeClr val="accent2"/>
              </a:buClr>
              <a:buFont typeface="+mj-lt"/>
              <a:buAutoNum type="arabicPeriod"/>
            </a:pPr>
            <a:r>
              <a:rPr lang="en-US" dirty="0">
                <a:latin typeface="Times New Roman" pitchFamily="18" charset="0"/>
              </a:rPr>
              <a:t>The probability that </a:t>
            </a:r>
            <a:r>
              <a:rPr lang="en-US" i="1" dirty="0">
                <a:latin typeface="Times New Roman" pitchFamily="18" charset="0"/>
              </a:rPr>
              <a:t>x</a:t>
            </a:r>
            <a:r>
              <a:rPr lang="en-US" dirty="0">
                <a:latin typeface="Times New Roman" pitchFamily="18" charset="0"/>
              </a:rPr>
              <a:t> assumes a value in any interval lies in the range 0 to 1. Pictorially, </a:t>
            </a:r>
          </a:p>
          <a:p>
            <a:pPr marL="1143000" lvl="1" indent="-457200">
              <a:buClr>
                <a:schemeClr val="accent2"/>
              </a:buClr>
              <a:buFont typeface="Arial" panose="020B0604020202020204" pitchFamily="34" charset="0"/>
              <a:buChar char="•"/>
            </a:pPr>
            <a:r>
              <a:rPr lang="en-US" dirty="0">
                <a:latin typeface="Times New Roman" pitchFamily="18" charset="0"/>
              </a:rPr>
              <a:t>the PDF is a curve which stays on or above the x-axis;</a:t>
            </a:r>
          </a:p>
          <a:p>
            <a:pPr marL="1088136" lvl="1" indent="-402336">
              <a:buClr>
                <a:schemeClr val="accent2"/>
              </a:buClr>
            </a:pPr>
            <a:r>
              <a:rPr lang="en-US" dirty="0">
                <a:latin typeface="Times New Roman" pitchFamily="18" charset="0"/>
              </a:rPr>
              <a:t>the probability corresponds to the area under the PDF within that interval.</a:t>
            </a:r>
          </a:p>
        </p:txBody>
      </p:sp>
      <p:sp>
        <p:nvSpPr>
          <p:cNvPr id="4" name="Slide Number Placeholder 3"/>
          <p:cNvSpPr>
            <a:spLocks noGrp="1"/>
          </p:cNvSpPr>
          <p:nvPr>
            <p:ph type="sldNum" sz="quarter" idx="10"/>
          </p:nvPr>
        </p:nvSpPr>
        <p:spPr/>
        <p:txBody>
          <a:bodyPr/>
          <a:lstStyle/>
          <a:p>
            <a:fld id="{67B19427-F580-D146-B60E-4CADEE75497F}" type="slidenum">
              <a:rPr lang="en-US" smtClean="0"/>
              <a:pPr/>
              <a:t>6</a:t>
            </a:fld>
            <a:endParaRPr lang="en-US" dirty="0"/>
          </a:p>
        </p:txBody>
      </p:sp>
      <p:pic>
        <p:nvPicPr>
          <p:cNvPr id="5" name="Content Placeholder 8" descr="The area under a curve between x = a and x = b is shaded. The shaded area is between 0 and 1.">
            <a:extLst>
              <a:ext uri="{FF2B5EF4-FFF2-40B4-BE49-F238E27FC236}">
                <a16:creationId xmlns:a16="http://schemas.microsoft.com/office/drawing/2014/main" id="{CE917732-29E5-F848-9584-B9E315B1D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984035"/>
            <a:ext cx="6938515" cy="2750140"/>
          </a:xfrm>
          <a:prstGeom prst="rect">
            <a:avLst/>
          </a:prstGeom>
        </p:spPr>
      </p:pic>
    </p:spTree>
    <p:custDataLst>
      <p:tags r:id="rId1"/>
    </p:custDataLst>
    <p:extLst>
      <p:ext uri="{BB962C8B-B14F-4D97-AF65-F5344CB8AC3E}">
        <p14:creationId xmlns:p14="http://schemas.microsoft.com/office/powerpoint/2010/main" val="30630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839200" cy="762000"/>
          </a:xfrm>
        </p:spPr>
        <p:txBody>
          <a:bodyPr>
            <a:normAutofit/>
          </a:bodyPr>
          <a:lstStyle/>
          <a:p>
            <a:r>
              <a:rPr lang="en-US" dirty="0"/>
              <a:t>the Probability Density Function (PDF)</a:t>
            </a:r>
            <a:endParaRPr lang="en-IN" dirty="0"/>
          </a:p>
        </p:txBody>
      </p:sp>
      <p:sp>
        <p:nvSpPr>
          <p:cNvPr id="3" name="Content Placeholder 2"/>
          <p:cNvSpPr>
            <a:spLocks noGrp="1"/>
          </p:cNvSpPr>
          <p:nvPr>
            <p:ph sz="quarter" idx="16"/>
          </p:nvPr>
        </p:nvSpPr>
        <p:spPr>
          <a:xfrm>
            <a:off x="457200" y="1065450"/>
            <a:ext cx="8534400" cy="3200400"/>
          </a:xfrm>
        </p:spPr>
        <p:txBody>
          <a:bodyPr/>
          <a:lstStyle/>
          <a:p>
            <a:pPr marL="609600" indent="-609600"/>
            <a:r>
              <a:rPr lang="en-US" b="1" dirty="0">
                <a:solidFill>
                  <a:schemeClr val="accent2"/>
                </a:solidFill>
                <a:latin typeface="Times New Roman" pitchFamily="18" charset="0"/>
              </a:rPr>
              <a:t>Two characteristics</a:t>
            </a:r>
          </a:p>
          <a:p>
            <a:pPr marL="402336" indent="-402336">
              <a:buClr>
                <a:schemeClr val="accent2"/>
              </a:buClr>
              <a:buFont typeface="+mj-lt"/>
              <a:buAutoNum type="arabicPeriod"/>
            </a:pPr>
            <a:r>
              <a:rPr lang="en-US" dirty="0">
                <a:latin typeface="Times New Roman" pitchFamily="18" charset="0"/>
              </a:rPr>
              <a:t>The probability that </a:t>
            </a:r>
            <a:r>
              <a:rPr lang="en-US" i="1" dirty="0">
                <a:latin typeface="Times New Roman" pitchFamily="18" charset="0"/>
              </a:rPr>
              <a:t>x</a:t>
            </a:r>
            <a:r>
              <a:rPr lang="en-US" dirty="0">
                <a:latin typeface="Times New Roman" pitchFamily="18" charset="0"/>
              </a:rPr>
              <a:t> assumes a value in any interval lies in the range 0 to 1. </a:t>
            </a:r>
          </a:p>
          <a:p>
            <a:pPr marL="402336" indent="-402336">
              <a:buClr>
                <a:schemeClr val="accent2"/>
              </a:buClr>
              <a:buFont typeface="+mj-lt"/>
              <a:buAutoNum type="arabicPeriod"/>
            </a:pPr>
            <a:r>
              <a:rPr lang="en-US" dirty="0">
                <a:latin typeface="Times New Roman" pitchFamily="18" charset="0"/>
              </a:rPr>
              <a:t>The total probability for all the (mutually exclusive) intervals within which </a:t>
            </a:r>
            <a:r>
              <a:rPr lang="en-US" i="1" dirty="0">
                <a:latin typeface="Times New Roman" pitchFamily="18" charset="0"/>
              </a:rPr>
              <a:t>x</a:t>
            </a:r>
            <a:r>
              <a:rPr lang="en-US" dirty="0">
                <a:latin typeface="Times New Roman" pitchFamily="18" charset="0"/>
              </a:rPr>
              <a:t> can assume values is 1.0. Pictorially,</a:t>
            </a:r>
          </a:p>
          <a:p>
            <a:pPr marL="1088136" lvl="1" indent="-402336">
              <a:buClr>
                <a:schemeClr val="accent2"/>
              </a:buClr>
            </a:pPr>
            <a:r>
              <a:rPr lang="en-US" dirty="0">
                <a:latin typeface="Times New Roman" pitchFamily="18" charset="0"/>
              </a:rPr>
              <a:t>the area underneath the “entire” PDF function is 1.</a:t>
            </a:r>
          </a:p>
          <a:p>
            <a:pPr marL="402336" indent="-402336">
              <a:buClr>
                <a:schemeClr val="accent2"/>
              </a:buClr>
              <a:buFont typeface="+mj-lt"/>
              <a:buAutoNum type="arabicPeriod"/>
            </a:pPr>
            <a:endParaRPr lang="en-US" dirty="0">
              <a:latin typeface="Times New Roman" pitchFamily="18" charset="0"/>
            </a:endParaRPr>
          </a:p>
        </p:txBody>
      </p:sp>
      <p:sp>
        <p:nvSpPr>
          <p:cNvPr id="4" name="Slide Number Placeholder 3"/>
          <p:cNvSpPr>
            <a:spLocks noGrp="1"/>
          </p:cNvSpPr>
          <p:nvPr>
            <p:ph type="sldNum" sz="quarter" idx="10"/>
          </p:nvPr>
        </p:nvSpPr>
        <p:spPr/>
        <p:txBody>
          <a:bodyPr/>
          <a:lstStyle/>
          <a:p>
            <a:fld id="{67B19427-F580-D146-B60E-4CADEE75497F}" type="slidenum">
              <a:rPr lang="en-US" smtClean="0"/>
              <a:pPr/>
              <a:t>7</a:t>
            </a:fld>
            <a:endParaRPr lang="en-US" dirty="0"/>
          </a:p>
        </p:txBody>
      </p:sp>
      <p:pic>
        <p:nvPicPr>
          <p:cNvPr id="5" name="Content Placeholder 8" descr="The area under a curve is shaded. The shaded area is between 1.0 or 100%.">
            <a:extLst>
              <a:ext uri="{FF2B5EF4-FFF2-40B4-BE49-F238E27FC236}">
                <a16:creationId xmlns:a16="http://schemas.microsoft.com/office/drawing/2014/main" id="{852445A3-06D1-D648-90AA-62FA908E53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439" y="4112100"/>
            <a:ext cx="7079122" cy="2745900"/>
          </a:xfrm>
          <a:prstGeom prst="rect">
            <a:avLst/>
          </a:prstGeom>
        </p:spPr>
      </p:pic>
    </p:spTree>
    <p:custDataLst>
      <p:tags r:id="rId1"/>
    </p:custDataLst>
    <p:extLst>
      <p:ext uri="{BB962C8B-B14F-4D97-AF65-F5344CB8AC3E}">
        <p14:creationId xmlns:p14="http://schemas.microsoft.com/office/powerpoint/2010/main" val="235476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609599"/>
          </a:xfrm>
        </p:spPr>
        <p:txBody>
          <a:bodyPr>
            <a:noAutofit/>
          </a:bodyPr>
          <a:lstStyle/>
          <a:p>
            <a:r>
              <a:rPr lang="en-US" sz="3600" dirty="0"/>
              <a:t>Area under the PDF as Probability</a:t>
            </a:r>
          </a:p>
        </p:txBody>
      </p:sp>
      <p:pic>
        <p:nvPicPr>
          <p:cNvPr id="9" name="Content Placeholder 8" descr="The area under a curve between x = a and x = b is shaded. The shaded area gives the probability P for x from a to b."/>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1221917" y="1066799"/>
            <a:ext cx="6700166" cy="2601463"/>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8</a:t>
            </a:fld>
            <a:endParaRPr lang="en-US" dirty="0"/>
          </a:p>
        </p:txBody>
      </p:sp>
      <p:sp>
        <p:nvSpPr>
          <p:cNvPr id="7" name="TextBox 6">
            <a:extLst>
              <a:ext uri="{FF2B5EF4-FFF2-40B4-BE49-F238E27FC236}">
                <a16:creationId xmlns:a16="http://schemas.microsoft.com/office/drawing/2014/main" id="{1C7123E3-AA43-234C-B951-45EB3E34CD33}"/>
              </a:ext>
            </a:extLst>
          </p:cNvPr>
          <p:cNvSpPr txBox="1"/>
          <p:nvPr/>
        </p:nvSpPr>
        <p:spPr>
          <a:xfrm>
            <a:off x="228600" y="3526908"/>
            <a:ext cx="8686799" cy="523220"/>
          </a:xfrm>
          <a:prstGeom prst="rect">
            <a:avLst/>
          </a:prstGeom>
          <a:noFill/>
        </p:spPr>
        <p:txBody>
          <a:bodyPr wrap="square">
            <a:spAutoFit/>
          </a:bodyPr>
          <a:lstStyle/>
          <a:p>
            <a:r>
              <a:rPr lang="en-US" sz="2800" dirty="0"/>
              <a:t>Probability that female student height lies in interval 65-68</a:t>
            </a:r>
          </a:p>
        </p:txBody>
      </p:sp>
      <p:pic>
        <p:nvPicPr>
          <p:cNvPr id="8" name="Content Placeholder 8" descr="The area under a curve between x = 65 and x = 68 is shaded. The shaded area gives the probability P for x from 65 to 68.">
            <a:extLst>
              <a:ext uri="{FF2B5EF4-FFF2-40B4-BE49-F238E27FC236}">
                <a16:creationId xmlns:a16="http://schemas.microsoft.com/office/drawing/2014/main" id="{01079DBB-E2B3-634D-A80F-CF7DD7D2E3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3999766"/>
            <a:ext cx="5753471" cy="2858234"/>
          </a:xfrm>
          <a:prstGeom prst="rect">
            <a:avLst/>
          </a:prstGeom>
        </p:spPr>
      </p:pic>
    </p:spTree>
    <p:custDataLst>
      <p:tags r:id="rId1"/>
    </p:custDataLst>
    <p:extLst>
      <p:ext uri="{BB962C8B-B14F-4D97-AF65-F5344CB8AC3E}">
        <p14:creationId xmlns:p14="http://schemas.microsoft.com/office/powerpoint/2010/main" val="201870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27613"/>
            <a:ext cx="9144000" cy="639187"/>
          </a:xfrm>
        </p:spPr>
        <p:txBody>
          <a:bodyPr>
            <a:noAutofit/>
          </a:bodyPr>
          <a:lstStyle/>
          <a:p>
            <a:r>
              <a:rPr lang="en-US" sz="3600" dirty="0"/>
              <a:t>The Probability of a Single Value of </a:t>
            </a:r>
            <a:r>
              <a:rPr lang="en-US" sz="3600" i="1" dirty="0"/>
              <a:t>x</a:t>
            </a:r>
            <a:r>
              <a:rPr lang="en-US" sz="3600" dirty="0"/>
              <a:t> is Zero</a:t>
            </a:r>
          </a:p>
        </p:txBody>
      </p:sp>
      <p:pic>
        <p:nvPicPr>
          <p:cNvPr id="9" name="Content Placeholder 8" descr="A vertical line is drawn from x = 66.8 to the curve. P for x = 66.8 = 0."/>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297533" y="1066801"/>
            <a:ext cx="5112667" cy="2535818"/>
          </a:xfrm>
          <a:prstGeom prst="rect">
            <a:avLst/>
          </a:prstGeom>
        </p:spPr>
      </p:pic>
      <p:sp>
        <p:nvSpPr>
          <p:cNvPr id="5" name="Slide Number Placeholder 4"/>
          <p:cNvSpPr>
            <a:spLocks noGrp="1"/>
          </p:cNvSpPr>
          <p:nvPr>
            <p:ph type="sldNum" sz="quarter" idx="10"/>
          </p:nvPr>
        </p:nvSpPr>
        <p:spPr/>
        <p:txBody>
          <a:bodyPr/>
          <a:lstStyle/>
          <a:p>
            <a:fld id="{67B19427-F580-D146-B60E-4CADEE75497F}" type="slidenum">
              <a:rPr lang="en-US" smtClean="0"/>
              <a:pPr/>
              <a:t>9</a:t>
            </a:fld>
            <a:endParaRPr lang="en-US" dirty="0"/>
          </a:p>
        </p:txBody>
      </p:sp>
      <p:sp>
        <p:nvSpPr>
          <p:cNvPr id="7" name="TextBox 6">
            <a:extLst>
              <a:ext uri="{FF2B5EF4-FFF2-40B4-BE49-F238E27FC236}">
                <a16:creationId xmlns:a16="http://schemas.microsoft.com/office/drawing/2014/main" id="{1D5CBBB5-5D2E-0845-B060-C9E28118F4D5}"/>
              </a:ext>
            </a:extLst>
          </p:cNvPr>
          <p:cNvSpPr txBox="1"/>
          <p:nvPr/>
        </p:nvSpPr>
        <p:spPr>
          <a:xfrm>
            <a:off x="316962" y="3429000"/>
            <a:ext cx="5093238" cy="707886"/>
          </a:xfrm>
          <a:prstGeom prst="rect">
            <a:avLst/>
          </a:prstGeom>
          <a:noFill/>
        </p:spPr>
        <p:txBody>
          <a:bodyPr wrap="square">
            <a:spAutoFit/>
          </a:bodyPr>
          <a:lstStyle/>
          <a:p>
            <a:r>
              <a:rPr lang="en-US" sz="2000" dirty="0"/>
              <a:t>Hence, probability 65 – 68 including boundary and  excluding boundary are the same.</a:t>
            </a:r>
          </a:p>
        </p:txBody>
      </p:sp>
      <p:pic>
        <p:nvPicPr>
          <p:cNvPr id="8" name="Content Placeholder 8" descr="The area under a curve between x = 65 and x = 68 is shaded. The shaded area gives the probability P for x from 65 to 68 as well as the probability P for x between 65 and 68. ">
            <a:extLst>
              <a:ext uri="{FF2B5EF4-FFF2-40B4-BE49-F238E27FC236}">
                <a16:creationId xmlns:a16="http://schemas.microsoft.com/office/drawing/2014/main" id="{ECDDC075-C1E7-CD48-916F-EB93708F5B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4136886"/>
            <a:ext cx="5093238" cy="2530240"/>
          </a:xfrm>
          <a:prstGeom prst="rect">
            <a:avLst/>
          </a:prstGeom>
        </p:spPr>
      </p:pic>
      <p:sp>
        <p:nvSpPr>
          <p:cNvPr id="10" name="TextBox 9">
            <a:extLst>
              <a:ext uri="{FF2B5EF4-FFF2-40B4-BE49-F238E27FC236}">
                <a16:creationId xmlns:a16="http://schemas.microsoft.com/office/drawing/2014/main" id="{AA258CD2-8B26-9B42-B125-26C45EF8DEF5}"/>
              </a:ext>
            </a:extLst>
          </p:cNvPr>
          <p:cNvSpPr txBox="1"/>
          <p:nvPr/>
        </p:nvSpPr>
        <p:spPr>
          <a:xfrm>
            <a:off x="5562600" y="2813447"/>
            <a:ext cx="3505200" cy="2246769"/>
          </a:xfrm>
          <a:prstGeom prst="rect">
            <a:avLst/>
          </a:prstGeom>
          <a:noFill/>
        </p:spPr>
        <p:txBody>
          <a:bodyPr wrap="square">
            <a:spAutoFit/>
          </a:bodyPr>
          <a:lstStyle/>
          <a:p>
            <a:r>
              <a:rPr lang="en-US" sz="2000" dirty="0"/>
              <a:t>We note that this a theoretical point.</a:t>
            </a:r>
          </a:p>
          <a:p>
            <a:r>
              <a:rPr lang="en-US" sz="2000" dirty="0"/>
              <a:t>In actuality, all data have some level of precision.</a:t>
            </a:r>
          </a:p>
          <a:p>
            <a:r>
              <a:rPr lang="en-US" sz="2000" dirty="0"/>
              <a:t>Due to this rounding, boundary inclusions/exclusions are in fact important.</a:t>
            </a:r>
          </a:p>
        </p:txBody>
      </p:sp>
    </p:spTree>
    <p:custDataLst>
      <p:tags r:id="rId1"/>
    </p:custDataLst>
    <p:extLst>
      <p:ext uri="{BB962C8B-B14F-4D97-AF65-F5344CB8AC3E}">
        <p14:creationId xmlns:p14="http://schemas.microsoft.com/office/powerpoint/2010/main" val="25580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8|6.9|12.7"/>
</p:tagLst>
</file>

<file path=ppt/tags/tag10.xml><?xml version="1.0" encoding="utf-8"?>
<p:tagLst xmlns:a="http://schemas.openxmlformats.org/drawingml/2006/main" xmlns:r="http://schemas.openxmlformats.org/officeDocument/2006/relationships" xmlns:p="http://schemas.openxmlformats.org/presentationml/2006/main">
  <p:tag name="TIMING" val="|6.6|3.2|17.5|5.5|6.9|8.8"/>
</p:tagLst>
</file>

<file path=ppt/tags/tag11.xml><?xml version="1.0" encoding="utf-8"?>
<p:tagLst xmlns:a="http://schemas.openxmlformats.org/drawingml/2006/main" xmlns:r="http://schemas.openxmlformats.org/officeDocument/2006/relationships" xmlns:p="http://schemas.openxmlformats.org/presentationml/2006/main">
  <p:tag name="TIMING" val="|82.3|3.2|5.1|6.1|4.1|1.8|36.4|4.1"/>
</p:tagLst>
</file>

<file path=ppt/tags/tag12.xml><?xml version="1.0" encoding="utf-8"?>
<p:tagLst xmlns:a="http://schemas.openxmlformats.org/drawingml/2006/main" xmlns:r="http://schemas.openxmlformats.org/officeDocument/2006/relationships" xmlns:p="http://schemas.openxmlformats.org/presentationml/2006/main">
  <p:tag name="TIMING" val="|34.4|8.4|8"/>
</p:tagLst>
</file>

<file path=ppt/tags/tag13.xml><?xml version="1.0" encoding="utf-8"?>
<p:tagLst xmlns:a="http://schemas.openxmlformats.org/drawingml/2006/main" xmlns:r="http://schemas.openxmlformats.org/officeDocument/2006/relationships" xmlns:p="http://schemas.openxmlformats.org/presentationml/2006/main">
  <p:tag name="TIMING" val="|5.3"/>
</p:tagLst>
</file>

<file path=ppt/tags/tag14.xml><?xml version="1.0" encoding="utf-8"?>
<p:tagLst xmlns:a="http://schemas.openxmlformats.org/drawingml/2006/main" xmlns:r="http://schemas.openxmlformats.org/officeDocument/2006/relationships" xmlns:p="http://schemas.openxmlformats.org/presentationml/2006/main">
  <p:tag name="TIMING" val="|38.3"/>
</p:tagLst>
</file>

<file path=ppt/tags/tag15.xml><?xml version="1.0" encoding="utf-8"?>
<p:tagLst xmlns:a="http://schemas.openxmlformats.org/drawingml/2006/main" xmlns:r="http://schemas.openxmlformats.org/officeDocument/2006/relationships" xmlns:p="http://schemas.openxmlformats.org/presentationml/2006/main">
  <p:tag name="TIMING" val="|48"/>
</p:tagLst>
</file>

<file path=ppt/tags/tag16.xml><?xml version="1.0" encoding="utf-8"?>
<p:tagLst xmlns:a="http://schemas.openxmlformats.org/drawingml/2006/main" xmlns:r="http://schemas.openxmlformats.org/officeDocument/2006/relationships" xmlns:p="http://schemas.openxmlformats.org/presentationml/2006/main">
  <p:tag name="TIMING" val="|51.5"/>
</p:tagLst>
</file>

<file path=ppt/tags/tag17.xml><?xml version="1.0" encoding="utf-8"?>
<p:tagLst xmlns:a="http://schemas.openxmlformats.org/drawingml/2006/main" xmlns:r="http://schemas.openxmlformats.org/officeDocument/2006/relationships" xmlns:p="http://schemas.openxmlformats.org/presentationml/2006/main">
  <p:tag name="TIMING" val="|26.1"/>
</p:tagLst>
</file>

<file path=ppt/tags/tag18.xml><?xml version="1.0" encoding="utf-8"?>
<p:tagLst xmlns:a="http://schemas.openxmlformats.org/drawingml/2006/main" xmlns:r="http://schemas.openxmlformats.org/officeDocument/2006/relationships" xmlns:p="http://schemas.openxmlformats.org/presentationml/2006/main">
  <p:tag name="TIMING" val="|29.1|7.8|5.2"/>
</p:tagLst>
</file>

<file path=ppt/tags/tag19.xml><?xml version="1.0" encoding="utf-8"?>
<p:tagLst xmlns:a="http://schemas.openxmlformats.org/drawingml/2006/main" xmlns:r="http://schemas.openxmlformats.org/officeDocument/2006/relationships" xmlns:p="http://schemas.openxmlformats.org/presentationml/2006/main">
  <p:tag name="TIMING" val="|7.4|5.1"/>
</p:tagLst>
</file>

<file path=ppt/tags/tag2.xml><?xml version="1.0" encoding="utf-8"?>
<p:tagLst xmlns:a="http://schemas.openxmlformats.org/drawingml/2006/main" xmlns:r="http://schemas.openxmlformats.org/officeDocument/2006/relationships" xmlns:p="http://schemas.openxmlformats.org/presentationml/2006/main">
  <p:tag name="TIMING" val="|51.7|20.6|16.6"/>
</p:tagLst>
</file>

<file path=ppt/tags/tag20.xml><?xml version="1.0" encoding="utf-8"?>
<p:tagLst xmlns:a="http://schemas.openxmlformats.org/drawingml/2006/main" xmlns:r="http://schemas.openxmlformats.org/officeDocument/2006/relationships" xmlns:p="http://schemas.openxmlformats.org/presentationml/2006/main">
  <p:tag name="TIMING" val="|11.6|83.7|1.3|56.7"/>
</p:tagLst>
</file>

<file path=ppt/tags/tag21.xml><?xml version="1.0" encoding="utf-8"?>
<p:tagLst xmlns:a="http://schemas.openxmlformats.org/drawingml/2006/main" xmlns:r="http://schemas.openxmlformats.org/officeDocument/2006/relationships" xmlns:p="http://schemas.openxmlformats.org/presentationml/2006/main">
  <p:tag name="TIMING" val="|69.6|41.1"/>
</p:tagLst>
</file>

<file path=ppt/tags/tag22.xml><?xml version="1.0" encoding="utf-8"?>
<p:tagLst xmlns:a="http://schemas.openxmlformats.org/drawingml/2006/main" xmlns:r="http://schemas.openxmlformats.org/officeDocument/2006/relationships" xmlns:p="http://schemas.openxmlformats.org/presentationml/2006/main">
  <p:tag name="TIMING" val="|76.7|14.6|2.6"/>
</p:tagLst>
</file>

<file path=ppt/tags/tag23.xml><?xml version="1.0" encoding="utf-8"?>
<p:tagLst xmlns:a="http://schemas.openxmlformats.org/drawingml/2006/main" xmlns:r="http://schemas.openxmlformats.org/officeDocument/2006/relationships" xmlns:p="http://schemas.openxmlformats.org/presentationml/2006/main">
  <p:tag name="TIMING" val="|58.5"/>
</p:tagLst>
</file>

<file path=ppt/tags/tag24.xml><?xml version="1.0" encoding="utf-8"?>
<p:tagLst xmlns:a="http://schemas.openxmlformats.org/drawingml/2006/main" xmlns:r="http://schemas.openxmlformats.org/officeDocument/2006/relationships" xmlns:p="http://schemas.openxmlformats.org/presentationml/2006/main">
  <p:tag name="TIMING" val="|15.2"/>
</p:tagLst>
</file>

<file path=ppt/tags/tag25.xml><?xml version="1.0" encoding="utf-8"?>
<p:tagLst xmlns:a="http://schemas.openxmlformats.org/drawingml/2006/main" xmlns:r="http://schemas.openxmlformats.org/officeDocument/2006/relationships" xmlns:p="http://schemas.openxmlformats.org/presentationml/2006/main">
  <p:tag name="TIMING" val="|14.7|71.9"/>
</p:tagLst>
</file>

<file path=ppt/tags/tag26.xml><?xml version="1.0" encoding="utf-8"?>
<p:tagLst xmlns:a="http://schemas.openxmlformats.org/drawingml/2006/main" xmlns:r="http://schemas.openxmlformats.org/officeDocument/2006/relationships" xmlns:p="http://schemas.openxmlformats.org/presentationml/2006/main">
  <p:tag name="TIMING" val="|40.4"/>
</p:tagLst>
</file>

<file path=ppt/tags/tag27.xml><?xml version="1.0" encoding="utf-8"?>
<p:tagLst xmlns:a="http://schemas.openxmlformats.org/drawingml/2006/main" xmlns:r="http://schemas.openxmlformats.org/officeDocument/2006/relationships" xmlns:p="http://schemas.openxmlformats.org/presentationml/2006/main">
  <p:tag name="TIMING" val="|19.6|7.3|16.4|31.6|6.4"/>
</p:tagLst>
</file>

<file path=ppt/tags/tag28.xml><?xml version="1.0" encoding="utf-8"?>
<p:tagLst xmlns:a="http://schemas.openxmlformats.org/drawingml/2006/main" xmlns:r="http://schemas.openxmlformats.org/officeDocument/2006/relationships" xmlns:p="http://schemas.openxmlformats.org/presentationml/2006/main">
  <p:tag name="TIMING" val="|33.8|37.4|15.8"/>
</p:tagLst>
</file>

<file path=ppt/tags/tag29.xml><?xml version="1.0" encoding="utf-8"?>
<p:tagLst xmlns:a="http://schemas.openxmlformats.org/drawingml/2006/main" xmlns:r="http://schemas.openxmlformats.org/officeDocument/2006/relationships" xmlns:p="http://schemas.openxmlformats.org/presentationml/2006/main">
  <p:tag name="TIMING" val="|10.1|42.5|23.9"/>
</p:tagLst>
</file>

<file path=ppt/tags/tag3.xml><?xml version="1.0" encoding="utf-8"?>
<p:tagLst xmlns:a="http://schemas.openxmlformats.org/drawingml/2006/main" xmlns:r="http://schemas.openxmlformats.org/officeDocument/2006/relationships" xmlns:p="http://schemas.openxmlformats.org/presentationml/2006/main">
  <p:tag name="TIMING" val="|7.1|47.6"/>
</p:tagLst>
</file>

<file path=ppt/tags/tag4.xml><?xml version="1.0" encoding="utf-8"?>
<p:tagLst xmlns:a="http://schemas.openxmlformats.org/drawingml/2006/main" xmlns:r="http://schemas.openxmlformats.org/officeDocument/2006/relationships" xmlns:p="http://schemas.openxmlformats.org/presentationml/2006/main">
  <p:tag name="TIMING" val="|4.1"/>
</p:tagLst>
</file>

<file path=ppt/tags/tag5.xml><?xml version="1.0" encoding="utf-8"?>
<p:tagLst xmlns:a="http://schemas.openxmlformats.org/drawingml/2006/main" xmlns:r="http://schemas.openxmlformats.org/officeDocument/2006/relationships" xmlns:p="http://schemas.openxmlformats.org/presentationml/2006/main">
  <p:tag name="TIMING" val="|7.5"/>
</p:tagLst>
</file>

<file path=ppt/tags/tag6.xml><?xml version="1.0" encoding="utf-8"?>
<p:tagLst xmlns:a="http://schemas.openxmlformats.org/drawingml/2006/main" xmlns:r="http://schemas.openxmlformats.org/officeDocument/2006/relationships" xmlns:p="http://schemas.openxmlformats.org/presentationml/2006/main">
  <p:tag name="TIMING" val="|22.7|15.8"/>
</p:tagLst>
</file>

<file path=ppt/tags/tag7.xml><?xml version="1.0" encoding="utf-8"?>
<p:tagLst xmlns:a="http://schemas.openxmlformats.org/drawingml/2006/main" xmlns:r="http://schemas.openxmlformats.org/officeDocument/2006/relationships" xmlns:p="http://schemas.openxmlformats.org/presentationml/2006/main">
  <p:tag name="TIMING" val="|13.4|11.9|17.8|6.8|4.2"/>
</p:tagLst>
</file>

<file path=ppt/tags/tag8.xml><?xml version="1.0" encoding="utf-8"?>
<p:tagLst xmlns:a="http://schemas.openxmlformats.org/drawingml/2006/main" xmlns:r="http://schemas.openxmlformats.org/officeDocument/2006/relationships" xmlns:p="http://schemas.openxmlformats.org/presentationml/2006/main">
  <p:tag name="TIMING" val="|97.1"/>
</p:tagLst>
</file>

<file path=ppt/tags/tag9.xml><?xml version="1.0" encoding="utf-8"?>
<p:tagLst xmlns:a="http://schemas.openxmlformats.org/drawingml/2006/main" xmlns:r="http://schemas.openxmlformats.org/officeDocument/2006/relationships" xmlns:p="http://schemas.openxmlformats.org/presentationml/2006/main">
  <p:tag name="TIMING" val="|4|8.8|2.3|13.7"/>
</p:tagLst>
</file>

<file path=ppt/theme/theme1.xml><?xml version="1.0" encoding="utf-8"?>
<a:theme xmlns:a="http://schemas.openxmlformats.org/drawingml/2006/main" name="Open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pter Outline">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earning Objectives">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cept Check Questio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ey Term">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mage Slide Master">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Standard Design">
      <a:dk1>
        <a:srgbClr val="000000"/>
      </a:dk1>
      <a:lt1>
        <a:srgbClr val="FFFFFF"/>
      </a:lt1>
      <a:dk2>
        <a:srgbClr val="1A698A"/>
      </a:dk2>
      <a:lt2>
        <a:srgbClr val="FFFEFE"/>
      </a:lt2>
      <a:accent1>
        <a:srgbClr val="196E78"/>
      </a:accent1>
      <a:accent2>
        <a:srgbClr val="911B21"/>
      </a:accent2>
      <a:accent3>
        <a:srgbClr val="73653A"/>
      </a:accent3>
      <a:accent4>
        <a:srgbClr val="15344A"/>
      </a:accent4>
      <a:accent5>
        <a:srgbClr val="5A6F80"/>
      </a:accent5>
      <a:accent6>
        <a:srgbClr val="404140"/>
      </a:accent6>
      <a:hlink>
        <a:srgbClr val="1A698A"/>
      </a:hlink>
      <a:folHlink>
        <a:srgbClr val="4F3B58"/>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0E39A3ED730EF40BC95659DEDC34250" ma:contentTypeVersion="4" ma:contentTypeDescription="Create a new document." ma:contentTypeScope="" ma:versionID="35ae4085b5cb6bde6e905c69dcb10e27">
  <xsd:schema xmlns:xsd="http://www.w3.org/2001/XMLSchema" xmlns:xs="http://www.w3.org/2001/XMLSchema" xmlns:p="http://schemas.microsoft.com/office/2006/metadata/properties" xmlns:ns2="2e108766-8a5d-4dd6-bf2d-0e83b2e3ea10" targetNamespace="http://schemas.microsoft.com/office/2006/metadata/properties" ma:root="true" ma:fieldsID="6e076ca49e7c802acdbea8cc88235627" ns2:_="">
    <xsd:import namespace="2e108766-8a5d-4dd6-bf2d-0e83b2e3ea10"/>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108766-8a5d-4dd6-bf2d-0e83b2e3ea1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36CF6A-C1C3-4ABA-ACA7-1D450D43CCA9}">
  <ds:schemaRefs>
    <ds:schemaRef ds:uri="http://schemas.microsoft.com/office/2006/metadata/properties"/>
    <ds:schemaRef ds:uri="http://www.w3.org/XML/1998/namespace"/>
    <ds:schemaRef ds:uri="http://purl.org/dc/terms/"/>
    <ds:schemaRef ds:uri="2e108766-8a5d-4dd6-bf2d-0e83b2e3ea10"/>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BF7605ED-CCB9-4441-91E0-7F14D93A1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108766-8a5d-4dd6-bf2d-0e83b2e3ea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3F815B-6E6B-437C-95EA-B6C979BFB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22687</TotalTime>
  <Words>2473</Words>
  <Application>Microsoft Office PowerPoint</Application>
  <PresentationFormat>On-screen Show (4:3)</PresentationFormat>
  <Paragraphs>324</Paragraphs>
  <Slides>38</Slides>
  <Notes>0</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38</vt:i4>
      </vt:variant>
    </vt:vector>
  </HeadingPairs>
  <TitlesOfParts>
    <vt:vector size="58" baseType="lpstr">
      <vt:lpstr>Arial</vt:lpstr>
      <vt:lpstr>Brush Script MT</vt:lpstr>
      <vt:lpstr>Calibri</vt:lpstr>
      <vt:lpstr>Cambria Math</vt:lpstr>
      <vt:lpstr>Courier New</vt:lpstr>
      <vt:lpstr>Glypha</vt:lpstr>
      <vt:lpstr>Glypha-Bold</vt:lpstr>
      <vt:lpstr>Source Sans Pro</vt:lpstr>
      <vt:lpstr>STIX</vt:lpstr>
      <vt:lpstr>Symbol</vt:lpstr>
      <vt:lpstr>Times New Roman</vt:lpstr>
      <vt:lpstr>Wingdings</vt:lpstr>
      <vt:lpstr>Opener</vt:lpstr>
      <vt:lpstr>Chapter Outline</vt:lpstr>
      <vt:lpstr>Learning Objectives</vt:lpstr>
      <vt:lpstr>Concept Check Question</vt:lpstr>
      <vt:lpstr>Key Term</vt:lpstr>
      <vt:lpstr>Image Slide Master</vt:lpstr>
      <vt:lpstr>Custom Design</vt:lpstr>
      <vt:lpstr>Equation</vt:lpstr>
      <vt:lpstr>PowerPoint Presentation</vt:lpstr>
      <vt:lpstr>Opening Example</vt:lpstr>
      <vt:lpstr>6.1 Continuous Probability Distribution and The Normal Probability Distribution</vt:lpstr>
      <vt:lpstr>Histogram and Polygon for Female Student Heights</vt:lpstr>
      <vt:lpstr>the Probability Density Function (PDF)</vt:lpstr>
      <vt:lpstr>the Probability Density Function (PDF)</vt:lpstr>
      <vt:lpstr>the Probability Density Function (PDF)</vt:lpstr>
      <vt:lpstr>Area under the PDF as Probability</vt:lpstr>
      <vt:lpstr>The Probability of a Single Value of x is Zero</vt:lpstr>
      <vt:lpstr>Case Study 6-1 Distribution of Time Taken to Run a Road Race</vt:lpstr>
      <vt:lpstr>Histogram and Polygon for the Road Race Data</vt:lpstr>
      <vt:lpstr>Density function f(x) examples</vt:lpstr>
      <vt:lpstr>How to find a continuous probability</vt:lpstr>
      <vt:lpstr>Example of probability calculation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Probability Distribution</vt:lpstr>
      <vt:lpstr>Normal Probability Distribution</vt:lpstr>
      <vt:lpstr>A Normal PDF has area underneath of 1 and is Symmetric about the Mean</vt:lpstr>
      <vt:lpstr>The area under the PDF &amp; empirical rule</vt:lpstr>
      <vt:lpstr>Areas Beyond Mu, Plus or Minus 3 Sigma </vt:lpstr>
      <vt:lpstr>The height of the peak of a normal PDF is inversely proportional to its sigma</vt:lpstr>
      <vt:lpstr>The spread of a normal PDF is directly proportional to its sigma</vt:lpstr>
      <vt:lpstr>Changing the mean shifts center but not does not affect shape/spread.</vt:lpstr>
      <vt:lpstr>Standard Normal Distribution</vt:lpstr>
      <vt:lpstr>Z Values or Z Scores</vt:lpstr>
      <vt:lpstr>Example 6-1</vt:lpstr>
      <vt:lpstr>Example 6-2</vt:lpstr>
      <vt:lpstr>Example 6-3</vt:lpstr>
      <vt:lpstr>Summary of inequalities &amp; Calculator commands</vt:lpstr>
      <vt:lpstr>Example 6-5</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Statistics, 9e</dc:title>
  <dc:subject>Statistics</dc:subject>
  <dc:creator>Mann</dc:creator>
  <cp:lastModifiedBy>Victor.Lee1@mail.citytech.cuny.edu</cp:lastModifiedBy>
  <cp:revision>1947</cp:revision>
  <cp:lastPrinted>2017-04-26T13:25:47Z</cp:lastPrinted>
  <dcterms:created xsi:type="dcterms:W3CDTF">2017-04-21T14:49:46Z</dcterms:created>
  <dcterms:modified xsi:type="dcterms:W3CDTF">2022-03-29T05:22:23Z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0x01010070E39A3ED730EF40BC95659DEDC34250</vt:lpwstr>
  </property>
</Properties>
</file>