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6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4"/>
    <p:sldMasterId id="2147483936" r:id="rId5"/>
    <p:sldMasterId id="2147483943" r:id="rId6"/>
    <p:sldMasterId id="2147483965" r:id="rId7"/>
    <p:sldMasterId id="2147483968" r:id="rId8"/>
    <p:sldMasterId id="2147483971" r:id="rId9"/>
    <p:sldMasterId id="2147483976" r:id="rId10"/>
  </p:sldMasterIdLst>
  <p:notesMasterIdLst>
    <p:notesMasterId r:id="rId37"/>
  </p:notesMasterIdLst>
  <p:sldIdLst>
    <p:sldId id="658" r:id="rId11"/>
    <p:sldId id="659" r:id="rId12"/>
    <p:sldId id="465" r:id="rId13"/>
    <p:sldId id="468" r:id="rId14"/>
    <p:sldId id="470" r:id="rId15"/>
    <p:sldId id="471" r:id="rId16"/>
    <p:sldId id="473" r:id="rId17"/>
    <p:sldId id="475" r:id="rId18"/>
    <p:sldId id="478" r:id="rId19"/>
    <p:sldId id="479" r:id="rId20"/>
    <p:sldId id="481" r:id="rId21"/>
    <p:sldId id="480" r:id="rId22"/>
    <p:sldId id="483" r:id="rId23"/>
    <p:sldId id="484" r:id="rId24"/>
    <p:sldId id="259" r:id="rId25"/>
    <p:sldId id="260" r:id="rId26"/>
    <p:sldId id="266" r:id="rId27"/>
    <p:sldId id="487" r:id="rId28"/>
    <p:sldId id="486" r:id="rId29"/>
    <p:sldId id="581" r:id="rId30"/>
    <p:sldId id="488" r:id="rId31"/>
    <p:sldId id="580" r:id="rId32"/>
    <p:sldId id="582" r:id="rId33"/>
    <p:sldId id="660" r:id="rId34"/>
    <p:sldId id="496" r:id="rId35"/>
    <p:sldId id="278" r:id="rId36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108" userDrawn="1">
          <p15:clr>
            <a:srgbClr val="A4A3A4"/>
          </p15:clr>
        </p15:guide>
        <p15:guide id="4" pos="4458" userDrawn="1">
          <p15:clr>
            <a:srgbClr val="A4A3A4"/>
          </p15:clr>
        </p15:guide>
        <p15:guide id="5" orient="horz" pos="1584">
          <p15:clr>
            <a:srgbClr val="A4A3A4"/>
          </p15:clr>
        </p15:guide>
        <p15:guide id="6" pos="4992">
          <p15:clr>
            <a:srgbClr val="A4A3A4"/>
          </p15:clr>
        </p15:guide>
        <p15:guide id="7" pos="1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vin, Megan - Hoboken" initials="MG" lastIdx="38" clrIdx="0"/>
  <p:cmAuthor id="1" name="Michael, Leah - Indianapolis" initials="LM" lastIdx="9" clrIdx="1"/>
  <p:cmAuthor id="2" name="Heaney, Barbara - Hoboken" initials="BH" lastIdx="3" clrIdx="2"/>
  <p:cmAuthor id="3" name="Perry, Nancy - Hoboken" initials="NP" lastIdx="2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F"/>
    <a:srgbClr val="931B21"/>
    <a:srgbClr val="930000"/>
    <a:srgbClr val="EAEAE9"/>
    <a:srgbClr val="E4E5E3"/>
    <a:srgbClr val="F2F2F1"/>
    <a:srgbClr val="EB9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61" autoAdjust="0"/>
    <p:restoredTop sz="90694" autoAdjust="0"/>
  </p:normalViewPr>
  <p:slideViewPr>
    <p:cSldViewPr>
      <p:cViewPr varScale="1">
        <p:scale>
          <a:sx n="58" d="100"/>
          <a:sy n="58" d="100"/>
        </p:scale>
        <p:origin x="1148" y="36"/>
      </p:cViewPr>
      <p:guideLst>
        <p:guide orient="horz" pos="2112"/>
        <p:guide pos="2880"/>
        <p:guide orient="horz" pos="1108"/>
        <p:guide pos="4458"/>
        <p:guide orient="horz" pos="1584"/>
        <p:guide pos="4992"/>
        <p:guide pos="1632"/>
      </p:guideLst>
    </p:cSldViewPr>
  </p:slideViewPr>
  <p:outlineViewPr>
    <p:cViewPr>
      <p:scale>
        <a:sx n="33" d="100"/>
        <a:sy n="33" d="100"/>
      </p:scale>
      <p:origin x="0" y="-93864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0" d="100"/>
        <a:sy n="70" d="100"/>
      </p:scale>
      <p:origin x="0" y="6254"/>
    </p:cViewPr>
  </p:sorterViewPr>
  <p:notesViewPr>
    <p:cSldViewPr>
      <p:cViewPr varScale="1">
        <p:scale>
          <a:sx n="91" d="100"/>
          <a:sy n="91" d="100"/>
        </p:scale>
        <p:origin x="2472" y="1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94C1A8-DC4B-4329-AF88-FD913597DE85}" type="datetimeFigureOut">
              <a:rPr lang="en-US" smtClean="0"/>
              <a:pPr/>
              <a:t>3/21/2022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A8073E54-D085-4E2E-B9A5-A53D7E5194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65125"/>
            <a:ext cx="8839200" cy="1387475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3" name="Edition"/>
          <p:cNvSpPr>
            <a:spLocks noGrp="1"/>
          </p:cNvSpPr>
          <p:nvPr>
            <p:ph sz="quarter" idx="21" hasCustomPrompt="1"/>
          </p:nvPr>
        </p:nvSpPr>
        <p:spPr>
          <a:xfrm>
            <a:off x="152400" y="1828800"/>
            <a:ext cx="88392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3pPr>
            <a:lvl4pPr marL="13716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4pPr>
            <a:lvl5pPr marL="1828800" indent="0" algn="ctr">
              <a:buNone/>
              <a:defRPr b="1" i="0">
                <a:latin typeface="Times New Roman" charset="0"/>
                <a:ea typeface="Times New Roman" charset="0"/>
                <a:cs typeface="Times New Roman" charset="0"/>
              </a:defRPr>
            </a:lvl5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5" name="Author"/>
          <p:cNvSpPr>
            <a:spLocks noGrp="1"/>
          </p:cNvSpPr>
          <p:nvPr>
            <p:ph sz="quarter" idx="22" hasCustomPrompt="1"/>
          </p:nvPr>
        </p:nvSpPr>
        <p:spPr>
          <a:xfrm>
            <a:off x="152400" y="2363724"/>
            <a:ext cx="8839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  <p:sp>
        <p:nvSpPr>
          <p:cNvPr id="29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37338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31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4419600"/>
            <a:ext cx="88392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</p:spTree>
    <p:extLst>
      <p:ext uri="{BB962C8B-B14F-4D97-AF65-F5344CB8AC3E}">
        <p14:creationId xmlns:p14="http://schemas.microsoft.com/office/powerpoint/2010/main" val="826372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 and One-column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8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878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F2 (2 text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1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Two-Column (2 Boxes) and Double-numbered</a:t>
            </a:r>
          </a:p>
          <a:p>
            <a:pPr lvl="0"/>
            <a:r>
              <a:rPr lang="en-US" dirty="0"/>
              <a:t>1.2	It is Two-column 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</p:txBody>
      </p:sp>
      <p:sp>
        <p:nvSpPr>
          <p:cNvPr id="7" name="COBNL2"/>
          <p:cNvSpPr>
            <a:spLocks noGrp="1"/>
          </p:cNvSpPr>
          <p:nvPr>
            <p:ph sz="quarter" idx="15" hasCustomPrompt="1"/>
          </p:nvPr>
        </p:nvSpPr>
        <p:spPr>
          <a:xfrm>
            <a:off x="4767262" y="1752600"/>
            <a:ext cx="4038600" cy="4419600"/>
          </a:xfrm>
          <a:prstGeom prst="rect">
            <a:avLst/>
          </a:prstGeom>
        </p:spPr>
        <p:txBody>
          <a:bodyPr numCol="1" spcCol="548640"/>
          <a:lstStyle>
            <a:lvl1pPr marL="803275" marR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1.6	Outline Items Usually Have No Ending Punctuation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1.7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1.8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1.9	Another Heading</a:t>
            </a:r>
          </a:p>
          <a:p>
            <a:pPr marL="803275" marR="0" lvl="0" indent="-803275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1.10	Another Heading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B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520700" indent="-508000">
              <a:spcBef>
                <a:spcPts val="2000"/>
              </a:spcBef>
              <a:buNone/>
              <a:tabLst/>
              <a:defRPr sz="2800" b="0" i="0" baseline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635000" marR="0" indent="-39528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+mj-lt"/>
              <a:buAutoNum type="arabicPeriod"/>
              <a:tabLst/>
              <a:defRPr sz="2800" b="0" i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with No Numbers</a:t>
            </a:r>
          </a:p>
          <a:p>
            <a:pPr lvl="1"/>
            <a:r>
              <a:rPr lang="en-US" dirty="0"/>
              <a:t>Learning Objective</a:t>
            </a:r>
          </a:p>
          <a:p>
            <a:pPr lvl="2"/>
            <a:r>
              <a:rPr lang="en-US" dirty="0"/>
              <a:t>Describe what racial &amp; ethnic group make up Latin America.</a:t>
            </a:r>
          </a:p>
          <a:p>
            <a:pPr lvl="2"/>
            <a:r>
              <a:rPr lang="en-US" dirty="0"/>
              <a:t>Explain Latin American agricultural systems.</a:t>
            </a:r>
          </a:p>
          <a:p>
            <a:pPr lvl="2"/>
            <a:r>
              <a:rPr lang="en-US" dirty="0"/>
              <a:t>Critically evaluate models of biodiversity conservation in the Latin American context.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3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LON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/>
          <a:lstStyle/>
          <a:p>
            <a:fld id="{957104EA-F2AF-1046-9253-EE8D978719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21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LOBL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indent="-292608">
              <a:buClr>
                <a:schemeClr val="accent2"/>
              </a:buClr>
              <a:buFont typeface="Arial" charset="0"/>
              <a:buChar char="•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Explain the time value of money and why it is so important in the field of finance.</a:t>
            </a:r>
          </a:p>
          <a:p>
            <a:pPr lvl="0"/>
            <a:r>
              <a:rPr lang="en-US" dirty="0"/>
              <a:t>Explain the concept of future value, including the meaning of the terms principal, simple interest, and compound interest.</a:t>
            </a:r>
          </a:p>
          <a:p>
            <a:pPr lvl="0"/>
            <a:r>
              <a:rPr lang="en-US" dirty="0"/>
              <a:t>Explain the concept of present value, how it relates to future value, and is used to make business decisions.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18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1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 Periodicity Assumption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4672" indent="-448056">
              <a:spcBef>
                <a:spcPts val="1000"/>
              </a:spcBef>
              <a:buClr>
                <a:schemeClr val="accent2"/>
              </a:buClr>
              <a:buFont typeface="+mj-lt"/>
              <a:buAutoNum type="alphaLcPeriod"/>
              <a:defRPr sz="280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9144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3pPr>
            <a:lvl4pPr marL="13716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4pPr>
            <a:lvl5pPr marL="1828800" indent="0">
              <a:buNone/>
              <a:defRPr sz="3000">
                <a:latin typeface="STIX" charset="0"/>
                <a:ea typeface="STIX" charset="0"/>
                <a:cs typeface="STIX" charset="0"/>
              </a:defRPr>
            </a:lvl5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Companies record events that change their financial statements in the period in which event occur, even if cash was not exchanged.</a:t>
            </a:r>
          </a:p>
          <a:p>
            <a:pPr lvl="1"/>
            <a:r>
              <a:rPr lang="en-US" dirty="0"/>
              <a:t>Companies recognize revenue in the period in which the performance obligation is satisfied.</a:t>
            </a:r>
          </a:p>
          <a:p>
            <a:pPr lvl="1"/>
            <a:r>
              <a:rPr lang="en-US" dirty="0"/>
              <a:t>This basis is accord with generally accepted accounting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812438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 Check Question (2of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1.1 Periodicity Assumption</a:t>
            </a:r>
          </a:p>
        </p:txBody>
      </p:sp>
      <p:sp>
        <p:nvSpPr>
          <p:cNvPr id="12" name="Question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None/>
              <a:tabLst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349250" indent="-336550">
              <a:buClr>
                <a:schemeClr val="accent1"/>
              </a:buClr>
              <a:buFont typeface="Wingdings" charset="2"/>
              <a:buChar char="ü"/>
              <a:tabLst>
                <a:tab pos="796925" algn="l"/>
              </a:tabLst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Which one of these statements about the accrual basis of accounting is false?</a:t>
            </a:r>
          </a:p>
          <a:p>
            <a:pPr lvl="1"/>
            <a:r>
              <a:rPr lang="en-US" dirty="0"/>
              <a:t>a.  Companies record events that change their financial statements in the period in which event occur, even if cash was not exchanged.</a:t>
            </a:r>
          </a:p>
          <a:p>
            <a:pPr lvl="2"/>
            <a:r>
              <a:rPr lang="en-US" dirty="0"/>
              <a:t>b.  Companies recognize revenue in the period in which 	the performance obligation is satisfied.</a:t>
            </a:r>
          </a:p>
          <a:p>
            <a:pPr lvl="1"/>
            <a:r>
              <a:rPr lang="en-US" dirty="0"/>
              <a:t>c.  This basis is accord with generally accepted accounting principles.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393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90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A107DC3-1D90-419E-B11C-A853993F33F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810000"/>
            <a:ext cx="8534400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06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N"/>
          <p:cNvSpPr>
            <a:spLocks noGrp="1"/>
          </p:cNvSpPr>
          <p:nvPr>
            <p:ph sz="quarter" idx="19" hasCustomPrompt="1"/>
          </p:nvPr>
        </p:nvSpPr>
        <p:spPr>
          <a:xfrm>
            <a:off x="152400" y="2286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 baseline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14" name="CT"/>
          <p:cNvSpPr>
            <a:spLocks noGrp="1"/>
          </p:cNvSpPr>
          <p:nvPr>
            <p:ph sz="quarter" idx="20" hasCustomPrompt="1"/>
          </p:nvPr>
        </p:nvSpPr>
        <p:spPr>
          <a:xfrm>
            <a:off x="152400" y="838200"/>
            <a:ext cx="8839200" cy="22098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800" b="0" i="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152400" y="3505200"/>
            <a:ext cx="8839200" cy="1447800"/>
          </a:xfrm>
          <a:prstGeom prst="rect">
            <a:avLst/>
          </a:prstGeom>
        </p:spPr>
        <p:txBody>
          <a:bodyPr anchor="b"/>
          <a:lstStyle>
            <a:lvl1pPr>
              <a:defRPr sz="6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Book Title</a:t>
            </a:r>
          </a:p>
        </p:txBody>
      </p:sp>
      <p:sp>
        <p:nvSpPr>
          <p:cNvPr id="15" name="Edition"/>
          <p:cNvSpPr>
            <a:spLocks noGrp="1"/>
          </p:cNvSpPr>
          <p:nvPr>
            <p:ph sz="quarter" idx="17" hasCustomPrompt="1"/>
          </p:nvPr>
        </p:nvSpPr>
        <p:spPr>
          <a:xfrm>
            <a:off x="152400" y="5029200"/>
            <a:ext cx="88392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900" b="1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Third Edition</a:t>
            </a:r>
          </a:p>
        </p:txBody>
      </p:sp>
      <p:sp>
        <p:nvSpPr>
          <p:cNvPr id="16" name="Author"/>
          <p:cNvSpPr>
            <a:spLocks noGrp="1"/>
          </p:cNvSpPr>
          <p:nvPr>
            <p:ph sz="quarter" idx="18" hasCustomPrompt="1"/>
          </p:nvPr>
        </p:nvSpPr>
        <p:spPr>
          <a:xfrm>
            <a:off x="152400" y="6096000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</a:lstStyle>
          <a:p>
            <a:pPr lvl="0"/>
            <a:r>
              <a:rPr lang="en-US" dirty="0"/>
              <a:t>David Klein</a:t>
            </a:r>
          </a:p>
        </p:txBody>
      </p:sp>
    </p:spTree>
    <p:extLst>
      <p:ext uri="{BB962C8B-B14F-4D97-AF65-F5344CB8AC3E}">
        <p14:creationId xmlns:p14="http://schemas.microsoft.com/office/powerpoint/2010/main" val="1064232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Anatomy and Physiology Defined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905000"/>
            <a:ext cx="8534400" cy="3962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28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Anatomy is the science of structure and the relationships among structures.</a:t>
            </a:r>
          </a:p>
          <a:p>
            <a:pPr lvl="0"/>
            <a:r>
              <a:rPr lang="en-US" dirty="0"/>
              <a:t>Physiology is the science of body functions, that is, how the body parts work.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71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or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3276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"/>
          <p:cNvSpPr>
            <a:spLocks noGrp="1"/>
          </p:cNvSpPr>
          <p:nvPr>
            <p:ph sz="quarter" idx="15" hasCustomPrompt="1"/>
          </p:nvPr>
        </p:nvSpPr>
        <p:spPr>
          <a:xfrm>
            <a:off x="304800" y="5029200"/>
            <a:ext cx="853440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Font typeface="Arial" charset="0"/>
              <a:buNone/>
              <a:defRPr sz="2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sz="2000" dirty="0"/>
              <a:t>Figure 4.5 Figure title placeholder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103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9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3429000"/>
            <a:ext cx="8534400" cy="152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50292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0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5600"/>
            <a:ext cx="8534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810000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702175"/>
            <a:ext cx="85344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594350"/>
            <a:ext cx="3886200" cy="76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43400" y="5593143"/>
            <a:ext cx="3886200" cy="747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15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375848"/>
            <a:ext cx="8534400" cy="2911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1152" y="2764808"/>
            <a:ext cx="8534400" cy="394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/>
          </p:nvPr>
        </p:nvSpPr>
        <p:spPr>
          <a:xfrm>
            <a:off x="304800" y="32982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04800" y="3831608"/>
            <a:ext cx="8534400" cy="3810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/>
          </p:nvPr>
        </p:nvSpPr>
        <p:spPr>
          <a:xfrm>
            <a:off x="304800" y="43650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  <a:lvl2pPr>
              <a:defRPr baseline="0">
                <a:latin typeface="Times New Roman" pitchFamily="18" charset="0"/>
              </a:defRPr>
            </a:lvl2pPr>
            <a:lvl3pPr>
              <a:defRPr baseline="0">
                <a:latin typeface="Times New Roman" pitchFamily="18" charset="0"/>
              </a:defRPr>
            </a:lvl3pPr>
            <a:lvl4pPr>
              <a:defRPr baseline="0">
                <a:latin typeface="Times New Roman" pitchFamily="18" charset="0"/>
              </a:defRPr>
            </a:lvl4pPr>
            <a:lvl5pPr>
              <a:defRPr baseline="0">
                <a:latin typeface="Times New Roman" pitchFamily="18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2"/>
          </p:nvPr>
        </p:nvSpPr>
        <p:spPr>
          <a:xfrm>
            <a:off x="304800" y="48222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cap="none"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3"/>
          </p:nvPr>
        </p:nvSpPr>
        <p:spPr>
          <a:xfrm>
            <a:off x="304800" y="5279408"/>
            <a:ext cx="8534400" cy="3048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4"/>
          </p:nvPr>
        </p:nvSpPr>
        <p:spPr>
          <a:xfrm>
            <a:off x="381000" y="5660408"/>
            <a:ext cx="8458200" cy="228600"/>
          </a:xfrm>
          <a:prstGeom prst="rect">
            <a:avLst/>
          </a:prstGeom>
        </p:spPr>
        <p:txBody>
          <a:bodyPr/>
          <a:lstStyle>
            <a:lvl1pPr>
              <a:buNone/>
              <a:defRPr baseline="0">
                <a:latin typeface="Times New Roman" pitchFamily="18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3533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4451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60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7"/>
          </p:nvPr>
        </p:nvSpPr>
        <p:spPr>
          <a:xfrm>
            <a:off x="4724400" y="1752600"/>
            <a:ext cx="4114800" cy="281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8"/>
          </p:nvPr>
        </p:nvSpPr>
        <p:spPr>
          <a:xfrm>
            <a:off x="2286000" y="4724400"/>
            <a:ext cx="4572000" cy="148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98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6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7620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6670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33528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4038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800600"/>
            <a:ext cx="8534400" cy="6096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54864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COBBL"/>
          <p:cNvSpPr>
            <a:spLocks noGrp="1"/>
          </p:cNvSpPr>
          <p:nvPr>
            <p:ph sz="quarter" idx="10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5275" indent="-295275">
              <a:buClr>
                <a:schemeClr val="accent2"/>
              </a:buClr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360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/>
          </p:nvPr>
        </p:nvSpPr>
        <p:spPr>
          <a:xfrm>
            <a:off x="304800" y="1752600"/>
            <a:ext cx="8534400" cy="5334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None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endParaRPr lang="en-US" dirty="0"/>
          </a:p>
        </p:txBody>
      </p:sp>
      <p:sp>
        <p:nvSpPr>
          <p:cNvPr id="9" name="Media LInk"/>
          <p:cNvSpPr>
            <a:spLocks noGrp="1"/>
          </p:cNvSpPr>
          <p:nvPr>
            <p:ph sz="quarter" idx="16"/>
          </p:nvPr>
        </p:nvSpPr>
        <p:spPr>
          <a:xfrm>
            <a:off x="304800" y="24384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304800" y="2971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8"/>
          </p:nvPr>
        </p:nvSpPr>
        <p:spPr>
          <a:xfrm>
            <a:off x="304800" y="35052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9"/>
          </p:nvPr>
        </p:nvSpPr>
        <p:spPr>
          <a:xfrm>
            <a:off x="304800" y="40386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0"/>
          </p:nvPr>
        </p:nvSpPr>
        <p:spPr>
          <a:xfrm>
            <a:off x="304800" y="4648200"/>
            <a:ext cx="8534400" cy="5334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1"/>
          </p:nvPr>
        </p:nvSpPr>
        <p:spPr>
          <a:xfrm>
            <a:off x="304800" y="5257800"/>
            <a:ext cx="8534400" cy="457200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609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y Term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</p:spPr>
        <p:txBody>
          <a:bodyPr/>
          <a:lstStyle/>
          <a:p>
            <a:r>
              <a:rPr lang="en-US" dirty="0"/>
              <a:t>Language</a:t>
            </a:r>
          </a:p>
        </p:txBody>
      </p:sp>
      <p:sp>
        <p:nvSpPr>
          <p:cNvPr id="7" name="Definition of Key Term"/>
          <p:cNvSpPr>
            <a:spLocks noGrp="1"/>
          </p:cNvSpPr>
          <p:nvPr>
            <p:ph sz="quarter" idx="15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292608" indent="-292608">
              <a:spcBef>
                <a:spcPts val="1000"/>
              </a:spcBef>
              <a:buClr>
                <a:schemeClr val="accent2"/>
              </a:buClr>
              <a:buFont typeface="Arial" charset="0"/>
              <a:buChar char="•"/>
              <a:defRPr sz="3000" b="0" i="0" baseline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450850">
              <a:spcBef>
                <a:spcPts val="1000"/>
              </a:spcBef>
              <a:buFont typeface="+mj-lt"/>
              <a:buAutoNum type="alphaLcPeriod"/>
              <a:tabLst/>
              <a:defRPr sz="2800" b="0" i="0" baseline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</a:lstStyle>
          <a:p>
            <a:pPr lvl="0"/>
            <a:r>
              <a:rPr lang="en-US" dirty="0"/>
              <a:t>Form of communication using sounds and symbols combined according to specified rules</a:t>
            </a:r>
          </a:p>
        </p:txBody>
      </p:sp>
      <p:sp>
        <p:nvSpPr>
          <p:cNvPr id="9" name="Media LInk"/>
          <p:cNvSpPr>
            <a:spLocks noGrp="1"/>
          </p:cNvSpPr>
          <p:nvPr>
            <p:ph sz="quarter" idx="16" hasCustomPrompt="1"/>
          </p:nvPr>
        </p:nvSpPr>
        <p:spPr>
          <a:xfrm>
            <a:off x="304800" y="5867400"/>
            <a:ext cx="8534400" cy="609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Media link placeholder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586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3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21840"/>
            <a:ext cx="8534400" cy="8602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732580"/>
            <a:ext cx="8534400" cy="8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4659488"/>
            <a:ext cx="8534400" cy="8186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04800" y="5629955"/>
            <a:ext cx="8534400" cy="6150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64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"/>
          <p:cNvSpPr>
            <a:spLocks noGrp="1"/>
          </p:cNvSpPr>
          <p:nvPr>
            <p:ph type="title" hasCustomPrompt="1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Section or Topic Heading</a:t>
            </a:r>
          </a:p>
        </p:txBody>
      </p:sp>
      <p:sp>
        <p:nvSpPr>
          <p:cNvPr id="6" name="Content Placeholder"/>
          <p:cNvSpPr>
            <a:spLocks noGrp="1"/>
          </p:cNvSpPr>
          <p:nvPr>
            <p:ph sz="quarter" idx="16"/>
          </p:nvPr>
        </p:nvSpPr>
        <p:spPr>
          <a:xfrm>
            <a:off x="304800" y="1752600"/>
            <a:ext cx="8534400" cy="9933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45D28D-E050-4820-AFD5-BCEEE93DFAD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2897735"/>
            <a:ext cx="8534400" cy="9462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04800" y="3970460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F641CCC3-3BAF-49BA-81A2-3696342DF5C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04800" y="5022795"/>
            <a:ext cx="8534400" cy="9005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Slide Number Placehold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31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667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9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: Vers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534400" cy="380999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47261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304800" y="5791200"/>
            <a:ext cx="8534400" cy="457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574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Slid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61253"/>
            <a:ext cx="8534400" cy="32067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1"/>
            <a:ext cx="8534400" cy="52772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381250" cy="365125"/>
          </a:xfrm>
        </p:spPr>
        <p:txBody>
          <a:bodyPr/>
          <a:lstStyle/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8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BL 2-co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 numCol="2" spcCol="548640"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Two-Column</a:t>
            </a:r>
          </a:p>
          <a:p>
            <a:pPr lvl="0"/>
            <a:r>
              <a:rPr lang="en-US" dirty="0"/>
              <a:t>This Outline Has No Sub-lists</a:t>
            </a:r>
          </a:p>
          <a:p>
            <a:pPr lvl="0"/>
            <a:r>
              <a:rPr lang="en-US" dirty="0"/>
              <a:t>This List Is Bulleted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0"/>
            <a:r>
              <a:rPr lang="en-US" dirty="0"/>
              <a:t>This is Another Heading</a:t>
            </a:r>
          </a:p>
          <a:p>
            <a:pPr lvl="0"/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  <a:p>
            <a:pPr marL="292608" marR="0" lvl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This is Another Heading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chemeClr val="accent2"/>
              </a:buClr>
              <a:buFont typeface="+mj-lt"/>
              <a:buAutoNum type="arabicPeriod"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One-Column</a:t>
            </a:r>
          </a:p>
          <a:p>
            <a:pPr lvl="0"/>
            <a:r>
              <a:rPr lang="en-US" dirty="0"/>
              <a:t>It Is One-Column Only</a:t>
            </a:r>
          </a:p>
          <a:p>
            <a:pPr lvl="0"/>
            <a:r>
              <a:rPr lang="en-US" dirty="0"/>
              <a:t>This Outline Has H1 Headings Only</a:t>
            </a:r>
          </a:p>
          <a:p>
            <a:pPr lvl="0"/>
            <a:r>
              <a:rPr lang="en-US" dirty="0"/>
              <a:t>The Headings Are in Title Case, Matching the </a:t>
            </a:r>
            <a:r>
              <a:rPr lang="en-US" dirty="0" err="1"/>
              <a:t>eText</a:t>
            </a:r>
            <a:r>
              <a:rPr lang="en-US" dirty="0"/>
              <a:t>; This Can Vary by Title</a:t>
            </a:r>
          </a:p>
          <a:p>
            <a:pPr lvl="0"/>
            <a:r>
              <a:rPr lang="en-US" dirty="0"/>
              <a:t>This List Is Numbered</a:t>
            </a:r>
          </a:p>
          <a:p>
            <a:pPr lvl="0"/>
            <a:r>
              <a:rPr lang="en-US" dirty="0"/>
              <a:t>The Outline Slide Has a Footer</a:t>
            </a:r>
          </a:p>
          <a:p>
            <a:pPr lvl="0"/>
            <a:r>
              <a:rPr lang="en-US" dirty="0"/>
              <a:t>Outline Items Usually Have No Ending Punctuation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27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C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1148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0"/>
            <a:r>
              <a:rPr lang="en-US" dirty="0"/>
              <a:t>1.2	It is One-column Only</a:t>
            </a:r>
          </a:p>
          <a:p>
            <a:pPr lvl="0"/>
            <a:r>
              <a:rPr lang="en-US" dirty="0"/>
              <a:t>1.3	This Outline Has No Sub-lists</a:t>
            </a:r>
          </a:p>
          <a:p>
            <a:pPr lvl="0"/>
            <a:r>
              <a:rPr lang="en-US" dirty="0"/>
              <a:t>1.4	This List Is Double-numbered</a:t>
            </a:r>
          </a:p>
          <a:p>
            <a:pPr lvl="0"/>
            <a:r>
              <a:rPr lang="en-US" dirty="0"/>
              <a:t>1.5	The Outline Slide Has a Footer</a:t>
            </a:r>
          </a:p>
          <a:p>
            <a:pPr lvl="0"/>
            <a:r>
              <a:rPr lang="en-US" dirty="0"/>
              <a:t>10.6	Outline Items Usually Have No Ending Punctuation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572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BBL"/>
          <p:cNvSpPr>
            <a:spLocks noGrp="1"/>
          </p:cNvSpPr>
          <p:nvPr>
            <p:ph sz="quarter" idx="12" hasCustomPrompt="1"/>
          </p:nvPr>
        </p:nvSpPr>
        <p:spPr>
          <a:xfrm>
            <a:off x="304800" y="1752600"/>
            <a:ext cx="8534400" cy="4495800"/>
          </a:xfrm>
          <a:prstGeom prst="rect">
            <a:avLst/>
          </a:prstGeom>
        </p:spPr>
        <p:txBody>
          <a:bodyPr/>
          <a:lstStyle>
            <a:lvl1pPr marL="292608" marR="0" indent="-29260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621792" marR="0" indent="-32004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ct val="80000"/>
              <a:buFont typeface="Courier New" charset="0"/>
              <a:buChar char="o"/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 sz="2800" b="0" i="0"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 dirty="0"/>
              <a:t>This Is a Sample Outline for 1-Column </a:t>
            </a:r>
          </a:p>
          <a:p>
            <a:pPr lvl="1"/>
            <a:r>
              <a:rPr lang="en-US" dirty="0"/>
              <a:t>It Has H2s</a:t>
            </a:r>
          </a:p>
          <a:p>
            <a:pPr lvl="0"/>
            <a:r>
              <a:rPr lang="en-US" dirty="0"/>
              <a:t>It Is One-column Only</a:t>
            </a:r>
          </a:p>
          <a:p>
            <a:pPr lvl="1"/>
            <a:r>
              <a:rPr lang="en-US" dirty="0"/>
              <a:t>It Will Probably Not Have Art</a:t>
            </a:r>
          </a:p>
          <a:p>
            <a:pPr lvl="0"/>
            <a:r>
              <a:rPr lang="en-US" dirty="0"/>
              <a:t>This Is a Bulleted List</a:t>
            </a:r>
          </a:p>
          <a:p>
            <a:pPr lvl="1"/>
            <a:r>
              <a:rPr lang="en-US" dirty="0"/>
              <a:t>Make Sure That Any Links Included Here, for Any Reason, Have Descriptive Hyperlinks</a:t>
            </a:r>
          </a:p>
          <a:p>
            <a:pPr lvl="0"/>
            <a:r>
              <a:rPr lang="en-US" dirty="0"/>
              <a:t>Outline Items Usually Have No Ending Punctuation</a:t>
            </a:r>
          </a:p>
          <a:p>
            <a:pPr lvl="1"/>
            <a:r>
              <a:rPr lang="en-US" dirty="0"/>
              <a:t>There is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909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1 (sing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419600"/>
          </a:xfrm>
          <a:prstGeom prst="rect">
            <a:avLst/>
          </a:prstGeom>
        </p:spPr>
        <p:txBody>
          <a:bodyPr/>
          <a:lstStyle>
            <a:lvl1pPr marL="465138" indent="-465138">
              <a:buClr>
                <a:schemeClr val="accent2"/>
              </a:buClr>
              <a:buFont typeface="+mj-lt"/>
              <a:buAutoNum type="arabicPeriod"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803275" indent="-282575">
              <a:buClr>
                <a:schemeClr val="accent2"/>
              </a:buClr>
              <a:tabLst/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803275" marR="0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This Is a Sample Outline for One-Column and single number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 </a:t>
            </a:r>
          </a:p>
          <a:p>
            <a:pPr lvl="0"/>
            <a:r>
              <a:rPr lang="en-US" dirty="0"/>
              <a:t>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marL="803275" marR="0" lvl="2" indent="-2825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Special Feature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utline: Version E2 (double#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BNL"/>
          <p:cNvSpPr>
            <a:spLocks noGrp="1"/>
          </p:cNvSpPr>
          <p:nvPr>
            <p:ph sz="quarter" idx="14" hasCustomPrompt="1"/>
          </p:nvPr>
        </p:nvSpPr>
        <p:spPr>
          <a:xfrm>
            <a:off x="304800" y="1752600"/>
            <a:ext cx="8534400" cy="4343400"/>
          </a:xfrm>
          <a:prstGeom prst="rect">
            <a:avLst/>
          </a:prstGeom>
        </p:spPr>
        <p:txBody>
          <a:bodyPr/>
          <a:lstStyle>
            <a:lvl1pPr marL="803275" indent="-803275">
              <a:buNone/>
              <a:tabLst/>
              <a:defRPr sz="2800" b="0" i="0" baseline="0">
                <a:latin typeface="Times New Roman" charset="0"/>
                <a:ea typeface="Times New Roman" charset="0"/>
                <a:cs typeface="Times New Roman" charset="0"/>
              </a:defRPr>
            </a:lvl1pPr>
            <a:lvl2pPr marL="1143000" indent="-292608">
              <a:buClr>
                <a:schemeClr val="accent2"/>
              </a:buClr>
              <a:defRPr sz="2400" b="0" i="0" baseline="0"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marR="0" indent="-29260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b="0" i="0">
                <a:solidFill>
                  <a:schemeClr val="accent2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</a:lstStyle>
          <a:p>
            <a:pPr lvl="0"/>
            <a:r>
              <a:rPr lang="en-US" dirty="0"/>
              <a:t>1.1	This Is a Sample Outline for One-Column and Double-numbered</a:t>
            </a:r>
          </a:p>
          <a:p>
            <a:pPr lvl="1"/>
            <a:r>
              <a:rPr lang="en-US" dirty="0"/>
              <a:t>The H2 Level Does Not Have a Number</a:t>
            </a:r>
          </a:p>
          <a:p>
            <a:pPr lvl="2"/>
            <a:r>
              <a:rPr lang="en-US" dirty="0"/>
              <a:t>One of the Subheadings May Be a Special Feature </a:t>
            </a:r>
          </a:p>
          <a:p>
            <a:pPr lvl="0"/>
            <a:r>
              <a:rPr lang="en-US" dirty="0"/>
              <a:t>10.2	This Outline Has Two Levels</a:t>
            </a:r>
          </a:p>
          <a:p>
            <a:pPr lvl="1"/>
            <a:r>
              <a:rPr lang="en-US" dirty="0"/>
              <a:t>Outline Items Usually Have No Ending Punctuation</a:t>
            </a:r>
          </a:p>
          <a:p>
            <a:pPr lvl="2"/>
            <a:r>
              <a:rPr lang="en-US" dirty="0"/>
              <a:t>Special Feature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6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04800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8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58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42" r:id="rId2"/>
    <p:sldLayoutId id="2147483956" r:id="rId3"/>
    <p:sldLayoutId id="2147483955" r:id="rId4"/>
    <p:sldLayoutId id="2147483957" r:id="rId5"/>
    <p:sldLayoutId id="2147483959" r:id="rId6"/>
    <p:sldLayoutId id="2147483958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3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64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2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9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94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2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9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8381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381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67B19427-F580-D146-B60E-4CADEE7549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2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91" r:id="rId3"/>
    <p:sldLayoutId id="2147484004" r:id="rId4"/>
    <p:sldLayoutId id="2147483997" r:id="rId5"/>
    <p:sldLayoutId id="2147483974" r:id="rId6"/>
    <p:sldLayoutId id="2147483975" r:id="rId7"/>
    <p:sldLayoutId id="2147484000" r:id="rId8"/>
    <p:sldLayoutId id="2147484003" r:id="rId9"/>
    <p:sldLayoutId id="2147484002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3DD970A-8A59-5645-997B-8F1EF84171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32460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74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7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600" b="0" i="0" kern="1200">
          <a:solidFill>
            <a:schemeClr val="tx1"/>
          </a:solidFill>
          <a:latin typeface="STIX" charset="0"/>
          <a:ea typeface="STIX" charset="0"/>
          <a:cs typeface="STIX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D7B39C-BF00-4F13-B06E-082B0BDAE18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52400" y="152400"/>
            <a:ext cx="8839200" cy="533400"/>
          </a:xfrm>
        </p:spPr>
        <p:txBody>
          <a:bodyPr/>
          <a:lstStyle/>
          <a:p>
            <a:r>
              <a:rPr lang="en-US" dirty="0"/>
              <a:t>Statistics Session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7E4D3-8A97-4719-BC9B-B3AFE3509321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335423" y="685800"/>
            <a:ext cx="8839200" cy="2286000"/>
          </a:xfrm>
        </p:spPr>
        <p:txBody>
          <a:bodyPr/>
          <a:lstStyle/>
          <a:p>
            <a:r>
              <a:rPr lang="en-US" sz="3200" b="1" dirty="0"/>
              <a:t>Random Variables part 2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5E8E772-A5C1-CC4B-8415-2CFD3BA5F8BA}"/>
              </a:ext>
            </a:extLst>
          </p:cNvPr>
          <p:cNvSpPr txBox="1">
            <a:spLocks/>
          </p:cNvSpPr>
          <p:nvPr/>
        </p:nvSpPr>
        <p:spPr>
          <a:xfrm>
            <a:off x="152400" y="3730447"/>
            <a:ext cx="8839200" cy="533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b="0" i="0" kern="1200" baseline="0">
                <a:solidFill>
                  <a:schemeClr val="accent2"/>
                </a:solidFill>
                <a:latin typeface="STIX" charset="0"/>
                <a:ea typeface="STIX" charset="0"/>
                <a:cs typeface="STIX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</a:rPr>
              <a:t>Ezra Halleck, City Tech (CUNY), Fall 2021</a:t>
            </a:r>
          </a:p>
        </p:txBody>
      </p:sp>
    </p:spTree>
    <p:extLst>
      <p:ext uri="{BB962C8B-B14F-4D97-AF65-F5344CB8AC3E}">
        <p14:creationId xmlns:p14="http://schemas.microsoft.com/office/powerpoint/2010/main" val="12872058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B7B49-0B96-4C32-8D22-7CF8633FC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575" y="386368"/>
            <a:ext cx="8534400" cy="696308"/>
          </a:xfrm>
        </p:spPr>
        <p:txBody>
          <a:bodyPr/>
          <a:lstStyle/>
          <a:p>
            <a:r>
              <a:rPr lang="en-GB" dirty="0"/>
              <a:t>Example 5-5: math anxiety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2DA1A-DDF8-482B-8424-F1313E7EE1C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065503"/>
            <a:ext cx="9067800" cy="5638800"/>
          </a:xfrm>
        </p:spPr>
        <p:txBody>
          <a:bodyPr/>
          <a:lstStyle/>
          <a:p>
            <a:r>
              <a:rPr lang="en-GB" b="1" dirty="0"/>
              <a:t>Problem</a:t>
            </a:r>
            <a:r>
              <a:rPr lang="en-GB" dirty="0"/>
              <a:t>: According to a survey, 60% of all students at a large university suffer from math anxiety.</a:t>
            </a:r>
          </a:p>
          <a:p>
            <a:r>
              <a:rPr lang="en-GB" dirty="0"/>
              <a:t>Two students are randomly selected from this university.</a:t>
            </a:r>
          </a:p>
          <a:p>
            <a:r>
              <a:rPr lang="en-GB" dirty="0"/>
              <a:t>Let </a:t>
            </a:r>
            <a:r>
              <a:rPr lang="en-GB" i="1" dirty="0"/>
              <a:t>x</a:t>
            </a:r>
            <a:r>
              <a:rPr lang="en-GB" dirty="0"/>
              <a:t> denote the number of students in this sample who suffer from math anxiety. Construct the probability distribution of </a:t>
            </a:r>
            <a:r>
              <a:rPr lang="en-GB" i="1" dirty="0"/>
              <a:t>x</a:t>
            </a:r>
            <a:r>
              <a:rPr lang="en-GB" dirty="0"/>
              <a:t>.</a:t>
            </a:r>
          </a:p>
          <a:p>
            <a:pPr marL="15875"/>
            <a:r>
              <a:rPr lang="en-GB" b="1" dirty="0"/>
              <a:t>Solution</a:t>
            </a:r>
            <a:r>
              <a:rPr lang="en-GB" dirty="0"/>
              <a:t>: Let us define the following two events:</a:t>
            </a:r>
            <a:endParaRPr lang="en-US" dirty="0"/>
          </a:p>
          <a:p>
            <a:pPr marL="15875"/>
            <a:r>
              <a:rPr lang="en-GB" i="1" dirty="0"/>
              <a:t>N</a:t>
            </a:r>
            <a:r>
              <a:rPr lang="en-GB" dirty="0"/>
              <a:t> = the student selected does not suffer from math anxiety</a:t>
            </a:r>
            <a:br>
              <a:rPr lang="en-GB" dirty="0"/>
            </a:br>
            <a:r>
              <a:rPr lang="en-GB" i="1" dirty="0"/>
              <a:t>M </a:t>
            </a:r>
            <a:r>
              <a:rPr lang="en-GB" dirty="0"/>
              <a:t>= the student selected suffers from math anxiety</a:t>
            </a:r>
          </a:p>
          <a:p>
            <a:r>
              <a:rPr lang="en-GB" dirty="0"/>
              <a:t>We construct a tree to find the outcomes and their probs</a:t>
            </a:r>
          </a:p>
          <a:p>
            <a:r>
              <a:rPr lang="en-GB" dirty="0"/>
              <a:t>This part does not give a random variable.</a:t>
            </a:r>
          </a:p>
          <a:p>
            <a:r>
              <a:rPr lang="en-GB" dirty="0"/>
              <a:t>Additional processing of information from the tree is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5B106B-5F66-4208-8AB4-EC7D2228B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85EE2-86A2-4C48-BB78-CAAA82E4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02551"/>
            <a:ext cx="8534400" cy="838199"/>
          </a:xfrm>
        </p:spPr>
        <p:txBody>
          <a:bodyPr/>
          <a:lstStyle/>
          <a:p>
            <a:pPr lvl="0">
              <a:defRPr/>
            </a:pPr>
            <a:r>
              <a:rPr lang="en-GB" dirty="0"/>
              <a:t>Example 5-5: </a:t>
            </a:r>
            <a:r>
              <a:rPr lang="en-GB" sz="3200" dirty="0"/>
              <a:t>Tree Diagram</a:t>
            </a:r>
            <a:endParaRPr lang="en-US" sz="2400" dirty="0">
              <a:effectLst/>
            </a:endParaRPr>
          </a:p>
        </p:txBody>
      </p:sp>
      <p:pic>
        <p:nvPicPr>
          <p:cNvPr id="8" name="Content Placeholder 7" descr="Tree diagram: first student gives N 0.40 or M 0.60; second student N or M; final outcomes P(NN)=(0.40)(0.40)= 0.16, P(NM)=(0.40)(0.60)= 0.24, P(MN)=(0.60)(0.40)= 0.24, P(MM) = (0.60)(0.60) = 0.36.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888629" y="1340750"/>
            <a:ext cx="7366741" cy="52750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4DB6E-F28A-4E59-BA2C-CA831434A0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8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8D46-95F6-443F-9A10-1B9C00A27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0299"/>
            <a:ext cx="8534400" cy="68185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5-5: processing of tree info</a:t>
            </a:r>
            <a:endParaRPr lang="en-US" sz="2400" dirty="0"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F1F15-58E7-49F1-8792-BA2FC63C4AD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04800" y="1152150"/>
            <a:ext cx="8534400" cy="5705850"/>
          </a:xfrm>
        </p:spPr>
        <p:txBody>
          <a:bodyPr/>
          <a:lstStyle/>
          <a:p>
            <a:pPr marL="15875"/>
            <a:r>
              <a:rPr lang="en-US" sz="2400" dirty="0"/>
              <a:t>From the tree calculations, we gather that</a:t>
            </a:r>
            <a:endParaRPr lang="en-GB" sz="2400" dirty="0"/>
          </a:p>
          <a:p>
            <a:pPr marL="15875" algn="ctr"/>
            <a:r>
              <a:rPr lang="en-GB" sz="2400" i="1" dirty="0"/>
              <a:t>P</a:t>
            </a:r>
            <a:r>
              <a:rPr lang="en-GB" sz="2400" dirty="0"/>
              <a:t>(0) = </a:t>
            </a:r>
            <a:r>
              <a:rPr lang="en-GB" sz="2400" i="1" dirty="0"/>
              <a:t>P</a:t>
            </a:r>
            <a:r>
              <a:rPr lang="en-GB" sz="2400" dirty="0"/>
              <a:t>(</a:t>
            </a:r>
            <a:r>
              <a:rPr lang="en-GB" sz="2400" i="1" dirty="0"/>
              <a:t>NN</a:t>
            </a:r>
            <a:r>
              <a:rPr lang="en-GB" sz="2400" dirty="0"/>
              <a:t>) = .16</a:t>
            </a:r>
          </a:p>
          <a:p>
            <a:pPr marL="15875" algn="ctr"/>
            <a:r>
              <a:rPr lang="en-GB" sz="2400" i="1" dirty="0"/>
              <a:t>P</a:t>
            </a:r>
            <a:r>
              <a:rPr lang="en-GB" sz="2400" dirty="0"/>
              <a:t>(2) = P(</a:t>
            </a:r>
            <a:r>
              <a:rPr lang="en-GB" sz="2400" i="1" dirty="0"/>
              <a:t>MM</a:t>
            </a:r>
            <a:r>
              <a:rPr lang="en-GB" sz="2400" dirty="0"/>
              <a:t>) = .36</a:t>
            </a:r>
          </a:p>
          <a:p>
            <a:pPr marL="15875" algn="ctr"/>
            <a:endParaRPr lang="en-GB" sz="2400" dirty="0"/>
          </a:p>
          <a:p>
            <a:pPr marL="15875" algn="ctr"/>
            <a:endParaRPr lang="en-GB" sz="2400" dirty="0"/>
          </a:p>
          <a:p>
            <a:pPr marL="15875"/>
            <a:r>
              <a:rPr lang="en-GB" sz="2400" dirty="0"/>
              <a:t>We conclude that our random variable is the following:</a:t>
            </a:r>
          </a:p>
          <a:p>
            <a:pPr marL="15875"/>
            <a:endParaRPr lang="en-GB" sz="2400" dirty="0"/>
          </a:p>
          <a:p>
            <a:pPr marL="15875"/>
            <a:endParaRPr lang="en-GB" sz="2400" dirty="0"/>
          </a:p>
          <a:p>
            <a:pPr marL="15875"/>
            <a:endParaRPr lang="en-GB" dirty="0"/>
          </a:p>
          <a:p>
            <a:pPr marL="15875"/>
            <a:endParaRPr lang="en-GB" dirty="0"/>
          </a:p>
          <a:p>
            <a:pPr marL="15875"/>
            <a:r>
              <a:rPr lang="en-GB" sz="2400" dirty="0"/>
              <a:t>This is an example of a </a:t>
            </a:r>
            <a:r>
              <a:rPr lang="en-GB" sz="2400" b="1" dirty="0"/>
              <a:t>binomial distribution</a:t>
            </a:r>
            <a:r>
              <a:rPr lang="en-GB" sz="2400" dirty="0"/>
              <a:t>, </a:t>
            </a:r>
          </a:p>
          <a:p>
            <a:pPr marL="15875"/>
            <a:r>
              <a:rPr lang="en-GB" sz="2400" dirty="0"/>
              <a:t>which is the topic for the next session.</a:t>
            </a:r>
            <a:endParaRPr lang="en-US" sz="2400" dirty="0"/>
          </a:p>
          <a:p>
            <a:pPr marL="15875"/>
            <a:endParaRPr lang="en-GB" sz="2400" dirty="0"/>
          </a:p>
          <a:p>
            <a:pPr marL="15875"/>
            <a:endParaRPr lang="en-US" sz="2400" dirty="0"/>
          </a:p>
          <a:p>
            <a:pPr marL="15875"/>
            <a:endParaRPr lang="en-US" dirty="0"/>
          </a:p>
        </p:txBody>
      </p:sp>
      <p:graphicFrame>
        <p:nvGraphicFramePr>
          <p:cNvPr id="10" name="Content Placeholder 9" descr="P of 1 = P of, N M or M N = P of N M + P of M N = 0.24 + 0.24 = 0.48.">
            <a:extLst>
              <a:ext uri="{FF2B5EF4-FFF2-40B4-BE49-F238E27FC236}">
                <a16:creationId xmlns:a16="http://schemas.microsoft.com/office/drawing/2014/main" id="{6A5BC5CD-EFBF-4551-9CE8-058F402A2802}"/>
              </a:ext>
            </a:extLst>
          </p:cNvPr>
          <p:cNvGraphicFramePr>
            <a:graphicFrameLocks noGrp="1" noChangeAspect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2478287092"/>
              </p:ext>
            </p:extLst>
          </p:nvPr>
        </p:nvGraphicFramePr>
        <p:xfrm>
          <a:off x="1981200" y="2557696"/>
          <a:ext cx="5919537" cy="9065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Equation" r:id="rId3" imgW="4228920" imgH="647640" progId="Equation.DSMT4">
                  <p:embed/>
                </p:oleObj>
              </mc:Choice>
              <mc:Fallback>
                <p:oleObj name="Equation" r:id="rId3" imgW="4228920" imgH="647640" progId="Equation.DSMT4">
                  <p:embed/>
                  <p:pic>
                    <p:nvPicPr>
                      <p:cNvPr id="10" name="Content Placeholder 9" descr="P of 1 = P of, N M or M N = P of N M + P of M N = 0.24 + 0.24 = 0.48.">
                        <a:extLst>
                          <a:ext uri="{FF2B5EF4-FFF2-40B4-BE49-F238E27FC236}">
                            <a16:creationId xmlns:a16="http://schemas.microsoft.com/office/drawing/2014/main" id="{6A5BC5CD-EFBF-4551-9CE8-058F402A28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557696"/>
                        <a:ext cx="5919537" cy="9065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4452C1-C08B-4887-AB97-88836BED4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077200" y="6356350"/>
            <a:ext cx="762000" cy="365125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7" name="Content Placeholder 9" descr="Table is accessible to screenreaders">
            <a:extLst>
              <a:ext uri="{FF2B5EF4-FFF2-40B4-BE49-F238E27FC236}">
                <a16:creationId xmlns:a16="http://schemas.microsoft.com/office/drawing/2014/main" id="{8AC02C81-1D60-A741-8FEF-73020B4DCE18}"/>
              </a:ext>
            </a:extLst>
          </p:cNvPr>
          <p:cNvGraphicFramePr>
            <a:graphicFrameLocks noGrp="1"/>
          </p:cNvGraphicFramePr>
          <p:nvPr>
            <p:ph sz="quarter" idx="16"/>
            <p:extLst>
              <p:ext uri="{D42A27DB-BD31-4B8C-83A1-F6EECF244321}">
                <p14:modId xmlns:p14="http://schemas.microsoft.com/office/powerpoint/2010/main" val="1157163148"/>
              </p:ext>
            </p:extLst>
          </p:nvPr>
        </p:nvGraphicFramePr>
        <p:xfrm>
          <a:off x="2476500" y="3863742"/>
          <a:ext cx="4191000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1098">
                  <a:extLst>
                    <a:ext uri="{9D8B030D-6E8A-4147-A177-3AD203B41FA5}">
                      <a16:colId xmlns:a16="http://schemas.microsoft.com/office/drawing/2014/main" val="2618400287"/>
                    </a:ext>
                  </a:extLst>
                </a:gridCol>
                <a:gridCol w="2629902">
                  <a:extLst>
                    <a:ext uri="{9D8B030D-6E8A-4147-A177-3AD203B41FA5}">
                      <a16:colId xmlns:a16="http://schemas.microsoft.com/office/drawing/2014/main" val="3276672071"/>
                    </a:ext>
                  </a:extLst>
                </a:gridCol>
              </a:tblGrid>
              <a:tr h="365471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u="none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678017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6588002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4245821"/>
                  </a:ext>
                </a:extLst>
              </a:tr>
              <a:tr h="36547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2696113"/>
                  </a:ext>
                </a:extLst>
              </a:tr>
              <a:tr h="377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Blank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P(x) = 1.00.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5364565"/>
                  </a:ext>
                </a:extLst>
              </a:tr>
            </a:tbl>
          </a:graphicData>
        </a:graphic>
      </p:graphicFrame>
      <p:graphicFrame>
        <p:nvGraphicFramePr>
          <p:cNvPr id="8" name="Content Placeholder 10" descr="Image description is in table cell">
            <a:extLst>
              <a:ext uri="{FF2B5EF4-FFF2-40B4-BE49-F238E27FC236}">
                <a16:creationId xmlns:a16="http://schemas.microsoft.com/office/drawing/2014/main" id="{0C5C7029-2F18-184F-A862-D8BD284AFD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492528"/>
              </p:ext>
            </p:extLst>
          </p:nvPr>
        </p:nvGraphicFramePr>
        <p:xfrm>
          <a:off x="4576813" y="5450755"/>
          <a:ext cx="1591345" cy="39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Equation" r:id="rId5" imgW="1384200" imgH="342720" progId="Equation.DSMT4">
                  <p:embed/>
                </p:oleObj>
              </mc:Choice>
              <mc:Fallback>
                <p:oleObj name="Equation" r:id="rId5" imgW="1384200" imgH="342720" progId="Equation.DSMT4">
                  <p:embed/>
                  <p:pic>
                    <p:nvPicPr>
                      <p:cNvPr id="11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id="{00870C3F-6ED1-4EFD-A6C0-1D00CB74A3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813" y="5450755"/>
                        <a:ext cx="1591345" cy="394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0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D6D63-6C48-453B-B0AB-C111C175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52711"/>
          </a:xfrm>
        </p:spPr>
        <p:txBody>
          <a:bodyPr>
            <a:noAutofit/>
          </a:bodyPr>
          <a:lstStyle/>
          <a:p>
            <a:r>
              <a:rPr lang="en-US" sz="3400" dirty="0"/>
              <a:t>5.3 Mean and Standard Deviation of a Discrete Random Variable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7D0A3-8EDD-4F92-AA18-9BA3437275F2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1866602"/>
                <a:ext cx="8534400" cy="2466974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mean </a:t>
                </a:r>
                <a:r>
                  <a:rPr lang="en-US" dirty="0"/>
                  <a:t>is the value that is expected to occur per repetition, on average, if an experiment is repeated a large number of times. It is denoted by Greek letter “mu”: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𝐄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37D0A3-8EDD-4F92-AA18-9BA3437275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1866602"/>
                <a:ext cx="8534400" cy="2466974"/>
              </a:xfrm>
              <a:blipFill>
                <a:blip r:embed="rId2"/>
                <a:stretch>
                  <a:fillRect l="-1429" t="-4198" r="-1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3C3936D-A95F-414C-9620-BB9564942822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304800" y="4333576"/>
                <a:ext cx="8534400" cy="860259"/>
              </a:xfrm>
            </p:spPr>
            <p:txBody>
              <a:bodyPr/>
              <a:lstStyle/>
              <a:p>
                <a:r>
                  <a:rPr lang="en-US" dirty="0"/>
                  <a:t>The function notation with E comes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en-US" dirty="0"/>
                  <a:t> often being called 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Expected value </a:t>
                </a:r>
                <a:r>
                  <a:rPr lang="en-US" dirty="0"/>
                  <a:t>or </a:t>
                </a:r>
                <a:r>
                  <a:rPr lang="en-US" b="1" dirty="0">
                    <a:solidFill>
                      <a:schemeClr val="accent2"/>
                    </a:solidFill>
                  </a:rPr>
                  <a:t>Expectation.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3C3936D-A95F-414C-9620-BB95649428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304800" y="4333576"/>
                <a:ext cx="8534400" cy="860259"/>
              </a:xfrm>
              <a:blipFill>
                <a:blip r:embed="rId3"/>
                <a:stretch>
                  <a:fillRect l="-1637" t="-11765" b="-2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66B69F-609A-4BB1-ACD9-D23CE1EE02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E48F8-DE55-4864-86CE-B776E97DF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72196"/>
            <a:ext cx="8534400" cy="838199"/>
          </a:xfrm>
        </p:spPr>
        <p:txBody>
          <a:bodyPr/>
          <a:lstStyle/>
          <a:p>
            <a:r>
              <a:rPr lang="en-GB" dirty="0"/>
              <a:t>Example 5-6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8B2E-A968-449F-AF9D-41654007920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75802" y="1006818"/>
            <a:ext cx="8868197" cy="838200"/>
          </a:xfrm>
        </p:spPr>
        <p:txBody>
          <a:bodyPr/>
          <a:lstStyle/>
          <a:p>
            <a:r>
              <a:rPr lang="en-US" dirty="0"/>
              <a:t>The following table lists # of breakdowns per week and their probabilities for a machine based on past data.</a:t>
            </a:r>
          </a:p>
        </p:txBody>
      </p:sp>
      <p:graphicFrame>
        <p:nvGraphicFramePr>
          <p:cNvPr id="9" name="Content Placeholder 8" descr="Table is accessible to screenreaders">
            <a:extLst>
              <a:ext uri="{FF2B5EF4-FFF2-40B4-BE49-F238E27FC236}">
                <a16:creationId xmlns:a16="http://schemas.microsoft.com/office/drawing/2014/main" id="{556EB596-FC60-4D6D-BF8D-805B29258D21}"/>
              </a:ext>
            </a:extLst>
          </p:cNvPr>
          <p:cNvGraphicFramePr>
            <a:graphicFrameLocks noGrp="1"/>
          </p:cNvGraphicFramePr>
          <p:nvPr>
            <p:ph sz="quarter" idx="18"/>
          </p:nvPr>
        </p:nvGraphicFramePr>
        <p:xfrm>
          <a:off x="1156725" y="2036729"/>
          <a:ext cx="425012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060">
                  <a:extLst>
                    <a:ext uri="{9D8B030D-6E8A-4147-A177-3AD203B41FA5}">
                      <a16:colId xmlns:a16="http://schemas.microsoft.com/office/drawing/2014/main" val="646320206"/>
                    </a:ext>
                  </a:extLst>
                </a:gridCol>
                <a:gridCol w="2125060">
                  <a:extLst>
                    <a:ext uri="{9D8B030D-6E8A-4147-A177-3AD203B41FA5}">
                      <a16:colId xmlns:a16="http://schemas.microsoft.com/office/drawing/2014/main" val="2280616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Breakdowns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296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51666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2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917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087185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8284A-DB7C-4845-8CAE-4467800C5E15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75802" y="5040779"/>
            <a:ext cx="8698108" cy="810403"/>
          </a:xfrm>
        </p:spPr>
        <p:txBody>
          <a:bodyPr/>
          <a:lstStyle/>
          <a:p>
            <a:r>
              <a:rPr lang="en-US" dirty="0"/>
              <a:t>Find the mean # of breakdowns per week for this machine.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3E1D71-9CF2-4475-A628-E4CACFC230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8" name="Content Placeholder 11" descr="&#10;Table is accessible to screenreaders">
            <a:extLst>
              <a:ext uri="{FF2B5EF4-FFF2-40B4-BE49-F238E27FC236}">
                <a16:creationId xmlns:a16="http://schemas.microsoft.com/office/drawing/2014/main" id="{06364F3C-BB82-7F49-8F22-9937E569DD72}"/>
              </a:ext>
            </a:extLst>
          </p:cNvPr>
          <p:cNvGraphicFramePr>
            <a:graphicFrameLocks/>
          </p:cNvGraphicFramePr>
          <p:nvPr/>
        </p:nvGraphicFramePr>
        <p:xfrm>
          <a:off x="1182977" y="2036729"/>
          <a:ext cx="6096000" cy="280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636523863"/>
                    </a:ext>
                  </a:extLst>
                </a:gridCol>
                <a:gridCol w="2191868">
                  <a:extLst>
                    <a:ext uri="{9D8B030D-6E8A-4147-A177-3AD203B41FA5}">
                      <a16:colId xmlns:a16="http://schemas.microsoft.com/office/drawing/2014/main" val="2264124340"/>
                    </a:ext>
                  </a:extLst>
                </a:gridCol>
                <a:gridCol w="1872132">
                  <a:extLst>
                    <a:ext uri="{9D8B030D-6E8A-4147-A177-3AD203B41FA5}">
                      <a16:colId xmlns:a16="http://schemas.microsoft.com/office/drawing/2014/main" val="211726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i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i="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36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0(.15) = .00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81319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1(.20) = 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01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2(.35) = 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9904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3(.30) = .90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294059"/>
                  </a:ext>
                </a:extLst>
              </a:tr>
              <a:tr h="5221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x P(x) = 1.80.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2467331"/>
                  </a:ext>
                </a:extLst>
              </a:tr>
            </a:tbl>
          </a:graphicData>
        </a:graphic>
      </p:graphicFrame>
      <p:graphicFrame>
        <p:nvGraphicFramePr>
          <p:cNvPr id="10" name="Content Placeholder 12" descr="Image description is in table cell">
            <a:extLst>
              <a:ext uri="{FF2B5EF4-FFF2-40B4-BE49-F238E27FC236}">
                <a16:creationId xmlns:a16="http://schemas.microsoft.com/office/drawing/2014/main" id="{EF89A1B8-537F-384E-9334-F80BA4D702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06845" y="4329160"/>
          <a:ext cx="2006153" cy="459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1" name="Equation" r:id="rId3" imgW="1498320" imgH="342720" progId="Equation.DSMT4">
                  <p:embed/>
                </p:oleObj>
              </mc:Choice>
              <mc:Fallback>
                <p:oleObj name="Equation" r:id="rId3" imgW="1498320" imgH="342720" progId="Equation.DSMT4">
                  <p:embed/>
                  <p:pic>
                    <p:nvPicPr>
                      <p:cNvPr id="10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id="{EF89A1B8-537F-384E-9334-F80BA4D702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6845" y="4329160"/>
                        <a:ext cx="2006153" cy="4590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3" descr="the mean is mu equals summation x P(x) = 1.80.">
            <a:extLst>
              <a:ext uri="{FF2B5EF4-FFF2-40B4-BE49-F238E27FC236}">
                <a16:creationId xmlns:a16="http://schemas.microsoft.com/office/drawing/2014/main" id="{86F28C31-373E-CB42-BA17-A059FCCD72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2095" y="5562894"/>
          <a:ext cx="4418240" cy="494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Equation" r:id="rId5" imgW="3060360" imgH="342720" progId="Equation.DSMT4">
                  <p:embed/>
                </p:oleObj>
              </mc:Choice>
              <mc:Fallback>
                <p:oleObj name="Equation" r:id="rId5" imgW="3060360" imgH="342720" progId="Equation.DSMT4">
                  <p:embed/>
                  <p:pic>
                    <p:nvPicPr>
                      <p:cNvPr id="11" name="Content Placeholder 13" descr="the mean is mu equals summation x P(x) = 1.80.">
                        <a:extLst>
                          <a:ext uri="{FF2B5EF4-FFF2-40B4-BE49-F238E27FC236}">
                            <a16:creationId xmlns:a16="http://schemas.microsoft.com/office/drawing/2014/main" id="{86F28C31-373E-CB42-BA17-A059FCCD72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095" y="5562894"/>
                        <a:ext cx="4418240" cy="4949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474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AA2A-5422-4A0B-9AD6-6FC444EB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6" y="513954"/>
            <a:ext cx="7886700" cy="67384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125"/>
              </a:spcAft>
            </a:pPr>
            <a:r>
              <a:rPr lang="en-US" dirty="0"/>
              <a:t>bad batteries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23548-BB55-4FD8-A903-04C594718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5315" y="1359346"/>
                <a:ext cx="8493369" cy="5498654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0" dirty="0"/>
                  <a:t>2 batteries are selected </a:t>
                </a:r>
              </a:p>
              <a:p>
                <a:pPr marL="0" indent="0">
                  <a:buNone/>
                </a:pPr>
                <a:r>
                  <a:rPr lang="en-US" b="0" dirty="0"/>
                  <a:t>from a collection of 10,</a:t>
                </a:r>
              </a:p>
              <a:p>
                <a:pPr marL="0" indent="0">
                  <a:buNone/>
                </a:pPr>
                <a:r>
                  <a:rPr lang="en-US" b="0" dirty="0"/>
                  <a:t>3 of which are bad.</a:t>
                </a:r>
              </a:p>
              <a:p>
                <a:pPr marL="0" indent="0">
                  <a:buNone/>
                </a:pPr>
                <a:r>
                  <a:rPr lang="en-US" b="0" dirty="0"/>
                  <a:t>Let </a:t>
                </a:r>
                <a:r>
                  <a:rPr lang="en-US" b="0" i="1" dirty="0"/>
                  <a:t>W </a:t>
                </a:r>
                <a:r>
                  <a:rPr lang="en-US" b="0" dirty="0"/>
                  <a:t>denote:</a:t>
                </a:r>
              </a:p>
              <a:p>
                <a:pPr marL="0" indent="0">
                  <a:buNone/>
                </a:pPr>
                <a:r>
                  <a:rPr lang="en-US" b="0" dirty="0"/>
                  <a:t>    # defective batteries chosen</a:t>
                </a:r>
                <a:endParaRPr lang="en-US" dirty="0"/>
              </a:p>
              <a:p>
                <a:pPr marL="0" indent="0">
                  <a:buNone/>
                </a:pPr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15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+1∗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6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∙7+1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b="0" i="1">
                          <a:latin typeface="Cambria Math" panose="02040503050406030204" pitchFamily="18" charset="0"/>
                        </a:rPr>
                        <m:t>=0.6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r>
                  <a:rPr lang="en-US" b="0" dirty="0"/>
                  <a:t>In other words, just a little more than half a bad battery.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6D23548-BB55-4FD8-A903-04C594718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5315" y="1359346"/>
                <a:ext cx="8493369" cy="549865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:a16="http://schemas.microsoft.com/office/drawing/2014/main" id="{9DE3215E-C10E-40F9-B5F6-30E34151E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BFBAA40-F1B4-4098-8C30-CAB09FFA5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8261" y="851953"/>
            <a:ext cx="63509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7B5F9E3B-0FD6-5441-A1CE-11A272E47A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963521"/>
                  </p:ext>
                </p:extLst>
              </p:nvPr>
            </p:nvGraphicFramePr>
            <p:xfrm>
              <a:off x="5043033" y="1097915"/>
              <a:ext cx="3775651" cy="2331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024">
                      <a:extLst>
                        <a:ext uri="{9D8B030D-6E8A-4147-A177-3AD203B41FA5}">
                          <a16:colId xmlns:a16="http://schemas.microsoft.com/office/drawing/2014/main" val="2585404380"/>
                        </a:ext>
                      </a:extLst>
                    </a:gridCol>
                    <a:gridCol w="3263627">
                      <a:extLst>
                        <a:ext uri="{9D8B030D-6E8A-4147-A177-3AD203B41FA5}">
                          <a16:colId xmlns:a16="http://schemas.microsoft.com/office/drawing/2014/main" val="4239457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P(w)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47783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1∗21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575387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3∗7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5101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7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10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3∗1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45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744426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7B5F9E3B-0FD6-5441-A1CE-11A272E47A1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4963521"/>
                  </p:ext>
                </p:extLst>
              </p:nvPr>
            </p:nvGraphicFramePr>
            <p:xfrm>
              <a:off x="5043033" y="1097915"/>
              <a:ext cx="3775651" cy="233108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12024">
                      <a:extLst>
                        <a:ext uri="{9D8B030D-6E8A-4147-A177-3AD203B41FA5}">
                          <a16:colId xmlns:a16="http://schemas.microsoft.com/office/drawing/2014/main" val="2585404380"/>
                        </a:ext>
                      </a:extLst>
                    </a:gridCol>
                    <a:gridCol w="3263627">
                      <a:extLst>
                        <a:ext uri="{9D8B030D-6E8A-4147-A177-3AD203B41FA5}">
                          <a16:colId xmlns:a16="http://schemas.microsoft.com/office/drawing/2014/main" val="423945778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P(w)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74778321"/>
                      </a:ext>
                    </a:extLst>
                  </a:tr>
                  <a:tr h="653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1" t="-59615" r="-775" b="-2096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538747"/>
                      </a:ext>
                    </a:extLst>
                  </a:tr>
                  <a:tr h="653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1" t="-162745" r="-775" b="-1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051014"/>
                      </a:ext>
                    </a:extLst>
                  </a:tr>
                  <a:tr h="6534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91" t="-257692" r="-775" b="-115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744426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0BAF75-E0B1-A949-8A84-50D18369B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7AD505-1274-444D-9C5C-C8BDAC0C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38263"/>
            <a:ext cx="7886700" cy="735431"/>
          </a:xfrm>
        </p:spPr>
        <p:txBody>
          <a:bodyPr>
            <a:normAutofit/>
          </a:bodyPr>
          <a:lstStyle/>
          <a:p>
            <a:r>
              <a:rPr lang="en-US" dirty="0"/>
              <a:t>Rolling a single 6-sided, fair die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33AE4-A4A0-4C76-877D-3C65CECEC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2516207"/>
                <a:ext cx="8382000" cy="4341793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Outcomes are 1, 2, …, 6 and fair means each outcome is equally likely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So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=1∗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+2∗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⋯+6</m:t>
                    </m:r>
                    <m:r>
                      <a:rPr lang="en-US" sz="2400" b="0" i="1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1+2+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⋯+6</m:t>
                        </m:r>
                      </m:e>
                    </m:d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+6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	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∗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6∗7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r>
                  <a:rPr lang="en-US" sz="24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The expectation is a measure of the distribution’s middle.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If distribution is symmetric, as in this case, then middle is easy to find.</a:t>
                </a:r>
              </a:p>
              <a:p>
                <a:pPr marL="0" indent="0" algn="ctr">
                  <a:buNone/>
                </a:pPr>
                <a:r>
                  <a:rPr lang="en-US" sz="2400" b="0" dirty="0"/>
                  <a:t>1	2	3	4	5	6</a:t>
                </a:r>
              </a:p>
              <a:p>
                <a:pPr marL="0" indent="0" algn="ctr">
                  <a:buNone/>
                </a:pPr>
                <a:r>
                  <a:rPr lang="en-US" sz="2400" b="0" dirty="0"/>
                  <a:t>⬆</a:t>
                </a:r>
                <a:endParaRPr lang="en-US" sz="1800" b="0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33AE4-A4A0-4C76-877D-3C65CECEC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516207"/>
                <a:ext cx="8382000" cy="43417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913E79D2-FB75-447C-A37B-14515DB6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090" y="1762518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0F3CD5-FE3A-4370-9F1C-0C9B0379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D89579B-4869-4F4D-92E2-973589569F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168826"/>
                  </p:ext>
                </p:extLst>
              </p:nvPr>
            </p:nvGraphicFramePr>
            <p:xfrm>
              <a:off x="2590800" y="1273695"/>
              <a:ext cx="4213405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915">
                      <a:extLst>
                        <a:ext uri="{9D8B030D-6E8A-4147-A177-3AD203B41FA5}">
                          <a16:colId xmlns:a16="http://schemas.microsoft.com/office/drawing/2014/main" val="1690518797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166195755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2956545277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529948325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690570604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00200564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3567687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463464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17791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2">
                <a:extLst>
                  <a:ext uri="{FF2B5EF4-FFF2-40B4-BE49-F238E27FC236}">
                    <a16:creationId xmlns:a16="http://schemas.microsoft.com/office/drawing/2014/main" id="{3D89579B-4869-4F4D-92E2-973589569F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41168826"/>
                  </p:ext>
                </p:extLst>
              </p:nvPr>
            </p:nvGraphicFramePr>
            <p:xfrm>
              <a:off x="2590800" y="1273695"/>
              <a:ext cx="4213405" cy="9776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01915">
                      <a:extLst>
                        <a:ext uri="{9D8B030D-6E8A-4147-A177-3AD203B41FA5}">
                          <a16:colId xmlns:a16="http://schemas.microsoft.com/office/drawing/2014/main" val="1690518797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166195755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2956545277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529948325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690570604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00200564"/>
                        </a:ext>
                      </a:extLst>
                    </a:gridCol>
                    <a:gridCol w="601915">
                      <a:extLst>
                        <a:ext uri="{9D8B030D-6E8A-4147-A177-3AD203B41FA5}">
                          <a16:colId xmlns:a16="http://schemas.microsoft.com/office/drawing/2014/main" val="335676875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x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64634644"/>
                      </a:ext>
                    </a:extLst>
                  </a:tr>
                  <a:tr h="606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P(x)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8750" r="-500000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4255" t="-68750" r="-410638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97917" t="-68750" r="-302083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6383" t="-68750" r="-208511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5833" t="-68750" r="-104167" b="-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8511" t="-68750" r="-6383" b="-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17791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B5516-2E24-5F48-AD9B-0BD6B06B8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4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37AD505-1274-444D-9C5C-C8BDAC0C6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486070"/>
            <a:ext cx="7772400" cy="551783"/>
          </a:xfrm>
        </p:spPr>
        <p:txBody>
          <a:bodyPr>
            <a:normAutofit fontScale="90000"/>
          </a:bodyPr>
          <a:lstStyle/>
          <a:p>
            <a:r>
              <a:rPr lang="en-US" dirty="0"/>
              <a:t>Uniform </a:t>
            </a:r>
            <a:r>
              <a:rPr lang="en-US" sz="2700" dirty="0"/>
              <a:t>(generalization of a 6-sided die example)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33AE4-A4A0-4C76-877D-3C65CECEC9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283" y="1099352"/>
                <a:ext cx="8949742" cy="2453646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0" dirty="0"/>
                  <a:t>Let </a:t>
                </a:r>
                <a:r>
                  <a:rPr lang="en-US" sz="2400" b="0" i="1" dirty="0"/>
                  <a:t>X </a:t>
                </a:r>
                <a:r>
                  <a:rPr lang="en-US" sz="2400" b="0" dirty="0"/>
                  <a:t>be a random variable that is equally likely to take on any of the values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1, 2, . . . , </a:t>
                </a:r>
                <a:r>
                  <a:rPr lang="en-US" sz="2400" b="0" i="1" dirty="0"/>
                  <a:t>n</a:t>
                </a:r>
                <a:r>
                  <a:rPr lang="en-US" sz="2400" b="0" dirty="0"/>
                  <a:t>, i.e.,</a:t>
                </a:r>
              </a:p>
              <a:p>
                <a:pPr marL="0" indent="0">
                  <a:buNone/>
                </a:pPr>
                <a:endParaRPr lang="en-US" sz="3000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So</m:t>
                      </m:r>
                      <m:r>
                        <m:rPr>
                          <m:nor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=1∗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+2∗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1+2+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⋯+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200" b="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200" b="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b="0" dirty="0"/>
              </a:p>
              <a:p>
                <a:pPr marL="0" indent="0">
                  <a:buNone/>
                </a:pPr>
                <a:r>
                  <a:rPr lang="en-US" sz="2000" b="0" dirty="0"/>
                  <a:t>[We factored out 1/n and used identity: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1+2+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0" dirty="0"/>
                  <a:t>]</a:t>
                </a:r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2F833AE4-A4A0-4C76-877D-3C65CECEC9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283" y="1099352"/>
                <a:ext cx="8949742" cy="2453646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4">
            <a:extLst>
              <a:ext uri="{FF2B5EF4-FFF2-40B4-BE49-F238E27FC236}">
                <a16:creationId xmlns:a16="http://schemas.microsoft.com/office/drawing/2014/main" id="{913E79D2-FB75-447C-A37B-14515DB67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090" y="188905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E3394CB-918E-4648-A5BB-49163EB282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889020"/>
              </p:ext>
            </p:extLst>
          </p:nvPr>
        </p:nvGraphicFramePr>
        <p:xfrm>
          <a:off x="3123159" y="1517962"/>
          <a:ext cx="2841989" cy="7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r:id="rId4" imgW="1497950" imgH="393529" progId="Equation.DSMT4">
                  <p:embed/>
                </p:oleObj>
              </mc:Choice>
              <mc:Fallback>
                <p:oleObj r:id="rId4" imgW="1497950" imgH="393529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E3394CB-918E-4648-A5BB-49163EB282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3159" y="1517962"/>
                        <a:ext cx="2841989" cy="742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:a16="http://schemas.microsoft.com/office/drawing/2014/main" id="{0C0F3CD5-FE3A-4370-9F1C-0C9B03798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71875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8121DF1-17A9-9B43-91CF-82A219C68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251396"/>
              </p:ext>
            </p:extLst>
          </p:nvPr>
        </p:nvGraphicFramePr>
        <p:xfrm>
          <a:off x="7205070" y="3595101"/>
          <a:ext cx="173023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117">
                  <a:extLst>
                    <a:ext uri="{9D8B030D-6E8A-4147-A177-3AD203B41FA5}">
                      <a16:colId xmlns:a16="http://schemas.microsoft.com/office/drawing/2014/main" val="1630672275"/>
                    </a:ext>
                  </a:extLst>
                </a:gridCol>
                <a:gridCol w="865117">
                  <a:extLst>
                    <a:ext uri="{9D8B030D-6E8A-4147-A177-3AD203B41FA5}">
                      <a16:colId xmlns:a16="http://schemas.microsoft.com/office/drawing/2014/main" val="20723636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E[X]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027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439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67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22638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1366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078521"/>
                  </a:ext>
                </a:extLst>
              </a:tr>
            </a:tbl>
          </a:graphicData>
        </a:graphic>
      </p:graphicFrame>
      <p:pic>
        <p:nvPicPr>
          <p:cNvPr id="17437" name="Picture 29" descr="Platonic Solids dice | Platonic solid, Math for kids, Math models">
            <a:extLst>
              <a:ext uri="{FF2B5EF4-FFF2-40B4-BE49-F238E27FC236}">
                <a16:creationId xmlns:a16="http://schemas.microsoft.com/office/drawing/2014/main" id="{20B12B2F-D48D-5F4F-BE6C-6F47123F6F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4933" y="3595101"/>
            <a:ext cx="3154594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5C28F1-32E8-A04B-AA11-929B963DD3CA}"/>
                  </a:ext>
                </a:extLst>
              </p:cNvPr>
              <p:cNvSpPr txBox="1"/>
              <p:nvPr/>
            </p:nvSpPr>
            <p:spPr>
              <a:xfrm>
                <a:off x="-2407" y="3629985"/>
                <a:ext cx="3850443" cy="1906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Since the distribution is symmetric this should not be a surprise.</a:t>
                </a:r>
              </a:p>
              <a:p>
                <a:r>
                  <a:rPr lang="en-US" sz="2000" dirty="0"/>
                  <a:t>To find the middle, we can add first and last elements and divide by 2: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last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first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65C28F1-32E8-A04B-AA11-929B963DD3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07" y="3629985"/>
                <a:ext cx="3850443" cy="1906548"/>
              </a:xfrm>
              <a:prstGeom prst="rect">
                <a:avLst/>
              </a:prstGeom>
              <a:blipFill>
                <a:blip r:embed="rId7"/>
                <a:stretch>
                  <a:fillRect l="-1980" t="-1325" r="-2310" b="-1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8B489E7-61E1-4E44-BF96-3243273CAD68}"/>
              </a:ext>
            </a:extLst>
          </p:cNvPr>
          <p:cNvSpPr txBox="1"/>
          <p:nvPr/>
        </p:nvSpPr>
        <p:spPr>
          <a:xfrm>
            <a:off x="533400" y="603504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0" dirty="0"/>
              <a:t>1	2	3	…	n-2	n-1	n</a:t>
            </a:r>
          </a:p>
          <a:p>
            <a:pPr marL="0" indent="0" algn="ctr">
              <a:buNone/>
            </a:pPr>
            <a:r>
              <a:rPr lang="en-US" sz="1800" b="0" dirty="0"/>
              <a:t>⬆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634532-5981-904D-A794-CF5AB7B3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03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8516-BEC1-4610-A5DC-D6797D6E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 Study 5-1 All State Lottery</a:t>
            </a:r>
            <a:endParaRPr lang="en-US" dirty="0"/>
          </a:p>
        </p:txBody>
      </p:sp>
      <p:pic>
        <p:nvPicPr>
          <p:cNvPr id="4" name="Content Placeholder 3" descr="An image illustrates an advertisement of an all state lottery.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1090882" y="1950545"/>
            <a:ext cx="6962235" cy="402370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A5968-C128-4A9E-943D-31A44B9DA6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3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A001-1FAD-46D1-BBB9-E9688564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9095"/>
            <a:ext cx="8534400" cy="970546"/>
          </a:xfrm>
        </p:spPr>
        <p:txBody>
          <a:bodyPr>
            <a:noAutofit/>
          </a:bodyPr>
          <a:lstStyle/>
          <a:p>
            <a:r>
              <a:rPr lang="en-GB" sz="3400" dirty="0"/>
              <a:t>Variance of a Discrete Random Variable</a:t>
            </a:r>
            <a:endParaRPr lang="en-US" sz="3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4A698-76CE-4114-9271-60D83E7270E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304800" y="987682"/>
                <a:ext cx="8534400" cy="5401223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chemeClr val="accent2"/>
                    </a:solidFill>
                  </a:rPr>
                  <a:t>The variance of a discrete random variable </a:t>
                </a:r>
                <a:r>
                  <a:rPr lang="en-US" i="1" dirty="0"/>
                  <a:t>X </a:t>
                </a:r>
                <a:r>
                  <a:rPr lang="en-US" dirty="0"/>
                  <a:t>is a steppingstone for finding the standard deviation: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b="1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Using the definition of expectation &amp; taking square root: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4A698-76CE-4114-9271-60D83E727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304800" y="987682"/>
                <a:ext cx="8534400" cy="5401223"/>
              </a:xfrm>
              <a:blipFill>
                <a:blip r:embed="rId3"/>
                <a:stretch>
                  <a:fillRect l="-1429"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80BB9-2D10-45C2-8223-DDAC87D2A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87274" y="6388905"/>
            <a:ext cx="851925" cy="332570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0" name="Content Placeholder 8" descr="sigma = the square root of start expression summation x squared p left parenthesis x right parenthesis minus mu squared&#10;">
            <a:extLst>
              <a:ext uri="{FF2B5EF4-FFF2-40B4-BE49-F238E27FC236}">
                <a16:creationId xmlns:a16="http://schemas.microsoft.com/office/drawing/2014/main" id="{10B7503E-086B-6E4F-AAC1-31C2CA8D662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6806796"/>
              </p:ext>
            </p:extLst>
          </p:nvPr>
        </p:nvGraphicFramePr>
        <p:xfrm>
          <a:off x="1752600" y="4114800"/>
          <a:ext cx="4978409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4" imgW="1955520" imgH="419040" progId="Equation.DSMT4">
                  <p:embed/>
                </p:oleObj>
              </mc:Choice>
              <mc:Fallback>
                <p:oleObj name="Equation" r:id="rId4" imgW="1955520" imgH="419040" progId="Equation.DSMT4">
                  <p:embed/>
                  <p:pic>
                    <p:nvPicPr>
                      <p:cNvPr id="10" name="Content Placeholder 8" descr="sigma = the square root of start expression summation x squared p left parenthesis x right parenthesis minus mu squared&#10;">
                        <a:extLst>
                          <a:ext uri="{FF2B5EF4-FFF2-40B4-BE49-F238E27FC236}">
                            <a16:creationId xmlns:a16="http://schemas.microsoft.com/office/drawing/2014/main" id="{10B7503E-086B-6E4F-AAC1-31C2CA8D6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4978409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51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14B45-DD61-4815-A1CF-AF15BAF8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533400"/>
            <a:ext cx="8915400" cy="838199"/>
          </a:xfrm>
        </p:spPr>
        <p:txBody>
          <a:bodyPr>
            <a:normAutofit fontScale="90000"/>
          </a:bodyPr>
          <a:lstStyle/>
          <a:p>
            <a:r>
              <a:rPr lang="en-US" dirty="0"/>
              <a:t>Reminder of Opening Example from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3B378F-9C75-49FD-AE97-821E4DD6D7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20040" y="1143000"/>
            <a:ext cx="8534400" cy="5181600"/>
          </a:xfrm>
        </p:spPr>
        <p:txBody>
          <a:bodyPr/>
          <a:lstStyle/>
          <a:p>
            <a:r>
              <a:rPr lang="en-US" dirty="0"/>
              <a:t>When you purchase a lottery ticket for $5 and you don’t win anything, then your “earnings” are – 5. If you get a $20 prize, then your earnings are 20 – 5 = 15. </a:t>
            </a:r>
          </a:p>
          <a:p>
            <a:r>
              <a:rPr lang="en-US" dirty="0"/>
              <a:t>Playing the lottery and determining your earnings is an experiment with a numeric outcome and hence is an example of a </a:t>
            </a:r>
            <a:r>
              <a:rPr lang="en-US" b="1" dirty="0"/>
              <a:t>random variable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21EBC-0D72-4FA5-956B-1FBE431C3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A001-1FAD-46D1-BBB9-E9688564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1"/>
            <a:ext cx="9144000" cy="693729"/>
          </a:xfrm>
        </p:spPr>
        <p:txBody>
          <a:bodyPr>
            <a:noAutofit/>
          </a:bodyPr>
          <a:lstStyle/>
          <a:p>
            <a:r>
              <a:rPr lang="en-GB" sz="3200" dirty="0"/>
              <a:t>Standard Deviation of Discrete Random Variable</a:t>
            </a:r>
            <a:endParaRPr lang="en-US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4A698-76CE-4114-9271-60D83E7270ED}"/>
                  </a:ext>
                </a:extLst>
              </p:cNvPr>
              <p:cNvSpPr>
                <a:spLocks noGrp="1"/>
              </p:cNvSpPr>
              <p:nvPr>
                <p:ph sz="quarter" idx="16"/>
              </p:nvPr>
            </p:nvSpPr>
            <p:spPr>
              <a:xfrm>
                <a:off x="228600" y="1371600"/>
                <a:ext cx="8610600" cy="2696166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 b="1" dirty="0">
                    <a:solidFill>
                      <a:schemeClr val="accent2"/>
                    </a:solidFill>
                  </a:rPr>
                  <a:t>standard deviation of a discrete random variable </a:t>
                </a:r>
                <a:r>
                  <a:rPr lang="en-US" i="1" dirty="0"/>
                  <a:t>X</a:t>
                </a:r>
                <a:r>
                  <a:rPr lang="en-US" dirty="0"/>
                  <a:t> measures the spread of its probability distribution: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rad>
                  </m:oMath>
                </a14:m>
                <a:r>
                  <a:rPr lang="en-US" dirty="0"/>
                  <a:t> (definition)</a:t>
                </a:r>
              </a:p>
              <a:p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𝑷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𝝁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(property)</a:t>
                </a:r>
              </a:p>
              <a:p>
                <a:r>
                  <a:rPr lang="en-US" dirty="0"/>
                  <a:t>Most of the time we will use the property for calculations.					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E4A698-76CE-4114-9271-60D83E7270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6"/>
              </p:nvPr>
            </p:nvSpPr>
            <p:spPr>
              <a:xfrm>
                <a:off x="228600" y="1371600"/>
                <a:ext cx="8610600" cy="2696166"/>
              </a:xfrm>
              <a:blipFill>
                <a:blip r:embed="rId2"/>
                <a:stretch>
                  <a:fillRect l="-1487" t="-3846" r="-496" b="-1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80BB9-2D10-45C2-8223-DDAC87D2AB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A1C1-B77B-49B5-9F67-17AE295E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3227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5-7</a:t>
            </a:r>
            <a:endParaRPr lang="en-US" sz="2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6022-EBDD-4D7D-AF79-50945E8E0D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195" y="1000360"/>
            <a:ext cx="8769826" cy="5857640"/>
          </a:xfrm>
        </p:spPr>
        <p:txBody>
          <a:bodyPr/>
          <a:lstStyle/>
          <a:p>
            <a:r>
              <a:rPr lang="en-GB" dirty="0"/>
              <a:t>Baier’s Electronics manufactures computer parts that are supplied to many computer companies.</a:t>
            </a:r>
          </a:p>
          <a:p>
            <a:r>
              <a:rPr lang="en-GB" dirty="0"/>
              <a:t>Two quality control inspectors at Baier’s Electronics check every part for defects before it is shipped.</a:t>
            </a:r>
          </a:p>
          <a:p>
            <a:r>
              <a:rPr lang="en-GB" dirty="0"/>
              <a:t>However, a few defective parts do pass through undetected.</a:t>
            </a:r>
          </a:p>
          <a:p>
            <a:r>
              <a:rPr lang="en-GB" dirty="0"/>
              <a:t>Let </a:t>
            </a:r>
            <a:r>
              <a:rPr lang="en-GB" i="1" dirty="0"/>
              <a:t>x</a:t>
            </a:r>
            <a:r>
              <a:rPr lang="en-GB" dirty="0"/>
              <a:t> denote the number of defective computer parts in a shipment of 400.</a:t>
            </a:r>
          </a:p>
          <a:p>
            <a:r>
              <a:rPr lang="en-GB" dirty="0"/>
              <a:t>The following table gives the probability distribution of </a:t>
            </a:r>
            <a:r>
              <a:rPr lang="en-GB" i="1" dirty="0"/>
              <a:t>x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Find the mean and standard deviation.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43F4-5951-4DEB-A9E0-E919862F4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Content Placeholder 8" descr="Table is accessible to screenreaders">
            <a:extLst>
              <a:ext uri="{FF2B5EF4-FFF2-40B4-BE49-F238E27FC236}">
                <a16:creationId xmlns:a16="http://schemas.microsoft.com/office/drawing/2014/main" id="{0F5C4BCF-B1B3-B341-9D8C-4BA6256D4757}"/>
              </a:ext>
            </a:extLst>
          </p:cNvPr>
          <p:cNvGraphicFramePr>
            <a:graphicFrameLocks/>
          </p:cNvGraphicFramePr>
          <p:nvPr/>
        </p:nvGraphicFramePr>
        <p:xfrm>
          <a:off x="418726" y="4795110"/>
          <a:ext cx="8120763" cy="12729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0109">
                  <a:extLst>
                    <a:ext uri="{9D8B030D-6E8A-4147-A177-3AD203B41FA5}">
                      <a16:colId xmlns:a16="http://schemas.microsoft.com/office/drawing/2014/main" val="391146736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2562844434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561164286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2042531403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1681900688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1379793483"/>
                    </a:ext>
                  </a:extLst>
                </a:gridCol>
                <a:gridCol w="1160109">
                  <a:extLst>
                    <a:ext uri="{9D8B030D-6E8A-4147-A177-3AD203B41FA5}">
                      <a16:colId xmlns:a16="http://schemas.microsoft.com/office/drawing/2014/main" val="2846777749"/>
                    </a:ext>
                  </a:extLst>
                </a:gridCol>
              </a:tblGrid>
              <a:tr h="636473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4871428"/>
                  </a:ext>
                </a:extLst>
              </a:tr>
              <a:tr h="636473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786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8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471435"/>
            <a:ext cx="8534400" cy="697346"/>
          </a:xfrm>
        </p:spPr>
        <p:txBody>
          <a:bodyPr/>
          <a:lstStyle/>
          <a:p>
            <a:r>
              <a:rPr lang="en-GB" dirty="0"/>
              <a:t>Example 5-7: Solution</a:t>
            </a:r>
            <a:endParaRPr lang="en-IN" dirty="0"/>
          </a:p>
        </p:txBody>
      </p:sp>
      <p:graphicFrame>
        <p:nvGraphicFramePr>
          <p:cNvPr id="12" name="Content Placeholder 11" descr="Table is accessible to screenreaders">
            <a:extLst>
              <a:ext uri="{FF2B5EF4-FFF2-40B4-BE49-F238E27FC236}">
                <a16:creationId xmlns:a16="http://schemas.microsoft.com/office/drawing/2014/main" id="{63690778-F484-43CF-819B-C07BFDAD0D9B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642539" y="1194706"/>
          <a:ext cx="8196661" cy="3794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4337">
                  <a:extLst>
                    <a:ext uri="{9D8B030D-6E8A-4147-A177-3AD203B41FA5}">
                      <a16:colId xmlns:a16="http://schemas.microsoft.com/office/drawing/2014/main" val="2545748216"/>
                    </a:ext>
                  </a:extLst>
                </a:gridCol>
                <a:gridCol w="2040963">
                  <a:extLst>
                    <a:ext uri="{9D8B030D-6E8A-4147-A177-3AD203B41FA5}">
                      <a16:colId xmlns:a16="http://schemas.microsoft.com/office/drawing/2014/main" val="2431794081"/>
                    </a:ext>
                  </a:extLst>
                </a:gridCol>
                <a:gridCol w="2162696">
                  <a:extLst>
                    <a:ext uri="{9D8B030D-6E8A-4147-A177-3AD203B41FA5}">
                      <a16:colId xmlns:a16="http://schemas.microsoft.com/office/drawing/2014/main" val="130677301"/>
                    </a:ext>
                  </a:extLst>
                </a:gridCol>
                <a:gridCol w="1306942">
                  <a:extLst>
                    <a:ext uri="{9D8B030D-6E8A-4147-A177-3AD203B41FA5}">
                      <a16:colId xmlns:a16="http://schemas.microsoft.com/office/drawing/2014/main" val="2562395654"/>
                    </a:ext>
                  </a:extLst>
                </a:gridCol>
                <a:gridCol w="1971723">
                  <a:extLst>
                    <a:ext uri="{9D8B030D-6E8A-4147-A177-3AD203B41FA5}">
                      <a16:colId xmlns:a16="http://schemas.microsoft.com/office/drawing/2014/main" val="1777835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xP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b="1" i="0" baseline="3000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squared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baseline="0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squared p(x),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596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81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065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2341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475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6853800"/>
                  </a:ext>
                </a:extLst>
              </a:tr>
              <a:tr h="2821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3231846"/>
                  </a:ext>
                </a:extLst>
              </a:tr>
              <a:tr h="5943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Blank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Blank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of P(x) = 2.50.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of x squared p(x) = 7.70.</a:t>
                      </a:r>
                      <a:endParaRPr lang="en-US" sz="700" dirty="0">
                        <a:solidFill>
                          <a:schemeClr val="bg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049120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 descr="Image description is in table cell">
            <a:extLst>
              <a:ext uri="{FF2B5EF4-FFF2-40B4-BE49-F238E27FC236}">
                <a16:creationId xmlns:a16="http://schemas.microsoft.com/office/drawing/2014/main" id="{6BE052EB-B1EC-4CAC-8C4A-DDF3E0275903}"/>
              </a:ext>
            </a:extLst>
          </p:cNvPr>
          <p:cNvGraphicFramePr>
            <a:graphicFrameLocks noGrp="1" noChangeAspect="1"/>
          </p:cNvGraphicFramePr>
          <p:nvPr>
            <p:ph sz="quarter" idx="17"/>
          </p:nvPr>
        </p:nvGraphicFramePr>
        <p:xfrm>
          <a:off x="6042777" y="1202256"/>
          <a:ext cx="415173" cy="431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3" name="Equation" r:id="rId3" imgW="330120" imgH="342720" progId="Equation.DSMT4">
                  <p:embed/>
                </p:oleObj>
              </mc:Choice>
              <mc:Fallback>
                <p:oleObj name="Equation" r:id="rId3" imgW="330120" imgH="342720" progId="Equation.DSMT4">
                  <p:embed/>
                  <p:pic>
                    <p:nvPicPr>
                      <p:cNvPr id="13" name="Content Placeholder 12" descr="Image description is in table cell">
                        <a:extLst>
                          <a:ext uri="{FF2B5EF4-FFF2-40B4-BE49-F238E27FC236}">
                            <a16:creationId xmlns:a16="http://schemas.microsoft.com/office/drawing/2014/main" id="{6BE052EB-B1EC-4CAC-8C4A-DDF3E0275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2777" y="1202256"/>
                        <a:ext cx="415173" cy="431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Image description is in table cell">
            <a:extLst>
              <a:ext uri="{FF2B5EF4-FFF2-40B4-BE49-F238E27FC236}">
                <a16:creationId xmlns:a16="http://schemas.microsoft.com/office/drawing/2014/main" id="{6BE052EB-B1EC-4CAC-8C4A-DDF3E0275903}"/>
              </a:ext>
            </a:extLst>
          </p:cNvPr>
          <p:cNvGraphicFramePr>
            <a:graphicFrameLocks noGrp="1" noChangeAspect="1"/>
          </p:cNvGraphicFramePr>
          <p:nvPr>
            <p:ph sz="quarter" idx="18"/>
          </p:nvPr>
        </p:nvGraphicFramePr>
        <p:xfrm>
          <a:off x="7439401" y="1226997"/>
          <a:ext cx="965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4" name="Equation" r:id="rId5" imgW="965160" imgH="406080" progId="Equation.DSMT4">
                  <p:embed/>
                </p:oleObj>
              </mc:Choice>
              <mc:Fallback>
                <p:oleObj name="Equation" r:id="rId5" imgW="965160" imgH="406080" progId="Equation.DSMT4">
                  <p:embed/>
                  <p:pic>
                    <p:nvPicPr>
                      <p:cNvPr id="14" name="Content Placeholder 13" descr="Image description is in table cell">
                        <a:extLst>
                          <a:ext uri="{FF2B5EF4-FFF2-40B4-BE49-F238E27FC236}">
                            <a16:creationId xmlns:a16="http://schemas.microsoft.com/office/drawing/2014/main" id="{6BE052EB-B1EC-4CAC-8C4A-DDF3E0275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9401" y="1226997"/>
                        <a:ext cx="965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Content Placeholder 14" descr="Image description is in table cell">
            <a:extLst>
              <a:ext uri="{FF2B5EF4-FFF2-40B4-BE49-F238E27FC236}">
                <a16:creationId xmlns:a16="http://schemas.microsoft.com/office/drawing/2014/main" id="{5F82ABEC-D741-4F45-970E-15310ED22C69}"/>
              </a:ext>
            </a:extLst>
          </p:cNvPr>
          <p:cNvGraphicFramePr>
            <a:graphicFrameLocks noGrp="1" noChangeAspect="1"/>
          </p:cNvGraphicFramePr>
          <p:nvPr>
            <p:ph sz="quarter" idx="19"/>
          </p:nvPr>
        </p:nvGraphicFramePr>
        <p:xfrm>
          <a:off x="3141185" y="4406512"/>
          <a:ext cx="2031655" cy="460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5" name="Equation" r:id="rId7" imgW="1511280" imgH="342720" progId="Equation.DSMT4">
                  <p:embed/>
                </p:oleObj>
              </mc:Choice>
              <mc:Fallback>
                <p:oleObj name="Equation" r:id="rId7" imgW="1511280" imgH="342720" progId="Equation.DSMT4">
                  <p:embed/>
                  <p:pic>
                    <p:nvPicPr>
                      <p:cNvPr id="15" name="Content Placeholder 14" descr="Image description is in table cell">
                        <a:extLst>
                          <a:ext uri="{FF2B5EF4-FFF2-40B4-BE49-F238E27FC236}">
                            <a16:creationId xmlns:a16="http://schemas.microsoft.com/office/drawing/2014/main" id="{5F82ABEC-D741-4F45-970E-15310ED22C6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185" y="4406512"/>
                        <a:ext cx="2031655" cy="4609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 descr="Image description is in table cell">
            <a:extLst>
              <a:ext uri="{FF2B5EF4-FFF2-40B4-BE49-F238E27FC236}">
                <a16:creationId xmlns:a16="http://schemas.microsoft.com/office/drawing/2014/main" id="{6445CCC3-4941-48F3-93C2-7EB3FFC6F0A8}"/>
              </a:ext>
            </a:extLst>
          </p:cNvPr>
          <p:cNvGraphicFramePr>
            <a:graphicFrameLocks noGrp="1" noChangeAspect="1"/>
          </p:cNvGraphicFramePr>
          <p:nvPr>
            <p:ph sz="quarter" idx="20"/>
          </p:nvPr>
        </p:nvGraphicFramePr>
        <p:xfrm>
          <a:off x="6622144" y="4421863"/>
          <a:ext cx="2189920" cy="48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6" name="Equation" r:id="rId9" imgW="1612800" imgH="355320" progId="Equation.DSMT4">
                  <p:embed/>
                </p:oleObj>
              </mc:Choice>
              <mc:Fallback>
                <p:oleObj name="Equation" r:id="rId9" imgW="1612800" imgH="355320" progId="Equation.DSMT4">
                  <p:embed/>
                  <p:pic>
                    <p:nvPicPr>
                      <p:cNvPr id="16" name="Content Placeholder 15" descr="Image description is in table cell">
                        <a:extLst>
                          <a:ext uri="{FF2B5EF4-FFF2-40B4-BE49-F238E27FC236}">
                            <a16:creationId xmlns:a16="http://schemas.microsoft.com/office/drawing/2014/main" id="{6445CCC3-4941-48F3-93C2-7EB3FFC6F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144" y="4421863"/>
                        <a:ext cx="2189920" cy="48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0" name="Content Placeholder 10" descr="mu = summation of x p(x)  = 2.50 defective computer parts in 400">
            <a:extLst>
              <a:ext uri="{FF2B5EF4-FFF2-40B4-BE49-F238E27FC236}">
                <a16:creationId xmlns:a16="http://schemas.microsoft.com/office/drawing/2014/main" id="{0AA1D03B-E710-ED4A-9D7E-2060BBDFBB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1116" y="5015382"/>
          <a:ext cx="7710962" cy="55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name="Equation" r:id="rId11" imgW="4787640" imgH="342720" progId="Equation.DSMT4">
                  <p:embed/>
                </p:oleObj>
              </mc:Choice>
              <mc:Fallback>
                <p:oleObj name="Equation" r:id="rId11" imgW="4787640" imgH="342720" progId="Equation.DSMT4">
                  <p:embed/>
                  <p:pic>
                    <p:nvPicPr>
                      <p:cNvPr id="10" name="Content Placeholder 10" descr="mu = summation of x p(x)  = 2.50 defective computer parts in 400">
                        <a:extLst>
                          <a:ext uri="{FF2B5EF4-FFF2-40B4-BE49-F238E27FC236}">
                            <a16:creationId xmlns:a16="http://schemas.microsoft.com/office/drawing/2014/main" id="{0AA1D03B-E710-ED4A-9D7E-2060BBDFBB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16" y="5015382"/>
                        <a:ext cx="7710962" cy="55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12" descr="sigma = the square root of start expression summation x squared p(x)  minus mu squared end expression =  the square root of start expression 7.70 minus left parenthesis 2.50 right parenthesis squared end expression = the square root of start expression 1.45 end expression = 1.204 defective computer parts">
            <a:extLst>
              <a:ext uri="{FF2B5EF4-FFF2-40B4-BE49-F238E27FC236}">
                <a16:creationId xmlns:a16="http://schemas.microsoft.com/office/drawing/2014/main" id="{93D6B72F-0FD7-5347-8021-9ADEBD2653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267" y="5533857"/>
          <a:ext cx="7405765" cy="1296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8" name="Equation" r:id="rId13" imgW="4572000" imgH="799920" progId="Equation.DSMT4">
                  <p:embed/>
                </p:oleObj>
              </mc:Choice>
              <mc:Fallback>
                <p:oleObj name="Equation" r:id="rId13" imgW="4572000" imgH="799920" progId="Equation.DSMT4">
                  <p:embed/>
                  <p:pic>
                    <p:nvPicPr>
                      <p:cNvPr id="11" name="Content Placeholder 12" descr="sigma = the square root of start expression summation x squared p(x)  minus mu squared end expression =  the square root of start expression 7.70 minus left parenthesis 2.50 right parenthesis squared end expression = the square root of start expression 1.45 end expression = 1.204 defective computer parts">
                        <a:extLst>
                          <a:ext uri="{FF2B5EF4-FFF2-40B4-BE49-F238E27FC236}">
                            <a16:creationId xmlns:a16="http://schemas.microsoft.com/office/drawing/2014/main" id="{93D6B72F-0FD7-5347-8021-9ADEBD265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267" y="5533857"/>
                        <a:ext cx="7405765" cy="1296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3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99655171-B84C-C642-A853-33BEB1C2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Excel for 𝜎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106AFA1-C0BC-894E-8948-C870D0B01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59B0181-0C33-0B40-9194-DB9E2A82D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565" y="1620982"/>
          <a:ext cx="7345693" cy="33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name="Worksheet" r:id="rId3" imgW="3136900" imgH="1435100" progId="Excel.Sheet.12">
                  <p:embed/>
                </p:oleObj>
              </mc:Choice>
              <mc:Fallback>
                <p:oleObj name="Worksheet" r:id="rId3" imgW="3136900" imgH="1435100" progId="Excel.Sheet.12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159B0181-0C33-0B40-9194-DB9E2A82D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9565" y="1620982"/>
                        <a:ext cx="7345693" cy="336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841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2A1C1-B77B-49B5-9F67-17AE295E8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03227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5-8</a:t>
            </a:r>
            <a:endParaRPr lang="en-US" sz="2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36022-EBDD-4D7D-AF79-50945E8E0D6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4195" y="1000360"/>
            <a:ext cx="8769826" cy="5857640"/>
          </a:xfrm>
        </p:spPr>
        <p:txBody>
          <a:bodyPr/>
          <a:lstStyle/>
          <a:p>
            <a:r>
              <a:rPr lang="en-GB" dirty="0"/>
              <a:t>Loraine Corporation is planning to market a new makeup product. According to the analysis done by the finance department of the company, Loraine Co. will earn an annual profit of $4.5 million if this product has high sales. If sales are mediocre, then annual profit be $1.2 million. If sales are low, the company stands to lose $2.3 million per year. The probability of these three scenarios is 0.32, 0.52, and 0.17, respectively.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Let x be the annual profits (in millions of dollars) from this company. Write the probability distribution of x?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Find the mean and </a:t>
            </a:r>
            <a:r>
              <a:rPr lang="en-GB"/>
              <a:t>standard deviation of x.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F43F4-5951-4DEB-A9E0-E919862F4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1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05A69-F65D-44FD-A99C-5CD199F48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838199"/>
          </a:xfrm>
        </p:spPr>
        <p:txBody>
          <a:bodyPr>
            <a:normAutofit fontScale="90000"/>
          </a:bodyPr>
          <a:lstStyle/>
          <a:p>
            <a:r>
              <a:rPr lang="en-GB" dirty="0"/>
              <a:t>Interpretation of the Standard Deviation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9C9A7-F83F-423C-A909-BD5FE3AB6E1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6200" y="1066800"/>
            <a:ext cx="8915400" cy="5334000"/>
          </a:xfrm>
        </p:spPr>
        <p:txBody>
          <a:bodyPr/>
          <a:lstStyle/>
          <a:p>
            <a:r>
              <a:rPr lang="en-GB" dirty="0"/>
              <a:t>The standard deviation of a discrete random variable can be interpreted and used the same way as the standard deviation of a data set that we learned about as part of our study of descriptive statistics.</a:t>
            </a:r>
          </a:p>
          <a:p>
            <a:r>
              <a:rPr lang="en-GB" dirty="0"/>
              <a:t>For the computer part example</a:t>
            </a:r>
          </a:p>
          <a:p>
            <a:pPr marL="687388" lvl="1" indent="-458788">
              <a:buFont typeface="Arial" panose="020B0604020202020204" pitchFamily="34" charset="0"/>
              <a:buChar char="•"/>
            </a:pPr>
            <a:r>
              <a:rPr lang="en-GB" dirty="0"/>
              <a:t>among a shipment of 500 parts, 2.5 on average will be defective;</a:t>
            </a:r>
          </a:p>
          <a:p>
            <a:pPr marL="687388" lvl="1" indent="-458788">
              <a:buFont typeface="Arial" panose="020B0604020202020204" pitchFamily="34" charset="0"/>
              <a:buChar char="•"/>
            </a:pPr>
            <a:r>
              <a:rPr lang="en-GB" dirty="0"/>
              <a:t>the actual numbers of defective parts will differ from this 2.5 by a little less than 1.2 on average.</a:t>
            </a:r>
          </a:p>
          <a:p>
            <a:r>
              <a:rPr lang="en-GB" sz="2400" dirty="0"/>
              <a:t>If the number of defective parts is more than 2.5, then on average, it will be at 2.5 + 1.2 = 3.7.</a:t>
            </a:r>
          </a:p>
          <a:p>
            <a:r>
              <a:rPr lang="en-GB" sz="2400" dirty="0"/>
              <a:t>If the number of defective parts is less than 2.5, then on average, it will be at 2.5 - 1.2 = 1.3.</a:t>
            </a:r>
            <a:endParaRPr lang="en-GB" dirty="0"/>
          </a:p>
          <a:p>
            <a:r>
              <a:rPr lang="en-GB" dirty="0"/>
              <a:t>			1.3	   2.5	       3.7</a:t>
            </a:r>
          </a:p>
          <a:p>
            <a:r>
              <a:rPr lang="en-GB" dirty="0"/>
              <a:t>			        </a:t>
            </a:r>
            <a:r>
              <a:rPr lang="en-GB" sz="2000" dirty="0"/>
              <a:t>1.2</a:t>
            </a:r>
            <a:r>
              <a:rPr lang="en-GB" dirty="0"/>
              <a:t>	</a:t>
            </a:r>
            <a:r>
              <a:rPr lang="en-GB" sz="2000" dirty="0"/>
              <a:t>1.2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3A33CD-55D0-4F07-810B-5EA1B5773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8D02BD-A59C-6A4B-A297-FD9F71A67911}"/>
              </a:ext>
            </a:extLst>
          </p:cNvPr>
          <p:cNvCxnSpPr/>
          <p:nvPr/>
        </p:nvCxnSpPr>
        <p:spPr>
          <a:xfrm>
            <a:off x="1600200" y="6356350"/>
            <a:ext cx="54102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D0563D1-1351-0F4C-B2AA-427138297D89}"/>
              </a:ext>
            </a:extLst>
          </p:cNvPr>
          <p:cNvCxnSpPr>
            <a:cxnSpLocks/>
          </p:cNvCxnSpPr>
          <p:nvPr/>
        </p:nvCxnSpPr>
        <p:spPr>
          <a:xfrm>
            <a:off x="4343400" y="6508750"/>
            <a:ext cx="1143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39850C-113E-6046-AA75-2D733C474DC5}"/>
              </a:ext>
            </a:extLst>
          </p:cNvPr>
          <p:cNvCxnSpPr>
            <a:cxnSpLocks/>
          </p:cNvCxnSpPr>
          <p:nvPr/>
        </p:nvCxnSpPr>
        <p:spPr>
          <a:xfrm>
            <a:off x="3200400" y="6508750"/>
            <a:ext cx="11430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97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58D628-26B0-4737-B65A-0F5C9360F03D}"/>
              </a:ext>
            </a:extLst>
          </p:cNvPr>
          <p:cNvSpPr/>
          <p:nvPr/>
        </p:nvSpPr>
        <p:spPr>
          <a:xfrm>
            <a:off x="236603" y="533400"/>
            <a:ext cx="8670793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A lawyer charges a fixed fee of $2000 or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takes a contingency fee of $8000 if she wins the case (and $0 if she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loses).</a:t>
            </a:r>
          </a:p>
          <a:p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She estimates that her probability of winning is 0.3.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Determine the expectation and standard deviation of her fee if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38000"/>
                </a:solidFill>
                <a:latin typeface="Glypha-Bold"/>
                <a:ea typeface="Calibri" panose="020F0502020204030204" pitchFamily="34" charset="0"/>
                <a:cs typeface="Glypha-Bold"/>
              </a:rPr>
              <a:t>(a) </a:t>
            </a:r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She takes the fixed fee.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38000"/>
                </a:solidFill>
                <a:latin typeface="Glypha-Bold"/>
                <a:ea typeface="Calibri" panose="020F0502020204030204" pitchFamily="34" charset="0"/>
                <a:cs typeface="Glypha-Bold"/>
              </a:rPr>
              <a:t>(b) </a:t>
            </a:r>
            <a:r>
              <a:rPr lang="en-US" sz="2400" dirty="0">
                <a:solidFill>
                  <a:srgbClr val="000000"/>
                </a:solidFill>
                <a:latin typeface="Glypha"/>
                <a:ea typeface="Calibri" panose="020F0502020204030204" pitchFamily="34" charset="0"/>
                <a:cs typeface="Glypha"/>
              </a:rPr>
              <a:t>She takes the contingency fee.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F38000"/>
                </a:solidFill>
                <a:latin typeface="Glypha-Bold"/>
                <a:ea typeface="Calibri" panose="020F0502020204030204" pitchFamily="34" charset="0"/>
                <a:cs typeface="Glypha-Bold"/>
              </a:rPr>
              <a:t>(c) </a:t>
            </a:r>
            <a:r>
              <a:rPr lang="en-US" sz="2400" dirty="0">
                <a:latin typeface="Glypha-Bold"/>
                <a:ea typeface="Calibri" panose="020F0502020204030204" pitchFamily="34" charset="0"/>
                <a:cs typeface="Glypha-Bold"/>
              </a:rPr>
              <a:t>Do you think the lawyer’s fee structure is fair? Explain</a:t>
            </a:r>
            <a:r>
              <a:rPr lang="en-US" sz="1600" dirty="0">
                <a:latin typeface="Glypha-Bold"/>
                <a:ea typeface="Calibri" panose="020F0502020204030204" pitchFamily="34" charset="0"/>
                <a:cs typeface="Glypha-Bold"/>
              </a:rPr>
              <a:t>.</a:t>
            </a:r>
          </a:p>
          <a:p>
            <a:r>
              <a:rPr lang="en-US" sz="1600" dirty="0">
                <a:latin typeface="Glypha-Bold"/>
                <a:ea typeface="Calibri" panose="020F0502020204030204" pitchFamily="34" charset="0"/>
                <a:cs typeface="Glypha-Bold"/>
              </a:rPr>
              <a:t>(a)			(b)</a:t>
            </a: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Glypha-Bold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Glypha-Bold"/>
                <a:ea typeface="Calibri" panose="020F0502020204030204" pitchFamily="34" charset="0"/>
                <a:cs typeface="Times New Roman" panose="02020603050405020304" pitchFamily="18" charset="0"/>
              </a:rPr>
              <a:t>See the Excel file for the formulas of the calculations for (b).</a:t>
            </a:r>
          </a:p>
          <a:p>
            <a:r>
              <a:rPr lang="en-US" dirty="0">
                <a:latin typeface="Glypha-Bold"/>
                <a:ea typeface="Calibri" panose="020F0502020204030204" pitchFamily="34" charset="0"/>
                <a:cs typeface="Times New Roman" panose="02020603050405020304" pitchFamily="18" charset="0"/>
              </a:rPr>
              <a:t>(c) Yes, people generally expect higher compensation if there is risk or uncertainty.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DDD6A27-F37F-9849-8C8B-97AEEA311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98888"/>
              </p:ext>
            </p:extLst>
          </p:nvPr>
        </p:nvGraphicFramePr>
        <p:xfrm>
          <a:off x="685800" y="3392424"/>
          <a:ext cx="2362199" cy="1027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2578">
                  <a:extLst>
                    <a:ext uri="{9D8B030D-6E8A-4147-A177-3AD203B41FA5}">
                      <a16:colId xmlns:a16="http://schemas.microsoft.com/office/drawing/2014/main" val="3867899095"/>
                    </a:ext>
                  </a:extLst>
                </a:gridCol>
                <a:gridCol w="551651">
                  <a:extLst>
                    <a:ext uri="{9D8B030D-6E8A-4147-A177-3AD203B41FA5}">
                      <a16:colId xmlns:a16="http://schemas.microsoft.com/office/drawing/2014/main" val="4270496153"/>
                    </a:ext>
                  </a:extLst>
                </a:gridCol>
                <a:gridCol w="777970">
                  <a:extLst>
                    <a:ext uri="{9D8B030D-6E8A-4147-A177-3AD203B41FA5}">
                      <a16:colId xmlns:a16="http://schemas.microsoft.com/office/drawing/2014/main" val="4081903242"/>
                    </a:ext>
                  </a:extLst>
                </a:gridCol>
              </a:tblGrid>
              <a:tr h="252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Fixed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X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254752"/>
                  </a:ext>
                </a:extLst>
              </a:tr>
              <a:tr h="26942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P(X)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4945056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E[X]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8905467"/>
                  </a:ext>
                </a:extLst>
              </a:tr>
              <a:tr h="252584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SD[X]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019713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F4C285-0122-EC4D-9EB0-10BD758C4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94863"/>
              </p:ext>
            </p:extLst>
          </p:nvPr>
        </p:nvGraphicFramePr>
        <p:xfrm>
          <a:off x="3497196" y="3315432"/>
          <a:ext cx="4038600" cy="21701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5388">
                  <a:extLst>
                    <a:ext uri="{9D8B030D-6E8A-4147-A177-3AD203B41FA5}">
                      <a16:colId xmlns:a16="http://schemas.microsoft.com/office/drawing/2014/main" val="2159629192"/>
                    </a:ext>
                  </a:extLst>
                </a:gridCol>
                <a:gridCol w="897467">
                  <a:extLst>
                    <a:ext uri="{9D8B030D-6E8A-4147-A177-3AD203B41FA5}">
                      <a16:colId xmlns:a16="http://schemas.microsoft.com/office/drawing/2014/main" val="2910301494"/>
                    </a:ext>
                  </a:extLst>
                </a:gridCol>
                <a:gridCol w="907365">
                  <a:extLst>
                    <a:ext uri="{9D8B030D-6E8A-4147-A177-3AD203B41FA5}">
                      <a16:colId xmlns:a16="http://schemas.microsoft.com/office/drawing/2014/main" val="3851289228"/>
                    </a:ext>
                  </a:extLst>
                </a:gridCol>
                <a:gridCol w="808380">
                  <a:extLst>
                    <a:ext uri="{9D8B030D-6E8A-4147-A177-3AD203B41FA5}">
                      <a16:colId xmlns:a16="http://schemas.microsoft.com/office/drawing/2014/main" val="886434166"/>
                    </a:ext>
                  </a:extLst>
                </a:gridCol>
              </a:tblGrid>
              <a:tr h="23588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Contigency</a:t>
                      </a:r>
                      <a:r>
                        <a:rPr lang="en-US" sz="1400" u="none" strike="noStrike" dirty="0">
                          <a:effectLst/>
                        </a:rPr>
                        <a:t> fee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8000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198958"/>
                  </a:ext>
                </a:extLst>
              </a:tr>
              <a:tr h="2516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P(X)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5142421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2400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58120368"/>
                  </a:ext>
                </a:extLst>
              </a:tr>
              <a:tr h="2516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E[X]</a:t>
                      </a:r>
                      <a:endParaRPr lang="en-US" sz="1400" b="1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2400</a:t>
                      </a:r>
                      <a:endParaRPr lang="en-US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338596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(X-𝜇)^2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31360000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5760000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8934327"/>
                  </a:ext>
                </a:extLst>
              </a:tr>
              <a:tr h="251615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P(X)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0.3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0.7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2770923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9408000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4032000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2565073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V[X]</a:t>
                      </a:r>
                      <a:endParaRPr lang="en-US" sz="14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13440000</a:t>
                      </a:r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0116927"/>
                  </a:ext>
                </a:extLst>
              </a:tr>
              <a:tr h="235889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SD[X]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3666.061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5660969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E0669-2DE2-0642-8139-D8D69CF6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0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169F8-4709-421C-A1FC-31936201D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95300"/>
            <a:ext cx="8534400" cy="990599"/>
          </a:xfrm>
        </p:spPr>
        <p:txBody>
          <a:bodyPr>
            <a:normAutofit fontScale="90000"/>
          </a:bodyPr>
          <a:lstStyle/>
          <a:p>
            <a:r>
              <a:rPr lang="en-US" dirty="0"/>
              <a:t>5.2 Probability Distribution of a Discrete Random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D958E-DDBF-4176-A700-7C6BC37FA34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9029" y="1534759"/>
            <a:ext cx="8534400" cy="532324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007F"/>
                </a:solidFill>
              </a:rPr>
              <a:t>A PD of DRV </a:t>
            </a:r>
            <a:r>
              <a:rPr lang="en-US" sz="2800" dirty="0"/>
              <a:t>lists all the possible values that the variable can assume and their corresponding probabilities.</a:t>
            </a:r>
          </a:p>
          <a:p>
            <a:pPr marL="0" indent="0">
              <a:buNone/>
            </a:pPr>
            <a:r>
              <a:rPr lang="en-US" sz="2800" dirty="0"/>
              <a:t>Recall the frequency and relative frequency distributions of the number of vehicles owned by families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The distribution consists of the first and third columns.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F1D78-3D18-4774-86AF-D67681791A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8" name="Content Placeholder 7" descr="Table is accessible to screenreaders">
            <a:extLst>
              <a:ext uri="{FF2B5EF4-FFF2-40B4-BE49-F238E27FC236}">
                <a16:creationId xmlns:a16="http://schemas.microsoft.com/office/drawing/2014/main" id="{2F5E9773-E6F9-914A-8BC3-830F4A029FE0}"/>
              </a:ext>
            </a:extLst>
          </p:cNvPr>
          <p:cNvGraphicFramePr>
            <a:graphicFrameLocks noGrp="1"/>
          </p:cNvGraphicFramePr>
          <p:nvPr>
            <p:ph sz="quarter" idx="16"/>
          </p:nvPr>
        </p:nvGraphicFramePr>
        <p:xfrm>
          <a:off x="701515" y="3338512"/>
          <a:ext cx="7740969" cy="2773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0323">
                  <a:extLst>
                    <a:ext uri="{9D8B030D-6E8A-4147-A177-3AD203B41FA5}">
                      <a16:colId xmlns:a16="http://schemas.microsoft.com/office/drawing/2014/main" val="3347251769"/>
                    </a:ext>
                  </a:extLst>
                </a:gridCol>
                <a:gridCol w="2428587">
                  <a:extLst>
                    <a:ext uri="{9D8B030D-6E8A-4147-A177-3AD203B41FA5}">
                      <a16:colId xmlns:a16="http://schemas.microsoft.com/office/drawing/2014/main" val="3911679836"/>
                    </a:ext>
                  </a:extLst>
                </a:gridCol>
                <a:gridCol w="2732059">
                  <a:extLst>
                    <a:ext uri="{9D8B030D-6E8A-4147-A177-3AD203B41FA5}">
                      <a16:colId xmlns:a16="http://schemas.microsoft.com/office/drawing/2014/main" val="17074072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Vehicles Owned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</a:t>
                      </a: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u="none" strike="noStrike" kern="1200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 Frequency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13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34950" indent="0"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49513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261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054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037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967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2000</a:t>
                      </a:r>
                      <a:endParaRPr lang="en-US" sz="20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 = 1.000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6372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98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92E94-76FC-406D-8C49-96C33547D757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82722"/>
            <a:ext cx="9144000" cy="5873628"/>
          </a:xfrm>
        </p:spPr>
        <p:txBody>
          <a:bodyPr/>
          <a:lstStyle/>
          <a:p>
            <a:r>
              <a:rPr lang="en-US" dirty="0"/>
              <a:t>Probability Distribution for # of Vehicles Owned by Families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3600" dirty="0"/>
          </a:p>
          <a:p>
            <a:r>
              <a:rPr lang="en-US" dirty="0"/>
              <a:t>A bar graph or histogram is the most common way to display the distribution graphically. </a:t>
            </a:r>
          </a:p>
          <a:p>
            <a:r>
              <a:rPr lang="en-US" dirty="0"/>
              <a:t>How would you describe the shape of the distribution?</a:t>
            </a:r>
          </a:p>
          <a:p>
            <a:r>
              <a:rPr lang="en-US" dirty="0"/>
              <a:t>Bell shaped? Symmetric? If not, then is right or left skewed.</a:t>
            </a:r>
          </a:p>
        </p:txBody>
      </p:sp>
      <p:graphicFrame>
        <p:nvGraphicFramePr>
          <p:cNvPr id="10" name="Content Placeholder 9" descr="Table is accessible to screenreaders">
            <a:extLst>
              <a:ext uri="{FF2B5EF4-FFF2-40B4-BE49-F238E27FC236}">
                <a16:creationId xmlns:a16="http://schemas.microsoft.com/office/drawing/2014/main" id="{5B70A528-EB88-46AD-A2A6-10A469B4986C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43533" y="1054880"/>
          <a:ext cx="4276677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987">
                  <a:extLst>
                    <a:ext uri="{9D8B030D-6E8A-4147-A177-3AD203B41FA5}">
                      <a16:colId xmlns:a16="http://schemas.microsoft.com/office/drawing/2014/main" val="2544904701"/>
                    </a:ext>
                  </a:extLst>
                </a:gridCol>
                <a:gridCol w="1669690">
                  <a:extLst>
                    <a:ext uri="{9D8B030D-6E8A-4147-A177-3AD203B41FA5}">
                      <a16:colId xmlns:a16="http://schemas.microsoft.com/office/drawing/2014/main" val="84321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Vehicles Owned 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2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06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3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71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1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P(x) = 1.000.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26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5E1DB-26DC-4D71-9DA2-6AB4965DD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Content Placeholder 7" descr="Bar graph for histogram for the probability distribution with probability p(x) ranging from 0-0.50, has for  x = 0 p(x) = 0.015, for x = 1 p(x) = 0.235, for x = 2 p(x) = 0.425, for x = 3 p(x) = 0.245, for x = 4 p(x) = 0.080.">
            <a:extLst>
              <a:ext uri="{FF2B5EF4-FFF2-40B4-BE49-F238E27FC236}">
                <a16:creationId xmlns:a16="http://schemas.microsoft.com/office/drawing/2014/main" id="{BB317D6E-B478-2046-AB7C-3289EDFB3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4630" y="1009288"/>
            <a:ext cx="4114800" cy="3169664"/>
          </a:xfrm>
          <a:prstGeom prst="rect">
            <a:avLst/>
          </a:prstGeom>
        </p:spPr>
      </p:pic>
      <p:graphicFrame>
        <p:nvGraphicFramePr>
          <p:cNvPr id="13" name="Content Placeholder 10" descr="Image description is in table cell">
            <a:extLst>
              <a:ext uri="{FF2B5EF4-FFF2-40B4-BE49-F238E27FC236}">
                <a16:creationId xmlns:a16="http://schemas.microsoft.com/office/drawing/2014/main" id="{43F672B8-D080-CF4D-BF73-072AA373AF2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9133" y="3773048"/>
          <a:ext cx="1513586" cy="34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4" imgW="1498320" imgH="342720" progId="Equation.DSMT4">
                  <p:embed/>
                </p:oleObj>
              </mc:Choice>
              <mc:Fallback>
                <p:oleObj name="Equation" r:id="rId4" imgW="1498320" imgH="342720" progId="Equation.DSMT4">
                  <p:embed/>
                  <p:pic>
                    <p:nvPicPr>
                      <p:cNvPr id="13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id="{43F672B8-D080-CF4D-BF73-072AA373A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9133" y="3773048"/>
                        <a:ext cx="1513586" cy="346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2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A2054-DFEC-4D7B-9E6E-B435FE2D0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62001"/>
            <a:ext cx="8534400" cy="990607"/>
          </a:xfrm>
        </p:spPr>
        <p:txBody>
          <a:bodyPr>
            <a:noAutofit/>
          </a:bodyPr>
          <a:lstStyle/>
          <a:p>
            <a:r>
              <a:rPr lang="en-US" sz="3400" dirty="0"/>
              <a:t>Recall the two characteristics of any finite or discrete Probability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1145-FC29-4A26-8B1C-0E1EFA9975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5461" y="1927703"/>
            <a:ext cx="8213740" cy="2791512"/>
          </a:xfrm>
        </p:spPr>
        <p:txBody>
          <a:bodyPr/>
          <a:lstStyle/>
          <a:p>
            <a:r>
              <a:rPr lang="en-GB" sz="4000" dirty="0"/>
              <a:t>1.</a:t>
            </a:r>
          </a:p>
          <a:p>
            <a:r>
              <a:rPr lang="en-GB" sz="4000" dirty="0"/>
              <a:t>2.</a:t>
            </a:r>
          </a:p>
          <a:p>
            <a:endParaRPr lang="en-GB" dirty="0"/>
          </a:p>
          <a:p>
            <a:r>
              <a:rPr lang="en-GB" dirty="0"/>
              <a:t>In particular, any discrete random variable has these characteristics.</a:t>
            </a:r>
          </a:p>
        </p:txBody>
      </p:sp>
      <p:graphicFrame>
        <p:nvGraphicFramePr>
          <p:cNvPr id="13" name="Content Placeholder 12" descr="P of x is between 0 and 1 for each value of x.">
            <a:extLst>
              <a:ext uri="{FF2B5EF4-FFF2-40B4-BE49-F238E27FC236}">
                <a16:creationId xmlns:a16="http://schemas.microsoft.com/office/drawing/2014/main" id="{68D2BC41-508D-432C-A107-E5FB18EBAC5A}"/>
              </a:ext>
            </a:extLst>
          </p:cNvPr>
          <p:cNvGraphicFramePr>
            <a:graphicFrameLocks noGrp="1" noChangeAspect="1"/>
          </p:cNvGraphicFramePr>
          <p:nvPr>
            <p:ph sz="quarter" idx="19"/>
          </p:nvPr>
        </p:nvGraphicFramePr>
        <p:xfrm>
          <a:off x="1390296" y="1989439"/>
          <a:ext cx="4724754" cy="55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Equation" r:id="rId3" imgW="2933640" imgH="342720" progId="Equation.DSMT4">
                  <p:embed/>
                </p:oleObj>
              </mc:Choice>
              <mc:Fallback>
                <p:oleObj name="Equation" r:id="rId3" imgW="2933640" imgH="342720" progId="Equation.DSMT4">
                  <p:embed/>
                  <p:pic>
                    <p:nvPicPr>
                      <p:cNvPr id="13" name="Content Placeholder 12" descr="P of x is between 0 and 1 for each value of x.">
                        <a:extLst>
                          <a:ext uri="{FF2B5EF4-FFF2-40B4-BE49-F238E27FC236}">
                            <a16:creationId xmlns:a16="http://schemas.microsoft.com/office/drawing/2014/main" id="{68D2BC41-508D-432C-A107-E5FB18EBAC5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296" y="1989439"/>
                        <a:ext cx="4724754" cy="5522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 descr="sum of p of x = 1.">
            <a:extLst>
              <a:ext uri="{FF2B5EF4-FFF2-40B4-BE49-F238E27FC236}">
                <a16:creationId xmlns:a16="http://schemas.microsoft.com/office/drawing/2014/main" id="{23300E19-83FB-4BEF-A273-298D1738D99D}"/>
              </a:ext>
            </a:extLst>
          </p:cNvPr>
          <p:cNvGraphicFramePr>
            <a:graphicFrameLocks noGrp="1" noChangeAspect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646851381"/>
              </p:ext>
            </p:extLst>
          </p:nvPr>
        </p:nvGraphicFramePr>
        <p:xfrm>
          <a:off x="1838016" y="2656991"/>
          <a:ext cx="1819584" cy="577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5" imgW="1079280" imgH="342720" progId="Equation.DSMT4">
                  <p:embed/>
                </p:oleObj>
              </mc:Choice>
              <mc:Fallback>
                <p:oleObj name="Equation" r:id="rId5" imgW="1079280" imgH="342720" progId="Equation.DSMT4">
                  <p:embed/>
                  <p:pic>
                    <p:nvPicPr>
                      <p:cNvPr id="14" name="Content Placeholder 13" descr="sum of p of x = 1.">
                        <a:extLst>
                          <a:ext uri="{FF2B5EF4-FFF2-40B4-BE49-F238E27FC236}">
                            <a16:creationId xmlns:a16="http://schemas.microsoft.com/office/drawing/2014/main" id="{23300E19-83FB-4BEF-A273-298D1738D9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016" y="2656991"/>
                        <a:ext cx="1819584" cy="577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4F4D4-109D-4D0A-A412-F3822F560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1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B10F6-FD01-4C5B-B25A-758FCCCE064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620885"/>
            <a:ext cx="9144000" cy="4419600"/>
          </a:xfrm>
        </p:spPr>
        <p:txBody>
          <a:bodyPr/>
          <a:lstStyle/>
          <a:p>
            <a:pPr marL="800100" indent="-506413">
              <a:tabLst>
                <a:tab pos="65088" algn="l"/>
                <a:tab pos="293688" algn="l"/>
              </a:tabLst>
            </a:pPr>
            <a:r>
              <a:rPr lang="en-US" sz="2400" dirty="0"/>
              <a:t>Exercise: Find the probability that a randomly selected family owns</a:t>
            </a:r>
            <a:endParaRPr lang="en-US" sz="2400" dirty="0">
              <a:solidFill>
                <a:schemeClr val="accent2"/>
              </a:solidFill>
            </a:endParaRPr>
          </a:p>
          <a:p>
            <a:pPr marL="800100" indent="-506413">
              <a:tabLst>
                <a:tab pos="65088" algn="l"/>
                <a:tab pos="293688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(a)</a:t>
            </a:r>
            <a:r>
              <a:rPr lang="en-US" sz="2400" dirty="0"/>
              <a:t> two vehicles?</a:t>
            </a:r>
          </a:p>
          <a:p>
            <a:pPr marL="800100" indent="-506413"/>
            <a:r>
              <a:rPr lang="en-US" sz="2400" dirty="0">
                <a:solidFill>
                  <a:schemeClr val="accent2"/>
                </a:solidFill>
              </a:rPr>
              <a:t>(b)</a:t>
            </a:r>
            <a:r>
              <a:rPr lang="en-US" sz="2400" dirty="0"/>
              <a:t> at least two vehicles?</a:t>
            </a:r>
          </a:p>
          <a:p>
            <a:pPr marL="800100" indent="-506413"/>
            <a:r>
              <a:rPr lang="en-US" sz="2400" dirty="0">
                <a:solidFill>
                  <a:schemeClr val="accent2"/>
                </a:solidFill>
              </a:rPr>
              <a:t>(c)</a:t>
            </a:r>
            <a:r>
              <a:rPr lang="en-US" sz="2400" dirty="0"/>
              <a:t> at most one vehicle?</a:t>
            </a:r>
          </a:p>
          <a:p>
            <a:pPr marL="800100" indent="-506413"/>
            <a:r>
              <a:rPr lang="en-US" sz="2400" dirty="0">
                <a:solidFill>
                  <a:schemeClr val="accent2"/>
                </a:solidFill>
              </a:rPr>
              <a:t>(d)</a:t>
            </a:r>
            <a:r>
              <a:rPr lang="en-US" sz="2400" dirty="0"/>
              <a:t> owns three or </a:t>
            </a:r>
          </a:p>
          <a:p>
            <a:pPr marL="800100" indent="-506413"/>
            <a:r>
              <a:rPr lang="en-US" sz="2400" dirty="0"/>
              <a:t>	more vehicles?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0ADFB-9D49-4F5D-AC0F-DF6A558CC3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Content Placeholder 9" descr="Table is accessible to screenreaders">
            <a:extLst>
              <a:ext uri="{FF2B5EF4-FFF2-40B4-BE49-F238E27FC236}">
                <a16:creationId xmlns:a16="http://schemas.microsoft.com/office/drawing/2014/main" id="{62A3AA9D-C316-7341-B4C2-11389F38414E}"/>
              </a:ext>
            </a:extLst>
          </p:cNvPr>
          <p:cNvGraphicFramePr>
            <a:graphicFrameLocks/>
          </p:cNvGraphicFramePr>
          <p:nvPr/>
        </p:nvGraphicFramePr>
        <p:xfrm>
          <a:off x="4192525" y="1118280"/>
          <a:ext cx="4276677" cy="3078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6987">
                  <a:extLst>
                    <a:ext uri="{9D8B030D-6E8A-4147-A177-3AD203B41FA5}">
                      <a16:colId xmlns:a16="http://schemas.microsoft.com/office/drawing/2014/main" val="2544904701"/>
                    </a:ext>
                  </a:extLst>
                </a:gridCol>
                <a:gridCol w="1669690">
                  <a:extLst>
                    <a:ext uri="{9D8B030D-6E8A-4147-A177-3AD203B41FA5}">
                      <a16:colId xmlns:a16="http://schemas.microsoft.com/office/drawing/2014/main" val="843216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 of Vehicles Owned 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  <a:p>
                      <a:pPr algn="ct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21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068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037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.425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710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5314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01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Blank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chemeClr val="bg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summation P(x) = 1.000.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3026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10" descr="Image description is in table cell">
            <a:extLst>
              <a:ext uri="{FF2B5EF4-FFF2-40B4-BE49-F238E27FC236}">
                <a16:creationId xmlns:a16="http://schemas.microsoft.com/office/drawing/2014/main" id="{4F43B9D8-D2AD-CA44-B25E-A47F4DDCE1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7060" y="3822082"/>
          <a:ext cx="1513586" cy="346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3" imgW="1498320" imgH="342720" progId="Equation.DSMT4">
                  <p:embed/>
                </p:oleObj>
              </mc:Choice>
              <mc:Fallback>
                <p:oleObj name="Equation" r:id="rId3" imgW="1498320" imgH="342720" progId="Equation.DSMT4">
                  <p:embed/>
                  <p:pic>
                    <p:nvPicPr>
                      <p:cNvPr id="9" name="Content Placeholder 10" descr="Image description is in table cell">
                        <a:extLst>
                          <a:ext uri="{FF2B5EF4-FFF2-40B4-BE49-F238E27FC236}">
                            <a16:creationId xmlns:a16="http://schemas.microsoft.com/office/drawing/2014/main" id="{4F43B9D8-D2AD-CA44-B25E-A47F4DDCE1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7060" y="3822082"/>
                        <a:ext cx="1513586" cy="3463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2CFAAC9-D502-F249-B681-E1E7AB08CEB4}"/>
              </a:ext>
            </a:extLst>
          </p:cNvPr>
          <p:cNvSpPr txBox="1"/>
          <p:nvPr/>
        </p:nvSpPr>
        <p:spPr>
          <a:xfrm>
            <a:off x="0" y="4119017"/>
            <a:ext cx="91439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>
              <a:tabLst>
                <a:tab pos="13716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Probability that selected family owns:</a:t>
            </a:r>
          </a:p>
          <a:p>
            <a:pPr marL="15875">
              <a:tabLst>
                <a:tab pos="13716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(a)</a:t>
            </a:r>
            <a:r>
              <a:rPr lang="en-US" sz="2400" dirty="0"/>
              <a:t> owns two vehicles = P(2) = .425</a:t>
            </a:r>
            <a:endParaRPr lang="en-US" sz="2400" dirty="0">
              <a:solidFill>
                <a:schemeClr val="accent2"/>
              </a:solidFill>
            </a:endParaRPr>
          </a:p>
          <a:p>
            <a:pPr marL="15875">
              <a:tabLst>
                <a:tab pos="13716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(b)</a:t>
            </a:r>
            <a:r>
              <a:rPr lang="en-US" sz="2400" dirty="0"/>
              <a:t> at least two vehicles</a:t>
            </a:r>
          </a:p>
          <a:p>
            <a:pPr marL="15875">
              <a:tabLst>
                <a:tab pos="1371600" algn="l"/>
              </a:tabLst>
            </a:pPr>
            <a:r>
              <a:rPr lang="en-US" sz="2400" dirty="0"/>
              <a:t>     = P(2 or 3 or 4) = P(2) + P(3) + P(4) = .425 + .245 + .080 = .750</a:t>
            </a:r>
          </a:p>
          <a:p>
            <a:pPr marL="15875">
              <a:tabLst>
                <a:tab pos="13716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(c)</a:t>
            </a:r>
            <a:r>
              <a:rPr lang="en-US" sz="2400" dirty="0"/>
              <a:t> at most one vehicle = P(0 or 1) = P(0) + P(1) = .015 + .235 = .250</a:t>
            </a:r>
          </a:p>
          <a:p>
            <a:pPr marL="15875">
              <a:tabLst>
                <a:tab pos="1371600" algn="l"/>
              </a:tabLst>
            </a:pPr>
            <a:r>
              <a:rPr lang="en-US" sz="2400" dirty="0">
                <a:solidFill>
                  <a:schemeClr val="accent2"/>
                </a:solidFill>
              </a:rPr>
              <a:t>(d)</a:t>
            </a:r>
            <a:r>
              <a:rPr lang="en-US" sz="2400" dirty="0"/>
              <a:t> owns 3 or more vehicles = P(3 or 4) = P(3) + P(4) = .245 + .080 = .325</a:t>
            </a:r>
          </a:p>
        </p:txBody>
      </p:sp>
    </p:spTree>
    <p:extLst>
      <p:ext uri="{BB962C8B-B14F-4D97-AF65-F5344CB8AC3E}">
        <p14:creationId xmlns:p14="http://schemas.microsoft.com/office/powerpoint/2010/main" val="386239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A2148-F393-4E73-80B1-93CC946B4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6994"/>
            <a:ext cx="8534400" cy="838199"/>
          </a:xfrm>
        </p:spPr>
        <p:txBody>
          <a:bodyPr/>
          <a:lstStyle/>
          <a:p>
            <a:r>
              <a:rPr lang="en-GB" dirty="0"/>
              <a:t>Example 5-3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1F83F-F2B2-42CB-8527-82FB1CE9525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08202" y="1186188"/>
            <a:ext cx="8534400" cy="1253585"/>
          </a:xfrm>
        </p:spPr>
        <p:txBody>
          <a:bodyPr/>
          <a:lstStyle/>
          <a:p>
            <a:r>
              <a:rPr lang="en-GB" dirty="0"/>
              <a:t>Each of the following tables lists certain values of </a:t>
            </a:r>
            <a:r>
              <a:rPr lang="en-GB" i="1" dirty="0"/>
              <a:t>x</a:t>
            </a:r>
            <a:r>
              <a:rPr lang="en-GB" dirty="0"/>
              <a:t> and their probabilities. Determine whether or not each table represents a valid probability distribution.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0D17DE-E76B-4442-967D-957700EE6941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9285" y="2568349"/>
            <a:ext cx="624240" cy="442351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(a)</a:t>
            </a:r>
          </a:p>
        </p:txBody>
      </p:sp>
      <p:graphicFrame>
        <p:nvGraphicFramePr>
          <p:cNvPr id="22" name="Content Placeholder 21" descr="Table is accessible to screenreaders">
            <a:extLst>
              <a:ext uri="{FF2B5EF4-FFF2-40B4-BE49-F238E27FC236}">
                <a16:creationId xmlns:a16="http://schemas.microsoft.com/office/drawing/2014/main" id="{5EE07B69-2B15-4269-9F09-BDB174EAAD28}"/>
              </a:ext>
            </a:extLst>
          </p:cNvPr>
          <p:cNvGraphicFramePr>
            <a:graphicFrameLocks noGrp="1"/>
          </p:cNvGraphicFramePr>
          <p:nvPr>
            <p:ph sz="quarter" idx="20"/>
          </p:nvPr>
        </p:nvGraphicFramePr>
        <p:xfrm>
          <a:off x="984330" y="2568349"/>
          <a:ext cx="174558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950">
                  <a:extLst>
                    <a:ext uri="{9D8B030D-6E8A-4147-A177-3AD203B41FA5}">
                      <a16:colId xmlns:a16="http://schemas.microsoft.com/office/drawing/2014/main" val="4281061018"/>
                    </a:ext>
                  </a:extLst>
                </a:gridCol>
                <a:gridCol w="986635">
                  <a:extLst>
                    <a:ext uri="{9D8B030D-6E8A-4147-A177-3AD203B41FA5}">
                      <a16:colId xmlns:a16="http://schemas.microsoft.com/office/drawing/2014/main" val="1382541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8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613500437"/>
                  </a:ext>
                </a:extLst>
              </a:tr>
              <a:tr h="35357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3477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89648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707542"/>
                  </a:ext>
                </a:extLst>
              </a:tr>
            </a:tbl>
          </a:graphicData>
        </a:graphic>
      </p:graphicFrame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C5A2346-79BB-4C8E-BFE5-25D58269B61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329761" y="2416861"/>
            <a:ext cx="650986" cy="47752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(b)</a:t>
            </a:r>
          </a:p>
        </p:txBody>
      </p:sp>
      <p:graphicFrame>
        <p:nvGraphicFramePr>
          <p:cNvPr id="23" name="Content Placeholder 22" descr="Table is accessible to screenreaders">
            <a:extLst>
              <a:ext uri="{FF2B5EF4-FFF2-40B4-BE49-F238E27FC236}">
                <a16:creationId xmlns:a16="http://schemas.microsoft.com/office/drawing/2014/main" id="{04D9AF8D-31A7-422B-8570-3D0160DE76C0}"/>
              </a:ext>
            </a:extLst>
          </p:cNvPr>
          <p:cNvGraphicFramePr>
            <a:graphicFrameLocks noGrp="1"/>
          </p:cNvGraphicFramePr>
          <p:nvPr>
            <p:ph sz="quarter" idx="21"/>
          </p:nvPr>
        </p:nvGraphicFramePr>
        <p:xfrm>
          <a:off x="3975084" y="2499323"/>
          <a:ext cx="1745585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950">
                  <a:extLst>
                    <a:ext uri="{9D8B030D-6E8A-4147-A177-3AD203B41FA5}">
                      <a16:colId xmlns:a16="http://schemas.microsoft.com/office/drawing/2014/main" val="3460462372"/>
                    </a:ext>
                  </a:extLst>
                </a:gridCol>
                <a:gridCol w="986635">
                  <a:extLst>
                    <a:ext uri="{9D8B030D-6E8A-4147-A177-3AD203B41FA5}">
                      <a16:colId xmlns:a16="http://schemas.microsoft.com/office/drawing/2014/main" val="2572531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3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0132500"/>
                  </a:ext>
                </a:extLst>
              </a:tr>
              <a:tr h="35357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907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91156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088368"/>
                  </a:ext>
                </a:extLst>
              </a:tr>
            </a:tbl>
          </a:graphicData>
        </a:graphic>
      </p:graphicFrame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4E02A4-F5E8-4B56-832B-2FE160674AA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162047" y="2451640"/>
            <a:ext cx="591805" cy="46101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(c)</a:t>
            </a:r>
          </a:p>
        </p:txBody>
      </p:sp>
      <p:graphicFrame>
        <p:nvGraphicFramePr>
          <p:cNvPr id="24" name="Content Placeholder 23" descr="Table is accessible to screenreaders">
            <a:extLst>
              <a:ext uri="{FF2B5EF4-FFF2-40B4-BE49-F238E27FC236}">
                <a16:creationId xmlns:a16="http://schemas.microsoft.com/office/drawing/2014/main" id="{6FBC577E-F4A7-4A80-8681-0C3C4384F5A1}"/>
              </a:ext>
            </a:extLst>
          </p:cNvPr>
          <p:cNvGraphicFramePr>
            <a:graphicFrameLocks noGrp="1"/>
          </p:cNvGraphicFramePr>
          <p:nvPr>
            <p:ph sz="quarter" idx="22"/>
          </p:nvPr>
        </p:nvGraphicFramePr>
        <p:xfrm>
          <a:off x="7002306" y="2568349"/>
          <a:ext cx="1745585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950">
                  <a:extLst>
                    <a:ext uri="{9D8B030D-6E8A-4147-A177-3AD203B41FA5}">
                      <a16:colId xmlns:a16="http://schemas.microsoft.com/office/drawing/2014/main" val="3460462372"/>
                    </a:ext>
                  </a:extLst>
                </a:gridCol>
                <a:gridCol w="986635">
                  <a:extLst>
                    <a:ext uri="{9D8B030D-6E8A-4147-A177-3AD203B41FA5}">
                      <a16:colId xmlns:a16="http://schemas.microsoft.com/office/drawing/2014/main" val="25725311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b="1" i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33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90132500"/>
                  </a:ext>
                </a:extLst>
              </a:tr>
              <a:tr h="35357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7907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−.20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15658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5A9EE-A4F9-4F91-ABCD-1933671F6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FE95A5-50A4-2A42-8D46-EC3DEF4E2F19}"/>
              </a:ext>
            </a:extLst>
          </p:cNvPr>
          <p:cNvSpPr txBox="1"/>
          <p:nvPr/>
        </p:nvSpPr>
        <p:spPr>
          <a:xfrm>
            <a:off x="170090" y="4678125"/>
            <a:ext cx="86691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22288" indent="-522288">
              <a:buSzPct val="80000"/>
              <a:tabLst>
                <a:tab pos="522288" algn="l"/>
                <a:tab pos="750888" algn="l"/>
              </a:tabLst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since the sum of all probabilities is not equal to 1.0.</a:t>
            </a:r>
          </a:p>
          <a:p>
            <a:pPr marL="65088" indent="-65088">
              <a:buSzPct val="80000"/>
              <a:tabLst>
                <a:tab pos="750888" algn="l"/>
              </a:tabLst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Yes.</a:t>
            </a:r>
          </a:p>
          <a:p>
            <a:pPr marL="65088" indent="-65088">
              <a:buSzPct val="80000"/>
              <a:tabLst>
                <a:tab pos="750888" algn="l"/>
              </a:tabLst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since one of the probabilities is negative.</a:t>
            </a:r>
          </a:p>
        </p:txBody>
      </p:sp>
    </p:spTree>
    <p:extLst>
      <p:ext uri="{BB962C8B-B14F-4D97-AF65-F5344CB8AC3E}">
        <p14:creationId xmlns:p14="http://schemas.microsoft.com/office/powerpoint/2010/main" val="199288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F0B3E-DC03-4E7F-9BD1-2254C1CA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18289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5-4</a:t>
            </a:r>
            <a:endParaRPr lang="en-US" sz="24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26E83-7FDC-4CEA-8F66-DD925EBCACB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-1" y="1125600"/>
            <a:ext cx="9049805" cy="914401"/>
          </a:xfrm>
        </p:spPr>
        <p:txBody>
          <a:bodyPr/>
          <a:lstStyle/>
          <a:p>
            <a:r>
              <a:rPr lang="en-GB" dirty="0"/>
              <a:t>The following table lists the probability distribution of the # of breakdowns per week for a machine (based on past data).</a:t>
            </a:r>
          </a:p>
        </p:txBody>
      </p:sp>
      <p:graphicFrame>
        <p:nvGraphicFramePr>
          <p:cNvPr id="9" name="Content Placeholder 8" descr="Table is accessible to screenreaders">
            <a:extLst>
              <a:ext uri="{FF2B5EF4-FFF2-40B4-BE49-F238E27FC236}">
                <a16:creationId xmlns:a16="http://schemas.microsoft.com/office/drawing/2014/main" id="{8556479B-5C3C-4903-AEF3-499527DB8314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1308515" y="2040001"/>
          <a:ext cx="684263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07">
                  <a:extLst>
                    <a:ext uri="{9D8B030D-6E8A-4147-A177-3AD203B41FA5}">
                      <a16:colId xmlns:a16="http://schemas.microsoft.com/office/drawing/2014/main" val="933577812"/>
                    </a:ext>
                  </a:extLst>
                </a:gridCol>
                <a:gridCol w="735569">
                  <a:extLst>
                    <a:ext uri="{9D8B030D-6E8A-4147-A177-3AD203B41FA5}">
                      <a16:colId xmlns:a16="http://schemas.microsoft.com/office/drawing/2014/main" val="1036408599"/>
                    </a:ext>
                  </a:extLst>
                </a:gridCol>
                <a:gridCol w="940197">
                  <a:extLst>
                    <a:ext uri="{9D8B030D-6E8A-4147-A177-3AD203B41FA5}">
                      <a16:colId xmlns:a16="http://schemas.microsoft.com/office/drawing/2014/main" val="410727598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4249879412"/>
                    </a:ext>
                  </a:extLst>
                </a:gridCol>
                <a:gridCol w="935047">
                  <a:extLst>
                    <a:ext uri="{9D8B030D-6E8A-4147-A177-3AD203B41FA5}">
                      <a16:colId xmlns:a16="http://schemas.microsoft.com/office/drawing/2014/main" val="52709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Breakdowns per week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16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6926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84578-D5FB-4D72-A056-BF500FA1DD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B19427-F580-D146-B60E-4CADEE75497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8834D5-DB15-904D-AE25-34AC2C0171B0}"/>
              </a:ext>
            </a:extLst>
          </p:cNvPr>
          <p:cNvSpPr txBox="1"/>
          <p:nvPr/>
        </p:nvSpPr>
        <p:spPr>
          <a:xfrm>
            <a:off x="331451" y="3101104"/>
            <a:ext cx="80619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80000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Is this a probability distribution?</a:t>
            </a:r>
          </a:p>
          <a:p>
            <a:pPr>
              <a:buSzPct val="80000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Find the probability that the # of breakdowns for this machine during a given week is </a:t>
            </a:r>
          </a:p>
          <a:p>
            <a:pPr indent="293688">
              <a:buSzPct val="80000"/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exactly 2</a:t>
            </a:r>
          </a:p>
          <a:p>
            <a:pPr indent="293688">
              <a:buSzPct val="80000"/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to 2</a:t>
            </a:r>
          </a:p>
          <a:p>
            <a:pPr indent="293688">
              <a:buSzPct val="80000"/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1</a:t>
            </a:r>
          </a:p>
          <a:p>
            <a:pPr indent="293688">
              <a:buSzPct val="80000"/>
            </a:pPr>
            <a:r>
              <a:rPr lang="en-GB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most 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A2FA4-D759-4AAB-8A66-31140047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71" y="456116"/>
            <a:ext cx="8534400" cy="83819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Example 5-4: Solution</a:t>
            </a:r>
            <a:endParaRPr lang="en-US" sz="2400" dirty="0">
              <a:effectLst/>
            </a:endParaRPr>
          </a:p>
        </p:txBody>
      </p:sp>
      <p:graphicFrame>
        <p:nvGraphicFramePr>
          <p:cNvPr id="23" name="Content Placeholder 22" descr="P of, exactly 2 breakdowns = P of 2 = 0.35.">
            <a:extLst>
              <a:ext uri="{FF2B5EF4-FFF2-40B4-BE49-F238E27FC236}">
                <a16:creationId xmlns:a16="http://schemas.microsoft.com/office/drawing/2014/main" id="{32CD19C9-5109-4732-9687-448B49029639}"/>
              </a:ext>
            </a:extLst>
          </p:cNvPr>
          <p:cNvGraphicFramePr>
            <a:graphicFrameLocks noGrp="1" noChangeAspect="1"/>
          </p:cNvGraphicFramePr>
          <p:nvPr>
            <p:ph sz="quarter" idx="21"/>
          </p:nvPr>
        </p:nvGraphicFramePr>
        <p:xfrm>
          <a:off x="3844225" y="2425518"/>
          <a:ext cx="4149090" cy="377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Equation" r:id="rId3" imgW="3771720" imgH="342720" progId="Equation.DSMT4">
                  <p:embed/>
                </p:oleObj>
              </mc:Choice>
              <mc:Fallback>
                <p:oleObj name="Equation" r:id="rId3" imgW="3771720" imgH="342720" progId="Equation.DSMT4">
                  <p:embed/>
                  <p:pic>
                    <p:nvPicPr>
                      <p:cNvPr id="23" name="Content Placeholder 22" descr="P of, exactly 2 breakdowns = P of 2 = 0.35.">
                        <a:extLst>
                          <a:ext uri="{FF2B5EF4-FFF2-40B4-BE49-F238E27FC236}">
                            <a16:creationId xmlns:a16="http://schemas.microsoft.com/office/drawing/2014/main" id="{32CD19C9-5109-4732-9687-448B490296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4225" y="2425518"/>
                        <a:ext cx="4149090" cy="377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Content Placeholder 23" descr="P of, 0 to 2 breakdowns = P of, x between 0 and 2 = P of, 0 or 1 or 2 = P of 0 + P of 1 + P of 2 = 0.15 + 0.20 + 0.35 = 0.70.">
            <a:extLst>
              <a:ext uri="{FF2B5EF4-FFF2-40B4-BE49-F238E27FC236}">
                <a16:creationId xmlns:a16="http://schemas.microsoft.com/office/drawing/2014/main" id="{A1FDEA14-1CCE-4477-BB83-4670483E66CE}"/>
              </a:ext>
            </a:extLst>
          </p:cNvPr>
          <p:cNvGraphicFramePr>
            <a:graphicFrameLocks noGrp="1" noChangeAspect="1"/>
          </p:cNvGraphicFramePr>
          <p:nvPr>
            <p:ph sz="quarter" idx="22"/>
          </p:nvPr>
        </p:nvGraphicFramePr>
        <p:xfrm>
          <a:off x="3837768" y="2979414"/>
          <a:ext cx="5088633" cy="1005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5" imgW="5079960" imgH="1002960" progId="Equation.DSMT4">
                  <p:embed/>
                </p:oleObj>
              </mc:Choice>
              <mc:Fallback>
                <p:oleObj name="Equation" r:id="rId5" imgW="5079960" imgH="1002960" progId="Equation.DSMT4">
                  <p:embed/>
                  <p:pic>
                    <p:nvPicPr>
                      <p:cNvPr id="24" name="Content Placeholder 23" descr="P of, 0 to 2 breakdowns = P of, x between 0 and 2 = P of, 0 or 1 or 2 = P of 0 + P of 1 + P of 2 = 0.15 + 0.20 + 0.35 = 0.70.">
                        <a:extLst>
                          <a:ext uri="{FF2B5EF4-FFF2-40B4-BE49-F238E27FC236}">
                            <a16:creationId xmlns:a16="http://schemas.microsoft.com/office/drawing/2014/main" id="{A1FDEA14-1CCE-4477-BB83-4670483E66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7768" y="2979414"/>
                        <a:ext cx="5088633" cy="10050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24" descr="P of, more than 1 breakdown = P of x greater than 1 = P of 2 or 3 = p of 2 + p of 3 = 0.35 + 0.30 = 0.65.">
            <a:extLst>
              <a:ext uri="{FF2B5EF4-FFF2-40B4-BE49-F238E27FC236}">
                <a16:creationId xmlns:a16="http://schemas.microsoft.com/office/drawing/2014/main" id="{DC1B16BA-B953-4FA0-9D78-B2B28A1BBD71}"/>
              </a:ext>
            </a:extLst>
          </p:cNvPr>
          <p:cNvGraphicFramePr>
            <a:graphicFrameLocks noGrp="1" noChangeAspect="1"/>
          </p:cNvGraphicFramePr>
          <p:nvPr>
            <p:ph sz="quarter" idx="23"/>
          </p:nvPr>
        </p:nvGraphicFramePr>
        <p:xfrm>
          <a:off x="3856628" y="4140681"/>
          <a:ext cx="4940664" cy="1000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Equation" r:id="rId7" imgW="4952880" imgH="1002960" progId="Equation.DSMT4">
                  <p:embed/>
                </p:oleObj>
              </mc:Choice>
              <mc:Fallback>
                <p:oleObj name="Equation" r:id="rId7" imgW="4952880" imgH="1002960" progId="Equation.DSMT4">
                  <p:embed/>
                  <p:pic>
                    <p:nvPicPr>
                      <p:cNvPr id="25" name="Content Placeholder 24" descr="P of, more than 1 breakdown = P of x greater than 1 = P of 2 or 3 = p of 2 + p of 3 = 0.35 + 0.30 = 0.65.">
                        <a:extLst>
                          <a:ext uri="{FF2B5EF4-FFF2-40B4-BE49-F238E27FC236}">
                            <a16:creationId xmlns:a16="http://schemas.microsoft.com/office/drawing/2014/main" id="{DC1B16BA-B953-4FA0-9D78-B2B28A1BBD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628" y="4140681"/>
                        <a:ext cx="4940664" cy="100080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25" descr="P of, at most 1 breakdown = P of x less than or equal to 1 = P of 0 or 1 = P of 0 + P of 1 = 0.15 + 0.20 = 0.35.">
            <a:extLst>
              <a:ext uri="{FF2B5EF4-FFF2-40B4-BE49-F238E27FC236}">
                <a16:creationId xmlns:a16="http://schemas.microsoft.com/office/drawing/2014/main" id="{F87A2F0B-95F6-4471-A8C4-9DA87A4303A4}"/>
              </a:ext>
            </a:extLst>
          </p:cNvPr>
          <p:cNvGraphicFramePr>
            <a:graphicFrameLocks noGrp="1" noChangeAspect="1"/>
          </p:cNvGraphicFramePr>
          <p:nvPr>
            <p:ph sz="quarter" idx="24"/>
          </p:nvPr>
        </p:nvGraphicFramePr>
        <p:xfrm>
          <a:off x="3861464" y="5273227"/>
          <a:ext cx="4685770" cy="1000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8" name="Equation" r:id="rId9" imgW="4698720" imgH="1002960" progId="Equation.DSMT4">
                  <p:embed/>
                </p:oleObj>
              </mc:Choice>
              <mc:Fallback>
                <p:oleObj name="Equation" r:id="rId9" imgW="4698720" imgH="1002960" progId="Equation.DSMT4">
                  <p:embed/>
                  <p:pic>
                    <p:nvPicPr>
                      <p:cNvPr id="26" name="Content Placeholder 25" descr="P of, at most 1 breakdown = P of x less than or equal to 1 = P of 0 or 1 = P of 0 + P of 1 = 0.15 + 0.20 = 0.35.">
                        <a:extLst>
                          <a:ext uri="{FF2B5EF4-FFF2-40B4-BE49-F238E27FC236}">
                            <a16:creationId xmlns:a16="http://schemas.microsoft.com/office/drawing/2014/main" id="{F87A2F0B-95F6-4471-A8C4-9DA87A4303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464" y="5273227"/>
                        <a:ext cx="4685770" cy="10004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53CFB-C002-4704-8E90-D9EEA873BA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66750" y="6356351"/>
            <a:ext cx="472450" cy="260240"/>
          </a:xfrm>
        </p:spPr>
        <p:txBody>
          <a:bodyPr/>
          <a:lstStyle/>
          <a:p>
            <a:fld id="{67B19427-F580-D146-B60E-4CADEE75497F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6" name="Content Placeholder 8" descr="Table is accessible to screenreaders">
            <a:extLst>
              <a:ext uri="{FF2B5EF4-FFF2-40B4-BE49-F238E27FC236}">
                <a16:creationId xmlns:a16="http://schemas.microsoft.com/office/drawing/2014/main" id="{54A2C3B4-852A-FB4A-B3BF-CAD121966BDB}"/>
              </a:ext>
            </a:extLst>
          </p:cNvPr>
          <p:cNvGraphicFramePr>
            <a:graphicFrameLocks/>
          </p:cNvGraphicFramePr>
          <p:nvPr/>
        </p:nvGraphicFramePr>
        <p:xfrm>
          <a:off x="1150685" y="1172212"/>
          <a:ext cx="6842630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12907">
                  <a:extLst>
                    <a:ext uri="{9D8B030D-6E8A-4147-A177-3AD203B41FA5}">
                      <a16:colId xmlns:a16="http://schemas.microsoft.com/office/drawing/2014/main" val="933577812"/>
                    </a:ext>
                  </a:extLst>
                </a:gridCol>
                <a:gridCol w="735569">
                  <a:extLst>
                    <a:ext uri="{9D8B030D-6E8A-4147-A177-3AD203B41FA5}">
                      <a16:colId xmlns:a16="http://schemas.microsoft.com/office/drawing/2014/main" val="1036408599"/>
                    </a:ext>
                  </a:extLst>
                </a:gridCol>
                <a:gridCol w="940197">
                  <a:extLst>
                    <a:ext uri="{9D8B030D-6E8A-4147-A177-3AD203B41FA5}">
                      <a16:colId xmlns:a16="http://schemas.microsoft.com/office/drawing/2014/main" val="410727598"/>
                    </a:ext>
                  </a:extLst>
                </a:gridCol>
                <a:gridCol w="918910">
                  <a:extLst>
                    <a:ext uri="{9D8B030D-6E8A-4147-A177-3AD203B41FA5}">
                      <a16:colId xmlns:a16="http://schemas.microsoft.com/office/drawing/2014/main" val="4249879412"/>
                    </a:ext>
                  </a:extLst>
                </a:gridCol>
                <a:gridCol w="935047">
                  <a:extLst>
                    <a:ext uri="{9D8B030D-6E8A-4147-A177-3AD203B41FA5}">
                      <a16:colId xmlns:a16="http://schemas.microsoft.com/office/drawing/2014/main" val="5270982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Breakdowns per week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9167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Probability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.15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.35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.30</a:t>
                      </a:r>
                    </a:p>
                  </a:txBody>
                  <a:tcPr marL="79425" marR="794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069263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17B8A944-06A3-294F-829F-8D4EAA237556}"/>
              </a:ext>
            </a:extLst>
          </p:cNvPr>
          <p:cNvSpPr txBox="1"/>
          <p:nvPr/>
        </p:nvSpPr>
        <p:spPr>
          <a:xfrm>
            <a:off x="16071" y="2372244"/>
            <a:ext cx="2582659" cy="326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93688">
              <a:buSzPct val="80000"/>
            </a:pPr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exactly 2</a:t>
            </a:r>
          </a:p>
          <a:p>
            <a:pPr indent="293688">
              <a:buSzPct val="80000"/>
            </a:pP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3688">
              <a:buSzPct val="80000"/>
            </a:pPr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to 2</a:t>
            </a:r>
          </a:p>
          <a:p>
            <a:pPr indent="293688">
              <a:buSzPct val="80000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3688">
              <a:buSzPct val="80000"/>
            </a:pP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3688">
              <a:buSzPct val="80000"/>
            </a:pPr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1</a:t>
            </a:r>
          </a:p>
          <a:p>
            <a:pPr indent="293688">
              <a:buSzPct val="80000"/>
            </a:pPr>
            <a:endParaRPr lang="en-GB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3688">
              <a:buSzPct val="80000"/>
            </a:pPr>
            <a:endParaRPr lang="en-GB" sz="2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93688">
              <a:buSzPct val="80000"/>
            </a:pPr>
            <a:r>
              <a:rPr lang="en-GB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(d)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most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4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pen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pter Outline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rning Objectives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cept Check Questio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ey Term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mage Slide Master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ustom Design">
  <a:themeElements>
    <a:clrScheme name="Standard Design">
      <a:dk1>
        <a:srgbClr val="000000"/>
      </a:dk1>
      <a:lt1>
        <a:srgbClr val="FFFFFF"/>
      </a:lt1>
      <a:dk2>
        <a:srgbClr val="1A698A"/>
      </a:dk2>
      <a:lt2>
        <a:srgbClr val="FFFEFE"/>
      </a:lt2>
      <a:accent1>
        <a:srgbClr val="196E78"/>
      </a:accent1>
      <a:accent2>
        <a:srgbClr val="911B21"/>
      </a:accent2>
      <a:accent3>
        <a:srgbClr val="73653A"/>
      </a:accent3>
      <a:accent4>
        <a:srgbClr val="15344A"/>
      </a:accent4>
      <a:accent5>
        <a:srgbClr val="5A6F80"/>
      </a:accent5>
      <a:accent6>
        <a:srgbClr val="404140"/>
      </a:accent6>
      <a:hlink>
        <a:srgbClr val="1A698A"/>
      </a:hlink>
      <a:folHlink>
        <a:srgbClr val="4F3B58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E39A3ED730EF40BC95659DEDC34250" ma:contentTypeVersion="4" ma:contentTypeDescription="Create a new document." ma:contentTypeScope="" ma:versionID="35ae4085b5cb6bde6e905c69dcb10e27">
  <xsd:schema xmlns:xsd="http://www.w3.org/2001/XMLSchema" xmlns:xs="http://www.w3.org/2001/XMLSchema" xmlns:p="http://schemas.microsoft.com/office/2006/metadata/properties" xmlns:ns2="2e108766-8a5d-4dd6-bf2d-0e83b2e3ea10" targetNamespace="http://schemas.microsoft.com/office/2006/metadata/properties" ma:root="true" ma:fieldsID="6e076ca49e7c802acdbea8cc88235627" ns2:_="">
    <xsd:import namespace="2e108766-8a5d-4dd6-bf2d-0e83b2e3ea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08766-8a5d-4dd6-bf2d-0e83b2e3ea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F7605ED-CCB9-4441-91E0-7F14D93A17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08766-8a5d-4dd6-bf2d-0e83b2e3ea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3F815B-6E6B-437C-95EA-B6C979BFB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36CF6A-C1C3-4ABA-ACA7-1D450D43CCA9}">
  <ds:schemaRefs>
    <ds:schemaRef ds:uri="http://schemas.microsoft.com/office/2006/metadata/properties"/>
    <ds:schemaRef ds:uri="http://www.w3.org/XML/1998/namespace"/>
    <ds:schemaRef ds:uri="http://purl.org/dc/terms/"/>
    <ds:schemaRef ds:uri="2e108766-8a5d-4dd6-bf2d-0e83b2e3ea10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21080</TotalTime>
  <Words>2263</Words>
  <Application>Microsoft Office PowerPoint</Application>
  <PresentationFormat>On-screen Show (4:3)</PresentationFormat>
  <Paragraphs>465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Glypha</vt:lpstr>
      <vt:lpstr>Glypha-Bold</vt:lpstr>
      <vt:lpstr>Source Sans Pro</vt:lpstr>
      <vt:lpstr>STIX</vt:lpstr>
      <vt:lpstr>Times New Roman</vt:lpstr>
      <vt:lpstr>Wingdings</vt:lpstr>
      <vt:lpstr>Opener</vt:lpstr>
      <vt:lpstr>Chapter Outline</vt:lpstr>
      <vt:lpstr>Learning Objectives</vt:lpstr>
      <vt:lpstr>Concept Check Question</vt:lpstr>
      <vt:lpstr>Key Term</vt:lpstr>
      <vt:lpstr>Image Slide Master</vt:lpstr>
      <vt:lpstr>Custom Design</vt:lpstr>
      <vt:lpstr>Equation</vt:lpstr>
      <vt:lpstr>Equation.DSMT4</vt:lpstr>
      <vt:lpstr>Worksheet</vt:lpstr>
      <vt:lpstr>PowerPoint Presentation</vt:lpstr>
      <vt:lpstr>Reminder of Opening Example from part 1</vt:lpstr>
      <vt:lpstr>5.2 Probability Distribution of a Discrete Random Variable</vt:lpstr>
      <vt:lpstr>PowerPoint Presentation</vt:lpstr>
      <vt:lpstr>Recall the two characteristics of any finite or discrete Probability Distribution</vt:lpstr>
      <vt:lpstr>PowerPoint Presentation</vt:lpstr>
      <vt:lpstr>Example 5-3</vt:lpstr>
      <vt:lpstr>Example 5-4</vt:lpstr>
      <vt:lpstr>Example 5-4: Solution</vt:lpstr>
      <vt:lpstr>Example 5-5: math anxiety</vt:lpstr>
      <vt:lpstr>Example 5-5: Tree Diagram</vt:lpstr>
      <vt:lpstr>Example 5-5: processing of tree info</vt:lpstr>
      <vt:lpstr>5.3 Mean and Standard Deviation of a Discrete Random Variable</vt:lpstr>
      <vt:lpstr>Example 5-6</vt:lpstr>
      <vt:lpstr>bad batteries expectation</vt:lpstr>
      <vt:lpstr>Rolling a single 6-sided, fair die</vt:lpstr>
      <vt:lpstr>Uniform (generalization of a 6-sided die example)</vt:lpstr>
      <vt:lpstr>Case Study 5-1 All State Lottery</vt:lpstr>
      <vt:lpstr>Variance of a Discrete Random Variable</vt:lpstr>
      <vt:lpstr>Standard Deviation of Discrete Random Variable</vt:lpstr>
      <vt:lpstr>Example 5-7</vt:lpstr>
      <vt:lpstr>Example 5-7: Solution</vt:lpstr>
      <vt:lpstr>Using Excel for 𝜎</vt:lpstr>
      <vt:lpstr>Example 5-8</vt:lpstr>
      <vt:lpstr>Interpretation of the Standard Deviation</vt:lpstr>
      <vt:lpstr>PowerPoint Presentation</vt:lpstr>
    </vt:vector>
  </TitlesOfParts>
  <Company>SPi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Statistics, 9e</dc:title>
  <dc:subject>Statistics</dc:subject>
  <dc:creator>Mann</dc:creator>
  <cp:lastModifiedBy>Victor.Lee1@mail.citytech.cuny.edu</cp:lastModifiedBy>
  <cp:revision>1933</cp:revision>
  <cp:lastPrinted>2017-04-26T13:25:47Z</cp:lastPrinted>
  <dcterms:created xsi:type="dcterms:W3CDTF">2017-04-21T14:49:46Z</dcterms:created>
  <dcterms:modified xsi:type="dcterms:W3CDTF">2022-03-22T03:50:47Z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0x01010070E39A3ED730EF40BC95659DEDC34250</vt:lpwstr>
  </property>
</Properties>
</file>