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5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6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9" r:id="rId4"/>
    <p:sldMasterId id="2147483936" r:id="rId5"/>
    <p:sldMasterId id="2147483943" r:id="rId6"/>
    <p:sldMasterId id="2147483965" r:id="rId7"/>
    <p:sldMasterId id="2147483968" r:id="rId8"/>
    <p:sldMasterId id="2147483971" r:id="rId9"/>
    <p:sldMasterId id="2147483976" r:id="rId10"/>
  </p:sldMasterIdLst>
  <p:notesMasterIdLst>
    <p:notesMasterId r:id="rId29"/>
  </p:notesMasterIdLst>
  <p:sldIdLst>
    <p:sldId id="658" r:id="rId11"/>
    <p:sldId id="659" r:id="rId12"/>
    <p:sldId id="457" r:id="rId13"/>
    <p:sldId id="467" r:id="rId14"/>
    <p:sldId id="461" r:id="rId15"/>
    <p:sldId id="462" r:id="rId16"/>
    <p:sldId id="464" r:id="rId17"/>
    <p:sldId id="538" r:id="rId18"/>
    <p:sldId id="660" r:id="rId19"/>
    <p:sldId id="661" r:id="rId20"/>
    <p:sldId id="662" r:id="rId21"/>
    <p:sldId id="663" r:id="rId22"/>
    <p:sldId id="539" r:id="rId23"/>
    <p:sldId id="664" r:id="rId24"/>
    <p:sldId id="541" r:id="rId25"/>
    <p:sldId id="666" r:id="rId26"/>
    <p:sldId id="665" r:id="rId27"/>
    <p:sldId id="667" r:id="rId2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108" userDrawn="1">
          <p15:clr>
            <a:srgbClr val="A4A3A4"/>
          </p15:clr>
        </p15:guide>
        <p15:guide id="4" pos="4458" userDrawn="1">
          <p15:clr>
            <a:srgbClr val="A4A3A4"/>
          </p15:clr>
        </p15:guide>
        <p15:guide id="5" orient="horz" pos="1584">
          <p15:clr>
            <a:srgbClr val="A4A3A4"/>
          </p15:clr>
        </p15:guide>
        <p15:guide id="6" pos="4992">
          <p15:clr>
            <a:srgbClr val="A4A3A4"/>
          </p15:clr>
        </p15:guide>
        <p15:guide id="7" pos="16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arvin, Megan - Hoboken" initials="MG" lastIdx="38" clrIdx="0"/>
  <p:cmAuthor id="1" name="Michael, Leah - Indianapolis" initials="LM" lastIdx="9" clrIdx="1"/>
  <p:cmAuthor id="2" name="Heaney, Barbara - Hoboken" initials="BH" lastIdx="3" clrIdx="2"/>
  <p:cmAuthor id="3" name="Perry, Nancy - Hoboken" initials="NP" lastIdx="2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7F"/>
    <a:srgbClr val="931B21"/>
    <a:srgbClr val="930000"/>
    <a:srgbClr val="EAEAE9"/>
    <a:srgbClr val="E4E5E3"/>
    <a:srgbClr val="F2F2F1"/>
    <a:srgbClr val="EB97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436" autoAdjust="0"/>
    <p:restoredTop sz="90748" autoAdjust="0"/>
  </p:normalViewPr>
  <p:slideViewPr>
    <p:cSldViewPr>
      <p:cViewPr varScale="1">
        <p:scale>
          <a:sx n="58" d="100"/>
          <a:sy n="58" d="100"/>
        </p:scale>
        <p:origin x="992" y="52"/>
      </p:cViewPr>
      <p:guideLst>
        <p:guide orient="horz" pos="2112"/>
        <p:guide pos="2880"/>
        <p:guide orient="horz" pos="1108"/>
        <p:guide pos="4458"/>
        <p:guide orient="horz" pos="1584"/>
        <p:guide pos="4992"/>
        <p:guide pos="1632"/>
      </p:guideLst>
    </p:cSldViewPr>
  </p:slideViewPr>
  <p:outlineViewPr>
    <p:cViewPr>
      <p:scale>
        <a:sx n="33" d="100"/>
        <a:sy n="33" d="100"/>
      </p:scale>
      <p:origin x="0" y="-93864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70" d="100"/>
        <a:sy n="70" d="100"/>
      </p:scale>
      <p:origin x="0" y="6254"/>
    </p:cViewPr>
  </p:sorterViewPr>
  <p:notesViewPr>
    <p:cSldViewPr>
      <p:cViewPr varScale="1">
        <p:scale>
          <a:sx n="91" d="100"/>
          <a:sy n="91" d="100"/>
        </p:scale>
        <p:origin x="2472" y="1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194C1A8-DC4B-4329-AF88-FD913597DE85}" type="datetimeFigureOut">
              <a:rPr lang="en-US" smtClean="0"/>
              <a:pPr/>
              <a:t>3/15/2022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8073E54-D085-4E2E-B9A5-A53D7E51940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75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er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"/>
          <p:cNvSpPr>
            <a:spLocks noGrp="1"/>
          </p:cNvSpPr>
          <p:nvPr>
            <p:ph type="title" hasCustomPrompt="1"/>
          </p:nvPr>
        </p:nvSpPr>
        <p:spPr>
          <a:xfrm>
            <a:off x="152400" y="365125"/>
            <a:ext cx="8839200" cy="1387475"/>
          </a:xfrm>
          <a:prstGeom prst="rect">
            <a:avLst/>
          </a:prstGeom>
        </p:spPr>
        <p:txBody>
          <a:bodyPr anchor="b"/>
          <a:lstStyle>
            <a:lvl1pPr>
              <a:defRPr sz="62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Book Title</a:t>
            </a:r>
          </a:p>
        </p:txBody>
      </p:sp>
      <p:sp>
        <p:nvSpPr>
          <p:cNvPr id="3" name="Edition"/>
          <p:cNvSpPr>
            <a:spLocks noGrp="1"/>
          </p:cNvSpPr>
          <p:nvPr>
            <p:ph sz="quarter" idx="21" hasCustomPrompt="1"/>
          </p:nvPr>
        </p:nvSpPr>
        <p:spPr>
          <a:xfrm>
            <a:off x="152400" y="1828800"/>
            <a:ext cx="88392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00" b="1" i="0">
                <a:latin typeface="Times New Roman" charset="0"/>
                <a:ea typeface="Times New Roman" charset="0"/>
                <a:cs typeface="Times New Roman" charset="0"/>
              </a:defRPr>
            </a:lvl1pPr>
            <a:lvl2pPr marL="457200" indent="0" algn="ctr">
              <a:buNone/>
              <a:defRPr b="1" i="0">
                <a:latin typeface="Times New Roman" charset="0"/>
                <a:ea typeface="Times New Roman" charset="0"/>
                <a:cs typeface="Times New Roman" charset="0"/>
              </a:defRPr>
            </a:lvl2pPr>
            <a:lvl3pPr marL="914400" indent="0" algn="ctr">
              <a:buNone/>
              <a:defRPr b="1" i="0">
                <a:latin typeface="Times New Roman" charset="0"/>
                <a:ea typeface="Times New Roman" charset="0"/>
                <a:cs typeface="Times New Roman" charset="0"/>
              </a:defRPr>
            </a:lvl3pPr>
            <a:lvl4pPr marL="1371600" indent="0" algn="ctr">
              <a:buNone/>
              <a:defRPr b="1" i="0">
                <a:latin typeface="Times New Roman" charset="0"/>
                <a:ea typeface="Times New Roman" charset="0"/>
                <a:cs typeface="Times New Roman" charset="0"/>
              </a:defRPr>
            </a:lvl4pPr>
            <a:lvl5pPr marL="1828800" indent="0" algn="ctr">
              <a:buNone/>
              <a:defRPr b="1" i="0">
                <a:latin typeface="Times New Roman" charset="0"/>
                <a:ea typeface="Times New Roman" charset="0"/>
                <a:cs typeface="Times New Roman" charset="0"/>
              </a:defRPr>
            </a:lvl5pPr>
          </a:lstStyle>
          <a:p>
            <a:pPr lvl="0"/>
            <a:r>
              <a:rPr lang="en-US" dirty="0"/>
              <a:t>Third Edition</a:t>
            </a:r>
          </a:p>
        </p:txBody>
      </p:sp>
      <p:sp>
        <p:nvSpPr>
          <p:cNvPr id="5" name="Author"/>
          <p:cNvSpPr>
            <a:spLocks noGrp="1"/>
          </p:cNvSpPr>
          <p:nvPr>
            <p:ph sz="quarter" idx="22" hasCustomPrompt="1"/>
          </p:nvPr>
        </p:nvSpPr>
        <p:spPr>
          <a:xfrm>
            <a:off x="152400" y="2363724"/>
            <a:ext cx="8839200" cy="685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i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David Klein</a:t>
            </a:r>
          </a:p>
        </p:txBody>
      </p:sp>
      <p:sp>
        <p:nvSpPr>
          <p:cNvPr id="29" name="CN"/>
          <p:cNvSpPr>
            <a:spLocks noGrp="1"/>
          </p:cNvSpPr>
          <p:nvPr>
            <p:ph sz="quarter" idx="19" hasCustomPrompt="1"/>
          </p:nvPr>
        </p:nvSpPr>
        <p:spPr>
          <a:xfrm>
            <a:off x="152400" y="3733800"/>
            <a:ext cx="88392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 i="0" baseline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Chapter 1</a:t>
            </a:r>
          </a:p>
        </p:txBody>
      </p:sp>
      <p:sp>
        <p:nvSpPr>
          <p:cNvPr id="31" name="CT"/>
          <p:cNvSpPr>
            <a:spLocks noGrp="1"/>
          </p:cNvSpPr>
          <p:nvPr>
            <p:ph sz="quarter" idx="20" hasCustomPrompt="1"/>
          </p:nvPr>
        </p:nvSpPr>
        <p:spPr>
          <a:xfrm>
            <a:off x="152400" y="4419600"/>
            <a:ext cx="8839200" cy="2286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800" b="0" i="0">
                <a:latin typeface="Times New Roman" charset="0"/>
                <a:ea typeface="Times New Roman" charset="0"/>
                <a:cs typeface="Times New Roman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Click to Edit Chapter Title</a:t>
            </a:r>
          </a:p>
        </p:txBody>
      </p:sp>
    </p:spTree>
    <p:extLst>
      <p:ext uri="{BB962C8B-B14F-4D97-AF65-F5344CB8AC3E}">
        <p14:creationId xmlns:p14="http://schemas.microsoft.com/office/powerpoint/2010/main" val="82637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0" indent="0">
              <a:buFont typeface="+mj-lt"/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282575">
              <a:buClr>
                <a:schemeClr val="accent2"/>
              </a:buClr>
              <a:tabLst/>
              <a:defRPr sz="2400" b="0" i="0" baseline="0">
                <a:latin typeface="Times New Roman" charset="0"/>
                <a:ea typeface="Times New Roman" charset="0"/>
                <a:cs typeface="Times New Roman" charset="0"/>
              </a:defRPr>
            </a:lvl2pPr>
            <a:lvl3pPr marL="803275" marR="0" indent="-2825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400" b="0" i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</a:lstStyle>
          <a:p>
            <a:pPr lvl="0"/>
            <a:r>
              <a:rPr lang="en-US" dirty="0"/>
              <a:t>This Is a Sample Outline with No Numbers and One-column</a:t>
            </a:r>
          </a:p>
          <a:p>
            <a:pPr lvl="1"/>
            <a:r>
              <a:rPr lang="en-US" dirty="0"/>
              <a:t>The H2 Level Does Not Have a Number</a:t>
            </a:r>
          </a:p>
          <a:p>
            <a:pPr lvl="2"/>
            <a:r>
              <a:rPr lang="en-US" dirty="0"/>
              <a:t>One of the Subheadings May Be a Special Feature  </a:t>
            </a:r>
          </a:p>
          <a:p>
            <a:pPr lvl="0"/>
            <a:r>
              <a:rPr lang="en-US" dirty="0"/>
              <a:t>This Outline Has Two Levels</a:t>
            </a:r>
          </a:p>
          <a:p>
            <a:pPr lvl="1"/>
            <a:r>
              <a:rPr lang="en-US" dirty="0"/>
              <a:t>Outline Items Usually Have No Ending Punctuation</a:t>
            </a:r>
          </a:p>
          <a:p>
            <a:pPr marL="803275" marR="0" lvl="2" indent="-2825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Special Feature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78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F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NL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 numCol="2" spcCol="548640"/>
          <a:lstStyle>
            <a:lvl1pPr marL="803275" marR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1.1	This Is a Sample Outline for Two-Column and Double-numbered</a:t>
            </a:r>
          </a:p>
          <a:p>
            <a:pPr lvl="0"/>
            <a:r>
              <a:rPr lang="en-US" dirty="0"/>
              <a:t>1.2	It is Two-column </a:t>
            </a:r>
          </a:p>
          <a:p>
            <a:pPr lvl="0"/>
            <a:r>
              <a:rPr lang="en-US" dirty="0"/>
              <a:t>1.3	This Outline Has No Sub-lists</a:t>
            </a:r>
          </a:p>
          <a:p>
            <a:pPr lvl="0"/>
            <a:r>
              <a:rPr lang="en-US" dirty="0"/>
              <a:t>1.4	This List Is Double-numbered</a:t>
            </a:r>
          </a:p>
          <a:p>
            <a:pPr lvl="0"/>
            <a:r>
              <a:rPr lang="en-US" dirty="0"/>
              <a:t>1.5	The Outline Slide Has a Footer</a:t>
            </a:r>
          </a:p>
          <a:p>
            <a:pPr lvl="0"/>
            <a:r>
              <a:rPr lang="en-US" dirty="0"/>
              <a:t>1.6	Outline Items Usually Have No Ending Punctuation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1.7	Another Heading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1.8	Another Heading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1.10	Another Heading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878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F2 (2 text box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NL1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4038600" cy="4419600"/>
          </a:xfrm>
          <a:prstGeom prst="rect">
            <a:avLst/>
          </a:prstGeom>
        </p:spPr>
        <p:txBody>
          <a:bodyPr numCol="1" spcCol="548640"/>
          <a:lstStyle>
            <a:lvl1pPr marL="803275" marR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1.1	This Is a Sample Outline for Two-Column (2 Boxes) and Double-numbered</a:t>
            </a:r>
          </a:p>
          <a:p>
            <a:pPr lvl="0"/>
            <a:r>
              <a:rPr lang="en-US" dirty="0"/>
              <a:t>1.2	It is Two-column </a:t>
            </a:r>
          </a:p>
          <a:p>
            <a:pPr lvl="0"/>
            <a:r>
              <a:rPr lang="en-US" dirty="0"/>
              <a:t>1.3	This Outline Has No Sub-lists</a:t>
            </a:r>
          </a:p>
          <a:p>
            <a:pPr lvl="0"/>
            <a:r>
              <a:rPr lang="en-US" dirty="0"/>
              <a:t>1.4	This List Is Double-numbered</a:t>
            </a:r>
          </a:p>
        </p:txBody>
      </p:sp>
      <p:sp>
        <p:nvSpPr>
          <p:cNvPr id="7" name="COBNL2"/>
          <p:cNvSpPr>
            <a:spLocks noGrp="1"/>
          </p:cNvSpPr>
          <p:nvPr>
            <p:ph sz="quarter" idx="15" hasCustomPrompt="1"/>
          </p:nvPr>
        </p:nvSpPr>
        <p:spPr>
          <a:xfrm>
            <a:off x="4767262" y="1752600"/>
            <a:ext cx="4038600" cy="4419600"/>
          </a:xfrm>
          <a:prstGeom prst="rect">
            <a:avLst/>
          </a:prstGeom>
        </p:spPr>
        <p:txBody>
          <a:bodyPr numCol="1" spcCol="548640"/>
          <a:lstStyle>
            <a:lvl1pPr marL="803275" marR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1.5	The Outline Slide Has a Footer</a:t>
            </a:r>
          </a:p>
          <a:p>
            <a:pPr lvl="0"/>
            <a:r>
              <a:rPr lang="en-US" dirty="0"/>
              <a:t>1.6	Outline Items Usually Have No Ending Punctuation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1.7	Another Heading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1.8	Another Heading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1.9	Another Heading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1.10	Another Heading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060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B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0" indent="0">
              <a:buFont typeface="+mj-lt"/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520700" indent="-508000">
              <a:spcBef>
                <a:spcPts val="2000"/>
              </a:spcBef>
              <a:buNone/>
              <a:tabLst/>
              <a:defRPr sz="2800" b="0" i="0" baseline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635000" marR="0" indent="-39528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+mj-lt"/>
              <a:buAutoNum type="arabicPeriod"/>
              <a:tabLst/>
              <a:defRPr sz="2800" b="0" i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</a:lstStyle>
          <a:p>
            <a:pPr lvl="0"/>
            <a:r>
              <a:rPr lang="en-US" dirty="0"/>
              <a:t>This Is a Sample Outline with No Numbers</a:t>
            </a:r>
          </a:p>
          <a:p>
            <a:pPr lvl="1"/>
            <a:r>
              <a:rPr lang="en-US" dirty="0"/>
              <a:t>Learning Objective</a:t>
            </a:r>
          </a:p>
          <a:p>
            <a:pPr lvl="2"/>
            <a:r>
              <a:rPr lang="en-US" dirty="0"/>
              <a:t>Describe what racial &amp; ethnic group make up Latin America.</a:t>
            </a:r>
          </a:p>
          <a:p>
            <a:pPr lvl="2"/>
            <a:r>
              <a:rPr lang="en-US" dirty="0"/>
              <a:t>Explain Latin American agricultural systems.</a:t>
            </a:r>
          </a:p>
          <a:p>
            <a:pPr lvl="2"/>
            <a:r>
              <a:rPr lang="en-US" dirty="0"/>
              <a:t>Critically evaluate models of biodiversity conservation in the Latin American context.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33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LONL"/>
          <p:cNvSpPr>
            <a:spLocks noGrp="1"/>
          </p:cNvSpPr>
          <p:nvPr>
            <p:ph sz="quarter" idx="16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514350" indent="-514350">
              <a:buClr>
                <a:schemeClr val="accent2"/>
              </a:buClr>
              <a:buFont typeface="+mj-lt"/>
              <a:buAutoNum type="arabicPeriod"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Explain the time value of money and why it is so important in the field of finance.</a:t>
            </a:r>
          </a:p>
          <a:p>
            <a:pPr lvl="0"/>
            <a:r>
              <a:rPr lang="en-US" dirty="0"/>
              <a:t>Explain the concept of future value, including the meaning of the terms principal, simple interest, and compound interest.</a:t>
            </a:r>
          </a:p>
          <a:p>
            <a:pPr lvl="0"/>
            <a:r>
              <a:rPr lang="en-US" dirty="0"/>
              <a:t>Explain the concept of present value, how it relates to future value, and is used to make business decisions.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/>
          <a:lstStyle/>
          <a:p>
            <a:fld id="{957104EA-F2AF-1046-9253-EE8D978719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321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LOBL"/>
          <p:cNvSpPr>
            <a:spLocks noGrp="1"/>
          </p:cNvSpPr>
          <p:nvPr>
            <p:ph sz="quarter" idx="16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292608" indent="-292608">
              <a:buClr>
                <a:schemeClr val="accent2"/>
              </a:buClr>
              <a:buFont typeface="Arial" charset="0"/>
              <a:buChar char="•"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Explain the time value of money and why it is so important in the field of finance.</a:t>
            </a:r>
          </a:p>
          <a:p>
            <a:pPr lvl="0"/>
            <a:r>
              <a:rPr lang="en-US" dirty="0"/>
              <a:t>Explain the concept of future value, including the meaning of the terms principal, simple interest, and compound interest.</a:t>
            </a:r>
          </a:p>
          <a:p>
            <a:pPr lvl="0"/>
            <a:r>
              <a:rPr lang="en-US" dirty="0"/>
              <a:t>Explain the concept of present value, how it relates to future value, and is used to make business decisions.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718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ept Check Question (1of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1.1 Periodicity Assumption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6" hasCustomPrompt="1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None/>
              <a:defRPr sz="280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804672" indent="-448056">
              <a:spcBef>
                <a:spcPts val="1000"/>
              </a:spcBef>
              <a:buClr>
                <a:schemeClr val="accent2"/>
              </a:buClr>
              <a:buFont typeface="+mj-lt"/>
              <a:buAutoNum type="alphaLcPeriod"/>
              <a:defRPr sz="2800" baseline="0">
                <a:latin typeface="Times New Roman" charset="0"/>
                <a:ea typeface="Times New Roman" charset="0"/>
                <a:cs typeface="Times New Roman" charset="0"/>
              </a:defRPr>
            </a:lvl2pPr>
            <a:lvl3pPr marL="914400" indent="0">
              <a:buNone/>
              <a:defRPr sz="3000">
                <a:latin typeface="STIX" charset="0"/>
                <a:ea typeface="STIX" charset="0"/>
                <a:cs typeface="STIX" charset="0"/>
              </a:defRPr>
            </a:lvl3pPr>
            <a:lvl4pPr marL="1371600" indent="0">
              <a:buNone/>
              <a:defRPr sz="3000">
                <a:latin typeface="STIX" charset="0"/>
                <a:ea typeface="STIX" charset="0"/>
                <a:cs typeface="STIX" charset="0"/>
              </a:defRPr>
            </a:lvl4pPr>
            <a:lvl5pPr marL="1828800" indent="0">
              <a:buNone/>
              <a:defRPr sz="3000">
                <a:latin typeface="STIX" charset="0"/>
                <a:ea typeface="STIX" charset="0"/>
                <a:cs typeface="STIX" charset="0"/>
              </a:defRPr>
            </a:lvl5pPr>
          </a:lstStyle>
          <a:p>
            <a:pPr lvl="0"/>
            <a:r>
              <a:rPr lang="en-US" dirty="0"/>
              <a:t>Which one of these statements about the accrual basis of accounting is false?</a:t>
            </a:r>
          </a:p>
          <a:p>
            <a:pPr lvl="1"/>
            <a:r>
              <a:rPr lang="en-US" dirty="0"/>
              <a:t>Companies record events that change their financial statements in the period in which event occur, even if cash was not exchanged.</a:t>
            </a:r>
          </a:p>
          <a:p>
            <a:pPr lvl="1"/>
            <a:r>
              <a:rPr lang="en-US" dirty="0"/>
              <a:t>Companies recognize revenue in the period in which the performance obligation is satisfied.</a:t>
            </a:r>
          </a:p>
          <a:p>
            <a:pPr lvl="1"/>
            <a:r>
              <a:rPr lang="en-US" dirty="0"/>
              <a:t>This basis is accord with generally accepted accounting principles.</a:t>
            </a:r>
          </a:p>
        </p:txBody>
      </p:sp>
    </p:spTree>
    <p:extLst>
      <p:ext uri="{BB962C8B-B14F-4D97-AF65-F5344CB8AC3E}">
        <p14:creationId xmlns:p14="http://schemas.microsoft.com/office/powerpoint/2010/main" val="8124381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ept Check Question (2of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</p:spPr>
        <p:txBody>
          <a:bodyPr/>
          <a:lstStyle/>
          <a:p>
            <a:r>
              <a:rPr lang="en-US" dirty="0"/>
              <a:t>1.1 Periodicity Assumption</a:t>
            </a:r>
          </a:p>
        </p:txBody>
      </p:sp>
      <p:sp>
        <p:nvSpPr>
          <p:cNvPr id="12" name="Question"/>
          <p:cNvSpPr>
            <a:spLocks noGrp="1"/>
          </p:cNvSpPr>
          <p:nvPr>
            <p:ph sz="quarter" idx="15" hasCustomPrompt="1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None/>
              <a:tabLst/>
              <a:defRPr sz="28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450850">
              <a:spcBef>
                <a:spcPts val="1000"/>
              </a:spcBef>
              <a:buFont typeface="+mj-lt"/>
              <a:buNone/>
              <a:tabLst/>
              <a:defRPr sz="28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349250" indent="-336550">
              <a:buClr>
                <a:schemeClr val="accent1"/>
              </a:buClr>
              <a:buFont typeface="Wingdings" charset="2"/>
              <a:buChar char="ü"/>
              <a:tabLst>
                <a:tab pos="796925" algn="l"/>
              </a:tabLst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3pPr>
          </a:lstStyle>
          <a:p>
            <a:pPr lvl="0"/>
            <a:r>
              <a:rPr lang="en-US" dirty="0"/>
              <a:t>Which one of these statements about the accrual basis of accounting is false?</a:t>
            </a:r>
          </a:p>
          <a:p>
            <a:pPr lvl="1"/>
            <a:r>
              <a:rPr lang="en-US" dirty="0"/>
              <a:t>a.  Companies record events that change their financial statements in the period in which event occur, even if cash was not exchanged.</a:t>
            </a:r>
          </a:p>
          <a:p>
            <a:pPr lvl="2"/>
            <a:r>
              <a:rPr lang="en-US" dirty="0"/>
              <a:t>b.  Companies recognize revenue in the period in which 	the performance obligation is satisfied.</a:t>
            </a:r>
          </a:p>
          <a:p>
            <a:pPr lvl="1"/>
            <a:r>
              <a:rPr lang="en-US" dirty="0"/>
              <a:t>c.  This basis is accord with generally accepted accounting principles.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3935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534400" cy="1905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A107DC3-1D90-419E-B11C-A853993F33FB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04800" y="3810000"/>
            <a:ext cx="8534400" cy="228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5063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erm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</p:spPr>
        <p:txBody>
          <a:bodyPr/>
          <a:lstStyle/>
          <a:p>
            <a:r>
              <a:rPr lang="en-US" dirty="0"/>
              <a:t>Language</a:t>
            </a:r>
          </a:p>
        </p:txBody>
      </p:sp>
      <p:sp>
        <p:nvSpPr>
          <p:cNvPr id="7" name="Definition of Key Term"/>
          <p:cNvSpPr>
            <a:spLocks noGrp="1"/>
          </p:cNvSpPr>
          <p:nvPr>
            <p:ph sz="quarter" idx="15" hasCustomPrompt="1"/>
          </p:nvPr>
        </p:nvSpPr>
        <p:spPr>
          <a:xfrm>
            <a:off x="304800" y="1752600"/>
            <a:ext cx="8534400" cy="4114800"/>
          </a:xfrm>
          <a:prstGeom prst="rect">
            <a:avLst/>
          </a:prstGeom>
        </p:spPr>
        <p:txBody>
          <a:bodyPr/>
          <a:lstStyle>
            <a:lvl1pPr marL="292608" indent="-292608">
              <a:spcBef>
                <a:spcPts val="1000"/>
              </a:spcBef>
              <a:buClr>
                <a:schemeClr val="accent2"/>
              </a:buClr>
              <a:buFont typeface="Arial" charset="0"/>
              <a:buChar char="•"/>
              <a:defRPr sz="30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450850">
              <a:spcBef>
                <a:spcPts val="1000"/>
              </a:spcBef>
              <a:buFont typeface="+mj-lt"/>
              <a:buAutoNum type="alphaLcPeriod"/>
              <a:tabLst/>
              <a:defRPr sz="2800" b="0" i="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</a:lstStyle>
          <a:p>
            <a:pPr lvl="0"/>
            <a:r>
              <a:rPr lang="en-US" dirty="0"/>
              <a:t>Form of communication using sounds and symbols combined according to specified rules</a:t>
            </a:r>
          </a:p>
        </p:txBody>
      </p:sp>
      <p:sp>
        <p:nvSpPr>
          <p:cNvPr id="9" name="Media LInk"/>
          <p:cNvSpPr>
            <a:spLocks noGrp="1"/>
          </p:cNvSpPr>
          <p:nvPr>
            <p:ph sz="quarter" idx="16" hasCustomPrompt="1"/>
          </p:nvPr>
        </p:nvSpPr>
        <p:spPr>
          <a:xfrm>
            <a:off x="304800" y="5867400"/>
            <a:ext cx="8534400" cy="6096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2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/>
              <a:t>Media link placeholder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609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er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N"/>
          <p:cNvSpPr>
            <a:spLocks noGrp="1"/>
          </p:cNvSpPr>
          <p:nvPr>
            <p:ph sz="quarter" idx="19" hasCustomPrompt="1"/>
          </p:nvPr>
        </p:nvSpPr>
        <p:spPr>
          <a:xfrm>
            <a:off x="152400" y="228600"/>
            <a:ext cx="88392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 i="0" baseline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Chapter 1</a:t>
            </a:r>
          </a:p>
        </p:txBody>
      </p:sp>
      <p:sp>
        <p:nvSpPr>
          <p:cNvPr id="14" name="CT"/>
          <p:cNvSpPr>
            <a:spLocks noGrp="1"/>
          </p:cNvSpPr>
          <p:nvPr>
            <p:ph sz="quarter" idx="20" hasCustomPrompt="1"/>
          </p:nvPr>
        </p:nvSpPr>
        <p:spPr>
          <a:xfrm>
            <a:off x="152400" y="838200"/>
            <a:ext cx="8839200" cy="22098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800" b="0" i="0">
                <a:latin typeface="Times New Roman" charset="0"/>
                <a:ea typeface="Times New Roman" charset="0"/>
                <a:cs typeface="Times New Roman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Click to Edit Chapter Title</a:t>
            </a:r>
          </a:p>
        </p:txBody>
      </p:sp>
      <p:sp>
        <p:nvSpPr>
          <p:cNvPr id="8" name="Title "/>
          <p:cNvSpPr>
            <a:spLocks noGrp="1"/>
          </p:cNvSpPr>
          <p:nvPr>
            <p:ph type="title" hasCustomPrompt="1"/>
          </p:nvPr>
        </p:nvSpPr>
        <p:spPr>
          <a:xfrm>
            <a:off x="152400" y="3505200"/>
            <a:ext cx="8839200" cy="1447800"/>
          </a:xfrm>
          <a:prstGeom prst="rect">
            <a:avLst/>
          </a:prstGeom>
        </p:spPr>
        <p:txBody>
          <a:bodyPr anchor="b"/>
          <a:lstStyle>
            <a:lvl1pPr>
              <a:defRPr sz="62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Book Title</a:t>
            </a:r>
          </a:p>
        </p:txBody>
      </p:sp>
      <p:sp>
        <p:nvSpPr>
          <p:cNvPr id="15" name="Edition"/>
          <p:cNvSpPr>
            <a:spLocks noGrp="1"/>
          </p:cNvSpPr>
          <p:nvPr>
            <p:ph sz="quarter" idx="17" hasCustomPrompt="1"/>
          </p:nvPr>
        </p:nvSpPr>
        <p:spPr>
          <a:xfrm>
            <a:off x="152400" y="5029200"/>
            <a:ext cx="8839200" cy="762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00" b="1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Third Edition</a:t>
            </a:r>
          </a:p>
        </p:txBody>
      </p:sp>
      <p:sp>
        <p:nvSpPr>
          <p:cNvPr id="16" name="Author"/>
          <p:cNvSpPr>
            <a:spLocks noGrp="1"/>
          </p:cNvSpPr>
          <p:nvPr>
            <p:ph sz="quarter" idx="18" hasCustomPrompt="1"/>
          </p:nvPr>
        </p:nvSpPr>
        <p:spPr>
          <a:xfrm>
            <a:off x="152400" y="6096000"/>
            <a:ext cx="88392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i="0" baseline="0">
                <a:solidFill>
                  <a:schemeClr val="accent2"/>
                </a:solidFill>
                <a:latin typeface="STIX" charset="0"/>
                <a:ea typeface="STIX" charset="0"/>
                <a:cs typeface="STIX" charset="0"/>
              </a:defRPr>
            </a:lvl1pPr>
          </a:lstStyle>
          <a:p>
            <a:pPr lvl="0"/>
            <a:r>
              <a:rPr lang="en-US" dirty="0"/>
              <a:t>David Klein</a:t>
            </a:r>
          </a:p>
        </p:txBody>
      </p:sp>
    </p:spTree>
    <p:extLst>
      <p:ext uri="{BB962C8B-B14F-4D97-AF65-F5344CB8AC3E}">
        <p14:creationId xmlns:p14="http://schemas.microsoft.com/office/powerpoint/2010/main" val="10642320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erm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</p:spPr>
        <p:txBody>
          <a:bodyPr/>
          <a:lstStyle/>
          <a:p>
            <a:r>
              <a:rPr lang="en-US" dirty="0"/>
              <a:t>Anatomy and Physiology Defined</a:t>
            </a:r>
          </a:p>
        </p:txBody>
      </p:sp>
      <p:sp>
        <p:nvSpPr>
          <p:cNvPr id="7" name="Definition of Key Term"/>
          <p:cNvSpPr>
            <a:spLocks noGrp="1"/>
          </p:cNvSpPr>
          <p:nvPr>
            <p:ph sz="quarter" idx="15" hasCustomPrompt="1"/>
          </p:nvPr>
        </p:nvSpPr>
        <p:spPr>
          <a:xfrm>
            <a:off x="304800" y="1905000"/>
            <a:ext cx="8534400" cy="3962400"/>
          </a:xfrm>
          <a:prstGeom prst="rect">
            <a:avLst/>
          </a:prstGeom>
        </p:spPr>
        <p:txBody>
          <a:bodyPr/>
          <a:lstStyle>
            <a:lvl1pPr marL="292608" indent="-292608">
              <a:spcBef>
                <a:spcPts val="1000"/>
              </a:spcBef>
              <a:buClr>
                <a:schemeClr val="accent2"/>
              </a:buClr>
              <a:buFont typeface="Arial" charset="0"/>
              <a:buChar char="•"/>
              <a:defRPr sz="28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450850">
              <a:spcBef>
                <a:spcPts val="1000"/>
              </a:spcBef>
              <a:buFont typeface="+mj-lt"/>
              <a:buAutoNum type="alphaLcPeriod"/>
              <a:tabLst/>
              <a:defRPr sz="2800" b="0" i="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</a:lstStyle>
          <a:p>
            <a:pPr lvl="0"/>
            <a:r>
              <a:rPr lang="en-US" dirty="0"/>
              <a:t>Anatomy is the science of structure and the relationships among structures.</a:t>
            </a:r>
          </a:p>
          <a:p>
            <a:pPr lvl="0"/>
            <a:r>
              <a:rPr lang="en-US" dirty="0"/>
              <a:t>Physiology is the science of body functions, that is, how the body parts work.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2711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for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534400" cy="3276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7" name="Content"/>
          <p:cNvSpPr>
            <a:spLocks noGrp="1"/>
          </p:cNvSpPr>
          <p:nvPr>
            <p:ph sz="quarter" idx="15" hasCustomPrompt="1"/>
          </p:nvPr>
        </p:nvSpPr>
        <p:spPr>
          <a:xfrm>
            <a:off x="304800" y="5029200"/>
            <a:ext cx="8534400" cy="1143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Font typeface="Arial" charset="0"/>
              <a:buNone/>
              <a:defRPr sz="20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450850">
              <a:spcBef>
                <a:spcPts val="1000"/>
              </a:spcBef>
              <a:buFont typeface="+mj-lt"/>
              <a:buAutoNum type="alphaLcPeriod"/>
              <a:tabLst/>
              <a:defRPr sz="2800" b="0" i="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</a:lstStyle>
          <a:p>
            <a:pPr lvl="0"/>
            <a:r>
              <a:rPr lang="en-US" sz="2000" dirty="0"/>
              <a:t>Figure 4.5 Figure title placeholder</a:t>
            </a:r>
          </a:p>
          <a:p>
            <a:pPr lvl="0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1030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791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534400" cy="15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C45D28D-E050-4820-AFD5-BCEEE93DFAD9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04800" y="3429000"/>
            <a:ext cx="8534400" cy="15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641CCC3-3BAF-49BA-81A2-3696342DF5C5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04800" y="5029200"/>
            <a:ext cx="8534400" cy="990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3533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534400" cy="990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C45D28D-E050-4820-AFD5-BCEEE93DFAD9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04800" y="2895600"/>
            <a:ext cx="8534400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641CCC3-3BAF-49BA-81A2-3696342DF5C5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04800" y="3810000"/>
            <a:ext cx="8534400" cy="76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F641CCC3-3BAF-49BA-81A2-3696342DF5C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304800" y="4702175"/>
            <a:ext cx="8534400" cy="76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0" name="Content Placeholder 8">
            <a:extLst>
              <a:ext uri="{FF2B5EF4-FFF2-40B4-BE49-F238E27FC236}">
                <a16:creationId xmlns:a16="http://schemas.microsoft.com/office/drawing/2014/main" id="{F641CCC3-3BAF-49BA-81A2-3696342DF5C5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304800" y="5594350"/>
            <a:ext cx="3886200" cy="76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1" name="Content Placeholder 8">
            <a:extLst>
              <a:ext uri="{FF2B5EF4-FFF2-40B4-BE49-F238E27FC236}">
                <a16:creationId xmlns:a16="http://schemas.microsoft.com/office/drawing/2014/main" id="{F641CCC3-3BAF-49BA-81A2-3696342DF5C5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343400" y="5593143"/>
            <a:ext cx="3886200" cy="747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915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5344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C45D28D-E050-4820-AFD5-BCEEE93DFAD9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04800" y="2375848"/>
            <a:ext cx="8534400" cy="2911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latin typeface="Times New Roman" pitchFamily="18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641CCC3-3BAF-49BA-81A2-3696342DF5C5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291152" y="2764808"/>
            <a:ext cx="8534400" cy="3946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latin typeface="Times New Roman" pitchFamily="18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9"/>
          </p:nvPr>
        </p:nvSpPr>
        <p:spPr>
          <a:xfrm>
            <a:off x="304800" y="3298208"/>
            <a:ext cx="8534400" cy="381000"/>
          </a:xfrm>
          <a:prstGeom prst="rect">
            <a:avLst/>
          </a:prstGeom>
        </p:spPr>
        <p:txBody>
          <a:bodyPr/>
          <a:lstStyle>
            <a:lvl1pPr>
              <a:buNone/>
              <a:defRPr baseline="0">
                <a:latin typeface="Times New Roman" pitchFamily="18" charset="0"/>
              </a:defRPr>
            </a:lvl1pPr>
            <a:lvl2pPr>
              <a:defRPr baseline="0">
                <a:latin typeface="Times New Roman" pitchFamily="18" charset="0"/>
              </a:defRPr>
            </a:lvl2pPr>
            <a:lvl3pPr>
              <a:defRPr baseline="0">
                <a:latin typeface="Times New Roman" pitchFamily="18" charset="0"/>
              </a:defRPr>
            </a:lvl3pPr>
            <a:lvl4pPr>
              <a:defRPr baseline="0">
                <a:latin typeface="Times New Roman" pitchFamily="18" charset="0"/>
              </a:defRPr>
            </a:lvl4pPr>
            <a:lvl5pPr>
              <a:defRPr baseline="0">
                <a:latin typeface="Times New Roman" pitchFamily="18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0"/>
          </p:nvPr>
        </p:nvSpPr>
        <p:spPr>
          <a:xfrm>
            <a:off x="304800" y="3831608"/>
            <a:ext cx="8534400" cy="381000"/>
          </a:xfrm>
          <a:prstGeom prst="rect">
            <a:avLst/>
          </a:prstGeom>
        </p:spPr>
        <p:txBody>
          <a:bodyPr/>
          <a:lstStyle>
            <a:lvl1pPr>
              <a:buNone/>
              <a:defRPr baseline="0">
                <a:latin typeface="Times New Roman" pitchFamily="18" charset="0"/>
              </a:defRPr>
            </a:lvl1pPr>
            <a:lvl2pPr>
              <a:defRPr baseline="0">
                <a:latin typeface="Times New Roman" pitchFamily="18" charset="0"/>
              </a:defRPr>
            </a:lvl2pPr>
            <a:lvl3pPr>
              <a:defRPr baseline="0">
                <a:latin typeface="Times New Roman" pitchFamily="18" charset="0"/>
              </a:defRPr>
            </a:lvl3pPr>
            <a:lvl4pPr>
              <a:defRPr baseline="0">
                <a:latin typeface="Times New Roman" pitchFamily="18" charset="0"/>
              </a:defRPr>
            </a:lvl4pPr>
            <a:lvl5pPr>
              <a:defRPr baseline="0">
                <a:latin typeface="Times New Roman" pitchFamily="18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1"/>
          </p:nvPr>
        </p:nvSpPr>
        <p:spPr>
          <a:xfrm>
            <a:off x="304800" y="4365008"/>
            <a:ext cx="8534400" cy="304800"/>
          </a:xfrm>
          <a:prstGeom prst="rect">
            <a:avLst/>
          </a:prstGeom>
        </p:spPr>
        <p:txBody>
          <a:bodyPr/>
          <a:lstStyle>
            <a:lvl1pPr>
              <a:buNone/>
              <a:defRPr baseline="0">
                <a:latin typeface="Times New Roman" pitchFamily="18" charset="0"/>
              </a:defRPr>
            </a:lvl1pPr>
            <a:lvl2pPr>
              <a:defRPr baseline="0">
                <a:latin typeface="Times New Roman" pitchFamily="18" charset="0"/>
              </a:defRPr>
            </a:lvl2pPr>
            <a:lvl3pPr>
              <a:defRPr baseline="0">
                <a:latin typeface="Times New Roman" pitchFamily="18" charset="0"/>
              </a:defRPr>
            </a:lvl3pPr>
            <a:lvl4pPr>
              <a:defRPr baseline="0">
                <a:latin typeface="Times New Roman" pitchFamily="18" charset="0"/>
              </a:defRPr>
            </a:lvl4pPr>
            <a:lvl5pPr>
              <a:defRPr baseline="0">
                <a:latin typeface="Times New Roman" pitchFamily="18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2"/>
          </p:nvPr>
        </p:nvSpPr>
        <p:spPr>
          <a:xfrm>
            <a:off x="304800" y="4822208"/>
            <a:ext cx="8534400" cy="304800"/>
          </a:xfrm>
          <a:prstGeom prst="rect">
            <a:avLst/>
          </a:prstGeom>
        </p:spPr>
        <p:txBody>
          <a:bodyPr/>
          <a:lstStyle>
            <a:lvl1pPr>
              <a:buNone/>
              <a:defRPr cap="none" baseline="0">
                <a:latin typeface="Times New Roman" pitchFamily="18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/>
          </p:nvPr>
        </p:nvSpPr>
        <p:spPr>
          <a:xfrm>
            <a:off x="304800" y="5279408"/>
            <a:ext cx="8534400" cy="304800"/>
          </a:xfrm>
          <a:prstGeom prst="rect">
            <a:avLst/>
          </a:prstGeom>
        </p:spPr>
        <p:txBody>
          <a:bodyPr/>
          <a:lstStyle>
            <a:lvl1pPr>
              <a:buNone/>
              <a:defRPr baseline="0">
                <a:latin typeface="Times New Roman" pitchFamily="18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24"/>
          </p:nvPr>
        </p:nvSpPr>
        <p:spPr>
          <a:xfrm>
            <a:off x="381000" y="5660408"/>
            <a:ext cx="8458200" cy="228600"/>
          </a:xfrm>
          <a:prstGeom prst="rect">
            <a:avLst/>
          </a:prstGeom>
        </p:spPr>
        <p:txBody>
          <a:bodyPr/>
          <a:lstStyle>
            <a:lvl1pPr>
              <a:buNone/>
              <a:defRPr baseline="0">
                <a:latin typeface="Times New Roman" pitchFamily="18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3533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 1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4114800" cy="4451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7"/>
          </p:nvPr>
        </p:nvSpPr>
        <p:spPr>
          <a:xfrm>
            <a:off x="4724400" y="1752600"/>
            <a:ext cx="4114800" cy="4451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 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7604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 1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4114800" cy="2819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7"/>
          </p:nvPr>
        </p:nvSpPr>
        <p:spPr>
          <a:xfrm>
            <a:off x="4724400" y="1752600"/>
            <a:ext cx="4114800" cy="2819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8"/>
          </p:nvPr>
        </p:nvSpPr>
        <p:spPr>
          <a:xfrm>
            <a:off x="2286000" y="4724400"/>
            <a:ext cx="4572000" cy="1489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2984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Slide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5410201"/>
            <a:ext cx="8534400" cy="380999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609601"/>
            <a:ext cx="8534400" cy="47261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304800" y="5791200"/>
            <a:ext cx="8534400" cy="4571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457950" y="6356350"/>
            <a:ext cx="2381250" cy="365125"/>
          </a:xfrm>
        </p:spPr>
        <p:txBody>
          <a:bodyPr/>
          <a:lstStyle/>
          <a:p>
            <a:fld id="{43DD970A-8A59-5645-997B-8F1EF84171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562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ey Term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</p:spPr>
        <p:txBody>
          <a:bodyPr/>
          <a:lstStyle/>
          <a:p>
            <a:r>
              <a:rPr lang="en-US" dirty="0"/>
              <a:t>Language</a:t>
            </a:r>
          </a:p>
        </p:txBody>
      </p:sp>
      <p:sp>
        <p:nvSpPr>
          <p:cNvPr id="7" name="Definition of Key Term"/>
          <p:cNvSpPr>
            <a:spLocks noGrp="1"/>
          </p:cNvSpPr>
          <p:nvPr>
            <p:ph sz="quarter" idx="15"/>
          </p:nvPr>
        </p:nvSpPr>
        <p:spPr>
          <a:xfrm>
            <a:off x="304800" y="1752600"/>
            <a:ext cx="8534400" cy="762000"/>
          </a:xfrm>
          <a:prstGeom prst="rect">
            <a:avLst/>
          </a:prstGeom>
        </p:spPr>
        <p:txBody>
          <a:bodyPr/>
          <a:lstStyle>
            <a:lvl1pPr marL="292608" indent="-292608">
              <a:spcBef>
                <a:spcPts val="1000"/>
              </a:spcBef>
              <a:buClr>
                <a:schemeClr val="accent2"/>
              </a:buClr>
              <a:buFont typeface="Arial" charset="0"/>
              <a:buNone/>
              <a:defRPr sz="30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450850">
              <a:spcBef>
                <a:spcPts val="1000"/>
              </a:spcBef>
              <a:buFont typeface="+mj-lt"/>
              <a:buAutoNum type="alphaLcPeriod"/>
              <a:tabLst/>
              <a:defRPr sz="2800" b="0" i="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</a:lstStyle>
          <a:p>
            <a:pPr lvl="0"/>
            <a:endParaRPr lang="en-US" dirty="0"/>
          </a:p>
        </p:txBody>
      </p:sp>
      <p:sp>
        <p:nvSpPr>
          <p:cNvPr id="9" name="Media LInk"/>
          <p:cNvSpPr>
            <a:spLocks noGrp="1"/>
          </p:cNvSpPr>
          <p:nvPr>
            <p:ph sz="quarter" idx="16"/>
          </p:nvPr>
        </p:nvSpPr>
        <p:spPr>
          <a:xfrm>
            <a:off x="304800" y="2667000"/>
            <a:ext cx="8534400" cy="6096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2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>
          <a:xfrm>
            <a:off x="304800" y="3352800"/>
            <a:ext cx="8534400" cy="6096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8"/>
          </p:nvPr>
        </p:nvSpPr>
        <p:spPr>
          <a:xfrm>
            <a:off x="304800" y="4038600"/>
            <a:ext cx="8534400" cy="6096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9"/>
          </p:nvPr>
        </p:nvSpPr>
        <p:spPr>
          <a:xfrm>
            <a:off x="304800" y="4800600"/>
            <a:ext cx="8534400" cy="6096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0"/>
          </p:nvPr>
        </p:nvSpPr>
        <p:spPr>
          <a:xfrm>
            <a:off x="304800" y="5486400"/>
            <a:ext cx="8534400" cy="5334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609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COBBL"/>
          <p:cNvSpPr>
            <a:spLocks noGrp="1"/>
          </p:cNvSpPr>
          <p:nvPr>
            <p:ph sz="quarter" idx="10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295275" indent="-295275">
              <a:buClr>
                <a:schemeClr val="accent2"/>
              </a:buClr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This Is a Sample Outline for One-Column</a:t>
            </a:r>
          </a:p>
          <a:p>
            <a:pPr lvl="0"/>
            <a:r>
              <a:rPr lang="en-US" dirty="0"/>
              <a:t>It Is One-Column Only</a:t>
            </a:r>
          </a:p>
          <a:p>
            <a:pPr lvl="0"/>
            <a:r>
              <a:rPr lang="en-US" dirty="0"/>
              <a:t>This Outline Has H1 Headings Only</a:t>
            </a:r>
          </a:p>
          <a:p>
            <a:pPr lvl="0"/>
            <a:r>
              <a:rPr lang="en-US" dirty="0"/>
              <a:t>The Headings Are in Title Case, Matching the </a:t>
            </a:r>
            <a:r>
              <a:rPr lang="en-US" dirty="0" err="1"/>
              <a:t>eText</a:t>
            </a:r>
            <a:r>
              <a:rPr lang="en-US" dirty="0"/>
              <a:t>; This Can Vary by Title</a:t>
            </a:r>
          </a:p>
          <a:p>
            <a:pPr lvl="0"/>
            <a:r>
              <a:rPr lang="en-US" dirty="0"/>
              <a:t>This List Is Bulleted</a:t>
            </a:r>
          </a:p>
          <a:p>
            <a:pPr lvl="0"/>
            <a:r>
              <a:rPr lang="en-US" dirty="0"/>
              <a:t>The Outline Slide Has a Footer</a:t>
            </a:r>
          </a:p>
          <a:p>
            <a:pPr lvl="0"/>
            <a:r>
              <a:rPr lang="en-US" dirty="0"/>
              <a:t>Outline Items Usually Have No Ending Punctuation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9360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ey Term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</p:spPr>
        <p:txBody>
          <a:bodyPr/>
          <a:lstStyle/>
          <a:p>
            <a:r>
              <a:rPr lang="en-US" dirty="0"/>
              <a:t>Language</a:t>
            </a:r>
          </a:p>
        </p:txBody>
      </p:sp>
      <p:sp>
        <p:nvSpPr>
          <p:cNvPr id="7" name="Definition of Key Term"/>
          <p:cNvSpPr>
            <a:spLocks noGrp="1"/>
          </p:cNvSpPr>
          <p:nvPr>
            <p:ph sz="quarter" idx="15"/>
          </p:nvPr>
        </p:nvSpPr>
        <p:spPr>
          <a:xfrm>
            <a:off x="304800" y="1752600"/>
            <a:ext cx="8534400" cy="533400"/>
          </a:xfrm>
          <a:prstGeom prst="rect">
            <a:avLst/>
          </a:prstGeom>
        </p:spPr>
        <p:txBody>
          <a:bodyPr/>
          <a:lstStyle>
            <a:lvl1pPr marL="292608" indent="-292608">
              <a:spcBef>
                <a:spcPts val="1000"/>
              </a:spcBef>
              <a:buClr>
                <a:schemeClr val="accent2"/>
              </a:buClr>
              <a:buFont typeface="Arial" charset="0"/>
              <a:buNone/>
              <a:defRPr sz="30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450850">
              <a:spcBef>
                <a:spcPts val="1000"/>
              </a:spcBef>
              <a:buFont typeface="+mj-lt"/>
              <a:buAutoNum type="alphaLcPeriod"/>
              <a:tabLst/>
              <a:defRPr sz="2800" b="0" i="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</a:lstStyle>
          <a:p>
            <a:pPr lvl="0"/>
            <a:endParaRPr lang="en-US" dirty="0"/>
          </a:p>
        </p:txBody>
      </p:sp>
      <p:sp>
        <p:nvSpPr>
          <p:cNvPr id="9" name="Media LInk"/>
          <p:cNvSpPr>
            <a:spLocks noGrp="1"/>
          </p:cNvSpPr>
          <p:nvPr>
            <p:ph sz="quarter" idx="16"/>
          </p:nvPr>
        </p:nvSpPr>
        <p:spPr>
          <a:xfrm>
            <a:off x="304800" y="2438400"/>
            <a:ext cx="8534400" cy="4572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2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>
          <a:xfrm>
            <a:off x="304800" y="2971800"/>
            <a:ext cx="8534400" cy="4572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8"/>
          </p:nvPr>
        </p:nvSpPr>
        <p:spPr>
          <a:xfrm>
            <a:off x="304800" y="3505200"/>
            <a:ext cx="8534400" cy="4572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9"/>
          </p:nvPr>
        </p:nvSpPr>
        <p:spPr>
          <a:xfrm>
            <a:off x="304800" y="4038600"/>
            <a:ext cx="8534400" cy="5334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0"/>
          </p:nvPr>
        </p:nvSpPr>
        <p:spPr>
          <a:xfrm>
            <a:off x="304800" y="4648200"/>
            <a:ext cx="8534400" cy="5334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1"/>
          </p:nvPr>
        </p:nvSpPr>
        <p:spPr>
          <a:xfrm>
            <a:off x="304800" y="5257800"/>
            <a:ext cx="8534400" cy="4572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6093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ey Term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</p:spPr>
        <p:txBody>
          <a:bodyPr/>
          <a:lstStyle/>
          <a:p>
            <a:r>
              <a:rPr lang="en-US" dirty="0"/>
              <a:t>Language</a:t>
            </a:r>
          </a:p>
        </p:txBody>
      </p:sp>
      <p:sp>
        <p:nvSpPr>
          <p:cNvPr id="7" name="Definition of Key Term"/>
          <p:cNvSpPr>
            <a:spLocks noGrp="1"/>
          </p:cNvSpPr>
          <p:nvPr>
            <p:ph sz="quarter" idx="15" hasCustomPrompt="1"/>
          </p:nvPr>
        </p:nvSpPr>
        <p:spPr>
          <a:xfrm>
            <a:off x="304800" y="1752600"/>
            <a:ext cx="8534400" cy="4114800"/>
          </a:xfrm>
          <a:prstGeom prst="rect">
            <a:avLst/>
          </a:prstGeom>
        </p:spPr>
        <p:txBody>
          <a:bodyPr/>
          <a:lstStyle>
            <a:lvl1pPr marL="292608" indent="-292608">
              <a:spcBef>
                <a:spcPts val="1000"/>
              </a:spcBef>
              <a:buClr>
                <a:schemeClr val="accent2"/>
              </a:buClr>
              <a:buFont typeface="Arial" charset="0"/>
              <a:buChar char="•"/>
              <a:defRPr sz="30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450850">
              <a:spcBef>
                <a:spcPts val="1000"/>
              </a:spcBef>
              <a:buFont typeface="+mj-lt"/>
              <a:buAutoNum type="alphaLcPeriod"/>
              <a:tabLst/>
              <a:defRPr sz="2800" b="0" i="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</a:lstStyle>
          <a:p>
            <a:pPr lvl="0"/>
            <a:r>
              <a:rPr lang="en-US" dirty="0"/>
              <a:t>Form of communication using sounds and symbols combined according to specified rules</a:t>
            </a:r>
          </a:p>
        </p:txBody>
      </p:sp>
      <p:sp>
        <p:nvSpPr>
          <p:cNvPr id="9" name="Media LInk"/>
          <p:cNvSpPr>
            <a:spLocks noGrp="1"/>
          </p:cNvSpPr>
          <p:nvPr>
            <p:ph sz="quarter" idx="16" hasCustomPrompt="1"/>
          </p:nvPr>
        </p:nvSpPr>
        <p:spPr>
          <a:xfrm>
            <a:off x="304800" y="5867400"/>
            <a:ext cx="8534400" cy="6096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2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/>
              <a:t>Media link placeholder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246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5410201"/>
            <a:ext cx="8534400" cy="380999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609601"/>
            <a:ext cx="8534400" cy="47261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304800" y="5791200"/>
            <a:ext cx="8534400" cy="4571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457950" y="6356350"/>
            <a:ext cx="2381250" cy="365125"/>
          </a:xfrm>
        </p:spPr>
        <p:txBody>
          <a:bodyPr/>
          <a:lstStyle/>
          <a:p>
            <a:fld id="{43DD970A-8A59-5645-997B-8F1EF84171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0574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age Slide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961253"/>
            <a:ext cx="8534400" cy="32067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1"/>
            <a:ext cx="8534400" cy="527723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381250" cy="365125"/>
          </a:xfrm>
        </p:spPr>
        <p:txBody>
          <a:bodyPr/>
          <a:lstStyle/>
          <a:p>
            <a:fld id="{43DD970A-8A59-5645-997B-8F1EF84171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686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BL 2-col"/>
          <p:cNvSpPr>
            <a:spLocks noGrp="1"/>
          </p:cNvSpPr>
          <p:nvPr>
            <p:ph sz="quarter" idx="12" hasCustomPrompt="1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 numCol="2" spcCol="548640"/>
          <a:lstStyle>
            <a:lvl1pPr marL="292608" marR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This Is a Sample Outline For Two-Column</a:t>
            </a:r>
          </a:p>
          <a:p>
            <a:pPr lvl="0"/>
            <a:r>
              <a:rPr lang="en-US" dirty="0"/>
              <a:t>This Outline Has No Sub-lists</a:t>
            </a:r>
          </a:p>
          <a:p>
            <a:pPr lvl="0"/>
            <a:r>
              <a:rPr lang="en-US" dirty="0"/>
              <a:t>This List Is Bulleted</a:t>
            </a:r>
          </a:p>
          <a:p>
            <a:pPr lvl="0"/>
            <a:r>
              <a:rPr lang="en-US" dirty="0"/>
              <a:t>The Outline Slide Has A Footer</a:t>
            </a:r>
          </a:p>
          <a:p>
            <a:pPr lvl="0"/>
            <a:r>
              <a:rPr lang="en-US" dirty="0"/>
              <a:t>Outline Items Usually Have No Ending Punctuation</a:t>
            </a:r>
          </a:p>
          <a:p>
            <a:pPr lvl="0"/>
            <a:r>
              <a:rPr lang="en-US" dirty="0"/>
              <a:t>This is Another Heading</a:t>
            </a:r>
          </a:p>
          <a:p>
            <a:pPr lvl="0"/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600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C1 (single#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NL"/>
          <p:cNvSpPr>
            <a:spLocks noGrp="1"/>
          </p:cNvSpPr>
          <p:nvPr>
            <p:ph sz="quarter" idx="12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514350" indent="-514350">
              <a:buClr>
                <a:schemeClr val="accent2"/>
              </a:buClr>
              <a:buFont typeface="+mj-lt"/>
              <a:buAutoNum type="arabicPeriod"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This Is a Sample Outline for One-Column</a:t>
            </a:r>
          </a:p>
          <a:p>
            <a:pPr lvl="0"/>
            <a:r>
              <a:rPr lang="en-US" dirty="0"/>
              <a:t>It Is One-Column Only</a:t>
            </a:r>
          </a:p>
          <a:p>
            <a:pPr lvl="0"/>
            <a:r>
              <a:rPr lang="en-US" dirty="0"/>
              <a:t>This Outline Has H1 Headings Only</a:t>
            </a:r>
          </a:p>
          <a:p>
            <a:pPr lvl="0"/>
            <a:r>
              <a:rPr lang="en-US" dirty="0"/>
              <a:t>The Headings Are in Title Case, Matching the </a:t>
            </a:r>
            <a:r>
              <a:rPr lang="en-US" dirty="0" err="1"/>
              <a:t>eText</a:t>
            </a:r>
            <a:r>
              <a:rPr lang="en-US" dirty="0"/>
              <a:t>; This Can Vary by Title</a:t>
            </a:r>
          </a:p>
          <a:p>
            <a:pPr lvl="0"/>
            <a:r>
              <a:rPr lang="en-US" dirty="0"/>
              <a:t>This List Is Numbered</a:t>
            </a:r>
          </a:p>
          <a:p>
            <a:pPr lvl="0"/>
            <a:r>
              <a:rPr lang="en-US" dirty="0"/>
              <a:t>The Outline Slide Has a Footer</a:t>
            </a:r>
          </a:p>
          <a:p>
            <a:pPr lvl="0"/>
            <a:r>
              <a:rPr lang="en-US" dirty="0"/>
              <a:t>Outline Items Usually Have No Ending Punctuation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42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C2 (double#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BNL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114800"/>
          </a:xfrm>
          <a:prstGeom prst="rect">
            <a:avLst/>
          </a:prstGeom>
        </p:spPr>
        <p:txBody>
          <a:bodyPr/>
          <a:lstStyle>
            <a:lvl1pPr marL="803275" indent="-803275"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1.1	This Is a Sample Outline for One-Column and Double-numbered</a:t>
            </a:r>
          </a:p>
          <a:p>
            <a:pPr lvl="0"/>
            <a:r>
              <a:rPr lang="en-US" dirty="0"/>
              <a:t>1.2	It is One-column Only</a:t>
            </a:r>
          </a:p>
          <a:p>
            <a:pPr lvl="0"/>
            <a:r>
              <a:rPr lang="en-US" dirty="0"/>
              <a:t>1.3	This Outline Has No Sub-lists</a:t>
            </a:r>
          </a:p>
          <a:p>
            <a:pPr lvl="0"/>
            <a:r>
              <a:rPr lang="en-US" dirty="0"/>
              <a:t>1.4	This List Is Double-numbered</a:t>
            </a:r>
          </a:p>
          <a:p>
            <a:pPr lvl="0"/>
            <a:r>
              <a:rPr lang="en-US" dirty="0"/>
              <a:t>1.5	The Outline Slide Has a Footer</a:t>
            </a:r>
          </a:p>
          <a:p>
            <a:pPr lvl="0"/>
            <a:r>
              <a:rPr lang="en-US" dirty="0"/>
              <a:t>10.6	Outline Items Usually Have No Ending Punctuation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572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BBL"/>
          <p:cNvSpPr>
            <a:spLocks noGrp="1"/>
          </p:cNvSpPr>
          <p:nvPr>
            <p:ph sz="quarter" idx="12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292608" marR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621792" marR="0" indent="-32004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charset="0"/>
              <a:buChar char="o"/>
              <a:tabLst/>
              <a:defRPr sz="2400" b="0" i="0" baseline="0">
                <a:latin typeface="Times New Roman" charset="0"/>
                <a:ea typeface="Times New Roman" charset="0"/>
                <a:cs typeface="Times New Roman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This Is a Sample Outline for 1-Column </a:t>
            </a:r>
          </a:p>
          <a:p>
            <a:pPr lvl="1"/>
            <a:r>
              <a:rPr lang="en-US" dirty="0"/>
              <a:t>It Has H2s</a:t>
            </a:r>
          </a:p>
          <a:p>
            <a:pPr lvl="0"/>
            <a:r>
              <a:rPr lang="en-US" dirty="0"/>
              <a:t>It Is One-column Only</a:t>
            </a:r>
          </a:p>
          <a:p>
            <a:pPr lvl="1"/>
            <a:r>
              <a:rPr lang="en-US" dirty="0"/>
              <a:t>It Will Probably Not Have Art</a:t>
            </a:r>
          </a:p>
          <a:p>
            <a:pPr lvl="0"/>
            <a:r>
              <a:rPr lang="en-US" dirty="0"/>
              <a:t>This Is a Bulleted List</a:t>
            </a:r>
          </a:p>
          <a:p>
            <a:pPr lvl="1"/>
            <a:r>
              <a:rPr lang="en-US" dirty="0"/>
              <a:t>Make Sure That Any Links Included Here, for Any Reason, Have Descriptive Hyperlinks</a:t>
            </a:r>
          </a:p>
          <a:p>
            <a:pPr lvl="0"/>
            <a:r>
              <a:rPr lang="en-US" dirty="0"/>
              <a:t>Outline Items Usually Have No Ending Punctuation</a:t>
            </a:r>
          </a:p>
          <a:p>
            <a:pPr lvl="1"/>
            <a:r>
              <a:rPr lang="en-US" dirty="0"/>
              <a:t>There is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909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E1 (single#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NL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/>
          <a:lstStyle>
            <a:lvl1pPr marL="465138" indent="-465138">
              <a:buClr>
                <a:schemeClr val="accent2"/>
              </a:buClr>
              <a:buFont typeface="+mj-lt"/>
              <a:buAutoNum type="arabicPeriod"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282575">
              <a:buClr>
                <a:schemeClr val="accent2"/>
              </a:buClr>
              <a:tabLst/>
              <a:defRPr sz="2400" b="0" i="0" baseline="0">
                <a:latin typeface="Times New Roman" charset="0"/>
                <a:ea typeface="Times New Roman" charset="0"/>
                <a:cs typeface="Times New Roman" charset="0"/>
              </a:defRPr>
            </a:lvl2pPr>
            <a:lvl3pPr marL="803275" marR="0" indent="-2825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400" b="0" i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</a:lstStyle>
          <a:p>
            <a:pPr lvl="0"/>
            <a:r>
              <a:rPr lang="en-US" dirty="0"/>
              <a:t>This Is a Sample Outline for One-Column and single number</a:t>
            </a:r>
          </a:p>
          <a:p>
            <a:pPr lvl="1"/>
            <a:r>
              <a:rPr lang="en-US" dirty="0"/>
              <a:t>The H2 Level Does Not Have a Number</a:t>
            </a:r>
          </a:p>
          <a:p>
            <a:pPr lvl="2"/>
            <a:r>
              <a:rPr lang="en-US" dirty="0"/>
              <a:t>One of the Subheadings May Be a Special Feature  </a:t>
            </a:r>
          </a:p>
          <a:p>
            <a:pPr lvl="0"/>
            <a:r>
              <a:rPr lang="en-US" dirty="0"/>
              <a:t>This Outline Has Two Levels</a:t>
            </a:r>
          </a:p>
          <a:p>
            <a:pPr lvl="1"/>
            <a:r>
              <a:rPr lang="en-US" dirty="0"/>
              <a:t>Outline Items Usually Have No Ending Punctuation</a:t>
            </a:r>
          </a:p>
          <a:p>
            <a:pPr marL="803275" marR="0" lvl="2" indent="-2825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Special Feature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432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E2 (double#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NL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343400"/>
          </a:xfrm>
          <a:prstGeom prst="rect">
            <a:avLst/>
          </a:prstGeom>
        </p:spPr>
        <p:txBody>
          <a:bodyPr/>
          <a:lstStyle>
            <a:lvl1pPr marL="803275" indent="-803275"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1143000" indent="-292608">
              <a:buClr>
                <a:schemeClr val="accent2"/>
              </a:buClr>
              <a:defRPr sz="2400" b="0" i="0" baseline="0"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marR="0" indent="-292608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400" b="0" i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</a:lstStyle>
          <a:p>
            <a:pPr lvl="0"/>
            <a:r>
              <a:rPr lang="en-US" dirty="0"/>
              <a:t>1.1	This Is a Sample Outline for One-Column and Double-numbered</a:t>
            </a:r>
          </a:p>
          <a:p>
            <a:pPr lvl="1"/>
            <a:r>
              <a:rPr lang="en-US" dirty="0"/>
              <a:t>The H2 Level Does Not Have a Number</a:t>
            </a:r>
          </a:p>
          <a:p>
            <a:pPr lvl="2"/>
            <a:r>
              <a:rPr lang="en-US" dirty="0"/>
              <a:t>One of the Subheadings May Be a Special Feature </a:t>
            </a:r>
          </a:p>
          <a:p>
            <a:pPr lvl="0"/>
            <a:r>
              <a:rPr lang="en-US" dirty="0"/>
              <a:t>10.2	This Outline Has Two Levels</a:t>
            </a:r>
          </a:p>
          <a:p>
            <a:pPr lvl="1"/>
            <a:r>
              <a:rPr lang="en-US" dirty="0"/>
              <a:t>Outline Items Usually Have No Ending Punctuation</a:t>
            </a:r>
          </a:p>
          <a:p>
            <a:pPr lvl="2"/>
            <a:r>
              <a:rPr lang="en-US" dirty="0"/>
              <a:t>Special Feature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65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304800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880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1100" kern="12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534400" cy="8381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586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42" r:id="rId2"/>
    <p:sldLayoutId id="2147483956" r:id="rId3"/>
    <p:sldLayoutId id="2147483955" r:id="rId4"/>
    <p:sldLayoutId id="2147483957" r:id="rId5"/>
    <p:sldLayoutId id="2147483959" r:id="rId6"/>
    <p:sldLayoutId id="2147483958" r:id="rId7"/>
    <p:sldLayoutId id="2147483960" r:id="rId8"/>
    <p:sldLayoutId id="2147483961" r:id="rId9"/>
    <p:sldLayoutId id="2147483962" r:id="rId10"/>
    <p:sldLayoutId id="214748396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accent1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1066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935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64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accent2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94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67" r:id="rId2"/>
    <p:sldLayoutId id="2147483994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accent1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762002"/>
            <a:ext cx="8534400" cy="8381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953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accent1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25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91" r:id="rId3"/>
    <p:sldLayoutId id="2147484004" r:id="rId4"/>
    <p:sldLayoutId id="2147483997" r:id="rId5"/>
    <p:sldLayoutId id="2147483974" r:id="rId6"/>
    <p:sldLayoutId id="2147483975" r:id="rId7"/>
    <p:sldLayoutId id="2147484000" r:id="rId8"/>
    <p:sldLayoutId id="2147484003" r:id="rId9"/>
    <p:sldLayoutId id="2147484002" r:id="rId10"/>
    <p:sldLayoutId id="2147484006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accent1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43DD970A-8A59-5645-997B-8F1EF84171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9740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8" r:id="rId1"/>
    <p:sldLayoutId id="2147483978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600" b="0" i="0" kern="1200">
          <a:solidFill>
            <a:schemeClr val="tx1"/>
          </a:solidFill>
          <a:latin typeface="STIX" charset="0"/>
          <a:ea typeface="STIX" charset="0"/>
          <a:cs typeface="STIX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png"/><Relationship Id="rId5" Type="http://schemas.openxmlformats.org/officeDocument/2006/relationships/image" Target="../media/image2.wmf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png"/><Relationship Id="rId5" Type="http://schemas.openxmlformats.org/officeDocument/2006/relationships/image" Target="../media/image2.wmf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10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1.emf"/><Relationship Id="rId5" Type="http://schemas.openxmlformats.org/officeDocument/2006/relationships/package" Target="../embeddings/Microsoft_Excel_Worksheet.xlsx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BD7B39C-BF00-4F13-B06E-082B0BDAE183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lang="en-US" dirty="0"/>
              <a:t>Statistics Session 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7E4D3-8A97-4719-BC9B-B3AFE3509321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335423" y="685800"/>
            <a:ext cx="8839200" cy="2286000"/>
          </a:xfrm>
        </p:spPr>
        <p:txBody>
          <a:bodyPr/>
          <a:lstStyle/>
          <a:p>
            <a:r>
              <a:rPr lang="en-US" sz="3200" b="1" dirty="0"/>
              <a:t>Random Variables part 1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A5E8E772-A5C1-CC4B-8415-2CFD3BA5F8BA}"/>
              </a:ext>
            </a:extLst>
          </p:cNvPr>
          <p:cNvSpPr txBox="1">
            <a:spLocks/>
          </p:cNvSpPr>
          <p:nvPr/>
        </p:nvSpPr>
        <p:spPr>
          <a:xfrm>
            <a:off x="152400" y="3730447"/>
            <a:ext cx="8839200" cy="53340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800" b="0" i="0" kern="1200" baseline="0">
                <a:solidFill>
                  <a:schemeClr val="accent2"/>
                </a:solidFill>
                <a:latin typeface="STIX" charset="0"/>
                <a:ea typeface="STIX" charset="0"/>
                <a:cs typeface="STIX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Times New Roman" panose="02020603050405020304" pitchFamily="18" charset="0"/>
              </a:rPr>
              <a:t>Ezra Halleck, City Tech (CUNY), Fall 2021</a:t>
            </a:r>
          </a:p>
        </p:txBody>
      </p:sp>
    </p:spTree>
    <p:extLst>
      <p:ext uri="{BB962C8B-B14F-4D97-AF65-F5344CB8AC3E}">
        <p14:creationId xmlns:p14="http://schemas.microsoft.com/office/powerpoint/2010/main" val="1287205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Placeholder">
            <a:extLst>
              <a:ext uri="{FF2B5EF4-FFF2-40B4-BE49-F238E27FC236}">
                <a16:creationId xmlns:a16="http://schemas.microsoft.com/office/drawing/2014/main" id="{F21082E0-AB21-6346-959E-3E6B2F1C9A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456" y="787401"/>
            <a:ext cx="5650089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96746C-462F-DF4C-A72A-EC031AA1A0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11" name="Content Placeholder 8" descr=" p(x) = start fraction base r C base x times base N minus r C base n minus x over base N C base n end fraction&#10;">
            <a:extLst>
              <a:ext uri="{FF2B5EF4-FFF2-40B4-BE49-F238E27FC236}">
                <a16:creationId xmlns:a16="http://schemas.microsoft.com/office/drawing/2014/main" id="{F89CBDE4-7AED-5040-9193-84FC44D7C2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0587598"/>
              </p:ext>
            </p:extLst>
          </p:nvPr>
        </p:nvGraphicFramePr>
        <p:xfrm>
          <a:off x="5575144" y="1729084"/>
          <a:ext cx="30353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4" imgW="3035160" imgH="927000" progId="Equation.DSMT4">
                  <p:embed/>
                </p:oleObj>
              </mc:Choice>
              <mc:Fallback>
                <p:oleObj name="Equation" r:id="rId4" imgW="3035160" imgH="927000" progId="Equation.DSMT4">
                  <p:embed/>
                  <p:pic>
                    <p:nvPicPr>
                      <p:cNvPr id="11" name="Content Placeholder 8" descr=" p(x) = start fraction base r C base x times base N minus r C base n minus x over base N C base n end fraction&#10;">
                        <a:extLst>
                          <a:ext uri="{FF2B5EF4-FFF2-40B4-BE49-F238E27FC236}">
                            <a16:creationId xmlns:a16="http://schemas.microsoft.com/office/drawing/2014/main" id="{F89CBDE4-7AED-5040-9193-84FC44D7C2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5144" y="1729084"/>
                        <a:ext cx="3035300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7">
            <a:extLst>
              <a:ext uri="{FF2B5EF4-FFF2-40B4-BE49-F238E27FC236}">
                <a16:creationId xmlns:a16="http://schemas.microsoft.com/office/drawing/2014/main" id="{4104F42D-FCA6-F54A-ACD4-0DC8C82CB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2400" y="607659"/>
            <a:ext cx="5149143" cy="762651"/>
          </a:xfrm>
        </p:spPr>
        <p:txBody>
          <a:bodyPr>
            <a:normAutofit/>
          </a:bodyPr>
          <a:lstStyle/>
          <a:p>
            <a:r>
              <a:rPr lang="en-US" dirty="0"/>
              <a:t>Exercise: fill in the #’s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12E7770-1AA1-E64E-B1D9-31FEB4E18939}"/>
              </a:ext>
            </a:extLst>
          </p:cNvPr>
          <p:cNvSpPr txBox="1"/>
          <p:nvPr/>
        </p:nvSpPr>
        <p:spPr>
          <a:xfrm>
            <a:off x="6219444" y="1370310"/>
            <a:ext cx="1197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successes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F5B183A-589E-BD44-945B-FA95F90F77CC}"/>
              </a:ext>
            </a:extLst>
          </p:cNvPr>
          <p:cNvSpPr txBox="1"/>
          <p:nvPr/>
        </p:nvSpPr>
        <p:spPr>
          <a:xfrm>
            <a:off x="7858203" y="1370310"/>
            <a:ext cx="9505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failures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3D80D16-B8CC-984F-8CD9-EAE2910BCC97}"/>
              </a:ext>
            </a:extLst>
          </p:cNvPr>
          <p:cNvSpPr txBox="1"/>
          <p:nvPr/>
        </p:nvSpPr>
        <p:spPr>
          <a:xfrm>
            <a:off x="7231336" y="2638364"/>
            <a:ext cx="8858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overall</a:t>
            </a:r>
          </a:p>
        </p:txBody>
      </p:sp>
      <p:graphicFrame>
        <p:nvGraphicFramePr>
          <p:cNvPr id="13" name="Table 17">
            <a:extLst>
              <a:ext uri="{FF2B5EF4-FFF2-40B4-BE49-F238E27FC236}">
                <a16:creationId xmlns:a16="http://schemas.microsoft.com/office/drawing/2014/main" id="{295F32F5-B908-2645-A5A7-9390327ABF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393251"/>
              </p:ext>
            </p:extLst>
          </p:nvPr>
        </p:nvGraphicFramePr>
        <p:xfrm>
          <a:off x="5853993" y="3038474"/>
          <a:ext cx="3086102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51">
                  <a:extLst>
                    <a:ext uri="{9D8B030D-6E8A-4147-A177-3AD203B41FA5}">
                      <a16:colId xmlns:a16="http://schemas.microsoft.com/office/drawing/2014/main" val="3682776818"/>
                    </a:ext>
                  </a:extLst>
                </a:gridCol>
                <a:gridCol w="1543051">
                  <a:extLst>
                    <a:ext uri="{9D8B030D-6E8A-4147-A177-3AD203B41FA5}">
                      <a16:colId xmlns:a16="http://schemas.microsoft.com/office/drawing/2014/main" val="143843012"/>
                    </a:ext>
                  </a:extLst>
                </a:gridCol>
              </a:tblGrid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symbol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3874190"/>
                  </a:ext>
                </a:extLst>
              </a:tr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745825"/>
                  </a:ext>
                </a:extLst>
              </a:tr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069025"/>
                  </a:ext>
                </a:extLst>
              </a:tr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652001"/>
                  </a:ext>
                </a:extLst>
              </a:tr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615127"/>
                  </a:ext>
                </a:extLst>
              </a:tr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N-r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9611269"/>
                  </a:ext>
                </a:extLst>
              </a:tr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n-x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602303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00A75E48-CE05-1749-992D-A873B5A8F8CA}"/>
              </a:ext>
            </a:extLst>
          </p:cNvPr>
          <p:cNvSpPr txBox="1"/>
          <p:nvPr/>
        </p:nvSpPr>
        <p:spPr>
          <a:xfrm>
            <a:off x="7367604" y="3459480"/>
            <a:ext cx="16943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2 x 6 = 12</a:t>
            </a:r>
          </a:p>
          <a:p>
            <a:pPr algn="ctr"/>
            <a:r>
              <a:rPr lang="en-US" sz="2800" dirty="0"/>
              <a:t>3</a:t>
            </a:r>
            <a:endParaRPr lang="en-US" sz="24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7DD6E9D-D61E-584E-BFB2-F89FD79B7DBF}"/>
              </a:ext>
            </a:extLst>
          </p:cNvPr>
          <p:cNvSpPr txBox="1"/>
          <p:nvPr/>
        </p:nvSpPr>
        <p:spPr>
          <a:xfrm>
            <a:off x="7417207" y="5333728"/>
            <a:ext cx="16447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4 x 6 = 24</a:t>
            </a:r>
          </a:p>
          <a:p>
            <a:pPr algn="ctr"/>
            <a:r>
              <a:rPr lang="en-US" sz="2800" dirty="0"/>
              <a:t>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938EA97-E07F-934C-8B71-67CD1CBBB4BF}"/>
              </a:ext>
            </a:extLst>
          </p:cNvPr>
          <p:cNvSpPr txBox="1"/>
          <p:nvPr/>
        </p:nvSpPr>
        <p:spPr>
          <a:xfrm>
            <a:off x="7821898" y="4381945"/>
            <a:ext cx="7334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36</a:t>
            </a:r>
          </a:p>
          <a:p>
            <a:pPr algn="ctr"/>
            <a:r>
              <a:rPr lang="en-US" sz="2800" dirty="0"/>
              <a:t>9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31CAA80-C4C4-5F49-AF64-B830B54C0F35}"/>
              </a:ext>
            </a:extLst>
          </p:cNvPr>
          <p:cNvSpPr txBox="1"/>
          <p:nvPr/>
        </p:nvSpPr>
        <p:spPr>
          <a:xfrm>
            <a:off x="5410199" y="6280832"/>
            <a:ext cx="30353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Now fill in formula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E97E9F5-2D58-9645-806C-315256CD2863}"/>
              </a:ext>
            </a:extLst>
          </p:cNvPr>
          <p:cNvSpPr txBox="1"/>
          <p:nvPr/>
        </p:nvSpPr>
        <p:spPr>
          <a:xfrm>
            <a:off x="103571" y="6515880"/>
            <a:ext cx="37552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Diagram courtesy of https://</a:t>
            </a:r>
            <a:r>
              <a:rPr lang="en-US" sz="1400" dirty="0" err="1"/>
              <a:t>www.wizeprep.com</a:t>
            </a:r>
            <a:r>
              <a:rPr lang="en-US" sz="1400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835166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1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Placeholder">
            <a:extLst>
              <a:ext uri="{FF2B5EF4-FFF2-40B4-BE49-F238E27FC236}">
                <a16:creationId xmlns:a16="http://schemas.microsoft.com/office/drawing/2014/main" id="{F21082E0-AB21-6346-959E-3E6B2F1C9A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844" y="592408"/>
            <a:ext cx="5347379" cy="5553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96746C-462F-DF4C-A72A-EC031AA1A0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11" name="Content Placeholder 8" descr=" p(x) = start fraction base r C base x times base N minus r C base n minus x over base N C base n end fraction&#10;">
            <a:extLst>
              <a:ext uri="{FF2B5EF4-FFF2-40B4-BE49-F238E27FC236}">
                <a16:creationId xmlns:a16="http://schemas.microsoft.com/office/drawing/2014/main" id="{F89CBDE4-7AED-5040-9193-84FC44D7C2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4281472"/>
              </p:ext>
            </p:extLst>
          </p:nvPr>
        </p:nvGraphicFramePr>
        <p:xfrm>
          <a:off x="5853994" y="4018552"/>
          <a:ext cx="30353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4" imgW="3035160" imgH="927000" progId="Equation.DSMT4">
                  <p:embed/>
                </p:oleObj>
              </mc:Choice>
              <mc:Fallback>
                <p:oleObj name="Equation" r:id="rId4" imgW="3035160" imgH="927000" progId="Equation.DSMT4">
                  <p:embed/>
                  <p:pic>
                    <p:nvPicPr>
                      <p:cNvPr id="11" name="Content Placeholder 8" descr=" p(x) = start fraction base r C base x times base N minus r C base n minus x over base N C base n end fraction&#10;">
                        <a:extLst>
                          <a:ext uri="{FF2B5EF4-FFF2-40B4-BE49-F238E27FC236}">
                            <a16:creationId xmlns:a16="http://schemas.microsoft.com/office/drawing/2014/main" id="{F89CBDE4-7AED-5040-9193-84FC44D7C2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3994" y="4018552"/>
                        <a:ext cx="3035300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Table 17">
            <a:extLst>
              <a:ext uri="{FF2B5EF4-FFF2-40B4-BE49-F238E27FC236}">
                <a16:creationId xmlns:a16="http://schemas.microsoft.com/office/drawing/2014/main" id="{295F32F5-B908-2645-A5A7-9390327ABF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778816"/>
              </p:ext>
            </p:extLst>
          </p:nvPr>
        </p:nvGraphicFramePr>
        <p:xfrm>
          <a:off x="5936054" y="592409"/>
          <a:ext cx="3086102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51">
                  <a:extLst>
                    <a:ext uri="{9D8B030D-6E8A-4147-A177-3AD203B41FA5}">
                      <a16:colId xmlns:a16="http://schemas.microsoft.com/office/drawing/2014/main" val="3682776818"/>
                    </a:ext>
                  </a:extLst>
                </a:gridCol>
                <a:gridCol w="1543051">
                  <a:extLst>
                    <a:ext uri="{9D8B030D-6E8A-4147-A177-3AD203B41FA5}">
                      <a16:colId xmlns:a16="http://schemas.microsoft.com/office/drawing/2014/main" val="143843012"/>
                    </a:ext>
                  </a:extLst>
                </a:gridCol>
              </a:tblGrid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symbol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3874190"/>
                  </a:ext>
                </a:extLst>
              </a:tr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745825"/>
                  </a:ext>
                </a:extLst>
              </a:tr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069025"/>
                  </a:ext>
                </a:extLst>
              </a:tr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652001"/>
                  </a:ext>
                </a:extLst>
              </a:tr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615127"/>
                  </a:ext>
                </a:extLst>
              </a:tr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n-r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9611269"/>
                  </a:ext>
                </a:extLst>
              </a:tr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N-x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602303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00A75E48-CE05-1749-992D-A873B5A8F8CA}"/>
              </a:ext>
            </a:extLst>
          </p:cNvPr>
          <p:cNvSpPr txBox="1"/>
          <p:nvPr/>
        </p:nvSpPr>
        <p:spPr>
          <a:xfrm>
            <a:off x="7449665" y="1013415"/>
            <a:ext cx="16943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2 x 6 = 12</a:t>
            </a:r>
          </a:p>
          <a:p>
            <a:pPr algn="ctr"/>
            <a:r>
              <a:rPr lang="en-US" sz="2800" dirty="0"/>
              <a:t>3</a:t>
            </a:r>
            <a:endParaRPr lang="en-US" sz="24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7DD6E9D-D61E-584E-BFB2-F89FD79B7DBF}"/>
              </a:ext>
            </a:extLst>
          </p:cNvPr>
          <p:cNvSpPr txBox="1"/>
          <p:nvPr/>
        </p:nvSpPr>
        <p:spPr>
          <a:xfrm>
            <a:off x="7499268" y="2887663"/>
            <a:ext cx="16447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4 x 6 = 24</a:t>
            </a:r>
          </a:p>
          <a:p>
            <a:pPr algn="ctr"/>
            <a:r>
              <a:rPr lang="en-US" sz="2800" dirty="0"/>
              <a:t>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938EA97-E07F-934C-8B71-67CD1CBBB4BF}"/>
              </a:ext>
            </a:extLst>
          </p:cNvPr>
          <p:cNvSpPr txBox="1"/>
          <p:nvPr/>
        </p:nvSpPr>
        <p:spPr>
          <a:xfrm>
            <a:off x="7903959" y="1935880"/>
            <a:ext cx="7334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36</a:t>
            </a:r>
          </a:p>
          <a:p>
            <a:pPr algn="ctr"/>
            <a:r>
              <a:rPr lang="en-US" sz="2800" dirty="0"/>
              <a:t>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EA06A71-0C6C-984D-8E56-DA747CF1B85E}"/>
                  </a:ext>
                </a:extLst>
              </p:cNvPr>
              <p:cNvSpPr txBox="1"/>
              <p:nvPr/>
            </p:nvSpPr>
            <p:spPr>
              <a:xfrm>
                <a:off x="5630661" y="5115086"/>
                <a:ext cx="3391495" cy="1012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/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24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/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36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EA06A71-0C6C-984D-8E56-DA747CF1B8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0661" y="5115086"/>
                <a:ext cx="3391495" cy="1012137"/>
              </a:xfrm>
              <a:prstGeom prst="rect">
                <a:avLst/>
              </a:prstGeom>
              <a:blipFill>
                <a:blip r:embed="rId6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5735871F-EEEC-CB40-B0E3-ABBA69EA76F2}"/>
              </a:ext>
            </a:extLst>
          </p:cNvPr>
          <p:cNvSpPr txBox="1"/>
          <p:nvPr/>
        </p:nvSpPr>
        <p:spPr>
          <a:xfrm>
            <a:off x="190203" y="6280832"/>
            <a:ext cx="8447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As check, sum of left #’s in top = left # in bottom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39942F4-E3C2-6D4B-AFA5-BDA27E6BC28F}"/>
              </a:ext>
            </a:extLst>
          </p:cNvPr>
          <p:cNvSpPr txBox="1"/>
          <p:nvPr/>
        </p:nvSpPr>
        <p:spPr>
          <a:xfrm>
            <a:off x="106604" y="6330129"/>
            <a:ext cx="844718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Ditto for right: sum of right #’s in top = right # in bottom</a:t>
            </a:r>
          </a:p>
        </p:txBody>
      </p:sp>
    </p:spTree>
    <p:extLst>
      <p:ext uri="{BB962C8B-B14F-4D97-AF65-F5344CB8AC3E}">
        <p14:creationId xmlns:p14="http://schemas.microsoft.com/office/powerpoint/2010/main" val="4074635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Placeholder">
            <a:extLst>
              <a:ext uri="{FF2B5EF4-FFF2-40B4-BE49-F238E27FC236}">
                <a16:creationId xmlns:a16="http://schemas.microsoft.com/office/drawing/2014/main" id="{F21082E0-AB21-6346-959E-3E6B2F1C9A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845" y="592409"/>
            <a:ext cx="4345844" cy="4512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96746C-462F-DF4C-A72A-EC031AA1A0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11" name="Content Placeholder 8" descr=" p(x) = start fraction base r C base x times base N minus r C base n minus x over base N C base n end fraction&#10;">
            <a:extLst>
              <a:ext uri="{FF2B5EF4-FFF2-40B4-BE49-F238E27FC236}">
                <a16:creationId xmlns:a16="http://schemas.microsoft.com/office/drawing/2014/main" id="{F89CBDE4-7AED-5040-9193-84FC44D7C2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3378392"/>
              </p:ext>
            </p:extLst>
          </p:nvPr>
        </p:nvGraphicFramePr>
        <p:xfrm>
          <a:off x="4940300" y="634927"/>
          <a:ext cx="30353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4" imgW="3035160" imgH="927000" progId="Equation.DSMT4">
                  <p:embed/>
                </p:oleObj>
              </mc:Choice>
              <mc:Fallback>
                <p:oleObj name="Equation" r:id="rId4" imgW="3035160" imgH="927000" progId="Equation.DSMT4">
                  <p:embed/>
                  <p:pic>
                    <p:nvPicPr>
                      <p:cNvPr id="11" name="Content Placeholder 8" descr=" p(x) = start fraction base r C base x times base N minus r C base n minus x over base N C base n end fraction&#10;">
                        <a:extLst>
                          <a:ext uri="{FF2B5EF4-FFF2-40B4-BE49-F238E27FC236}">
                            <a16:creationId xmlns:a16="http://schemas.microsoft.com/office/drawing/2014/main" id="{F89CBDE4-7AED-5040-9193-84FC44D7C2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0300" y="634927"/>
                        <a:ext cx="3035300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EA06A71-0C6C-984D-8E56-DA747CF1B85E}"/>
                  </a:ext>
                </a:extLst>
              </p:cNvPr>
              <p:cNvSpPr txBox="1"/>
              <p:nvPr/>
            </p:nvSpPr>
            <p:spPr>
              <a:xfrm>
                <a:off x="4940300" y="1519508"/>
                <a:ext cx="3391495" cy="1012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/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24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/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36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EA06A71-0C6C-984D-8E56-DA747CF1B8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0300" y="1519508"/>
                <a:ext cx="3391495" cy="1012137"/>
              </a:xfrm>
              <a:prstGeom prst="rect">
                <a:avLst/>
              </a:prstGeom>
              <a:blipFill>
                <a:blip r:embed="rId6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5735871F-EEEC-CB40-B0E3-ABBA69EA76F2}"/>
              </a:ext>
            </a:extLst>
          </p:cNvPr>
          <p:cNvSpPr txBox="1"/>
          <p:nvPr/>
        </p:nvSpPr>
        <p:spPr>
          <a:xfrm>
            <a:off x="3886200" y="2531645"/>
            <a:ext cx="5257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These #’s are too big to do by hand</a:t>
            </a:r>
          </a:p>
          <a:p>
            <a:r>
              <a:rPr lang="en-US" sz="2800" dirty="0"/>
              <a:t>Instead, we use Excel</a:t>
            </a:r>
          </a:p>
          <a:p>
            <a:r>
              <a:rPr lang="en-US" sz="2800" dirty="0"/>
              <a:t>	(combination is COMBIN):</a:t>
            </a:r>
          </a:p>
          <a:p>
            <a:pPr algn="ctr"/>
            <a:r>
              <a:rPr lang="en-US" sz="2800" dirty="0"/>
              <a:t>= COMBIN(12,3)* COMBIN(24,6) /COMBIN(36,9)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89DEFB0-741A-6E46-8A06-EA340E571B24}"/>
              </a:ext>
            </a:extLst>
          </p:cNvPr>
          <p:cNvSpPr txBox="1"/>
          <p:nvPr/>
        </p:nvSpPr>
        <p:spPr>
          <a:xfrm>
            <a:off x="1104900" y="5270978"/>
            <a:ext cx="693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clarification, parentheses would not hurt.</a:t>
            </a:r>
          </a:p>
          <a:p>
            <a:r>
              <a:rPr lang="en-US" sz="2800" dirty="0"/>
              <a:t>However, they are not necessary. Why?</a:t>
            </a:r>
          </a:p>
        </p:txBody>
      </p:sp>
    </p:spTree>
    <p:extLst>
      <p:ext uri="{BB962C8B-B14F-4D97-AF65-F5344CB8AC3E}">
        <p14:creationId xmlns:p14="http://schemas.microsoft.com/office/powerpoint/2010/main" val="382989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E4781-E580-4476-9EC1-4527860A4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" y="533401"/>
            <a:ext cx="8534400" cy="609599"/>
          </a:xfrm>
        </p:spPr>
        <p:txBody>
          <a:bodyPr>
            <a:normAutofit/>
          </a:bodyPr>
          <a:lstStyle/>
          <a:p>
            <a:r>
              <a:rPr lang="en-GB" sz="3200" dirty="0"/>
              <a:t>Example 5-16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3CFAC-9B79-4074-A221-3407BAF3BC9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52325" y="1094065"/>
            <a:ext cx="8900310" cy="4954269"/>
          </a:xfrm>
        </p:spPr>
        <p:txBody>
          <a:bodyPr/>
          <a:lstStyle/>
          <a:p>
            <a:r>
              <a:rPr lang="en-GB" sz="2400" dirty="0"/>
              <a:t>Brown Manufacturing makes auto parts.</a:t>
            </a:r>
          </a:p>
          <a:p>
            <a:r>
              <a:rPr lang="en-GB" sz="2400" dirty="0"/>
              <a:t>Last week the company shipped 25 auto parts to a dealer.</a:t>
            </a:r>
          </a:p>
          <a:p>
            <a:r>
              <a:rPr lang="en-GB" sz="2400" dirty="0"/>
              <a:t>Later, it found out that 5 of those parts were defective.</a:t>
            </a:r>
          </a:p>
          <a:p>
            <a:pPr marL="3143250"/>
            <a:r>
              <a:rPr lang="en-GB" sz="2400" dirty="0"/>
              <a:t>By the time the company manager contacted the dealer, 4 auto parts from that shipment had already been sold.</a:t>
            </a:r>
          </a:p>
          <a:p>
            <a:pPr marL="3143250"/>
            <a:r>
              <a:rPr lang="en-GB" sz="2400" dirty="0"/>
              <a:t>What is probability that 3 of those 4 parts were good and 1 was defective?</a:t>
            </a:r>
          </a:p>
          <a:p>
            <a:endParaRPr lang="en-GB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19D745-2E7F-46F1-9D5B-6365D91D988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z="1100" smtClean="0"/>
              <a:pPr/>
              <a:t>13</a:t>
            </a:fld>
            <a:endParaRPr lang="en-US" sz="1100" dirty="0"/>
          </a:p>
        </p:txBody>
      </p:sp>
      <p:graphicFrame>
        <p:nvGraphicFramePr>
          <p:cNvPr id="6" name="Table 17">
            <a:extLst>
              <a:ext uri="{FF2B5EF4-FFF2-40B4-BE49-F238E27FC236}">
                <a16:creationId xmlns:a16="http://schemas.microsoft.com/office/drawing/2014/main" id="{C5D51F6A-A926-1D42-AEAA-8930299D09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934375"/>
              </p:ext>
            </p:extLst>
          </p:nvPr>
        </p:nvGraphicFramePr>
        <p:xfrm>
          <a:off x="152325" y="2514600"/>
          <a:ext cx="3086102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51">
                  <a:extLst>
                    <a:ext uri="{9D8B030D-6E8A-4147-A177-3AD203B41FA5}">
                      <a16:colId xmlns:a16="http://schemas.microsoft.com/office/drawing/2014/main" val="3682776818"/>
                    </a:ext>
                  </a:extLst>
                </a:gridCol>
                <a:gridCol w="1543051">
                  <a:extLst>
                    <a:ext uri="{9D8B030D-6E8A-4147-A177-3AD203B41FA5}">
                      <a16:colId xmlns:a16="http://schemas.microsoft.com/office/drawing/2014/main" val="143843012"/>
                    </a:ext>
                  </a:extLst>
                </a:gridCol>
              </a:tblGrid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symbol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3874190"/>
                  </a:ext>
                </a:extLst>
              </a:tr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745825"/>
                  </a:ext>
                </a:extLst>
              </a:tr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069025"/>
                  </a:ext>
                </a:extLst>
              </a:tr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652001"/>
                  </a:ext>
                </a:extLst>
              </a:tr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615127"/>
                  </a:ext>
                </a:extLst>
              </a:tr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N-r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9611269"/>
                  </a:ext>
                </a:extLst>
              </a:tr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n-x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60230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CDCE6F3-104C-B24E-8ACC-A40DC341F684}"/>
              </a:ext>
            </a:extLst>
          </p:cNvPr>
          <p:cNvSpPr txBox="1"/>
          <p:nvPr/>
        </p:nvSpPr>
        <p:spPr>
          <a:xfrm>
            <a:off x="2152047" y="3811393"/>
            <a:ext cx="7334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25</a:t>
            </a:r>
          </a:p>
          <a:p>
            <a:pPr algn="ctr"/>
            <a:r>
              <a:rPr lang="en-US" sz="2800" dirty="0"/>
              <a:t>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7AB6B21-840E-2E47-A112-2D712A6A9B6D}"/>
              </a:ext>
            </a:extLst>
          </p:cNvPr>
          <p:cNvSpPr txBox="1"/>
          <p:nvPr/>
        </p:nvSpPr>
        <p:spPr>
          <a:xfrm>
            <a:off x="2152047" y="2924470"/>
            <a:ext cx="7334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20</a:t>
            </a:r>
          </a:p>
          <a:p>
            <a:pPr algn="ctr"/>
            <a:r>
              <a:rPr lang="en-US" sz="2800" dirty="0"/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54F010-59FE-D840-95E7-AF46A4AFE20A}"/>
              </a:ext>
            </a:extLst>
          </p:cNvPr>
          <p:cNvSpPr txBox="1"/>
          <p:nvPr/>
        </p:nvSpPr>
        <p:spPr>
          <a:xfrm>
            <a:off x="2152047" y="4771182"/>
            <a:ext cx="7334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5</a:t>
            </a:r>
          </a:p>
          <a:p>
            <a:pPr algn="ctr"/>
            <a:r>
              <a:rPr lang="en-US" sz="2800" dirty="0"/>
              <a:t>1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869BEDF-565E-3B47-B2CE-27D6DF4FE83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8427" r="36380" b="50357"/>
          <a:stretch/>
        </p:blipFill>
        <p:spPr>
          <a:xfrm>
            <a:off x="3681223" y="4349827"/>
            <a:ext cx="4928616" cy="86025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9A1FCFA-4E67-284A-9630-F6B6C685C462}"/>
              </a:ext>
            </a:extLst>
          </p:cNvPr>
          <p:cNvSpPr txBox="1"/>
          <p:nvPr/>
        </p:nvSpPr>
        <p:spPr>
          <a:xfrm>
            <a:off x="3238427" y="5192019"/>
            <a:ext cx="59055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These #’s are big, so again we use Excel:</a:t>
            </a:r>
          </a:p>
          <a:p>
            <a:pPr algn="ctr"/>
            <a:r>
              <a:rPr lang="en-US" sz="2000" dirty="0"/>
              <a:t>= COMBIN(20,3)* COMBIN(5,1) /COMBIN(25,4)=.4506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A4ACF7F8-2E10-0345-90F9-F62A5D2335D4}"/>
              </a:ext>
            </a:extLst>
          </p:cNvPr>
          <p:cNvSpPr txBox="1">
            <a:spLocks/>
          </p:cNvSpPr>
          <p:nvPr/>
        </p:nvSpPr>
        <p:spPr>
          <a:xfrm>
            <a:off x="274320" y="5880439"/>
            <a:ext cx="8061950" cy="86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Thus, the probability that three of the four parts sold are good and one is defective is .4506.</a:t>
            </a:r>
          </a:p>
        </p:txBody>
      </p:sp>
    </p:spTree>
    <p:extLst>
      <p:ext uri="{BB962C8B-B14F-4D97-AF65-F5344CB8AC3E}">
        <p14:creationId xmlns:p14="http://schemas.microsoft.com/office/powerpoint/2010/main" val="359673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/>
      <p:bldP spid="8" grpId="0"/>
      <p:bldP spid="9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E4781-E580-4476-9EC1-4527860A4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501650"/>
            <a:ext cx="8534400" cy="838199"/>
          </a:xfrm>
        </p:spPr>
        <p:txBody>
          <a:bodyPr/>
          <a:lstStyle/>
          <a:p>
            <a:r>
              <a:rPr lang="en-GB" dirty="0"/>
              <a:t>Example 5-16: Defective parts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3CFAC-9B79-4074-A221-3407BAF3BC9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04800" y="1219200"/>
            <a:ext cx="8305800" cy="3352800"/>
          </a:xfrm>
        </p:spPr>
        <p:txBody>
          <a:bodyPr/>
          <a:lstStyle/>
          <a:p>
            <a:r>
              <a:rPr lang="en-GB" dirty="0"/>
              <a:t>Brown Manufacturing makes auto parts.</a:t>
            </a:r>
          </a:p>
          <a:p>
            <a:r>
              <a:rPr lang="en-GB" dirty="0"/>
              <a:t>Last week the company shipped 25 auto parts to a dealer.</a:t>
            </a:r>
          </a:p>
          <a:p>
            <a:r>
              <a:rPr lang="en-GB" dirty="0"/>
              <a:t>Later, it found out that 5 of those parts were defective.</a:t>
            </a:r>
          </a:p>
          <a:p>
            <a:r>
              <a:rPr lang="en-GB" dirty="0"/>
              <a:t>By the time the company manager contacted the dealer, 4 auto parts from that shipment had already been sold.</a:t>
            </a:r>
          </a:p>
          <a:p>
            <a:r>
              <a:rPr lang="en-GB" dirty="0"/>
              <a:t>What is the probability that 3 of those 4 parts were good and 1 was defective?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19D745-2E7F-46F1-9D5B-6365D91D988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BF2D5C-CF2B-2149-AA96-804915908D9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8427" r="36380" b="50357"/>
          <a:stretch/>
        </p:blipFill>
        <p:spPr>
          <a:xfrm>
            <a:off x="1834896" y="4429291"/>
            <a:ext cx="4928616" cy="86025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8C059FA-E6CF-5C44-8AFB-8515CFC58E1B}"/>
              </a:ext>
            </a:extLst>
          </p:cNvPr>
          <p:cNvSpPr txBox="1"/>
          <p:nvPr/>
        </p:nvSpPr>
        <p:spPr>
          <a:xfrm>
            <a:off x="0" y="528955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These #’s are a little big to do by hand, so again we use Excel:</a:t>
            </a:r>
          </a:p>
          <a:p>
            <a:pPr algn="ctr"/>
            <a:r>
              <a:rPr lang="en-US" sz="2800" dirty="0"/>
              <a:t>= COMBIN(20,3)* COMBIN(5,1) /COMBIN(25,4)=.4506</a:t>
            </a:r>
          </a:p>
        </p:txBody>
      </p:sp>
    </p:spTree>
    <p:extLst>
      <p:ext uri="{BB962C8B-B14F-4D97-AF65-F5344CB8AC3E}">
        <p14:creationId xmlns:p14="http://schemas.microsoft.com/office/powerpoint/2010/main" val="3211250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5F0A4-38D9-4BB8-9A0D-ADC57631D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81001"/>
            <a:ext cx="8839200" cy="838199"/>
          </a:xfrm>
        </p:spPr>
        <p:txBody>
          <a:bodyPr>
            <a:normAutofit fontScale="90000"/>
          </a:bodyPr>
          <a:lstStyle/>
          <a:p>
            <a:r>
              <a:rPr lang="en-GB" dirty="0"/>
              <a:t>Example 5-17: employee selection by gender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E34E7-8794-468A-88C5-E19FDB5BAD8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52400" y="1219200"/>
            <a:ext cx="8991600" cy="3124200"/>
          </a:xfrm>
        </p:spPr>
        <p:txBody>
          <a:bodyPr/>
          <a:lstStyle/>
          <a:p>
            <a:pPr>
              <a:buClr>
                <a:schemeClr val="bg1"/>
              </a:buClr>
            </a:pPr>
            <a:r>
              <a:rPr lang="en-GB" dirty="0"/>
              <a:t>Dawn Corp. has 12 employees who are managers.</a:t>
            </a:r>
          </a:p>
          <a:p>
            <a:pPr>
              <a:buClr>
                <a:schemeClr val="bg1"/>
              </a:buClr>
            </a:pPr>
            <a:r>
              <a:rPr lang="en-GB" dirty="0"/>
              <a:t>Of them, 7 are female and 5 are male.</a:t>
            </a:r>
          </a:p>
          <a:p>
            <a:pPr>
              <a:buClr>
                <a:schemeClr val="bg1"/>
              </a:buClr>
            </a:pPr>
            <a:r>
              <a:rPr lang="en-GB" dirty="0"/>
              <a:t>The company will send 3 of the managers to a conference.</a:t>
            </a:r>
          </a:p>
          <a:p>
            <a:pPr>
              <a:buClr>
                <a:schemeClr val="bg1"/>
              </a:buClr>
            </a:pPr>
            <a:r>
              <a:rPr lang="en-GB" dirty="0"/>
              <a:t>If the 3 managers are randomly selected, find probability that</a:t>
            </a:r>
          </a:p>
          <a:p>
            <a:pPr indent="293688">
              <a:buClr>
                <a:schemeClr val="bg1"/>
              </a:buClr>
            </a:pPr>
            <a:r>
              <a:rPr lang="en-GB" dirty="0">
                <a:solidFill>
                  <a:schemeClr val="accent2"/>
                </a:solidFill>
              </a:rPr>
              <a:t>(a) </a:t>
            </a:r>
            <a:r>
              <a:rPr lang="en-GB" dirty="0"/>
              <a:t>all 3 of them are female;</a:t>
            </a:r>
          </a:p>
          <a:p>
            <a:pPr marL="800100" indent="-506413">
              <a:buClr>
                <a:schemeClr val="bg1"/>
              </a:buClr>
            </a:pPr>
            <a:r>
              <a:rPr lang="en-GB" dirty="0">
                <a:solidFill>
                  <a:schemeClr val="accent2"/>
                </a:solidFill>
              </a:rPr>
              <a:t>(b) </a:t>
            </a:r>
            <a:r>
              <a:rPr lang="en-GB" dirty="0"/>
              <a:t>at most 1 of them is female.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A60D7A-0B3A-4A66-81D0-DB0028C2E9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9537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5F0A4-38D9-4BB8-9A0D-ADC57631D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81001"/>
            <a:ext cx="8839200" cy="838199"/>
          </a:xfrm>
        </p:spPr>
        <p:txBody>
          <a:bodyPr>
            <a:normAutofit fontScale="90000"/>
          </a:bodyPr>
          <a:lstStyle/>
          <a:p>
            <a:r>
              <a:rPr lang="en-GB" dirty="0"/>
              <a:t>Example 5-17: employee selection by gender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E34E7-8794-468A-88C5-E19FDB5BAD8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52400" y="1219200"/>
            <a:ext cx="6305550" cy="1600200"/>
          </a:xfrm>
        </p:spPr>
        <p:txBody>
          <a:bodyPr/>
          <a:lstStyle/>
          <a:p>
            <a:pPr>
              <a:buClr>
                <a:schemeClr val="bg1"/>
              </a:buClr>
            </a:pPr>
            <a:r>
              <a:rPr lang="en-GB" dirty="0"/>
              <a:t>12 employees: 7 female and 5 male.</a:t>
            </a:r>
          </a:p>
          <a:p>
            <a:pPr>
              <a:buClr>
                <a:schemeClr val="bg1"/>
              </a:buClr>
            </a:pPr>
            <a:r>
              <a:rPr lang="en-GB" dirty="0"/>
              <a:t>Selection of 3:</a:t>
            </a:r>
          </a:p>
          <a:p>
            <a:pPr indent="293688">
              <a:buClr>
                <a:schemeClr val="bg1"/>
              </a:buClr>
            </a:pPr>
            <a:r>
              <a:rPr lang="en-GB" dirty="0">
                <a:solidFill>
                  <a:schemeClr val="accent2"/>
                </a:solidFill>
              </a:rPr>
              <a:t>(a) </a:t>
            </a:r>
            <a:r>
              <a:rPr lang="en-GB" dirty="0"/>
              <a:t>chance all 3 of them are female?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A60D7A-0B3A-4A66-81D0-DB0028C2E9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5" name="Table 17">
            <a:extLst>
              <a:ext uri="{FF2B5EF4-FFF2-40B4-BE49-F238E27FC236}">
                <a16:creationId xmlns:a16="http://schemas.microsoft.com/office/drawing/2014/main" id="{1CC3CE7A-B650-2746-AC65-0F339EED31A6}"/>
              </a:ext>
            </a:extLst>
          </p:cNvPr>
          <p:cNvGraphicFramePr>
            <a:graphicFrameLocks noGrp="1"/>
          </p:cNvGraphicFramePr>
          <p:nvPr/>
        </p:nvGraphicFramePr>
        <p:xfrm>
          <a:off x="6324600" y="1066800"/>
          <a:ext cx="2514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7300">
                  <a:extLst>
                    <a:ext uri="{9D8B030D-6E8A-4147-A177-3AD203B41FA5}">
                      <a16:colId xmlns:a16="http://schemas.microsoft.com/office/drawing/2014/main" val="3682776818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143843012"/>
                    </a:ext>
                  </a:extLst>
                </a:gridCol>
              </a:tblGrid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symbol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3874190"/>
                  </a:ext>
                </a:extLst>
              </a:tr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745825"/>
                  </a:ext>
                </a:extLst>
              </a:tr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069025"/>
                  </a:ext>
                </a:extLst>
              </a:tr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652001"/>
                  </a:ext>
                </a:extLst>
              </a:tr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615127"/>
                  </a:ext>
                </a:extLst>
              </a:tr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N-r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9611269"/>
                  </a:ext>
                </a:extLst>
              </a:tr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N-x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60230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C395321-D0CF-D841-AC99-4CE52572F00D}"/>
              </a:ext>
            </a:extLst>
          </p:cNvPr>
          <p:cNvSpPr txBox="1"/>
          <p:nvPr/>
        </p:nvSpPr>
        <p:spPr>
          <a:xfrm>
            <a:off x="7888640" y="2363593"/>
            <a:ext cx="5976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12</a:t>
            </a:r>
          </a:p>
          <a:p>
            <a:pPr algn="ctr"/>
            <a:r>
              <a:rPr lang="en-US" sz="2800" dirty="0"/>
              <a:t>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FFD3C9-0A86-B24C-9BA9-9C75C523667A}"/>
              </a:ext>
            </a:extLst>
          </p:cNvPr>
          <p:cNvSpPr txBox="1"/>
          <p:nvPr/>
        </p:nvSpPr>
        <p:spPr>
          <a:xfrm>
            <a:off x="7888640" y="1476670"/>
            <a:ext cx="5976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7</a:t>
            </a:r>
          </a:p>
          <a:p>
            <a:pPr algn="ctr"/>
            <a:r>
              <a:rPr lang="en-US" sz="2800" dirty="0"/>
              <a:t>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9091A3-571D-964E-854F-76108031B98B}"/>
              </a:ext>
            </a:extLst>
          </p:cNvPr>
          <p:cNvSpPr txBox="1"/>
          <p:nvPr/>
        </p:nvSpPr>
        <p:spPr>
          <a:xfrm>
            <a:off x="7888640" y="3323382"/>
            <a:ext cx="5976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5</a:t>
            </a:r>
          </a:p>
          <a:p>
            <a:pPr algn="ctr"/>
            <a:r>
              <a:rPr lang="en-US" sz="2800" dirty="0"/>
              <a:t>0</a:t>
            </a:r>
          </a:p>
        </p:txBody>
      </p:sp>
      <p:graphicFrame>
        <p:nvGraphicFramePr>
          <p:cNvPr id="9" name="Content Placeholder 8" descr="P of 3 = sub r C sub x times sub N minus r C sub n minus x over sub N C sub n = sub 7 C sub 3 times sub 5 C sub 0 over sub 12 C sub 3 = left parentheses 35 right parentheses left parentheses 1 right parentheses over 220 = 0.1591.&#10;">
            <a:extLst>
              <a:ext uri="{FF2B5EF4-FFF2-40B4-BE49-F238E27FC236}">
                <a16:creationId xmlns:a16="http://schemas.microsoft.com/office/drawing/2014/main" id="{6B6D5804-CBFB-534C-987C-E236755717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6972811"/>
              </p:ext>
            </p:extLst>
          </p:nvPr>
        </p:nvGraphicFramePr>
        <p:xfrm>
          <a:off x="457200" y="4524670"/>
          <a:ext cx="7657719" cy="10005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3" imgW="7581600" imgH="990360" progId="Equation.DSMT4">
                  <p:embed/>
                </p:oleObj>
              </mc:Choice>
              <mc:Fallback>
                <p:oleObj name="Equation" r:id="rId3" imgW="7581600" imgH="990360" progId="Equation.DSMT4">
                  <p:embed/>
                  <p:pic>
                    <p:nvPicPr>
                      <p:cNvPr id="9" name="Content Placeholder 8" descr="P of 3 = sub r C sub x times sub N minus r C sub n minus x over sub N C sub n = sub 7 C sub 3 times sub 5 C sub 0 over sub 12 C sub 3 = left parentheses 35 right parentheses left parentheses 1 right parentheses over 220 = 0.1591.&#10;">
                        <a:extLst>
                          <a:ext uri="{FF2B5EF4-FFF2-40B4-BE49-F238E27FC236}">
                            <a16:creationId xmlns:a16="http://schemas.microsoft.com/office/drawing/2014/main" id="{6B6D5804-CBFB-534C-987C-E2367557176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524670"/>
                        <a:ext cx="7657719" cy="10005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B872500A-8245-0047-8A3A-5504AD79446D}"/>
              </a:ext>
            </a:extLst>
          </p:cNvPr>
          <p:cNvSpPr txBox="1">
            <a:spLocks/>
          </p:cNvSpPr>
          <p:nvPr/>
        </p:nvSpPr>
        <p:spPr>
          <a:xfrm>
            <a:off x="0" y="5603490"/>
            <a:ext cx="9144000" cy="74257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Thus, chance that all 3 managers selected are female is .1591.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50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5F0A4-38D9-4BB8-9A0D-ADC57631D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81001"/>
            <a:ext cx="8839200" cy="838199"/>
          </a:xfrm>
        </p:spPr>
        <p:txBody>
          <a:bodyPr>
            <a:normAutofit fontScale="90000"/>
          </a:bodyPr>
          <a:lstStyle/>
          <a:p>
            <a:r>
              <a:rPr lang="en-GB" dirty="0"/>
              <a:t>Example 5-17: employee selection by gender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E34E7-8794-468A-88C5-E19FDB5BAD8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52400" y="1219200"/>
            <a:ext cx="6305550" cy="1600200"/>
          </a:xfrm>
        </p:spPr>
        <p:txBody>
          <a:bodyPr/>
          <a:lstStyle/>
          <a:p>
            <a:pPr>
              <a:buClr>
                <a:schemeClr val="bg1"/>
              </a:buClr>
            </a:pPr>
            <a:r>
              <a:rPr lang="en-GB" dirty="0"/>
              <a:t>12 employees: 7 female and 5 male.</a:t>
            </a:r>
          </a:p>
          <a:p>
            <a:pPr>
              <a:buClr>
                <a:schemeClr val="bg1"/>
              </a:buClr>
            </a:pPr>
            <a:r>
              <a:rPr lang="en-GB" dirty="0"/>
              <a:t>Selection of 3:</a:t>
            </a:r>
          </a:p>
          <a:p>
            <a:pPr marL="800100" indent="-506413">
              <a:buClr>
                <a:schemeClr val="bg1"/>
              </a:buClr>
            </a:pPr>
            <a:r>
              <a:rPr lang="en-GB" dirty="0">
                <a:solidFill>
                  <a:schemeClr val="accent2"/>
                </a:solidFill>
              </a:rPr>
              <a:t>(b) </a:t>
            </a:r>
            <a:r>
              <a:rPr lang="en-GB" dirty="0"/>
              <a:t>chance at most 1 of them is female?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A60D7A-0B3A-4A66-81D0-DB0028C2E9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5" name="Table 17">
            <a:extLst>
              <a:ext uri="{FF2B5EF4-FFF2-40B4-BE49-F238E27FC236}">
                <a16:creationId xmlns:a16="http://schemas.microsoft.com/office/drawing/2014/main" id="{1CC3CE7A-B650-2746-AC65-0F339EED31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061866"/>
              </p:ext>
            </p:extLst>
          </p:nvPr>
        </p:nvGraphicFramePr>
        <p:xfrm>
          <a:off x="7010400" y="1066800"/>
          <a:ext cx="20574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368277681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43843012"/>
                    </a:ext>
                  </a:extLst>
                </a:gridCol>
              </a:tblGrid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symbol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3874190"/>
                  </a:ext>
                </a:extLst>
              </a:tr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745825"/>
                  </a:ext>
                </a:extLst>
              </a:tr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069025"/>
                  </a:ext>
                </a:extLst>
              </a:tr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652001"/>
                  </a:ext>
                </a:extLst>
              </a:tr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615127"/>
                  </a:ext>
                </a:extLst>
              </a:tr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N-r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9611269"/>
                  </a:ext>
                </a:extLst>
              </a:tr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N-x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60230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C395321-D0CF-D841-AC99-4CE52572F00D}"/>
              </a:ext>
            </a:extLst>
          </p:cNvPr>
          <p:cNvSpPr txBox="1"/>
          <p:nvPr/>
        </p:nvSpPr>
        <p:spPr>
          <a:xfrm>
            <a:off x="8282781" y="2422418"/>
            <a:ext cx="5976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12</a:t>
            </a:r>
          </a:p>
          <a:p>
            <a:pPr algn="ctr"/>
            <a:r>
              <a:rPr lang="en-US" sz="2800" dirty="0"/>
              <a:t>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FFD3C9-0A86-B24C-9BA9-9C75C523667A}"/>
              </a:ext>
            </a:extLst>
          </p:cNvPr>
          <p:cNvSpPr txBox="1"/>
          <p:nvPr/>
        </p:nvSpPr>
        <p:spPr>
          <a:xfrm>
            <a:off x="8039100" y="1542246"/>
            <a:ext cx="1102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7</a:t>
            </a:r>
          </a:p>
          <a:p>
            <a:pPr algn="ctr"/>
            <a:r>
              <a:rPr lang="en-US" sz="2800" dirty="0"/>
              <a:t>0, 1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9091A3-571D-964E-854F-76108031B98B}"/>
              </a:ext>
            </a:extLst>
          </p:cNvPr>
          <p:cNvSpPr txBox="1"/>
          <p:nvPr/>
        </p:nvSpPr>
        <p:spPr>
          <a:xfrm>
            <a:off x="8206087" y="3340319"/>
            <a:ext cx="7702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5</a:t>
            </a:r>
          </a:p>
          <a:p>
            <a:pPr algn="ctr"/>
            <a:r>
              <a:rPr lang="en-US" sz="2800" dirty="0"/>
              <a:t>3,2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605984D7-81E0-AB45-8011-5B384CB4A287}"/>
              </a:ext>
            </a:extLst>
          </p:cNvPr>
          <p:cNvSpPr txBox="1">
            <a:spLocks/>
          </p:cNvSpPr>
          <p:nvPr/>
        </p:nvSpPr>
        <p:spPr>
          <a:xfrm>
            <a:off x="304800" y="5369324"/>
            <a:ext cx="8181446" cy="80575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Thus, chance that at most 1 of 3 managers selected is female is .3637.</a:t>
            </a:r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D4D4206-6FDE-3A42-9320-C5100331181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61701"/>
          <a:stretch/>
        </p:blipFill>
        <p:spPr>
          <a:xfrm>
            <a:off x="281340" y="2852622"/>
            <a:ext cx="6654800" cy="90955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EFC00BB-2EA1-6A4C-AAF8-FDE9B196266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7596" b="20843"/>
          <a:stretch/>
        </p:blipFill>
        <p:spPr>
          <a:xfrm>
            <a:off x="355600" y="3755542"/>
            <a:ext cx="6654800" cy="98702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E509659-57FD-DA46-B123-7CDC9F6EB0E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76483"/>
          <a:stretch/>
        </p:blipFill>
        <p:spPr>
          <a:xfrm>
            <a:off x="685800" y="4673742"/>
            <a:ext cx="6654800" cy="55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09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5F0A4-38D9-4BB8-9A0D-ADC57631D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81001"/>
            <a:ext cx="8839200" cy="838199"/>
          </a:xfrm>
        </p:spPr>
        <p:txBody>
          <a:bodyPr>
            <a:normAutofit fontScale="90000"/>
          </a:bodyPr>
          <a:lstStyle/>
          <a:p>
            <a:r>
              <a:rPr lang="en-GB" dirty="0"/>
              <a:t>Example 5-17: employee selection by gender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E34E7-8794-468A-88C5-E19FDB5BAD8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2657" y="937260"/>
            <a:ext cx="8991600" cy="3124200"/>
          </a:xfrm>
        </p:spPr>
        <p:txBody>
          <a:bodyPr/>
          <a:lstStyle/>
          <a:p>
            <a:pPr>
              <a:buClr>
                <a:schemeClr val="bg1"/>
              </a:buClr>
            </a:pPr>
            <a:r>
              <a:rPr lang="en-GB" dirty="0"/>
              <a:t>Dawn Corp. has 12 employees who are managers.</a:t>
            </a:r>
          </a:p>
          <a:p>
            <a:pPr>
              <a:buClr>
                <a:schemeClr val="bg1"/>
              </a:buClr>
            </a:pPr>
            <a:r>
              <a:rPr lang="en-GB" dirty="0"/>
              <a:t>Of them, 7 are female and 5 are male.</a:t>
            </a:r>
          </a:p>
          <a:p>
            <a:pPr>
              <a:buClr>
                <a:schemeClr val="bg1"/>
              </a:buClr>
            </a:pPr>
            <a:r>
              <a:rPr lang="en-GB" dirty="0"/>
              <a:t>The company will send 3 of the managers to a conference.</a:t>
            </a:r>
          </a:p>
          <a:p>
            <a:pPr>
              <a:buClr>
                <a:schemeClr val="bg1"/>
              </a:buClr>
            </a:pPr>
            <a:r>
              <a:rPr lang="en-GB" dirty="0"/>
              <a:t>If the 3 managers are randomly selected, find probability that</a:t>
            </a:r>
          </a:p>
          <a:p>
            <a:pPr indent="293688">
              <a:buClr>
                <a:schemeClr val="bg1"/>
              </a:buClr>
            </a:pPr>
            <a:r>
              <a:rPr lang="en-GB" dirty="0">
                <a:solidFill>
                  <a:schemeClr val="accent2"/>
                </a:solidFill>
              </a:rPr>
              <a:t>(a) </a:t>
            </a:r>
            <a:r>
              <a:rPr lang="en-GB" dirty="0"/>
              <a:t>all 3 of them are female;</a:t>
            </a:r>
          </a:p>
          <a:p>
            <a:pPr marL="800100" indent="-506413">
              <a:buClr>
                <a:schemeClr val="bg1"/>
              </a:buClr>
            </a:pPr>
            <a:r>
              <a:rPr lang="en-GB" dirty="0">
                <a:solidFill>
                  <a:schemeClr val="accent2"/>
                </a:solidFill>
              </a:rPr>
              <a:t>(b) </a:t>
            </a:r>
            <a:r>
              <a:rPr lang="en-GB" dirty="0"/>
              <a:t>at most 1 of them is female.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A60D7A-0B3A-4A66-81D0-DB0028C2E9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18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590221F-216C-E145-8E79-BB4DB1A7E906}"/>
                  </a:ext>
                </a:extLst>
              </p:cNvPr>
              <p:cNvSpPr txBox="1"/>
              <p:nvPr/>
            </p:nvSpPr>
            <p:spPr>
              <a:xfrm>
                <a:off x="4551826" y="2896195"/>
                <a:ext cx="453502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𝐻𝑌𝑃𝐺𝐸𝑂𝑀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𝐷𝐼𝑆𝑇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𝐹𝐴𝐿𝑆𝐸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𝐻𝑌𝑃𝐺𝐸𝑂𝑀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𝐷𝐼𝑆𝑇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𝐹𝐴𝐿𝑆𝐸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590221F-216C-E145-8E79-BB4DB1A7E9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1826" y="2896195"/>
                <a:ext cx="4535024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65FB8A5-F962-0E4D-A662-58F88979E0C7}"/>
                  </a:ext>
                </a:extLst>
              </p:cNvPr>
              <p:cNvSpPr txBox="1"/>
              <p:nvPr/>
            </p:nvSpPr>
            <p:spPr>
              <a:xfrm>
                <a:off x="4876800" y="3542526"/>
                <a:ext cx="439857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𝐻𝑌𝑃𝐺𝐸𝑂𝑀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𝐷𝐼𝑆𝑇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𝑇𝑅𝑈𝐸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𝐻𝑌𝑃𝐺𝐸𝑂𝑀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𝐷𝐼𝑆𝑇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,7,3,12,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𝑇𝑅𝑈𝐸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65FB8A5-F962-0E4D-A662-58F88979E0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542526"/>
                <a:ext cx="4398575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F691B14-463C-EC43-886D-EFE6C6F4A6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6877799"/>
              </p:ext>
            </p:extLst>
          </p:nvPr>
        </p:nvGraphicFramePr>
        <p:xfrm>
          <a:off x="868826" y="4343399"/>
          <a:ext cx="6903574" cy="235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Worksheet" r:id="rId5" imgW="3683000" imgH="1257300" progId="Excel.Sheet.12">
                  <p:embed/>
                </p:oleObj>
              </mc:Choice>
              <mc:Fallback>
                <p:oleObj name="Worksheet" r:id="rId5" imgW="3683000" imgH="1257300" progId="Excel.Sheet.12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BF691B14-463C-EC43-886D-EFE6C6F4A6A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68826" y="4343399"/>
                        <a:ext cx="6903574" cy="2356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6586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14B45-DD61-4815-A1CF-AF15BAF8D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534400" cy="838199"/>
          </a:xfrm>
        </p:spPr>
        <p:txBody>
          <a:bodyPr/>
          <a:lstStyle/>
          <a:p>
            <a:r>
              <a:rPr lang="en-US" dirty="0"/>
              <a:t>Opening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B378F-9C75-49FD-AE97-821E4DD6D711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20040" y="1143000"/>
            <a:ext cx="8534400" cy="5181600"/>
          </a:xfrm>
        </p:spPr>
        <p:txBody>
          <a:bodyPr/>
          <a:lstStyle/>
          <a:p>
            <a:r>
              <a:rPr lang="en-US" dirty="0"/>
              <a:t>Now that you know a little about probability, do you feel lucky enough to play the lottery?</a:t>
            </a:r>
          </a:p>
          <a:p>
            <a:r>
              <a:rPr lang="en-US" dirty="0"/>
              <a:t>If you have $20 to spend on “lunch”, how much of it are you willing to spend on $5 lottery tickets?</a:t>
            </a:r>
          </a:p>
          <a:p>
            <a:r>
              <a:rPr lang="en-US" dirty="0"/>
              <a:t>Do you think you will profit, on average, if you continue buying lottery tickets over time?</a:t>
            </a:r>
          </a:p>
          <a:p>
            <a:r>
              <a:rPr lang="en-US" dirty="0"/>
              <a:t>When you purchase a lottery ticket for $5 and you don’t win anything, then your “earnings” are – 5. If you get a $20 prize, then your earnings are 20 – 5 = 15. </a:t>
            </a:r>
          </a:p>
          <a:p>
            <a:r>
              <a:rPr lang="en-US" dirty="0"/>
              <a:t>Playing the lottery and determining your earnings is an experiment with a numeric outcome and hence is an example of a </a:t>
            </a:r>
            <a:r>
              <a:rPr lang="en-US" b="1" dirty="0"/>
              <a:t>random variable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721EBC-0D72-4FA5-956B-1FBE431C3A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536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AE07E-1038-4956-91C4-CAD646321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610507"/>
            <a:ext cx="8534400" cy="838199"/>
          </a:xfrm>
        </p:spPr>
        <p:txBody>
          <a:bodyPr/>
          <a:lstStyle/>
          <a:p>
            <a:r>
              <a:rPr lang="en-US" dirty="0"/>
              <a:t>5.1 Random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6473A-0B4F-480E-A347-E7053292672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52400" y="1448706"/>
            <a:ext cx="8839200" cy="4419600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en-US" dirty="0"/>
              <a:t>A </a:t>
            </a:r>
            <a:r>
              <a:rPr lang="en-US" b="1" dirty="0">
                <a:solidFill>
                  <a:schemeClr val="accent2"/>
                </a:solidFill>
              </a:rPr>
              <a:t>random variable (RV)</a:t>
            </a:r>
            <a:r>
              <a:rPr lang="en-US" dirty="0"/>
              <a:t> is a variable whose </a:t>
            </a:r>
            <a:r>
              <a:rPr lang="en-US" b="1" dirty="0"/>
              <a:t>numerical</a:t>
            </a:r>
            <a:r>
              <a:rPr lang="en-US" dirty="0"/>
              <a:t> value is determined by the outcome of a random experiment.</a:t>
            </a:r>
          </a:p>
          <a:p>
            <a:pPr>
              <a:buClr>
                <a:schemeClr val="accent2"/>
              </a:buClr>
            </a:pPr>
            <a:r>
              <a:rPr lang="en-US" dirty="0"/>
              <a:t>There are two types of RV’s depending on the nature of the numeric outcome:</a:t>
            </a:r>
          </a:p>
          <a:p>
            <a:pPr marL="457200" indent="-4572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A </a:t>
            </a:r>
            <a:r>
              <a:rPr lang="en-US" b="1" dirty="0">
                <a:solidFill>
                  <a:schemeClr val="accent2"/>
                </a:solidFill>
              </a:rPr>
              <a:t>discrete random variable (DRV)</a:t>
            </a:r>
            <a:r>
              <a:rPr lang="en-US" dirty="0"/>
              <a:t> assumes countable values.</a:t>
            </a:r>
          </a:p>
          <a:p>
            <a:pPr marL="457200" indent="-4572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A </a:t>
            </a:r>
            <a:r>
              <a:rPr lang="en-US" b="1" dirty="0">
                <a:solidFill>
                  <a:schemeClr val="accent2"/>
                </a:solidFill>
              </a:rPr>
              <a:t>continuous Random Variable (CRV) </a:t>
            </a:r>
            <a:r>
              <a:rPr lang="en-US" dirty="0"/>
              <a:t>assumes any value in one or more intervals.</a:t>
            </a:r>
          </a:p>
          <a:p>
            <a:pPr>
              <a:buClr>
                <a:schemeClr val="accent2"/>
              </a:buClr>
            </a:pPr>
            <a:r>
              <a:rPr lang="en-US" dirty="0"/>
              <a:t>Playing the lottery is discrete.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AC0E37-C393-4001-849A-D4E6FAC5415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82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52B9E-4DEB-420D-8D5E-9492E1ACE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040" y="479913"/>
            <a:ext cx="8534400" cy="533399"/>
          </a:xfrm>
        </p:spPr>
        <p:txBody>
          <a:bodyPr>
            <a:noAutofit/>
          </a:bodyPr>
          <a:lstStyle/>
          <a:p>
            <a:r>
              <a:rPr lang="en-US" sz="2600" dirty="0"/>
              <a:t>2</a:t>
            </a:r>
            <a:r>
              <a:rPr lang="en-US" sz="2600" baseline="30000" dirty="0"/>
              <a:t>nd</a:t>
            </a:r>
            <a:r>
              <a:rPr lang="en-US" sz="2600" dirty="0"/>
              <a:t> example of DRV: # of Vehicles Owned by Families</a:t>
            </a:r>
          </a:p>
        </p:txBody>
      </p:sp>
      <p:graphicFrame>
        <p:nvGraphicFramePr>
          <p:cNvPr id="8" name="Content Placeholder 7" descr="Table is accessible to screenreaders">
            <a:extLst>
              <a:ext uri="{FF2B5EF4-FFF2-40B4-BE49-F238E27FC236}">
                <a16:creationId xmlns:a16="http://schemas.microsoft.com/office/drawing/2014/main" id="{B4E31ECA-F02D-4217-A3CB-C4EEECE5533F}"/>
              </a:ext>
            </a:extLst>
          </p:cNvPr>
          <p:cNvGraphicFramePr>
            <a:graphicFrameLocks noGrp="1"/>
          </p:cNvGraphicFramePr>
          <p:nvPr>
            <p:ph sz="quarter" idx="16"/>
            <p:extLst>
              <p:ext uri="{D42A27DB-BD31-4B8C-83A1-F6EECF244321}">
                <p14:modId xmlns:p14="http://schemas.microsoft.com/office/powerpoint/2010/main" val="3405151155"/>
              </p:ext>
            </p:extLst>
          </p:nvPr>
        </p:nvGraphicFramePr>
        <p:xfrm>
          <a:off x="594835" y="918374"/>
          <a:ext cx="7740969" cy="3566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80323">
                  <a:extLst>
                    <a:ext uri="{9D8B030D-6E8A-4147-A177-3AD203B41FA5}">
                      <a16:colId xmlns:a16="http://schemas.microsoft.com/office/drawing/2014/main" val="3347251769"/>
                    </a:ext>
                  </a:extLst>
                </a:gridCol>
                <a:gridCol w="2580323">
                  <a:extLst>
                    <a:ext uri="{9D8B030D-6E8A-4147-A177-3AD203B41FA5}">
                      <a16:colId xmlns:a16="http://schemas.microsoft.com/office/drawing/2014/main" val="3911679836"/>
                    </a:ext>
                  </a:extLst>
                </a:gridCol>
                <a:gridCol w="2580323">
                  <a:extLst>
                    <a:ext uri="{9D8B030D-6E8A-4147-A177-3AD203B41FA5}">
                      <a16:colId xmlns:a16="http://schemas.microsoft.com/office/drawing/2014/main" val="17074072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</a:t>
                      </a:r>
                    </a:p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Vehicles Owned</a:t>
                      </a: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Frequency</a:t>
                      </a: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Relative Frequency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613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34950" indent="0"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.015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149513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7261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.425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9054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9037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.080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2967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Blank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6372626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3DA39E-7E7C-40AD-8B32-0406A72746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836A39D-AF09-9942-A101-2A2E15C5A112}"/>
              </a:ext>
            </a:extLst>
          </p:cNvPr>
          <p:cNvSpPr txBox="1"/>
          <p:nvPr/>
        </p:nvSpPr>
        <p:spPr>
          <a:xfrm>
            <a:off x="3733800" y="4022571"/>
            <a:ext cx="5257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=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2000	Sum = 1.000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B8325D-8F87-F14A-B1C7-0AEF119ACE3C}"/>
              </a:ext>
            </a:extLst>
          </p:cNvPr>
          <p:cNvSpPr txBox="1"/>
          <p:nvPr/>
        </p:nvSpPr>
        <p:spPr>
          <a:xfrm>
            <a:off x="320040" y="4471928"/>
            <a:ext cx="8534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 how the DRV is given as a table, with outcomes in one column and their probabilities (relative frequencies) in another.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604B44D-4B5C-4C4F-AA35-5037670296C1}"/>
              </a:ext>
            </a:extLst>
          </p:cNvPr>
          <p:cNvSpPr txBox="1"/>
          <p:nvPr/>
        </p:nvSpPr>
        <p:spPr>
          <a:xfrm>
            <a:off x="320040" y="5491777"/>
            <a:ext cx="82905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Vehicles here would mean cars and light trucks.</a:t>
            </a:r>
          </a:p>
          <a:p>
            <a:pPr fontAlgn="t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Would this table be valid for NYC?</a:t>
            </a:r>
          </a:p>
          <a:p>
            <a:pPr fontAlgn="t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do you think the data for this table were collected?</a:t>
            </a:r>
          </a:p>
        </p:txBody>
      </p:sp>
    </p:spTree>
    <p:extLst>
      <p:ext uri="{BB962C8B-B14F-4D97-AF65-F5344CB8AC3E}">
        <p14:creationId xmlns:p14="http://schemas.microsoft.com/office/powerpoint/2010/main" val="1827692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D2234-287C-4F81-9E91-AD83544E2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838199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Examples of Discrete Random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D8FBE-8FFB-439E-AB9B-251E74B6D1A9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04800" y="1219200"/>
            <a:ext cx="8534400" cy="5105400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en-US" dirty="0"/>
              <a:t>The number of:</a:t>
            </a:r>
          </a:p>
          <a:p>
            <a:pPr marL="402336" indent="-402336">
              <a:buClr>
                <a:schemeClr val="accent2"/>
              </a:buClr>
              <a:buFont typeface="+mj-lt"/>
              <a:buAutoNum type="arabicPeriod"/>
            </a:pPr>
            <a:r>
              <a:rPr lang="en-US" dirty="0"/>
              <a:t>vehicles owned by a family in a suburban community</a:t>
            </a:r>
          </a:p>
          <a:p>
            <a:pPr marL="402336" indent="-402336">
              <a:buClr>
                <a:schemeClr val="accent2"/>
              </a:buClr>
              <a:buFont typeface="+mj-lt"/>
              <a:buAutoNum type="arabicPeriod"/>
            </a:pPr>
            <a:r>
              <a:rPr lang="en-US" dirty="0"/>
              <a:t>cars sold at a dealership during a given month</a:t>
            </a:r>
          </a:p>
          <a:p>
            <a:pPr marL="402336" indent="-402336">
              <a:buClr>
                <a:schemeClr val="accent2"/>
              </a:buClr>
              <a:buFont typeface="+mj-lt"/>
              <a:buAutoNum type="arabicPeriod"/>
            </a:pPr>
            <a:r>
              <a:rPr lang="en-US" dirty="0"/>
              <a:t>houses in a certain block</a:t>
            </a:r>
          </a:p>
          <a:p>
            <a:pPr marL="402336" indent="-402336">
              <a:buClr>
                <a:schemeClr val="accent2"/>
              </a:buClr>
              <a:buFont typeface="+mj-lt"/>
              <a:buAutoNum type="arabicPeriod"/>
            </a:pPr>
            <a:r>
              <a:rPr lang="en-US" dirty="0"/>
              <a:t>fish caught on a fishing trip</a:t>
            </a:r>
          </a:p>
          <a:p>
            <a:pPr marL="402336" indent="-402336">
              <a:buClr>
                <a:schemeClr val="accent2"/>
              </a:buClr>
              <a:buFont typeface="+mj-lt"/>
              <a:buAutoNum type="arabicPeriod"/>
            </a:pPr>
            <a:r>
              <a:rPr lang="en-US" dirty="0"/>
              <a:t>complaints received at the office of an airline on a given day</a:t>
            </a:r>
          </a:p>
          <a:p>
            <a:pPr marL="402336" indent="-402336">
              <a:buClr>
                <a:schemeClr val="accent2"/>
              </a:buClr>
              <a:buFont typeface="+mj-lt"/>
              <a:buAutoNum type="arabicPeriod"/>
            </a:pPr>
            <a:r>
              <a:rPr lang="en-US" dirty="0"/>
              <a:t>customers who visit a bank during any given hour</a:t>
            </a:r>
          </a:p>
          <a:p>
            <a:pPr marL="402336" indent="-402336">
              <a:buClr>
                <a:schemeClr val="accent2"/>
              </a:buClr>
              <a:buFont typeface="+mj-lt"/>
              <a:buAutoNum type="arabicPeriod"/>
            </a:pPr>
            <a:r>
              <a:rPr lang="en-US" dirty="0"/>
              <a:t>heads obtained in three tosses of a coin</a:t>
            </a:r>
          </a:p>
          <a:p>
            <a:pPr>
              <a:buClr>
                <a:schemeClr val="accent2"/>
              </a:buClr>
            </a:pPr>
            <a:r>
              <a:rPr lang="en-US" dirty="0"/>
              <a:t>Earnings (prize minus cost of ticket) for lottery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572C5E-3F53-4AAC-A37E-042253ED55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568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1AD2D-1CE6-480D-97B3-EE3E9E0BB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571500"/>
            <a:ext cx="8534400" cy="838199"/>
          </a:xfrm>
        </p:spPr>
        <p:txBody>
          <a:bodyPr>
            <a:normAutofit/>
          </a:bodyPr>
          <a:lstStyle/>
          <a:p>
            <a:r>
              <a:rPr lang="en-GB" dirty="0"/>
              <a:t>Continuous Random Variable</a:t>
            </a:r>
            <a:endParaRPr lang="en-US" sz="2400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B84A0-EFA2-47FE-9A59-2F341C6D9AA8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04800" y="1371600"/>
            <a:ext cx="8534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rgbClr val="00007F"/>
                </a:solidFill>
              </a:rPr>
              <a:t>Definition</a:t>
            </a:r>
          </a:p>
          <a:p>
            <a:pPr marL="0" indent="0">
              <a:buNone/>
            </a:pPr>
            <a:r>
              <a:rPr lang="en-US" sz="2800" dirty="0"/>
              <a:t> A random variable that can assume any value in one or more intervals is called a </a:t>
            </a:r>
            <a:r>
              <a:rPr lang="en-US" sz="2800" b="1" dirty="0">
                <a:solidFill>
                  <a:schemeClr val="accent2"/>
                </a:solidFill>
              </a:rPr>
              <a:t>continuous random variable</a:t>
            </a:r>
            <a:r>
              <a:rPr lang="en-US" sz="2800" dirty="0"/>
              <a:t>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77217D-D724-4EEB-B180-08D49D649D0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Content Placeholder 3" descr="A line segments titled continuous random variable is a line starts at 0 and ends at 200. An arrow indicates a possible value of x on the line that denoted the life of a battery.">
            <a:extLst>
              <a:ext uri="{FF2B5EF4-FFF2-40B4-BE49-F238E27FC236}">
                <a16:creationId xmlns:a16="http://schemas.microsoft.com/office/drawing/2014/main" id="{36ECD91F-CB41-D841-9DAE-6613310FE008}"/>
              </a:ext>
            </a:extLst>
          </p:cNvPr>
          <p:cNvPicPr>
            <a:picLocks noGrp="1" noChangeAspect="1"/>
          </p:cNvPicPr>
          <p:nvPr>
            <p:ph sz="quarter" idx="16"/>
          </p:nvPr>
        </p:nvPicPr>
        <p:blipFill>
          <a:blip r:embed="rId2"/>
          <a:stretch>
            <a:fillRect/>
          </a:stretch>
        </p:blipFill>
        <p:spPr>
          <a:xfrm>
            <a:off x="152400" y="3581400"/>
            <a:ext cx="8382727" cy="2115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450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BDA93-F4F0-4D27-873C-D6A4D5F32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20885"/>
            <a:ext cx="8973910" cy="674515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Examples of Continuous Random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475D0-4F0C-4484-B603-0F76F37C2A7D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52400" y="1313734"/>
            <a:ext cx="8821510" cy="3788572"/>
          </a:xfrm>
        </p:spPr>
        <p:txBody>
          <a:bodyPr/>
          <a:lstStyle/>
          <a:p>
            <a:pPr marL="402336" indent="-402336">
              <a:buClr>
                <a:schemeClr val="accent2"/>
              </a:buClr>
              <a:buFont typeface="+mj-lt"/>
              <a:buAutoNum type="arabicPeriod"/>
            </a:pPr>
            <a:r>
              <a:rPr lang="en-US" dirty="0"/>
              <a:t>life of a battery in hours (depicted on previous slide)</a:t>
            </a:r>
          </a:p>
          <a:p>
            <a:pPr marL="402336" indent="-402336">
              <a:buClr>
                <a:schemeClr val="accent2"/>
              </a:buClr>
              <a:buFont typeface="+mj-lt"/>
              <a:buAutoNum type="arabicPeriod"/>
            </a:pPr>
            <a:r>
              <a:rPr lang="en-US" dirty="0"/>
              <a:t>length of a room in cm</a:t>
            </a:r>
          </a:p>
          <a:p>
            <a:pPr marL="402336" indent="-402336">
              <a:buClr>
                <a:schemeClr val="accent2"/>
              </a:buClr>
              <a:buFont typeface="+mj-lt"/>
              <a:buAutoNum type="arabicPeriod"/>
            </a:pPr>
            <a:r>
              <a:rPr lang="en-US" dirty="0"/>
              <a:t>time taken to commute from home to work in minutes</a:t>
            </a:r>
          </a:p>
          <a:p>
            <a:pPr marL="402336" indent="-402336">
              <a:buClr>
                <a:schemeClr val="accent2"/>
              </a:buClr>
              <a:buFont typeface="+mj-lt"/>
              <a:buAutoNum type="arabicPeriod"/>
            </a:pPr>
            <a:r>
              <a:rPr lang="en-US" dirty="0"/>
              <a:t>amount of milk in a gallon jug in gallons (note that we do not expect “a gallon” to contain exactly 1 gallon of milk but either slightly more or slightly less than one gallon)</a:t>
            </a:r>
          </a:p>
          <a:p>
            <a:pPr marL="402336" indent="-402336">
              <a:buClr>
                <a:schemeClr val="accent2"/>
              </a:buClr>
              <a:buFont typeface="+mj-lt"/>
              <a:buAutoNum type="arabicPeriod"/>
            </a:pPr>
            <a:r>
              <a:rPr lang="en-US" dirty="0"/>
              <a:t>weight of a letter in oz (for determining postage)</a:t>
            </a:r>
          </a:p>
          <a:p>
            <a:pPr marL="402336" indent="-402336">
              <a:buClr>
                <a:schemeClr val="accent2"/>
              </a:buClr>
              <a:buFont typeface="+mj-lt"/>
              <a:buAutoNum type="arabicPeriod"/>
            </a:pPr>
            <a:r>
              <a:rPr lang="en-US" dirty="0"/>
              <a:t>value (worth) of a house in dollars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7"/>
          </p:nvPr>
        </p:nvSpPr>
        <p:spPr>
          <a:xfrm>
            <a:off x="170090" y="5102306"/>
            <a:ext cx="8956220" cy="1181155"/>
          </a:xfrm>
        </p:spPr>
        <p:txBody>
          <a:bodyPr/>
          <a:lstStyle/>
          <a:p>
            <a:r>
              <a:rPr lang="en-US" dirty="0"/>
              <a:t>Note that worth may be treated as a continuous random variable, although often it is rounded to the nearest $ or ¢.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E1CB71-BC94-4AEA-A9E6-93B03C1FA81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36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AFD9A-1794-4DED-BC2E-28D1097A6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62001"/>
            <a:ext cx="8686800" cy="997309"/>
          </a:xfrm>
        </p:spPr>
        <p:txBody>
          <a:bodyPr>
            <a:noAutofit/>
          </a:bodyPr>
          <a:lstStyle/>
          <a:p>
            <a:r>
              <a:rPr lang="en-US" sz="3400" dirty="0"/>
              <a:t>The Hypergeometric Probability Distribution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2C338-F56E-4DE8-8EBE-A964AF4469B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20040" y="1523999"/>
            <a:ext cx="8671560" cy="4832351"/>
          </a:xfrm>
        </p:spPr>
        <p:txBody>
          <a:bodyPr/>
          <a:lstStyle/>
          <a:p>
            <a:r>
              <a:rPr lang="en-GB" dirty="0"/>
              <a:t>We now turn our attention to one specific DRV.</a:t>
            </a:r>
          </a:p>
          <a:p>
            <a:r>
              <a:rPr lang="en-GB" dirty="0"/>
              <a:t>In the next session, we will go into how to find the mean and standard deviation for a DRV.</a:t>
            </a:r>
          </a:p>
          <a:p>
            <a:r>
              <a:rPr lang="en-GB" dirty="0"/>
              <a:t>For a </a:t>
            </a:r>
            <a:r>
              <a:rPr lang="en-US" dirty="0"/>
              <a:t>Hypergeometric Probability Distribution,</a:t>
            </a:r>
            <a:r>
              <a:rPr lang="en-GB" dirty="0"/>
              <a:t> the probability of </a:t>
            </a:r>
            <a:r>
              <a:rPr lang="en-GB" i="1" dirty="0"/>
              <a:t>x</a:t>
            </a:r>
            <a:r>
              <a:rPr lang="en-GB" dirty="0"/>
              <a:t> successes in </a:t>
            </a:r>
            <a:r>
              <a:rPr lang="en-GB" i="1" dirty="0"/>
              <a:t>n</a:t>
            </a:r>
            <a:r>
              <a:rPr lang="en-GB" dirty="0"/>
              <a:t> trials is given by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These are the binomial coefficients or combinations which were introduced in the previous session.</a:t>
            </a:r>
          </a:p>
        </p:txBody>
      </p:sp>
      <p:graphicFrame>
        <p:nvGraphicFramePr>
          <p:cNvPr id="9" name="Content Placeholder 8" descr=" p(x) = start fraction base r C base x times base N minus r C base n minus x over base N C base n end fraction&#10;">
            <a:extLst>
              <a:ext uri="{FF2B5EF4-FFF2-40B4-BE49-F238E27FC236}">
                <a16:creationId xmlns:a16="http://schemas.microsoft.com/office/drawing/2014/main" id="{D54E6629-ABDE-4E7A-8807-05BBA239F377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98631382"/>
              </p:ext>
            </p:extLst>
          </p:nvPr>
        </p:nvGraphicFramePr>
        <p:xfrm>
          <a:off x="2819400" y="4053840"/>
          <a:ext cx="30353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3" imgW="3035160" imgH="927000" progId="Equation.DSMT4">
                  <p:embed/>
                </p:oleObj>
              </mc:Choice>
              <mc:Fallback>
                <p:oleObj name="Equation" r:id="rId3" imgW="3035160" imgH="927000" progId="Equation.DSMT4">
                  <p:embed/>
                  <p:pic>
                    <p:nvPicPr>
                      <p:cNvPr id="9" name="Content Placeholder 8" descr=" p(x) = start fraction base r C base x times base N minus r C base n minus x over base N C base n end fraction&#10;">
                        <a:extLst>
                          <a:ext uri="{FF2B5EF4-FFF2-40B4-BE49-F238E27FC236}">
                            <a16:creationId xmlns:a16="http://schemas.microsoft.com/office/drawing/2014/main" id="{D54E6629-ABDE-4E7A-8807-05BBA239F37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053840"/>
                        <a:ext cx="3035300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45418A-825C-4313-ACD4-4735E90BBA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181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AFD9A-1794-4DED-BC2E-28D1097A6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526690"/>
            <a:ext cx="8686800" cy="997309"/>
          </a:xfrm>
        </p:spPr>
        <p:txBody>
          <a:bodyPr>
            <a:noAutofit/>
          </a:bodyPr>
          <a:lstStyle/>
          <a:p>
            <a:r>
              <a:rPr lang="en-US" sz="3400" dirty="0"/>
              <a:t>The Hypergeometric Probability Distribution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FE2C338-F56E-4DE8-8EBE-A964AF4469B6}"/>
                  </a:ext>
                </a:extLst>
              </p:cNvPr>
              <p:cNvSpPr>
                <a:spLocks noGrp="1"/>
              </p:cNvSpPr>
              <p:nvPr>
                <p:ph sz="quarter" idx="16"/>
              </p:nvPr>
            </p:nvSpPr>
            <p:spPr>
              <a:xfrm>
                <a:off x="289560" y="1188720"/>
                <a:ext cx="8671560" cy="5112110"/>
              </a:xfrm>
            </p:spPr>
            <p:txBody>
              <a:bodyPr/>
              <a:lstStyle/>
              <a:p>
                <a:r>
                  <a:rPr lang="en-GB" dirty="0"/>
                  <a:t>For a </a:t>
                </a:r>
                <a:r>
                  <a:rPr lang="en-US" dirty="0"/>
                  <a:t>Hypergeometric Probability Distribution,</a:t>
                </a:r>
                <a:r>
                  <a:rPr lang="en-GB" dirty="0"/>
                  <a:t> the probability of </a:t>
                </a:r>
                <a:r>
                  <a:rPr lang="en-GB" i="1" dirty="0"/>
                  <a:t>x</a:t>
                </a:r>
                <a:r>
                  <a:rPr lang="en-GB" dirty="0"/>
                  <a:t> successes in </a:t>
                </a:r>
                <a:r>
                  <a:rPr lang="en-GB" i="1" dirty="0"/>
                  <a:t>n</a:t>
                </a:r>
                <a:r>
                  <a:rPr lang="en-GB" dirty="0"/>
                  <a:t> trials is given by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would like to develop an intuition behind the formula. </a:t>
                </a:r>
              </a:p>
              <a:p>
                <a:r>
                  <a:rPr lang="en-GB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lower-case </a:t>
                </a:r>
                <a:r>
                  <a:rPr lang="en-GB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GB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GB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refer to the sizes of the success pool and successes selected, respectively. </a:t>
                </a:r>
              </a:p>
              <a:p>
                <a:r>
                  <a:rPr lang="en-GB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upper-case </a:t>
                </a:r>
                <a:r>
                  <a:rPr lang="en-GB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GB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lower-case </a:t>
                </a:r>
                <a:r>
                  <a:rPr lang="en-GB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GB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refer to the sizes of the entire pool which includes both “successes” and “failures”.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𝑁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𝑟</m:t>
                    </m:r>
                  </m:oMath>
                </a14:m>
                <a:r>
                  <a:rPr lang="en-GB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are the sizes of the failure pool and failures selected, respectively.</a:t>
                </a:r>
              </a:p>
              <a:p>
                <a:endParaRPr lang="en-GB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FE2C338-F56E-4DE8-8EBE-A964AF4469B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6"/>
              </p:nvPr>
            </p:nvSpPr>
            <p:spPr>
              <a:xfrm>
                <a:off x="289560" y="1188720"/>
                <a:ext cx="8671560" cy="5112110"/>
              </a:xfrm>
              <a:blipFill>
                <a:blip r:embed="rId3"/>
                <a:stretch>
                  <a:fillRect l="-1611" t="-1980" r="-2050" b="-27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Content Placeholder 8" descr=" p(x) = start fraction base r C base x times base N minus r C base n minus x over base N C base n end fraction&#10;">
            <a:extLst>
              <a:ext uri="{FF2B5EF4-FFF2-40B4-BE49-F238E27FC236}">
                <a16:creationId xmlns:a16="http://schemas.microsoft.com/office/drawing/2014/main" id="{D54E6629-ABDE-4E7A-8807-05BBA239F377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005833978"/>
              </p:ext>
            </p:extLst>
          </p:nvPr>
        </p:nvGraphicFramePr>
        <p:xfrm>
          <a:off x="2590800" y="2133600"/>
          <a:ext cx="30353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4" imgW="3035160" imgH="927000" progId="Equation.DSMT4">
                  <p:embed/>
                </p:oleObj>
              </mc:Choice>
              <mc:Fallback>
                <p:oleObj name="Equation" r:id="rId4" imgW="3035160" imgH="927000" progId="Equation.DSMT4">
                  <p:embed/>
                  <p:pic>
                    <p:nvPicPr>
                      <p:cNvPr id="9" name="Content Placeholder 8" descr=" p(x) = start fraction base r C base x times base N minus r C base n minus x over base N C base n end fraction&#10;">
                        <a:extLst>
                          <a:ext uri="{FF2B5EF4-FFF2-40B4-BE49-F238E27FC236}">
                            <a16:creationId xmlns:a16="http://schemas.microsoft.com/office/drawing/2014/main" id="{D54E6629-ABDE-4E7A-8807-05BBA239F37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133600"/>
                        <a:ext cx="3035300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45418A-825C-4313-ACD4-4735E90BBA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521429"/>
      </p:ext>
    </p:extLst>
  </p:cSld>
  <p:clrMapOvr>
    <a:masterClrMapping/>
  </p:clrMapOvr>
</p:sld>
</file>

<file path=ppt/theme/theme1.xml><?xml version="1.0" encoding="utf-8"?>
<a:theme xmlns:a="http://schemas.openxmlformats.org/drawingml/2006/main" name="Opener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apter Outline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earning Objectives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oncept Check Question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Key Term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Image Slide Master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ustom Design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E39A3ED730EF40BC95659DEDC34250" ma:contentTypeVersion="4" ma:contentTypeDescription="Create a new document." ma:contentTypeScope="" ma:versionID="35ae4085b5cb6bde6e905c69dcb10e27">
  <xsd:schema xmlns:xsd="http://www.w3.org/2001/XMLSchema" xmlns:xs="http://www.w3.org/2001/XMLSchema" xmlns:p="http://schemas.microsoft.com/office/2006/metadata/properties" xmlns:ns2="2e108766-8a5d-4dd6-bf2d-0e83b2e3ea10" targetNamespace="http://schemas.microsoft.com/office/2006/metadata/properties" ma:root="true" ma:fieldsID="6e076ca49e7c802acdbea8cc88235627" ns2:_="">
    <xsd:import namespace="2e108766-8a5d-4dd6-bf2d-0e83b2e3ea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108766-8a5d-4dd6-bf2d-0e83b2e3ea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7605ED-CCB9-4441-91E0-7F14D93A17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108766-8a5d-4dd6-bf2d-0e83b2e3ea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936CF6A-C1C3-4ABA-ACA7-1D450D43CCA9}">
  <ds:schemaRefs>
    <ds:schemaRef ds:uri="http://schemas.microsoft.com/office/2006/metadata/properties"/>
    <ds:schemaRef ds:uri="http://www.w3.org/XML/1998/namespace"/>
    <ds:schemaRef ds:uri="http://purl.org/dc/terms/"/>
    <ds:schemaRef ds:uri="2e108766-8a5d-4dd6-bf2d-0e83b2e3ea10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93F815B-6E6B-437C-95EA-B6C979BFBC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20187</TotalTime>
  <Words>1408</Words>
  <Application>Microsoft Office PowerPoint</Application>
  <PresentationFormat>On-screen Show (4:3)</PresentationFormat>
  <Paragraphs>228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7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35" baseType="lpstr">
      <vt:lpstr>Arial</vt:lpstr>
      <vt:lpstr>Calibri</vt:lpstr>
      <vt:lpstr>Cambria Math</vt:lpstr>
      <vt:lpstr>Courier New</vt:lpstr>
      <vt:lpstr>Source Sans Pro</vt:lpstr>
      <vt:lpstr>STIX</vt:lpstr>
      <vt:lpstr>Times New Roman</vt:lpstr>
      <vt:lpstr>Wingdings</vt:lpstr>
      <vt:lpstr>Opener</vt:lpstr>
      <vt:lpstr>Chapter Outline</vt:lpstr>
      <vt:lpstr>Learning Objectives</vt:lpstr>
      <vt:lpstr>Concept Check Question</vt:lpstr>
      <vt:lpstr>Key Term</vt:lpstr>
      <vt:lpstr>Image Slide Master</vt:lpstr>
      <vt:lpstr>Custom Design</vt:lpstr>
      <vt:lpstr>Equation</vt:lpstr>
      <vt:lpstr>Worksheet</vt:lpstr>
      <vt:lpstr>PowerPoint Presentation</vt:lpstr>
      <vt:lpstr>Opening Example</vt:lpstr>
      <vt:lpstr>5.1 Random Variables</vt:lpstr>
      <vt:lpstr>2nd example of DRV: # of Vehicles Owned by Families</vt:lpstr>
      <vt:lpstr>Examples of Discrete Random Variables</vt:lpstr>
      <vt:lpstr>Continuous Random Variable</vt:lpstr>
      <vt:lpstr>Examples of Continuous Random Variables</vt:lpstr>
      <vt:lpstr>The Hypergeometric Probability Distribution</vt:lpstr>
      <vt:lpstr>The Hypergeometric Probability Distribution</vt:lpstr>
      <vt:lpstr>Exercise: fill in the #’s</vt:lpstr>
      <vt:lpstr>PowerPoint Presentation</vt:lpstr>
      <vt:lpstr>PowerPoint Presentation</vt:lpstr>
      <vt:lpstr>Example 5-16</vt:lpstr>
      <vt:lpstr>Example 5-16: Defective parts</vt:lpstr>
      <vt:lpstr>Example 5-17: employee selection by gender</vt:lpstr>
      <vt:lpstr>Example 5-17: employee selection by gender</vt:lpstr>
      <vt:lpstr>Example 5-17: employee selection by gender</vt:lpstr>
      <vt:lpstr>Example 5-17: employee selection by gender</vt:lpstr>
    </vt:vector>
  </TitlesOfParts>
  <Company>SPi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Introductory Statistics, 9e</dc:title>
  <dc:subject>Statistics</dc:subject>
  <dc:creator>Mann</dc:creator>
  <cp:lastModifiedBy>Victor.Lee1@mail.citytech.cuny.edu</cp:lastModifiedBy>
  <cp:revision>1923</cp:revision>
  <cp:lastPrinted>2017-04-26T13:25:47Z</cp:lastPrinted>
  <dcterms:created xsi:type="dcterms:W3CDTF">2017-04-21T14:49:46Z</dcterms:created>
  <dcterms:modified xsi:type="dcterms:W3CDTF">2022-03-15T05:25:32Z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0x01010070E39A3ED730EF40BC95659DEDC34250</vt:lpwstr>
  </property>
</Properties>
</file>