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4"/>
    <p:sldMasterId id="2147483936" r:id="rId5"/>
    <p:sldMasterId id="2147483943" r:id="rId6"/>
    <p:sldMasterId id="2147483965" r:id="rId7"/>
    <p:sldMasterId id="2147483968" r:id="rId8"/>
    <p:sldMasterId id="2147483971" r:id="rId9"/>
    <p:sldMasterId id="2147483976" r:id="rId10"/>
  </p:sldMasterIdLst>
  <p:notesMasterIdLst>
    <p:notesMasterId r:id="rId42"/>
  </p:notesMasterIdLst>
  <p:sldIdLst>
    <p:sldId id="658" r:id="rId11"/>
    <p:sldId id="576" r:id="rId12"/>
    <p:sldId id="659" r:id="rId13"/>
    <p:sldId id="577" r:id="rId14"/>
    <p:sldId id="578" r:id="rId15"/>
    <p:sldId id="579" r:id="rId16"/>
    <p:sldId id="580" r:id="rId17"/>
    <p:sldId id="581" r:id="rId18"/>
    <p:sldId id="582" r:id="rId19"/>
    <p:sldId id="660" r:id="rId20"/>
    <p:sldId id="583" r:id="rId21"/>
    <p:sldId id="584" r:id="rId22"/>
    <p:sldId id="585" r:id="rId23"/>
    <p:sldId id="586" r:id="rId24"/>
    <p:sldId id="587" r:id="rId25"/>
    <p:sldId id="661" r:id="rId26"/>
    <p:sldId id="599" r:id="rId27"/>
    <p:sldId id="598" r:id="rId28"/>
    <p:sldId id="600" r:id="rId29"/>
    <p:sldId id="601" r:id="rId30"/>
    <p:sldId id="662" r:id="rId31"/>
    <p:sldId id="588" r:id="rId32"/>
    <p:sldId id="589" r:id="rId33"/>
    <p:sldId id="590" r:id="rId34"/>
    <p:sldId id="591" r:id="rId35"/>
    <p:sldId id="592" r:id="rId36"/>
    <p:sldId id="593" r:id="rId37"/>
    <p:sldId id="594" r:id="rId38"/>
    <p:sldId id="595" r:id="rId39"/>
    <p:sldId id="596" r:id="rId40"/>
    <p:sldId id="663" r:id="rId4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userDrawn="1">
          <p15:clr>
            <a:srgbClr val="A4A3A4"/>
          </p15:clr>
        </p15:guide>
        <p15:guide id="3" orient="horz" pos="1108" userDrawn="1">
          <p15:clr>
            <a:srgbClr val="A4A3A4"/>
          </p15:clr>
        </p15:guide>
        <p15:guide id="4" pos="4458" userDrawn="1">
          <p15:clr>
            <a:srgbClr val="A4A3A4"/>
          </p15:clr>
        </p15:guide>
        <p15:guide id="5" orient="horz" pos="1584">
          <p15:clr>
            <a:srgbClr val="A4A3A4"/>
          </p15:clr>
        </p15:guide>
        <p15:guide id="6" pos="4992">
          <p15:clr>
            <a:srgbClr val="A4A3A4"/>
          </p15:clr>
        </p15:guide>
        <p15:guide id="7" pos="163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vin, Megan - Hoboken" initials="MG" lastIdx="38" clrIdx="0"/>
  <p:cmAuthor id="1" name="Michael, Leah - Indianapolis" initials="LM" lastIdx="9" clrIdx="1"/>
  <p:cmAuthor id="2" name="Heaney, Barbara - Hoboken" initials="BH" lastIdx="3" clrIdx="2"/>
  <p:cmAuthor id="3" name="Perry, Nancy - Hoboken" initials="NP" lastIdx="2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F"/>
    <a:srgbClr val="931B21"/>
    <a:srgbClr val="930000"/>
    <a:srgbClr val="EAEAE9"/>
    <a:srgbClr val="E4E5E3"/>
    <a:srgbClr val="F2F2F1"/>
    <a:srgbClr val="EB9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24" autoAdjust="0"/>
    <p:restoredTop sz="90755" autoAdjust="0"/>
  </p:normalViewPr>
  <p:slideViewPr>
    <p:cSldViewPr>
      <p:cViewPr varScale="1">
        <p:scale>
          <a:sx n="104" d="100"/>
          <a:sy n="104" d="100"/>
        </p:scale>
        <p:origin x="1446" y="114"/>
      </p:cViewPr>
      <p:guideLst>
        <p:guide orient="horz" pos="2112"/>
        <p:guide pos="2880"/>
        <p:guide orient="horz" pos="1108"/>
        <p:guide pos="4458"/>
        <p:guide orient="horz" pos="1584"/>
        <p:guide pos="4992"/>
        <p:guide pos="1632"/>
      </p:guideLst>
    </p:cSldViewPr>
  </p:slideViewPr>
  <p:outlineViewPr>
    <p:cViewPr>
      <p:scale>
        <a:sx n="33" d="100"/>
        <a:sy n="33" d="100"/>
      </p:scale>
      <p:origin x="0" y="-93864"/>
    </p:cViewPr>
  </p:outlineViewPr>
  <p:notesTextViewPr>
    <p:cViewPr>
      <p:scale>
        <a:sx n="66" d="100"/>
        <a:sy n="66" d="100"/>
      </p:scale>
      <p:origin x="0" y="0"/>
    </p:cViewPr>
  </p:notesTextViewPr>
  <p:sorterViewPr>
    <p:cViewPr>
      <p:scale>
        <a:sx n="70" d="100"/>
        <a:sy n="70" d="100"/>
      </p:scale>
      <p:origin x="0" y="6254"/>
    </p:cViewPr>
  </p:sorterViewPr>
  <p:notesViewPr>
    <p:cSldViewPr>
      <p:cViewPr varScale="1">
        <p:scale>
          <a:sx n="91" d="100"/>
          <a:sy n="91" d="100"/>
        </p:scale>
        <p:origin x="2472" y="1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commentAuthors" Target="commentAuthor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theme" Target="theme/theme1.xml"/><Relationship Id="rId20" Type="http://schemas.openxmlformats.org/officeDocument/2006/relationships/slide" Target="slides/slide10.xml"/><Relationship Id="rId41"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194C1A8-DC4B-4329-AF88-FD913597DE85}" type="datetimeFigureOut">
              <a:rPr lang="en-US" smtClean="0"/>
              <a:pPr/>
              <a:t>3/10/2022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073E54-D085-4E2E-B9A5-A53D7E51940E}" type="slidenum">
              <a:rPr lang="en-US" smtClean="0"/>
              <a:pPr/>
              <a:t>‹#›</a:t>
            </a:fld>
            <a:endParaRPr lang="en-US" dirty="0"/>
          </a:p>
        </p:txBody>
      </p:sp>
    </p:spTree>
    <p:extLst>
      <p:ext uri="{BB962C8B-B14F-4D97-AF65-F5344CB8AC3E}">
        <p14:creationId xmlns:p14="http://schemas.microsoft.com/office/powerpoint/2010/main" val="263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er: Version A">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152400" y="365125"/>
            <a:ext cx="8839200" cy="1387475"/>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3" name="Edition"/>
          <p:cNvSpPr>
            <a:spLocks noGrp="1"/>
          </p:cNvSpPr>
          <p:nvPr>
            <p:ph sz="quarter" idx="21" hasCustomPrompt="1"/>
          </p:nvPr>
        </p:nvSpPr>
        <p:spPr>
          <a:xfrm>
            <a:off x="152400" y="1828800"/>
            <a:ext cx="8839200" cy="457200"/>
          </a:xfrm>
          <a:prstGeom prst="rect">
            <a:avLst/>
          </a:prstGeom>
        </p:spPr>
        <p:txBody>
          <a:bodyPr/>
          <a:lstStyle>
            <a:lvl1pPr marL="0" indent="0" algn="ctr">
              <a:buNone/>
              <a:defRPr sz="2900" b="1" i="0">
                <a:latin typeface="Times New Roman" charset="0"/>
                <a:ea typeface="Times New Roman" charset="0"/>
                <a:cs typeface="Times New Roman" charset="0"/>
              </a:defRPr>
            </a:lvl1pPr>
            <a:lvl2pPr marL="457200" indent="0" algn="ctr">
              <a:buNone/>
              <a:defRPr b="1" i="0">
                <a:latin typeface="Times New Roman" charset="0"/>
                <a:ea typeface="Times New Roman" charset="0"/>
                <a:cs typeface="Times New Roman" charset="0"/>
              </a:defRPr>
            </a:lvl2pPr>
            <a:lvl3pPr marL="914400" indent="0" algn="ctr">
              <a:buNone/>
              <a:defRPr b="1" i="0">
                <a:latin typeface="Times New Roman" charset="0"/>
                <a:ea typeface="Times New Roman" charset="0"/>
                <a:cs typeface="Times New Roman" charset="0"/>
              </a:defRPr>
            </a:lvl3pPr>
            <a:lvl4pPr marL="1371600" indent="0" algn="ctr">
              <a:buNone/>
              <a:defRPr b="1" i="0">
                <a:latin typeface="Times New Roman" charset="0"/>
                <a:ea typeface="Times New Roman" charset="0"/>
                <a:cs typeface="Times New Roman" charset="0"/>
              </a:defRPr>
            </a:lvl4pPr>
            <a:lvl5pPr marL="1828800" indent="0" algn="ctr">
              <a:buNone/>
              <a:defRPr b="1" i="0">
                <a:latin typeface="Times New Roman" charset="0"/>
                <a:ea typeface="Times New Roman" charset="0"/>
                <a:cs typeface="Times New Roman" charset="0"/>
              </a:defRPr>
            </a:lvl5pPr>
          </a:lstStyle>
          <a:p>
            <a:pPr lvl="0"/>
            <a:r>
              <a:rPr lang="en-US" dirty="0"/>
              <a:t>Third Edition</a:t>
            </a:r>
          </a:p>
        </p:txBody>
      </p:sp>
      <p:sp>
        <p:nvSpPr>
          <p:cNvPr id="5" name="Author"/>
          <p:cNvSpPr>
            <a:spLocks noGrp="1"/>
          </p:cNvSpPr>
          <p:nvPr>
            <p:ph sz="quarter" idx="22" hasCustomPrompt="1"/>
          </p:nvPr>
        </p:nvSpPr>
        <p:spPr>
          <a:xfrm>
            <a:off x="152400" y="2363724"/>
            <a:ext cx="8839200" cy="685800"/>
          </a:xfrm>
          <a:prstGeom prst="rect">
            <a:avLst/>
          </a:prstGeom>
        </p:spPr>
        <p:txBody>
          <a:bodyPr/>
          <a:lstStyle>
            <a:lvl1pPr marL="0" indent="0" algn="ctr">
              <a:buNone/>
              <a:defRPr b="0" i="0">
                <a:solidFill>
                  <a:schemeClr val="accent2"/>
                </a:solidFill>
                <a:latin typeface="Times New Roman" charset="0"/>
                <a:ea typeface="Times New Roman" charset="0"/>
                <a:cs typeface="Times New Roman" charset="0"/>
              </a:defRPr>
            </a:lvl1pPr>
          </a:lstStyle>
          <a:p>
            <a:pPr lvl="0"/>
            <a:r>
              <a:rPr lang="en-US" dirty="0"/>
              <a:t>David Klein</a:t>
            </a:r>
          </a:p>
        </p:txBody>
      </p:sp>
      <p:sp>
        <p:nvSpPr>
          <p:cNvPr id="29" name="CN"/>
          <p:cNvSpPr>
            <a:spLocks noGrp="1"/>
          </p:cNvSpPr>
          <p:nvPr>
            <p:ph sz="quarter" idx="19" hasCustomPrompt="1"/>
          </p:nvPr>
        </p:nvSpPr>
        <p:spPr>
          <a:xfrm>
            <a:off x="152400" y="37338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31" name="CT"/>
          <p:cNvSpPr>
            <a:spLocks noGrp="1"/>
          </p:cNvSpPr>
          <p:nvPr>
            <p:ph sz="quarter" idx="20" hasCustomPrompt="1"/>
          </p:nvPr>
        </p:nvSpPr>
        <p:spPr>
          <a:xfrm>
            <a:off x="152400" y="4419600"/>
            <a:ext cx="8839200" cy="22860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Tree>
    <p:extLst>
      <p:ext uri="{BB962C8B-B14F-4D97-AF65-F5344CB8AC3E}">
        <p14:creationId xmlns:p14="http://schemas.microsoft.com/office/powerpoint/2010/main" val="826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Outline: Version E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with No Numbers and One-column</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4037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ter Outline: Version F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numCol="2"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and Double-numbered</a:t>
            </a:r>
          </a:p>
          <a:p>
            <a:pPr lvl="0"/>
            <a:r>
              <a:rPr lang="en-US" dirty="0"/>
              <a:t>1.2	It is Two-column </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205187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Outline: Version F2 (2 text boxes)">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1"/>
          <p:cNvSpPr>
            <a:spLocks noGrp="1"/>
          </p:cNvSpPr>
          <p:nvPr>
            <p:ph sz="quarter" idx="14" hasCustomPrompt="1"/>
          </p:nvPr>
        </p:nvSpPr>
        <p:spPr>
          <a:xfrm>
            <a:off x="304800"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(2 Boxes) and Double-numbered</a:t>
            </a:r>
          </a:p>
          <a:p>
            <a:pPr lvl="0"/>
            <a:r>
              <a:rPr lang="en-US" dirty="0"/>
              <a:t>1.2	It is Two-column </a:t>
            </a:r>
          </a:p>
          <a:p>
            <a:pPr lvl="0"/>
            <a:r>
              <a:rPr lang="en-US" dirty="0"/>
              <a:t>1.3	This Outline Has No Sub-lists</a:t>
            </a:r>
          </a:p>
          <a:p>
            <a:pPr lvl="0"/>
            <a:r>
              <a:rPr lang="en-US" dirty="0"/>
              <a:t>1.4	This List Is Double-numbered</a:t>
            </a:r>
          </a:p>
        </p:txBody>
      </p:sp>
      <p:sp>
        <p:nvSpPr>
          <p:cNvPr id="7" name="COBNL2"/>
          <p:cNvSpPr>
            <a:spLocks noGrp="1"/>
          </p:cNvSpPr>
          <p:nvPr>
            <p:ph sz="quarter" idx="15" hasCustomPrompt="1"/>
          </p:nvPr>
        </p:nvSpPr>
        <p:spPr>
          <a:xfrm>
            <a:off x="4767262"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1.9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41006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utline: Version G">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7"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520700" indent="-508000">
              <a:spcBef>
                <a:spcPts val="2000"/>
              </a:spcBef>
              <a:buNone/>
              <a:tabLst/>
              <a:defRPr sz="2800" b="0" i="0" baseline="0">
                <a:solidFill>
                  <a:schemeClr val="accent2"/>
                </a:solidFill>
                <a:latin typeface="Times New Roman" charset="0"/>
                <a:ea typeface="Times New Roman" charset="0"/>
                <a:cs typeface="Times New Roman" charset="0"/>
              </a:defRPr>
            </a:lvl2pPr>
            <a:lvl3pPr marL="635000" marR="0" indent="-395288" algn="l" defTabSz="914400" rtl="0" eaLnBrk="1" fontAlgn="auto" latinLnBrk="0" hangingPunct="1">
              <a:lnSpc>
                <a:spcPct val="90000"/>
              </a:lnSpc>
              <a:spcBef>
                <a:spcPts val="1000"/>
              </a:spcBef>
              <a:spcAft>
                <a:spcPts val="0"/>
              </a:spcAft>
              <a:buClr>
                <a:schemeClr val="accent2"/>
              </a:buClr>
              <a:buSzTx/>
              <a:buFont typeface="+mj-lt"/>
              <a:buAutoNum type="arabicPeriod"/>
              <a:tabLst/>
              <a:defRPr sz="2800" b="0" i="0">
                <a:solidFill>
                  <a:schemeClr val="tx1"/>
                </a:solidFill>
                <a:latin typeface="Times New Roman" charset="0"/>
                <a:ea typeface="Times New Roman" charset="0"/>
                <a:cs typeface="Times New Roman" charset="0"/>
              </a:defRPr>
            </a:lvl3pPr>
          </a:lstStyle>
          <a:p>
            <a:pPr lvl="0"/>
            <a:r>
              <a:rPr lang="en-US" dirty="0"/>
              <a:t>This Is a Sample Outline with No Numbers</a:t>
            </a:r>
          </a:p>
          <a:p>
            <a:pPr lvl="1"/>
            <a:r>
              <a:rPr lang="en-US" dirty="0"/>
              <a:t>Learning Objective</a:t>
            </a:r>
          </a:p>
          <a:p>
            <a:pPr lvl="2"/>
            <a:r>
              <a:rPr lang="en-US" dirty="0"/>
              <a:t>Describe what racial &amp; ethnic group make up Latin America.</a:t>
            </a:r>
          </a:p>
          <a:p>
            <a:pPr lvl="2"/>
            <a:r>
              <a:rPr lang="en-US" dirty="0"/>
              <a:t>Explain Latin American agricultural systems.</a:t>
            </a:r>
          </a:p>
          <a:p>
            <a:pPr lvl="2"/>
            <a:r>
              <a:rPr lang="en-US" dirty="0"/>
              <a:t>Critically evaluate models of biodiversity conservation in the Latin American context.</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9563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rning Objectives: Version A">
    <p:spTree>
      <p:nvGrpSpPr>
        <p:cNvPr id="1" name=""/>
        <p:cNvGrpSpPr/>
        <p:nvPr/>
      </p:nvGrpSpPr>
      <p:grpSpPr>
        <a:xfrm>
          <a:off x="0" y="0"/>
          <a:ext cx="0" cy="0"/>
          <a:chOff x="0" y="0"/>
          <a:chExt cx="0" cy="0"/>
        </a:xfrm>
      </p:grpSpPr>
      <p:sp>
        <p:nvSpPr>
          <p:cNvPr id="2"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9" name="LONL"/>
          <p:cNvSpPr>
            <a:spLocks noGrp="1"/>
          </p:cNvSpPr>
          <p:nvPr>
            <p:ph sz="quarter" idx="16"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6" name="Slide Number Placeholder 5"/>
          <p:cNvSpPr>
            <a:spLocks noGrp="1"/>
          </p:cNvSpPr>
          <p:nvPr>
            <p:ph type="sldNum" sz="quarter" idx="12"/>
          </p:nvPr>
        </p:nvSpPr>
        <p:spPr>
          <a:xfrm>
            <a:off x="6457950" y="6356350"/>
            <a:ext cx="2381250" cy="365125"/>
          </a:xfrm>
          <a:prstGeom prst="rect">
            <a:avLst/>
          </a:prstGeom>
        </p:spPr>
        <p:txBody>
          <a:bodyPr/>
          <a:lstStyle/>
          <a:p>
            <a:fld id="{957104EA-F2AF-1046-9253-EE8D978719B5}" type="slidenum">
              <a:rPr lang="en-US" smtClean="0"/>
              <a:pPr/>
              <a:t>‹#›</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882321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Version B">
    <p:spTree>
      <p:nvGrpSpPr>
        <p:cNvPr id="1" name=""/>
        <p:cNvGrpSpPr/>
        <p:nvPr/>
      </p:nvGrpSpPr>
      <p:grpSpPr>
        <a:xfrm>
          <a:off x="0" y="0"/>
          <a:ext cx="0" cy="0"/>
          <a:chOff x="0" y="0"/>
          <a:chExt cx="0" cy="0"/>
        </a:xfrm>
      </p:grpSpPr>
      <p:sp>
        <p:nvSpPr>
          <p:cNvPr id="8"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7" name="LOBL"/>
          <p:cNvSpPr>
            <a:spLocks noGrp="1"/>
          </p:cNvSpPr>
          <p:nvPr>
            <p:ph sz="quarter" idx="16" hasCustomPrompt="1"/>
          </p:nvPr>
        </p:nvSpPr>
        <p:spPr>
          <a:xfrm>
            <a:off x="304800" y="1752600"/>
            <a:ext cx="8534400" cy="4495800"/>
          </a:xfrm>
          <a:prstGeom prst="rect">
            <a:avLst/>
          </a:prstGeom>
        </p:spPr>
        <p:txBody>
          <a:bodyPr/>
          <a:lstStyle>
            <a:lvl1pPr marL="292608" indent="-292608">
              <a:buClr>
                <a:schemeClr val="accent2"/>
              </a:buClr>
              <a:buFont typeface="Arial" charset="0"/>
              <a:buChar char="•"/>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1771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Check Question (1of 2)">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pPr lvl="0"/>
            <a:r>
              <a:rPr lang="en-US" dirty="0"/>
              <a:t>1.1 Periodicity Assumption</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p:cNvSpPr>
            <a:spLocks noGrp="1"/>
          </p:cNvSpPr>
          <p:nvPr>
            <p:ph sz="quarter" idx="16" hasCustomPrompt="1"/>
          </p:nvPr>
        </p:nvSpPr>
        <p:spPr>
          <a:xfrm>
            <a:off x="304800" y="1752600"/>
            <a:ext cx="8534400" cy="4419600"/>
          </a:xfrm>
          <a:prstGeom prst="rect">
            <a:avLst/>
          </a:prstGeom>
        </p:spPr>
        <p:txBody>
          <a:bodyPr/>
          <a:lstStyle>
            <a:lvl1pPr marL="0" indent="0">
              <a:spcBef>
                <a:spcPts val="1000"/>
              </a:spcBef>
              <a:buNone/>
              <a:defRPr sz="2800" baseline="0">
                <a:latin typeface="Times New Roman" charset="0"/>
                <a:ea typeface="Times New Roman" charset="0"/>
                <a:cs typeface="Times New Roman" charset="0"/>
              </a:defRPr>
            </a:lvl1pPr>
            <a:lvl2pPr marL="804672" indent="-448056">
              <a:spcBef>
                <a:spcPts val="1000"/>
              </a:spcBef>
              <a:buClr>
                <a:schemeClr val="accent2"/>
              </a:buClr>
              <a:buFont typeface="+mj-lt"/>
              <a:buAutoNum type="alphaLcPeriod"/>
              <a:defRPr sz="2800" baseline="0">
                <a:latin typeface="Times New Roman" charset="0"/>
                <a:ea typeface="Times New Roman" charset="0"/>
                <a:cs typeface="Times New Roman" charset="0"/>
              </a:defRPr>
            </a:lvl2pPr>
            <a:lvl3pPr marL="914400" indent="0">
              <a:buNone/>
              <a:defRPr sz="3000">
                <a:latin typeface="STIX" charset="0"/>
                <a:ea typeface="STIX" charset="0"/>
                <a:cs typeface="STIX" charset="0"/>
              </a:defRPr>
            </a:lvl3pPr>
            <a:lvl4pPr marL="1371600" indent="0">
              <a:buNone/>
              <a:defRPr sz="3000">
                <a:latin typeface="STIX" charset="0"/>
                <a:ea typeface="STIX" charset="0"/>
                <a:cs typeface="STIX" charset="0"/>
              </a:defRPr>
            </a:lvl4pPr>
            <a:lvl5pPr marL="1828800" indent="0">
              <a:buNone/>
              <a:defRPr sz="3000">
                <a:latin typeface="STIX" charset="0"/>
                <a:ea typeface="STIX" charset="0"/>
                <a:cs typeface="STIX" charset="0"/>
              </a:defRPr>
            </a:lvl5pPr>
          </a:lstStyle>
          <a:p>
            <a:pPr lvl="0"/>
            <a:r>
              <a:rPr lang="en-US" dirty="0"/>
              <a:t>Which one of these statements about the accrual basis of accounting is false?</a:t>
            </a:r>
          </a:p>
          <a:p>
            <a:pPr lvl="1"/>
            <a:r>
              <a:rPr lang="en-US" dirty="0"/>
              <a:t>Companies record events that change their financial statements in the period in which event occur, even if cash was not exchanged.</a:t>
            </a:r>
          </a:p>
          <a:p>
            <a:pPr lvl="1"/>
            <a:r>
              <a:rPr lang="en-US" dirty="0"/>
              <a:t>Companies recognize revenue in the period in which the performance obligation is satisfied.</a:t>
            </a:r>
          </a:p>
          <a:p>
            <a:pPr lvl="1"/>
            <a:r>
              <a:rPr lang="en-US" dirty="0"/>
              <a:t>This basis is accord with generally accepted accounting principles.</a:t>
            </a:r>
          </a:p>
        </p:txBody>
      </p:sp>
    </p:spTree>
    <p:extLst>
      <p:ext uri="{BB962C8B-B14F-4D97-AF65-F5344CB8AC3E}">
        <p14:creationId xmlns:p14="http://schemas.microsoft.com/office/powerpoint/2010/main" val="81243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Check Question (2of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1.1 Periodicity Assumption</a:t>
            </a:r>
          </a:p>
        </p:txBody>
      </p:sp>
      <p:sp>
        <p:nvSpPr>
          <p:cNvPr id="12" name="Question"/>
          <p:cNvSpPr>
            <a:spLocks noGrp="1"/>
          </p:cNvSpPr>
          <p:nvPr>
            <p:ph sz="quarter" idx="15" hasCustomPrompt="1"/>
          </p:nvPr>
        </p:nvSpPr>
        <p:spPr>
          <a:xfrm>
            <a:off x="304800" y="1752600"/>
            <a:ext cx="8534400" cy="4419600"/>
          </a:xfrm>
          <a:prstGeom prst="rect">
            <a:avLst/>
          </a:prstGeom>
        </p:spPr>
        <p:txBody>
          <a:bodyPr/>
          <a:lstStyle>
            <a:lvl1pPr marL="0" indent="0">
              <a:spcBef>
                <a:spcPts val="1000"/>
              </a:spcBef>
              <a:buNone/>
              <a:tabLst/>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None/>
              <a:tabLst/>
              <a:defRPr sz="2800" b="0" i="0" baseline="0">
                <a:solidFill>
                  <a:schemeClr val="tx1"/>
                </a:solidFill>
                <a:latin typeface="Times New Roman" charset="0"/>
                <a:ea typeface="Times New Roman" charset="0"/>
                <a:cs typeface="Times New Roman" charset="0"/>
              </a:defRPr>
            </a:lvl2pPr>
            <a:lvl3pPr marL="349250" indent="-336550">
              <a:buClr>
                <a:schemeClr val="accent1"/>
              </a:buClr>
              <a:buFont typeface="Wingdings" charset="2"/>
              <a:buChar char="ü"/>
              <a:tabLst>
                <a:tab pos="796925" algn="l"/>
              </a:tabLst>
              <a:defRPr sz="2800" b="0" i="0">
                <a:latin typeface="Times New Roman" charset="0"/>
                <a:ea typeface="Times New Roman" charset="0"/>
                <a:cs typeface="Times New Roman" charset="0"/>
              </a:defRPr>
            </a:lvl3pPr>
          </a:lstStyle>
          <a:p>
            <a:pPr lvl="0"/>
            <a:r>
              <a:rPr lang="en-US" dirty="0"/>
              <a:t>Which one of these statements about the accrual basis of accounting is false?</a:t>
            </a:r>
          </a:p>
          <a:p>
            <a:pPr lvl="1"/>
            <a:r>
              <a:rPr lang="en-US" dirty="0"/>
              <a:t>a.  Companies record events that change their financial statements in the period in which event occur, even if cash was not exchanged.</a:t>
            </a:r>
          </a:p>
          <a:p>
            <a:pPr lvl="2"/>
            <a:r>
              <a:rPr lang="en-US" dirty="0"/>
              <a:t>b.  Companies recognize revenue in the period in which 	the performance obligation is satisfied.</a:t>
            </a:r>
          </a:p>
          <a:p>
            <a:pPr lvl="1"/>
            <a:r>
              <a:rPr lang="en-US" dirty="0"/>
              <a:t>c.  This basis is accord with generally accepted accounting principles.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52393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905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3A107DC3-1D90-419E-B11C-A853993F33FB}"/>
              </a:ext>
            </a:extLst>
          </p:cNvPr>
          <p:cNvSpPr>
            <a:spLocks noGrp="1"/>
          </p:cNvSpPr>
          <p:nvPr>
            <p:ph sz="quarter" idx="17"/>
          </p:nvPr>
        </p:nvSpPr>
        <p:spPr>
          <a:xfrm>
            <a:off x="304800" y="3810000"/>
            <a:ext cx="8534400" cy="22860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32506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er: Version B">
    <p:spTree>
      <p:nvGrpSpPr>
        <p:cNvPr id="1" name=""/>
        <p:cNvGrpSpPr/>
        <p:nvPr/>
      </p:nvGrpSpPr>
      <p:grpSpPr>
        <a:xfrm>
          <a:off x="0" y="0"/>
          <a:ext cx="0" cy="0"/>
          <a:chOff x="0" y="0"/>
          <a:chExt cx="0" cy="0"/>
        </a:xfrm>
      </p:grpSpPr>
      <p:sp>
        <p:nvSpPr>
          <p:cNvPr id="13" name="CN"/>
          <p:cNvSpPr>
            <a:spLocks noGrp="1"/>
          </p:cNvSpPr>
          <p:nvPr>
            <p:ph sz="quarter" idx="19" hasCustomPrompt="1"/>
          </p:nvPr>
        </p:nvSpPr>
        <p:spPr>
          <a:xfrm>
            <a:off x="152400" y="2286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14" name="CT"/>
          <p:cNvSpPr>
            <a:spLocks noGrp="1"/>
          </p:cNvSpPr>
          <p:nvPr>
            <p:ph sz="quarter" idx="20" hasCustomPrompt="1"/>
          </p:nvPr>
        </p:nvSpPr>
        <p:spPr>
          <a:xfrm>
            <a:off x="152400" y="838200"/>
            <a:ext cx="8839200" cy="22098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
        <p:nvSpPr>
          <p:cNvPr id="8" name="Title "/>
          <p:cNvSpPr>
            <a:spLocks noGrp="1"/>
          </p:cNvSpPr>
          <p:nvPr>
            <p:ph type="title" hasCustomPrompt="1"/>
          </p:nvPr>
        </p:nvSpPr>
        <p:spPr>
          <a:xfrm>
            <a:off x="152400" y="3505200"/>
            <a:ext cx="8839200" cy="1447800"/>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15" name="Edition"/>
          <p:cNvSpPr>
            <a:spLocks noGrp="1"/>
          </p:cNvSpPr>
          <p:nvPr>
            <p:ph sz="quarter" idx="17" hasCustomPrompt="1"/>
          </p:nvPr>
        </p:nvSpPr>
        <p:spPr>
          <a:xfrm>
            <a:off x="152400" y="5029200"/>
            <a:ext cx="8839200" cy="762000"/>
          </a:xfrm>
          <a:prstGeom prst="rect">
            <a:avLst/>
          </a:prstGeom>
        </p:spPr>
        <p:txBody>
          <a:bodyPr/>
          <a:lstStyle>
            <a:lvl1pPr marL="0" indent="0" algn="ctr">
              <a:buNone/>
              <a:defRPr sz="2900" b="1" i="0" baseline="0">
                <a:latin typeface="Times New Roman" charset="0"/>
                <a:ea typeface="Times New Roman" charset="0"/>
                <a:cs typeface="Times New Roman" charset="0"/>
              </a:defRPr>
            </a:lvl1pPr>
          </a:lstStyle>
          <a:p>
            <a:pPr lvl="0"/>
            <a:r>
              <a:rPr lang="en-US" dirty="0"/>
              <a:t>Third Edition</a:t>
            </a:r>
          </a:p>
        </p:txBody>
      </p:sp>
      <p:sp>
        <p:nvSpPr>
          <p:cNvPr id="16" name="Author"/>
          <p:cNvSpPr>
            <a:spLocks noGrp="1"/>
          </p:cNvSpPr>
          <p:nvPr>
            <p:ph sz="quarter" idx="18" hasCustomPrompt="1"/>
          </p:nvPr>
        </p:nvSpPr>
        <p:spPr>
          <a:xfrm>
            <a:off x="152400" y="6096000"/>
            <a:ext cx="8839200" cy="533400"/>
          </a:xfrm>
          <a:prstGeom prst="rect">
            <a:avLst/>
          </a:prstGeom>
        </p:spPr>
        <p:txBody>
          <a:bodyPr/>
          <a:lstStyle>
            <a:lvl1pPr marL="0" indent="0" algn="ctr">
              <a:buNone/>
              <a:defRPr b="0" i="0" baseline="0">
                <a:solidFill>
                  <a:schemeClr val="accent2"/>
                </a:solidFill>
                <a:latin typeface="STIX" charset="0"/>
                <a:ea typeface="STIX" charset="0"/>
                <a:cs typeface="STIX" charset="0"/>
              </a:defRPr>
            </a:lvl1pPr>
          </a:lstStyle>
          <a:p>
            <a:pPr lvl="0"/>
            <a:r>
              <a:rPr lang="en-US" dirty="0"/>
              <a:t>David Klein</a:t>
            </a:r>
          </a:p>
        </p:txBody>
      </p:sp>
    </p:spTree>
    <p:extLst>
      <p:ext uri="{BB962C8B-B14F-4D97-AF65-F5344CB8AC3E}">
        <p14:creationId xmlns:p14="http://schemas.microsoft.com/office/powerpoint/2010/main" val="106423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Term: Version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Anatomy and Physiology Defined</a:t>
            </a:r>
          </a:p>
        </p:txBody>
      </p:sp>
      <p:sp>
        <p:nvSpPr>
          <p:cNvPr id="7" name="Definition of Key Term"/>
          <p:cNvSpPr>
            <a:spLocks noGrp="1"/>
          </p:cNvSpPr>
          <p:nvPr>
            <p:ph sz="quarter" idx="15" hasCustomPrompt="1"/>
          </p:nvPr>
        </p:nvSpPr>
        <p:spPr>
          <a:xfrm>
            <a:off x="304800" y="1905000"/>
            <a:ext cx="8534400" cy="3962400"/>
          </a:xfrm>
          <a:prstGeom prst="rect">
            <a:avLst/>
          </a:prstGeom>
        </p:spPr>
        <p:txBody>
          <a:bodyPr/>
          <a:lstStyle>
            <a:lvl1pPr marL="292608" indent="-292608">
              <a:spcBef>
                <a:spcPts val="1000"/>
              </a:spcBef>
              <a:buClr>
                <a:schemeClr val="accent2"/>
              </a:buClr>
              <a:buFont typeface="Arial" charset="0"/>
              <a:buChar char="•"/>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Anatomy is the science of structure and the relationships among structures.</a:t>
            </a:r>
          </a:p>
          <a:p>
            <a:pPr lvl="0"/>
            <a:r>
              <a:rPr lang="en-US" dirty="0"/>
              <a:t>Physiology is the science of body functions, that is, how the body parts work.</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66227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977103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441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53979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524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990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895600"/>
            <a:ext cx="8534400" cy="6858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3810000"/>
            <a:ext cx="8534400" cy="762000"/>
          </a:xfrm>
          <a:prstGeom prst="rect">
            <a:avLst/>
          </a:prstGeom>
        </p:spPr>
        <p:txBody>
          <a:bodyPr/>
          <a:lstStyle>
            <a:lvl1pPr marL="0" indent="0">
              <a:buNone/>
              <a:defRPr/>
            </a:lvl1pPr>
          </a:lstStyle>
          <a:p>
            <a:pPr lvl="0"/>
            <a:endParaRPr lang="en-US" dirty="0"/>
          </a:p>
        </p:txBody>
      </p:sp>
      <p:sp>
        <p:nvSpPr>
          <p:cNvPr id="8" name="Content Placeholder 8">
            <a:extLst>
              <a:ext uri="{FF2B5EF4-FFF2-40B4-BE49-F238E27FC236}">
                <a16:creationId xmlns:a16="http://schemas.microsoft.com/office/drawing/2014/main" id="{F641CCC3-3BAF-49BA-81A2-3696342DF5C5}"/>
              </a:ext>
            </a:extLst>
          </p:cNvPr>
          <p:cNvSpPr>
            <a:spLocks noGrp="1"/>
          </p:cNvSpPr>
          <p:nvPr>
            <p:ph sz="quarter" idx="19"/>
          </p:nvPr>
        </p:nvSpPr>
        <p:spPr>
          <a:xfrm>
            <a:off x="304800" y="4702175"/>
            <a:ext cx="8534400" cy="762000"/>
          </a:xfrm>
          <a:prstGeom prst="rect">
            <a:avLst/>
          </a:prstGeom>
        </p:spPr>
        <p:txBody>
          <a:bodyPr/>
          <a:lstStyle>
            <a:lvl1pPr marL="0" indent="0">
              <a:buNone/>
              <a:defRPr/>
            </a:lvl1pPr>
          </a:lstStyle>
          <a:p>
            <a:pPr lvl="0"/>
            <a:endParaRPr lang="en-US" dirty="0"/>
          </a:p>
        </p:txBody>
      </p:sp>
      <p:sp>
        <p:nvSpPr>
          <p:cNvPr id="10" name="Content Placeholder 8">
            <a:extLst>
              <a:ext uri="{FF2B5EF4-FFF2-40B4-BE49-F238E27FC236}">
                <a16:creationId xmlns:a16="http://schemas.microsoft.com/office/drawing/2014/main" id="{F641CCC3-3BAF-49BA-81A2-3696342DF5C5}"/>
              </a:ext>
            </a:extLst>
          </p:cNvPr>
          <p:cNvSpPr>
            <a:spLocks noGrp="1"/>
          </p:cNvSpPr>
          <p:nvPr>
            <p:ph sz="quarter" idx="20"/>
          </p:nvPr>
        </p:nvSpPr>
        <p:spPr>
          <a:xfrm>
            <a:off x="304800" y="5594350"/>
            <a:ext cx="3886200" cy="762000"/>
          </a:xfrm>
          <a:prstGeom prst="rect">
            <a:avLst/>
          </a:prstGeom>
        </p:spPr>
        <p:txBody>
          <a:bodyPr/>
          <a:lstStyle>
            <a:lvl1pPr marL="0" indent="0">
              <a:buNone/>
              <a:defRPr/>
            </a:lvl1pPr>
          </a:lstStyle>
          <a:p>
            <a:pPr lvl="0"/>
            <a:endParaRPr lang="en-US" dirty="0"/>
          </a:p>
        </p:txBody>
      </p:sp>
      <p:sp>
        <p:nvSpPr>
          <p:cNvPr id="11" name="Content Placeholder 8">
            <a:extLst>
              <a:ext uri="{FF2B5EF4-FFF2-40B4-BE49-F238E27FC236}">
                <a16:creationId xmlns:a16="http://schemas.microsoft.com/office/drawing/2014/main" id="{F641CCC3-3BAF-49BA-81A2-3696342DF5C5}"/>
              </a:ext>
            </a:extLst>
          </p:cNvPr>
          <p:cNvSpPr>
            <a:spLocks noGrp="1"/>
          </p:cNvSpPr>
          <p:nvPr>
            <p:ph sz="quarter" idx="21"/>
          </p:nvPr>
        </p:nvSpPr>
        <p:spPr>
          <a:xfrm>
            <a:off x="4343400" y="5593143"/>
            <a:ext cx="3886200" cy="747712"/>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416991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264760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9" name="Content Placeholder 8"/>
          <p:cNvSpPr>
            <a:spLocks noGrp="1"/>
          </p:cNvSpPr>
          <p:nvPr>
            <p:ph sz="quarter" idx="18"/>
          </p:nvPr>
        </p:nvSpPr>
        <p:spPr>
          <a:xfrm>
            <a:off x="2286000" y="4724400"/>
            <a:ext cx="4572000" cy="148907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613298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15056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7620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6670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3352800"/>
            <a:ext cx="8534400" cy="6096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4038600"/>
            <a:ext cx="8534400" cy="6096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800600"/>
            <a:ext cx="8534400" cy="6096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5486400"/>
            <a:ext cx="8534400" cy="5334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utline: Version A">
    <p:spTree>
      <p:nvGrpSpPr>
        <p:cNvPr id="1" name=""/>
        <p:cNvGrpSpPr/>
        <p:nvPr/>
      </p:nvGrpSpPr>
      <p:grpSpPr>
        <a:xfrm>
          <a:off x="0" y="0"/>
          <a:ext cx="0" cy="0"/>
          <a:chOff x="0" y="0"/>
          <a:chExt cx="0" cy="0"/>
        </a:xfrm>
      </p:grpSpPr>
      <p:sp>
        <p:nvSpPr>
          <p:cNvPr id="2"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3" name="COBBL"/>
          <p:cNvSpPr>
            <a:spLocks noGrp="1"/>
          </p:cNvSpPr>
          <p:nvPr>
            <p:ph sz="quarter" idx="10" hasCustomPrompt="1"/>
          </p:nvPr>
        </p:nvSpPr>
        <p:spPr>
          <a:xfrm>
            <a:off x="304800" y="1752600"/>
            <a:ext cx="8534400" cy="4495800"/>
          </a:xfrm>
          <a:prstGeom prst="rect">
            <a:avLst/>
          </a:prstGeom>
        </p:spPr>
        <p:txBody>
          <a:bodyPr/>
          <a:lstStyle>
            <a:lvl1pPr marL="295275" indent="-295275">
              <a:buClr>
                <a:schemeClr val="accent2"/>
              </a:buCl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Bulleted</a:t>
            </a:r>
          </a:p>
          <a:p>
            <a:pPr lvl="0"/>
            <a:r>
              <a:rPr lang="en-US" dirty="0"/>
              <a:t>The Outline Slide Has a Footer</a:t>
            </a:r>
          </a:p>
          <a:p>
            <a:pPr lvl="0"/>
            <a:r>
              <a:rPr lang="en-US" dirty="0"/>
              <a:t>Outline Items Usually Have No Ending Punctuation</a:t>
            </a:r>
          </a:p>
        </p:txBody>
      </p:sp>
      <p:sp>
        <p:nvSpPr>
          <p:cNvPr id="4" name="Slide Number Placeholder 3"/>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66936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5334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438400"/>
            <a:ext cx="8534400" cy="4572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2971800"/>
            <a:ext cx="8534400" cy="4572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3505200"/>
            <a:ext cx="8534400" cy="4572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038600"/>
            <a:ext cx="8534400" cy="5334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4648200"/>
            <a:ext cx="8534400" cy="533400"/>
          </a:xfrm>
          <a:prstGeom prst="rect">
            <a:avLst/>
          </a:prstGeom>
        </p:spPr>
        <p:txBody>
          <a:bodyPr/>
          <a:lstStyle>
            <a:lvl1pPr>
              <a:buNone/>
              <a:defRPr/>
            </a:lvl1pPr>
          </a:lstStyle>
          <a:p>
            <a:pPr lvl="0"/>
            <a:endParaRPr lang="en-US" dirty="0"/>
          </a:p>
        </p:txBody>
      </p:sp>
      <p:sp>
        <p:nvSpPr>
          <p:cNvPr id="18" name="Content Placeholder 17"/>
          <p:cNvSpPr>
            <a:spLocks noGrp="1"/>
          </p:cNvSpPr>
          <p:nvPr>
            <p:ph sz="quarter" idx="21"/>
          </p:nvPr>
        </p:nvSpPr>
        <p:spPr>
          <a:xfrm>
            <a:off x="304800" y="5257800"/>
            <a:ext cx="8534400" cy="4572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5210574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Image Slide: Version B">
    <p:spTree>
      <p:nvGrpSpPr>
        <p:cNvPr id="1" name=""/>
        <p:cNvGrpSpPr/>
        <p:nvPr/>
      </p:nvGrpSpPr>
      <p:grpSpPr>
        <a:xfrm>
          <a:off x="0" y="0"/>
          <a:ext cx="0" cy="0"/>
          <a:chOff x="0" y="0"/>
          <a:chExt cx="0" cy="0"/>
        </a:xfrm>
      </p:grpSpPr>
      <p:sp>
        <p:nvSpPr>
          <p:cNvPr id="2" name="Title 1"/>
          <p:cNvSpPr>
            <a:spLocks noGrp="1"/>
          </p:cNvSpPr>
          <p:nvPr>
            <p:ph type="title"/>
          </p:nvPr>
        </p:nvSpPr>
        <p:spPr>
          <a:xfrm>
            <a:off x="304800" y="5961253"/>
            <a:ext cx="8534400" cy="320675"/>
          </a:xfrm>
          <a:prstGeom prst="rect">
            <a:avLst/>
          </a:prstGeom>
        </p:spPr>
        <p:txBody>
          <a:bodyPr/>
          <a:lstStyle>
            <a:lvl1pPr algn="ctr">
              <a:defRPr>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304800" y="609601"/>
            <a:ext cx="8534400" cy="5277230"/>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6" name="Slide Number Placeholder 5"/>
          <p:cNvSpPr>
            <a:spLocks noGrp="1"/>
          </p:cNvSpPr>
          <p:nvPr>
            <p:ph type="sldNum" sz="quarter" idx="12"/>
          </p:nvPr>
        </p:nvSpPr>
        <p:spPr>
          <a:xfrm>
            <a:off x="6457950" y="6356350"/>
            <a:ext cx="2381250" cy="365125"/>
          </a:xfrm>
        </p:spPr>
        <p:txBody>
          <a:bodyPr/>
          <a:lstStyle/>
          <a:p>
            <a:fld id="{43DD970A-8A59-5645-997B-8F1EF841716D}" type="slidenum">
              <a:rPr lang="en-US" smtClean="0"/>
              <a:pPr/>
              <a:t>‹#›</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5716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Outline: Version B">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BL 2-col"/>
          <p:cNvSpPr>
            <a:spLocks noGrp="1"/>
          </p:cNvSpPr>
          <p:nvPr>
            <p:ph sz="quarter" idx="12" hasCustomPrompt="1"/>
          </p:nvPr>
        </p:nvSpPr>
        <p:spPr>
          <a:xfrm>
            <a:off x="304800" y="1752600"/>
            <a:ext cx="8534400" cy="4419600"/>
          </a:xfrm>
          <a:prstGeom prst="rect">
            <a:avLst/>
          </a:prstGeom>
        </p:spPr>
        <p:txBody>
          <a:bodyPr numCol="2" spcCol="548640"/>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Two-Column</a:t>
            </a:r>
          </a:p>
          <a:p>
            <a:pPr lvl="0"/>
            <a:r>
              <a:rPr lang="en-US" dirty="0"/>
              <a:t>This Outline Has No Sub-lists</a:t>
            </a:r>
          </a:p>
          <a:p>
            <a:pPr lvl="0"/>
            <a:r>
              <a:rPr lang="en-US" dirty="0"/>
              <a:t>This List Is Bulleted</a:t>
            </a:r>
          </a:p>
          <a:p>
            <a:pPr lvl="0"/>
            <a:r>
              <a:rPr lang="en-US" dirty="0"/>
              <a:t>The Outline Slide Has A Footer</a:t>
            </a:r>
          </a:p>
          <a:p>
            <a:pPr lvl="0"/>
            <a:r>
              <a:rPr lang="en-US" dirty="0"/>
              <a:t>Outline Items Usually Have No Ending Punctuation</a:t>
            </a:r>
          </a:p>
          <a:p>
            <a:pPr lvl="0"/>
            <a:r>
              <a:rPr lang="en-US" dirty="0"/>
              <a:t>This is Another Heading</a:t>
            </a:r>
          </a:p>
          <a:p>
            <a:pPr lvl="0"/>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99360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utline: Version C1 (single#)">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2"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Numbered</a:t>
            </a:r>
          </a:p>
          <a:p>
            <a:pPr lvl="0"/>
            <a:r>
              <a:rPr lang="en-US" dirty="0"/>
              <a:t>The Outline Slide Has a Footer</a:t>
            </a:r>
          </a:p>
          <a:p>
            <a:pPr lvl="0"/>
            <a:r>
              <a:rPr lang="en-US" dirty="0"/>
              <a:t>Outline Items Usually Have No Ending Punctuation</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78642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Outline: Version C2 (double#)">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0" name="COBNL"/>
          <p:cNvSpPr>
            <a:spLocks noGrp="1"/>
          </p:cNvSpPr>
          <p:nvPr>
            <p:ph sz="quarter" idx="14" hasCustomPrompt="1"/>
          </p:nvPr>
        </p:nvSpPr>
        <p:spPr>
          <a:xfrm>
            <a:off x="304800" y="1752600"/>
            <a:ext cx="8534400" cy="41148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stStyle>
          <a:p>
            <a:pPr lvl="0"/>
            <a:r>
              <a:rPr lang="en-US" dirty="0"/>
              <a:t>1.1	This Is a Sample Outline for One-Column and Double-numbered</a:t>
            </a:r>
          </a:p>
          <a:p>
            <a:pPr lvl="0"/>
            <a:r>
              <a:rPr lang="en-US" dirty="0"/>
              <a:t>1.2	It is One-column Only</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10.6	Outline Items Usually Have No Ending Punctuation</a:t>
            </a:r>
          </a:p>
        </p:txBody>
      </p:sp>
      <p:sp>
        <p:nvSpPr>
          <p:cNvPr id="8" name="Slide Number Placeholder 7"/>
          <p:cNvSpPr>
            <a:spLocks noGrp="1"/>
          </p:cNvSpPr>
          <p:nvPr>
            <p:ph type="sldNum" sz="quarter" idx="16"/>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5"/>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12357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Outline: Version D">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8" name="COBBL"/>
          <p:cNvSpPr>
            <a:spLocks noGrp="1"/>
          </p:cNvSpPr>
          <p:nvPr>
            <p:ph sz="quarter" idx="12" hasCustomPrompt="1"/>
          </p:nvPr>
        </p:nvSpPr>
        <p:spPr>
          <a:xfrm>
            <a:off x="304800" y="1752600"/>
            <a:ext cx="8534400" cy="4495800"/>
          </a:xfrm>
          <a:prstGeom prst="rect">
            <a:avLst/>
          </a:prstGeom>
        </p:spPr>
        <p:txBody>
          <a:bodyPr/>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marL="621792" marR="0" indent="-320040" algn="l" defTabSz="914400" rtl="0" eaLnBrk="1" fontAlgn="auto" latinLnBrk="0" hangingPunct="1">
              <a:lnSpc>
                <a:spcPct val="90000"/>
              </a:lnSpc>
              <a:spcBef>
                <a:spcPts val="500"/>
              </a:spcBef>
              <a:spcAft>
                <a:spcPts val="0"/>
              </a:spcAft>
              <a:buClr>
                <a:schemeClr val="accent2"/>
              </a:buClr>
              <a:buSzPct val="80000"/>
              <a:buFont typeface="Courier New" charset="0"/>
              <a:buChar char="o"/>
              <a:tabLst/>
              <a:defRPr sz="2400" b="0" i="0" baseline="0">
                <a:latin typeface="Times New Roman" charset="0"/>
                <a:ea typeface="Times New Roman" charset="0"/>
                <a:cs typeface="Times New Roman"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1-Column </a:t>
            </a:r>
          </a:p>
          <a:p>
            <a:pPr lvl="1"/>
            <a:r>
              <a:rPr lang="en-US" dirty="0"/>
              <a:t>It Has H2s</a:t>
            </a:r>
          </a:p>
          <a:p>
            <a:pPr lvl="0"/>
            <a:r>
              <a:rPr lang="en-US" dirty="0"/>
              <a:t>It Is One-column Only</a:t>
            </a:r>
          </a:p>
          <a:p>
            <a:pPr lvl="1"/>
            <a:r>
              <a:rPr lang="en-US" dirty="0"/>
              <a:t>It Will Probably Not Have Art</a:t>
            </a:r>
          </a:p>
          <a:p>
            <a:pPr lvl="0"/>
            <a:r>
              <a:rPr lang="en-US" dirty="0"/>
              <a:t>This Is a Bulleted List</a:t>
            </a:r>
          </a:p>
          <a:p>
            <a:pPr lvl="1"/>
            <a:r>
              <a:rPr lang="en-US" dirty="0"/>
              <a:t>Make Sure That Any Links Included Here, for Any Reason, Have Descriptive Hyperlinks</a:t>
            </a:r>
          </a:p>
          <a:p>
            <a:pPr lvl="0"/>
            <a:r>
              <a:rPr lang="en-US" dirty="0"/>
              <a:t>Outline Items Usually Have No Ending Punctuation</a:t>
            </a:r>
          </a:p>
          <a:p>
            <a:pPr lvl="1"/>
            <a:r>
              <a:rPr lang="en-US" dirty="0"/>
              <a:t>There is a Footer</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83790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Outline: Version E1 (sing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a:lstStyle>
            <a:lvl1pPr marL="465138" indent="-465138">
              <a:buClr>
                <a:schemeClr val="accent2"/>
              </a:buClr>
              <a:buFont typeface="+mj-lt"/>
              <a:buAutoNum type="arabicPeriod"/>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for One-Column and single number</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26343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Outline: Version E2 (doub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3434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vl2pPr marL="1143000" indent="-292608">
              <a:buClr>
                <a:schemeClr val="accent2"/>
              </a:buClr>
              <a:defRPr sz="2400" b="0" i="0" baseline="0">
                <a:latin typeface="Times New Roman" charset="0"/>
                <a:ea typeface="Times New Roman" charset="0"/>
                <a:cs typeface="Times New Roman" charset="0"/>
              </a:defRPr>
            </a:lvl2pPr>
            <a:lvl3pPr marL="1143000" marR="0" indent="-292608"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1.1	This Is a Sample Outline for One-Column and Double-numbered</a:t>
            </a:r>
          </a:p>
          <a:p>
            <a:pPr lvl="1"/>
            <a:r>
              <a:rPr lang="en-US" dirty="0"/>
              <a:t>The H2 Level Does Not Have a Number</a:t>
            </a:r>
          </a:p>
          <a:p>
            <a:pPr lvl="2"/>
            <a:r>
              <a:rPr lang="en-US" dirty="0"/>
              <a:t>One of the Subheadings May Be a Special Feature </a:t>
            </a:r>
          </a:p>
          <a:p>
            <a:pPr lvl="0"/>
            <a:r>
              <a:rPr lang="en-US" dirty="0"/>
              <a:t>10.2	This Outline Has Two Levels</a:t>
            </a:r>
          </a:p>
          <a:p>
            <a:pPr lvl="1"/>
            <a:r>
              <a:rPr lang="en-US" dirty="0"/>
              <a:t>Outline Items Usually Have No Ending Punctuation</a:t>
            </a:r>
          </a:p>
          <a:p>
            <a:pPr lvl="2"/>
            <a:r>
              <a:rPr lang="en-US" dirty="0"/>
              <a:t>Special Feature </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04265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6.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2.xml"/><Relationship Id="rId1"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04800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880275"/>
      </p:ext>
    </p:extLst>
  </p:cSld>
  <p:clrMap bg1="lt1" tx1="dk1" bg2="lt2" tx2="dk2" accent1="accent1" accent2="accent2" accent3="accent3" accent4="accent4" accent5="accent5" accent6="accent6" hlink="hlink" folHlink="folHlink"/>
  <p:sldLayoutIdLst>
    <p:sldLayoutId id="2147483940" r:id="rId1"/>
    <p:sldLayoutId id="2147483941" r:id="rId2"/>
  </p:sldLayoutIdLst>
  <p:hf hdr="0" dt="0"/>
  <p:txStyles>
    <p:titleStyle>
      <a:lvl1pPr algn="ctr" defTabSz="914400" rtl="0" eaLnBrk="1" latinLnBrk="0" hangingPunct="1">
        <a:lnSpc>
          <a:spcPct val="90000"/>
        </a:lnSpc>
        <a:spcBef>
          <a:spcPct val="0"/>
        </a:spcBef>
        <a:buNone/>
        <a:defRPr sz="1100" kern="1200">
          <a:solidFill>
            <a:schemeClr val="tx1"/>
          </a:solidFill>
          <a:latin typeface="Source Sans Pro" charset="0"/>
          <a:ea typeface="Source Sans Pro" charset="0"/>
          <a:cs typeface="Source Sans Pro"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0"/>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16" name="Rectangle 15"/>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Source Sans Pro" charset="0"/>
                <a:ea typeface="Source Sans Pro" charset="0"/>
                <a:cs typeface="Source Sans Pro" charset="0"/>
              </a:defRPr>
            </a:lvl1pPr>
          </a:lstStyle>
          <a:p>
            <a:fld id="{67B19427-F580-D146-B60E-4CADEE75497F}" type="slidenum">
              <a:rPr lang="en-US" smtClean="0"/>
              <a:pPr/>
              <a:t>‹#›</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1586285"/>
      </p:ext>
    </p:extLst>
  </p:cSld>
  <p:clrMap bg1="lt1" tx1="dk1" bg2="lt2" tx2="dk2" accent1="accent1" accent2="accent2" accent3="accent3" accent4="accent4" accent5="accent5" accent6="accent6" hlink="hlink" folHlink="folHlink"/>
  <p:sldLayoutIdLst>
    <p:sldLayoutId id="2147483937" r:id="rId1"/>
    <p:sldLayoutId id="2147483942" r:id="rId2"/>
    <p:sldLayoutId id="2147483956" r:id="rId3"/>
    <p:sldLayoutId id="2147483955" r:id="rId4"/>
    <p:sldLayoutId id="2147483957" r:id="rId5"/>
    <p:sldLayoutId id="2147483959" r:id="rId6"/>
    <p:sldLayoutId id="2147483958" r:id="rId7"/>
    <p:sldLayoutId id="2147483960" r:id="rId8"/>
    <p:sldLayoutId id="2147483961" r:id="rId9"/>
    <p:sldLayoutId id="2147483962" r:id="rId10"/>
    <p:sldLayoutId id="2147483963" r:id="rId11"/>
  </p:sldLayoutIdLst>
  <p:hf hdr="0" dt="0"/>
  <p:txStyles>
    <p:titleStyle>
      <a:lvl1pPr algn="l" defTabSz="914400" rtl="0" eaLnBrk="1" latinLnBrk="0" hangingPunct="1">
        <a:lnSpc>
          <a:spcPct val="90000"/>
        </a:lnSpc>
        <a:spcBef>
          <a:spcPct val="0"/>
        </a:spcBef>
        <a:buNone/>
        <a:defRPr sz="44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1066800"/>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11935529"/>
      </p:ext>
    </p:extLst>
  </p:cSld>
  <p:clrMap bg1="lt1" tx1="dk1" bg2="lt2" tx2="dk2" accent1="accent1" accent2="accent2" accent3="accent3" accent4="accent4" accent5="accent5" accent6="accent6" hlink="hlink" folHlink="folHlink"/>
  <p:sldLayoutIdLst>
    <p:sldLayoutId id="2147483944" r:id="rId1"/>
    <p:sldLayoutId id="2147483964" r:id="rId2"/>
  </p:sldLayoutIdLst>
  <p:hf hdr="0" dt="0"/>
  <p:txStyles>
    <p:titleStyle>
      <a:lvl1pPr algn="l" defTabSz="914400" rtl="0" eaLnBrk="1" latinLnBrk="0" hangingPunct="1">
        <a:lnSpc>
          <a:spcPct val="90000"/>
        </a:lnSpc>
        <a:spcBef>
          <a:spcPct val="0"/>
        </a:spcBef>
        <a:buNone/>
        <a:defRPr sz="4000" b="1" i="0" kern="1200">
          <a:solidFill>
            <a:schemeClr val="accent2"/>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7"/>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32194706"/>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94" r:id="rId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2"/>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6953850"/>
      </p:ext>
    </p:extLst>
  </p:cSld>
  <p:clrMap bg1="lt1" tx1="dk1" bg2="lt2" tx2="dk2" accent1="accent1" accent2="accent2" accent3="accent3" accent4="accent4" accent5="accent5" accent6="accent6" hlink="hlink" folHlink="folHlink"/>
  <p:sldLayoutIdLst>
    <p:sldLayoutId id="2147483969" r:id="rId1"/>
    <p:sldLayoutId id="2147483970" r:id="rId2"/>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026257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91" r:id="rId3"/>
    <p:sldLayoutId id="2147484004" r:id="rId4"/>
    <p:sldLayoutId id="2147483997" r:id="rId5"/>
    <p:sldLayoutId id="2147483974" r:id="rId6"/>
    <p:sldLayoutId id="2147483975" r:id="rId7"/>
    <p:sldLayoutId id="2147484000" r:id="rId8"/>
    <p:sldLayoutId id="2147484003" r:id="rId9"/>
    <p:sldLayoutId id="2147484002" r:id="rId10"/>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
        <p:nvSpPr>
          <p:cNvPr id="6" name="Slide Number Placeholder 5"/>
          <p:cNvSpPr>
            <a:spLocks noGrp="1"/>
          </p:cNvSpPr>
          <p:nvPr>
            <p:ph type="sldNum" sz="quarter" idx="4"/>
          </p:nvPr>
        </p:nvSpPr>
        <p:spPr>
          <a:xfrm>
            <a:off x="6457950" y="6356350"/>
            <a:ext cx="245745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ea typeface="Times New Roman" charset="0"/>
                <a:cs typeface="Times New Roman" charset="0"/>
              </a:defRPr>
            </a:lvl1pPr>
          </a:lstStyle>
          <a:p>
            <a:fld id="{43DD970A-8A59-5645-997B-8F1EF841716D}" type="slidenum">
              <a:rPr lang="en-US" smtClean="0"/>
              <a:pPr/>
              <a:t>‹#›</a:t>
            </a:fld>
            <a:endParaRPr lang="en-US" dirty="0"/>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40712"/>
      </p:ext>
    </p:extLst>
  </p:cSld>
  <p:clrMap bg1="lt1" tx1="dk1" bg2="lt2" tx2="dk2" accent1="accent1" accent2="accent2" accent3="accent3" accent4="accent4" accent5="accent5" accent6="accent6" hlink="hlink" folHlink="folHlink"/>
  <p:sldLayoutIdLst>
    <p:sldLayoutId id="2147483988" r:id="rId1"/>
    <p:sldLayoutId id="2147483978" r:id="rId2"/>
  </p:sldLayoutIdLst>
  <p:hf hdr="0" dt="0"/>
  <p:txStyles>
    <p:titleStyle>
      <a:lvl1pPr algn="l" defTabSz="914400" rtl="0" eaLnBrk="1" latinLnBrk="0" hangingPunct="1">
        <a:lnSpc>
          <a:spcPct val="90000"/>
        </a:lnSpc>
        <a:spcBef>
          <a:spcPct val="0"/>
        </a:spcBef>
        <a:buNone/>
        <a:defRPr sz="1600" b="0" i="0" kern="1200">
          <a:solidFill>
            <a:schemeClr val="tx1"/>
          </a:solidFill>
          <a:latin typeface="STIX" charset="0"/>
          <a:ea typeface="STIX" charset="0"/>
          <a:cs typeface="STIX"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9.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3.xml"/><Relationship Id="rId1" Type="http://schemas.openxmlformats.org/officeDocument/2006/relationships/vmlDrawing" Target="../drawings/vmlDrawing6.v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3.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3.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3.xml"/><Relationship Id="rId1" Type="http://schemas.openxmlformats.org/officeDocument/2006/relationships/vmlDrawing" Target="../drawings/vmlDrawing9.vml"/><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3.xml"/><Relationship Id="rId1" Type="http://schemas.openxmlformats.org/officeDocument/2006/relationships/vmlDrawing" Target="../drawings/vmlDrawing10.vml"/><Relationship Id="rId4" Type="http://schemas.openxmlformats.org/officeDocument/2006/relationships/image" Target="../media/image1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3.xml"/><Relationship Id="rId1" Type="http://schemas.openxmlformats.org/officeDocument/2006/relationships/vmlDrawing" Target="../drawings/vmlDrawing11.vml"/><Relationship Id="rId4" Type="http://schemas.openxmlformats.org/officeDocument/2006/relationships/image" Target="../media/image1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3.xml"/><Relationship Id="rId1" Type="http://schemas.openxmlformats.org/officeDocument/2006/relationships/vmlDrawing" Target="../drawings/vmlDrawing12.v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9.xml"/><Relationship Id="rId1" Type="http://schemas.openxmlformats.org/officeDocument/2006/relationships/vmlDrawing" Target="../drawings/vmlDrawing13.vml"/><Relationship Id="rId4" Type="http://schemas.openxmlformats.org/officeDocument/2006/relationships/image" Target="../media/image20.wmf"/></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3.xml"/><Relationship Id="rId1" Type="http://schemas.openxmlformats.org/officeDocument/2006/relationships/vmlDrawing" Target="../drawings/vmlDrawing14.vml"/><Relationship Id="rId4" Type="http://schemas.openxmlformats.org/officeDocument/2006/relationships/image" Target="../media/image2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3.xml"/><Relationship Id="rId1" Type="http://schemas.openxmlformats.org/officeDocument/2006/relationships/vmlDrawing" Target="../drawings/vmlDrawing15.vml"/><Relationship Id="rId6" Type="http://schemas.openxmlformats.org/officeDocument/2006/relationships/image" Target="../media/image24.wmf"/><Relationship Id="rId5" Type="http://schemas.openxmlformats.org/officeDocument/2006/relationships/oleObject" Target="../embeddings/oleObject19.bin"/><Relationship Id="rId4" Type="http://schemas.openxmlformats.org/officeDocument/2006/relationships/image" Target="../media/image2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3.xml"/><Relationship Id="rId1" Type="http://schemas.openxmlformats.org/officeDocument/2006/relationships/vmlDrawing" Target="../drawings/vmlDrawing16.vml"/><Relationship Id="rId6" Type="http://schemas.openxmlformats.org/officeDocument/2006/relationships/image" Target="../media/image26.wmf"/><Relationship Id="rId5" Type="http://schemas.openxmlformats.org/officeDocument/2006/relationships/oleObject" Target="../embeddings/oleObject21.bin"/><Relationship Id="rId4" Type="http://schemas.openxmlformats.org/officeDocument/2006/relationships/image" Target="../media/image25.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3.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3.xml"/><Relationship Id="rId1" Type="http://schemas.openxmlformats.org/officeDocument/2006/relationships/vmlDrawing" Target="../drawings/vmlDrawing17.vml"/><Relationship Id="rId6" Type="http://schemas.openxmlformats.org/officeDocument/2006/relationships/image" Target="../media/image28.wmf"/><Relationship Id="rId5" Type="http://schemas.openxmlformats.org/officeDocument/2006/relationships/oleObject" Target="../embeddings/oleObject23.bin"/><Relationship Id="rId4" Type="http://schemas.openxmlformats.org/officeDocument/2006/relationships/image" Target="../media/image27.wmf"/></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3.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3.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3.xml"/><Relationship Id="rId1" Type="http://schemas.openxmlformats.org/officeDocument/2006/relationships/vmlDrawing" Target="../drawings/vmlDrawing4.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D7B39C-BF00-4F13-B06E-082B0BDAE183}"/>
              </a:ext>
            </a:extLst>
          </p:cNvPr>
          <p:cNvSpPr>
            <a:spLocks noGrp="1"/>
          </p:cNvSpPr>
          <p:nvPr>
            <p:ph sz="quarter" idx="19"/>
          </p:nvPr>
        </p:nvSpPr>
        <p:spPr>
          <a:xfrm>
            <a:off x="152400" y="152400"/>
            <a:ext cx="8839200" cy="533400"/>
          </a:xfrm>
        </p:spPr>
        <p:txBody>
          <a:bodyPr/>
          <a:lstStyle/>
          <a:p>
            <a:r>
              <a:rPr lang="en-US" dirty="0"/>
              <a:t>Statistics Session 9</a:t>
            </a:r>
          </a:p>
        </p:txBody>
      </p:sp>
      <p:sp>
        <p:nvSpPr>
          <p:cNvPr id="3" name="Content Placeholder 2">
            <a:extLst>
              <a:ext uri="{FF2B5EF4-FFF2-40B4-BE49-F238E27FC236}">
                <a16:creationId xmlns:a16="http://schemas.microsoft.com/office/drawing/2014/main" id="{AED7E4D3-8A97-4719-BC9B-B3AFE3509321}"/>
              </a:ext>
            </a:extLst>
          </p:cNvPr>
          <p:cNvSpPr>
            <a:spLocks noGrp="1"/>
          </p:cNvSpPr>
          <p:nvPr>
            <p:ph sz="quarter" idx="20"/>
          </p:nvPr>
        </p:nvSpPr>
        <p:spPr>
          <a:xfrm>
            <a:off x="335423" y="685800"/>
            <a:ext cx="8839200" cy="2286000"/>
          </a:xfrm>
        </p:spPr>
        <p:txBody>
          <a:bodyPr/>
          <a:lstStyle/>
          <a:p>
            <a:r>
              <a:rPr lang="en-US" sz="3200" b="1" dirty="0"/>
              <a:t>Probability part 2</a:t>
            </a:r>
          </a:p>
        </p:txBody>
      </p:sp>
      <p:sp>
        <p:nvSpPr>
          <p:cNvPr id="11" name="Content Placeholder 5">
            <a:extLst>
              <a:ext uri="{FF2B5EF4-FFF2-40B4-BE49-F238E27FC236}">
                <a16:creationId xmlns:a16="http://schemas.microsoft.com/office/drawing/2014/main" id="{A5E8E772-A5C1-CC4B-8415-2CFD3BA5F8BA}"/>
              </a:ext>
            </a:extLst>
          </p:cNvPr>
          <p:cNvSpPr txBox="1">
            <a:spLocks/>
          </p:cNvSpPr>
          <p:nvPr/>
        </p:nvSpPr>
        <p:spPr>
          <a:xfrm>
            <a:off x="152400" y="3730447"/>
            <a:ext cx="8839200" cy="533400"/>
          </a:xfrm>
          <a:prstGeom prst="rect">
            <a:avLst/>
          </a:prstGeom>
        </p:spPr>
        <p:txBody>
          <a:bodyPr/>
          <a:lstStyle>
            <a:lvl1pPr marL="0" indent="0" algn="ctr" defTabSz="914400" rtl="0" eaLnBrk="1" latinLnBrk="0" hangingPunct="1">
              <a:lnSpc>
                <a:spcPct val="90000"/>
              </a:lnSpc>
              <a:spcBef>
                <a:spcPts val="1000"/>
              </a:spcBef>
              <a:buFont typeface="Arial"/>
              <a:buNone/>
              <a:defRPr sz="2800" b="0" i="0" kern="1200" baseline="0">
                <a:solidFill>
                  <a:schemeClr val="accent2"/>
                </a:solidFill>
                <a:latin typeface="STIX" charset="0"/>
                <a:ea typeface="STIX" charset="0"/>
                <a:cs typeface="STIX"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latin typeface="Times New Roman" panose="02020603050405020304" pitchFamily="18" charset="0"/>
              </a:rPr>
              <a:t>Ezra Halleck, City Tech (CUNY), Fall 2021</a:t>
            </a:r>
          </a:p>
        </p:txBody>
      </p:sp>
    </p:spTree>
    <p:extLst>
      <p:ext uri="{BB962C8B-B14F-4D97-AF65-F5344CB8AC3E}">
        <p14:creationId xmlns:p14="http://schemas.microsoft.com/office/powerpoint/2010/main" val="128720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B19427-F580-D146-B60E-4CADEE75497F}" type="slidenum">
              <a:rPr lang="en-US" smtClean="0"/>
              <a:pPr/>
              <a:t>10</a:t>
            </a:fld>
            <a:endParaRPr lang="en-US" dirty="0"/>
          </a:p>
        </p:txBody>
      </p:sp>
      <p:sp>
        <p:nvSpPr>
          <p:cNvPr id="5" name="Footer Placeholder 4"/>
          <p:cNvSpPr>
            <a:spLocks noGrp="1"/>
          </p:cNvSpPr>
          <p:nvPr>
            <p:ph type="ftr" sz="quarter" idx="11"/>
          </p:nvPr>
        </p:nvSpPr>
        <p:spPr/>
        <p:txBody>
          <a:bodyPr/>
          <a:lstStyle/>
          <a:p>
            <a:r>
              <a:rPr lang="en-IN" smtClean="0"/>
              <a:t>Copyright ©2016 John Wiley &amp; Sons, Inc. </a:t>
            </a:r>
            <a:endParaRPr lang="en-US" dirty="0"/>
          </a:p>
        </p:txBody>
      </p:sp>
      <p:pic>
        <p:nvPicPr>
          <p:cNvPr id="8" name="Picture 7"/>
          <p:cNvPicPr>
            <a:picLocks noChangeAspect="1"/>
          </p:cNvPicPr>
          <p:nvPr/>
        </p:nvPicPr>
        <p:blipFill>
          <a:blip r:embed="rId2"/>
          <a:stretch>
            <a:fillRect/>
          </a:stretch>
        </p:blipFill>
        <p:spPr>
          <a:xfrm>
            <a:off x="228600" y="1905000"/>
            <a:ext cx="8467725" cy="800100"/>
          </a:xfrm>
          <a:prstGeom prst="rect">
            <a:avLst/>
          </a:prstGeom>
        </p:spPr>
      </p:pic>
    </p:spTree>
    <p:extLst>
      <p:ext uri="{BB962C8B-B14F-4D97-AF65-F5344CB8AC3E}">
        <p14:creationId xmlns:p14="http://schemas.microsoft.com/office/powerpoint/2010/main" val="2966289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155699"/>
          </a:xfrm>
        </p:spPr>
        <p:txBody>
          <a:bodyPr>
            <a:normAutofit fontScale="90000"/>
          </a:bodyPr>
          <a:lstStyle/>
          <a:p>
            <a:r>
              <a:rPr lang="en-GB" dirty="0"/>
              <a:t>Counting Rule, Factorials, Combinations, and Permutations </a:t>
            </a:r>
            <a:r>
              <a:rPr lang="en-GB" sz="2700" b="0" dirty="0"/>
              <a:t>(2 of 3)</a:t>
            </a:r>
            <a:endParaRPr lang="en-US" dirty="0"/>
          </a:p>
        </p:txBody>
      </p:sp>
      <p:sp>
        <p:nvSpPr>
          <p:cNvPr id="3" name="Content Placeholder 2"/>
          <p:cNvSpPr>
            <a:spLocks noGrp="1"/>
          </p:cNvSpPr>
          <p:nvPr>
            <p:ph sz="quarter" idx="15"/>
          </p:nvPr>
        </p:nvSpPr>
        <p:spPr>
          <a:xfrm>
            <a:off x="304800" y="2057400"/>
            <a:ext cx="8534400" cy="1828800"/>
          </a:xfrm>
        </p:spPr>
        <p:txBody>
          <a:bodyPr/>
          <a:lstStyle/>
          <a:p>
            <a:r>
              <a:rPr lang="en-US" sz="2800" b="1" dirty="0">
                <a:solidFill>
                  <a:schemeClr val="accent2"/>
                </a:solidFill>
              </a:rPr>
              <a:t>Factorials</a:t>
            </a:r>
          </a:p>
          <a:p>
            <a:r>
              <a:rPr lang="en-US" sz="2800" b="1" dirty="0">
                <a:solidFill>
                  <a:srgbClr val="00007F"/>
                </a:solidFill>
              </a:rPr>
              <a:t>Definition</a:t>
            </a:r>
          </a:p>
          <a:p>
            <a:pPr marL="1588" indent="-1588"/>
            <a:r>
              <a:rPr lang="en-US" sz="2800" dirty="0"/>
              <a:t>The symbol </a:t>
            </a:r>
            <a:r>
              <a:rPr lang="en-US" sz="2800" b="1" i="1" dirty="0">
                <a:solidFill>
                  <a:schemeClr val="accent2"/>
                </a:solidFill>
              </a:rPr>
              <a:t>n!</a:t>
            </a:r>
            <a:r>
              <a:rPr lang="en-US" sz="2800" dirty="0"/>
              <a:t>, read as “</a:t>
            </a:r>
            <a:r>
              <a:rPr lang="en-US" sz="2800" b="1" i="1" dirty="0">
                <a:solidFill>
                  <a:schemeClr val="accent2"/>
                </a:solidFill>
              </a:rPr>
              <a:t>n</a:t>
            </a:r>
            <a:r>
              <a:rPr lang="en-US" sz="2800" b="1" dirty="0">
                <a:solidFill>
                  <a:schemeClr val="accent2"/>
                </a:solidFill>
              </a:rPr>
              <a:t> factorial</a:t>
            </a:r>
            <a:r>
              <a:rPr lang="en-US" sz="2800" dirty="0"/>
              <a:t>,” represents the product of all the integers from </a:t>
            </a:r>
            <a:r>
              <a:rPr lang="en-US" sz="2800" i="1" dirty="0"/>
              <a:t>n</a:t>
            </a:r>
            <a:r>
              <a:rPr lang="en-US" sz="2800" dirty="0"/>
              <a:t> to 1. In other words,</a:t>
            </a:r>
          </a:p>
        </p:txBody>
      </p:sp>
      <p:graphicFrame>
        <p:nvGraphicFramePr>
          <p:cNvPr id="18" name="Content Placeholder 17" descr="n factorial = n times, n minus 1, times n minus 2, times n minus 3 ... times 3 times 2 times 1."/>
          <p:cNvGraphicFramePr>
            <a:graphicFrameLocks noGrp="1" noChangeAspect="1"/>
          </p:cNvGraphicFramePr>
          <p:nvPr>
            <p:ph sz="quarter" idx="16"/>
          </p:nvPr>
        </p:nvGraphicFramePr>
        <p:xfrm>
          <a:off x="1447800" y="4101056"/>
          <a:ext cx="4991100" cy="482600"/>
        </p:xfrm>
        <a:graphic>
          <a:graphicData uri="http://schemas.openxmlformats.org/presentationml/2006/ole">
            <mc:AlternateContent xmlns:mc="http://schemas.openxmlformats.org/markup-compatibility/2006">
              <mc:Choice xmlns:v="urn:schemas-microsoft-com:vml" Requires="v">
                <p:oleObj spid="_x0000_s48147" name="Equation" r:id="rId3" imgW="4991040" imgH="482400" progId="Equation.DSMT4">
                  <p:embed/>
                </p:oleObj>
              </mc:Choice>
              <mc:Fallback>
                <p:oleObj name="Equation" r:id="rId3" imgW="4991040" imgH="482400" progId="Equation.DSMT4">
                  <p:embed/>
                  <p:pic>
                    <p:nvPicPr>
                      <p:cNvPr id="18" name="Content Placeholder 17" descr="n factorial = n times, n minus 1, times n minus 2, times n minus 3 ... times 3 times 2 times 1."/>
                      <p:cNvPicPr>
                        <a:picLocks noChangeAspect="1" noChangeArrowheads="1"/>
                      </p:cNvPicPr>
                      <p:nvPr/>
                    </p:nvPicPr>
                    <p:blipFill>
                      <a:blip r:embed="rId4"/>
                      <a:srcRect/>
                      <a:stretch>
                        <a:fillRect/>
                      </a:stretch>
                    </p:blipFill>
                    <p:spPr bwMode="auto">
                      <a:xfrm>
                        <a:off x="1447800" y="4101056"/>
                        <a:ext cx="4991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sz="quarter" idx="16"/>
          </p:nvPr>
        </p:nvSpPr>
        <p:spPr>
          <a:xfrm>
            <a:off x="304800" y="4737100"/>
            <a:ext cx="2286000" cy="520700"/>
          </a:xfrm>
        </p:spPr>
        <p:txBody>
          <a:bodyPr/>
          <a:lstStyle/>
          <a:p>
            <a:pPr algn="l"/>
            <a:r>
              <a:rPr lang="en-US" sz="2800" dirty="0"/>
              <a:t>By definition,</a:t>
            </a:r>
          </a:p>
        </p:txBody>
      </p:sp>
      <p:graphicFrame>
        <p:nvGraphicFramePr>
          <p:cNvPr id="20" name="Content Placeholder 19" descr="0 factorial = 1."/>
          <p:cNvGraphicFramePr>
            <a:graphicFrameLocks noGrp="1" noChangeAspect="1"/>
          </p:cNvGraphicFramePr>
          <p:nvPr>
            <p:ph sz="quarter" idx="16"/>
          </p:nvPr>
        </p:nvGraphicFramePr>
        <p:xfrm>
          <a:off x="2743200" y="5397674"/>
          <a:ext cx="1257300" cy="419100"/>
        </p:xfrm>
        <a:graphic>
          <a:graphicData uri="http://schemas.openxmlformats.org/presentationml/2006/ole">
            <mc:AlternateContent xmlns:mc="http://schemas.openxmlformats.org/markup-compatibility/2006">
              <mc:Choice xmlns:v="urn:schemas-microsoft-com:vml" Requires="v">
                <p:oleObj spid="_x0000_s48148" name="Equation" r:id="rId5" imgW="1257120" imgH="419040" progId="Equation.DSMT4">
                  <p:embed/>
                </p:oleObj>
              </mc:Choice>
              <mc:Fallback>
                <p:oleObj name="Equation" r:id="rId5" imgW="1257120" imgH="419040" progId="Equation.DSMT4">
                  <p:embed/>
                  <p:pic>
                    <p:nvPicPr>
                      <p:cNvPr id="20" name="Content Placeholder 19" descr="0 factorial = 1."/>
                      <p:cNvPicPr>
                        <a:picLocks noChangeAspect="1" noChangeArrowheads="1"/>
                      </p:cNvPicPr>
                      <p:nvPr/>
                    </p:nvPicPr>
                    <p:blipFill>
                      <a:blip r:embed="rId6"/>
                      <a:srcRect/>
                      <a:stretch>
                        <a:fillRect/>
                      </a:stretch>
                    </p:blipFill>
                    <p:spPr bwMode="auto">
                      <a:xfrm>
                        <a:off x="2743200" y="5397674"/>
                        <a:ext cx="12573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0"/>
          </p:nvPr>
        </p:nvSpPr>
        <p:spPr/>
        <p:txBody>
          <a:bodyPr/>
          <a:lstStyle/>
          <a:p>
            <a:fld id="{67B19427-F580-D146-B60E-4CADEE75497F}" type="slidenum">
              <a:rPr lang="en-US" smtClean="0"/>
              <a:pPr/>
              <a:t>11</a:t>
            </a:fld>
            <a:endParaRPr lang="en-US" dirty="0"/>
          </a:p>
        </p:txBody>
      </p:sp>
      <p:sp>
        <p:nvSpPr>
          <p:cNvPr id="6" name="Footer Placeholder 5"/>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4-34</a:t>
            </a:r>
            <a:endParaRPr lang="en-US" dirty="0"/>
          </a:p>
        </p:txBody>
      </p:sp>
      <p:sp>
        <p:nvSpPr>
          <p:cNvPr id="3" name="Content Placeholder 2"/>
          <p:cNvSpPr>
            <a:spLocks noGrp="1"/>
          </p:cNvSpPr>
          <p:nvPr>
            <p:ph sz="quarter" idx="16"/>
          </p:nvPr>
        </p:nvSpPr>
        <p:spPr>
          <a:xfrm>
            <a:off x="304800" y="1752600"/>
            <a:ext cx="8534400" cy="457200"/>
          </a:xfrm>
        </p:spPr>
        <p:txBody>
          <a:bodyPr/>
          <a:lstStyle/>
          <a:p>
            <a:pPr>
              <a:buClr>
                <a:schemeClr val="accent2"/>
              </a:buClr>
            </a:pPr>
            <a:r>
              <a:rPr lang="en-US" dirty="0">
                <a:latin typeface="Times New Roman" pitchFamily="18" charset="0"/>
              </a:rPr>
              <a:t>Evaluate 7!</a:t>
            </a:r>
          </a:p>
        </p:txBody>
      </p:sp>
      <p:graphicFrame>
        <p:nvGraphicFramePr>
          <p:cNvPr id="8" name="Content Placeholder 7" descr="7 factorial = 7 times 6 times 5 times 4 times 3 times 2 times 1 = 5040."/>
          <p:cNvGraphicFramePr>
            <a:graphicFrameLocks noGrp="1" noChangeAspect="1"/>
          </p:cNvGraphicFramePr>
          <p:nvPr>
            <p:ph sz="quarter" idx="16"/>
          </p:nvPr>
        </p:nvGraphicFramePr>
        <p:xfrm>
          <a:off x="1208924" y="2482663"/>
          <a:ext cx="4351252" cy="406774"/>
        </p:xfrm>
        <a:graphic>
          <a:graphicData uri="http://schemas.openxmlformats.org/presentationml/2006/ole">
            <mc:AlternateContent xmlns:mc="http://schemas.openxmlformats.org/markup-compatibility/2006">
              <mc:Choice xmlns:v="urn:schemas-microsoft-com:vml" Requires="v">
                <p:oleObj spid="_x0000_s49162" name="Equation" r:id="rId3" imgW="4483080" imgH="419040" progId="Equation.DSMT4">
                  <p:embed/>
                </p:oleObj>
              </mc:Choice>
              <mc:Fallback>
                <p:oleObj name="Equation" r:id="rId3" imgW="4483080" imgH="419040" progId="Equation.DSMT4">
                  <p:embed/>
                  <p:pic>
                    <p:nvPicPr>
                      <p:cNvPr id="8" name="Content Placeholder 7" descr="7 factorial = 7 times 6 times 5 times 4 times 3 times 2 times 1 = 50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8924" y="2482663"/>
                        <a:ext cx="4351252" cy="4067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12</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4-35</a:t>
            </a:r>
            <a:endParaRPr lang="en-US" dirty="0"/>
          </a:p>
        </p:txBody>
      </p:sp>
      <p:sp>
        <p:nvSpPr>
          <p:cNvPr id="3" name="Content Placeholder 2"/>
          <p:cNvSpPr>
            <a:spLocks noGrp="1"/>
          </p:cNvSpPr>
          <p:nvPr>
            <p:ph sz="quarter" idx="16"/>
          </p:nvPr>
        </p:nvSpPr>
        <p:spPr>
          <a:xfrm>
            <a:off x="304800" y="1752600"/>
            <a:ext cx="8534400" cy="457200"/>
          </a:xfrm>
        </p:spPr>
        <p:txBody>
          <a:bodyPr/>
          <a:lstStyle/>
          <a:p>
            <a:pPr>
              <a:buClr>
                <a:schemeClr val="accent2"/>
              </a:buClr>
            </a:pPr>
            <a:r>
              <a:rPr lang="en-US" dirty="0">
                <a:latin typeface="Times New Roman" pitchFamily="18" charset="0"/>
              </a:rPr>
              <a:t>Evaluate 10!</a:t>
            </a:r>
          </a:p>
        </p:txBody>
      </p:sp>
      <p:graphicFrame>
        <p:nvGraphicFramePr>
          <p:cNvPr id="9" name="Content Placeholder 8" descr="10 factorial = 10 times 9 times 8 times 7 times 6 times 5 times 4 times 3 times 2 times 1 = 3,628,800."/>
          <p:cNvGraphicFramePr>
            <a:graphicFrameLocks noGrp="1" noChangeAspect="1"/>
          </p:cNvGraphicFramePr>
          <p:nvPr>
            <p:ph sz="quarter" idx="16"/>
          </p:nvPr>
        </p:nvGraphicFramePr>
        <p:xfrm>
          <a:off x="1219200" y="2590800"/>
          <a:ext cx="4749800" cy="939800"/>
        </p:xfrm>
        <a:graphic>
          <a:graphicData uri="http://schemas.openxmlformats.org/presentationml/2006/ole">
            <mc:AlternateContent xmlns:mc="http://schemas.openxmlformats.org/markup-compatibility/2006">
              <mc:Choice xmlns:v="urn:schemas-microsoft-com:vml" Requires="v">
                <p:oleObj spid="_x0000_s50186" name="Equation" r:id="rId3" imgW="4749480" imgH="939600" progId="Equation.DSMT4">
                  <p:embed/>
                </p:oleObj>
              </mc:Choice>
              <mc:Fallback>
                <p:oleObj name="Equation" r:id="rId3" imgW="4749480" imgH="939600" progId="Equation.DSMT4">
                  <p:embed/>
                  <p:pic>
                    <p:nvPicPr>
                      <p:cNvPr id="9" name="Content Placeholder 8" descr="10 factorial = 10 times 9 times 8 times 7 times 6 times 5 times 4 times 3 times 2 times 1 = 3,628,8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590800"/>
                        <a:ext cx="47498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13</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4-36</a:t>
            </a:r>
            <a:endParaRPr lang="en-US" dirty="0"/>
          </a:p>
        </p:txBody>
      </p:sp>
      <p:sp>
        <p:nvSpPr>
          <p:cNvPr id="3" name="Content Placeholder 2"/>
          <p:cNvSpPr>
            <a:spLocks noGrp="1"/>
          </p:cNvSpPr>
          <p:nvPr>
            <p:ph sz="quarter" idx="16"/>
          </p:nvPr>
        </p:nvSpPr>
        <p:spPr>
          <a:xfrm>
            <a:off x="304800" y="1752600"/>
            <a:ext cx="8534400" cy="457200"/>
          </a:xfrm>
        </p:spPr>
        <p:txBody>
          <a:bodyPr/>
          <a:lstStyle/>
          <a:p>
            <a:pPr>
              <a:buClr>
                <a:schemeClr val="accent2"/>
              </a:buClr>
            </a:pPr>
            <a:r>
              <a:rPr lang="en-US" dirty="0">
                <a:latin typeface="Times New Roman" pitchFamily="18" charset="0"/>
              </a:rPr>
              <a:t>Evaluate (12−4)!</a:t>
            </a:r>
          </a:p>
        </p:txBody>
      </p:sp>
      <p:graphicFrame>
        <p:nvGraphicFramePr>
          <p:cNvPr id="9" name="Content Placeholder 8" descr="12 minus 4, factorial = 8 factorial = 8 times 7 times 6 times 5 times 4 times 3 times 2 times 1 = 40,320."/>
          <p:cNvGraphicFramePr>
            <a:graphicFrameLocks noGrp="1" noChangeAspect="1"/>
          </p:cNvGraphicFramePr>
          <p:nvPr>
            <p:ph sz="quarter" idx="16"/>
          </p:nvPr>
        </p:nvGraphicFramePr>
        <p:xfrm>
          <a:off x="1917178" y="2559628"/>
          <a:ext cx="4826000" cy="900545"/>
        </p:xfrm>
        <a:graphic>
          <a:graphicData uri="http://schemas.openxmlformats.org/presentationml/2006/ole">
            <mc:AlternateContent xmlns:mc="http://schemas.openxmlformats.org/markup-compatibility/2006">
              <mc:Choice xmlns:v="urn:schemas-microsoft-com:vml" Requires="v">
                <p:oleObj spid="_x0000_s51210" name="Equation" r:id="rId3" imgW="5308560" imgH="990360" progId="Equation.DSMT4">
                  <p:embed/>
                </p:oleObj>
              </mc:Choice>
              <mc:Fallback>
                <p:oleObj name="Equation" r:id="rId3" imgW="5308560" imgH="990360" progId="Equation.DSMT4">
                  <p:embed/>
                  <p:pic>
                    <p:nvPicPr>
                      <p:cNvPr id="9" name="Content Placeholder 8" descr="12 minus 4, factorial = 8 factorial = 8 times 7 times 6 times 5 times 4 times 3 times 2 times 1 = 40,3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7178" y="2559628"/>
                        <a:ext cx="4826000" cy="900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4-37</a:t>
            </a:r>
            <a:endParaRPr lang="en-US" dirty="0"/>
          </a:p>
        </p:txBody>
      </p:sp>
      <p:sp>
        <p:nvSpPr>
          <p:cNvPr id="3" name="Content Placeholder 2"/>
          <p:cNvSpPr>
            <a:spLocks noGrp="1"/>
          </p:cNvSpPr>
          <p:nvPr>
            <p:ph sz="quarter" idx="16"/>
          </p:nvPr>
        </p:nvSpPr>
        <p:spPr>
          <a:xfrm>
            <a:off x="304800" y="1752600"/>
            <a:ext cx="8534400" cy="457200"/>
          </a:xfrm>
        </p:spPr>
        <p:txBody>
          <a:bodyPr/>
          <a:lstStyle/>
          <a:p>
            <a:pPr>
              <a:buClr>
                <a:schemeClr val="accent2"/>
              </a:buClr>
            </a:pPr>
            <a:r>
              <a:rPr lang="en-US" dirty="0">
                <a:latin typeface="Times New Roman" pitchFamily="18" charset="0"/>
              </a:rPr>
              <a:t>Evaluate (5−5)!</a:t>
            </a:r>
          </a:p>
        </p:txBody>
      </p:sp>
      <p:graphicFrame>
        <p:nvGraphicFramePr>
          <p:cNvPr id="10" name="Content Placeholder 9" descr="5 minus 5, facotiral = 0 factorial = 1."/>
          <p:cNvGraphicFramePr>
            <a:graphicFrameLocks noGrp="1" noChangeAspect="1"/>
          </p:cNvGraphicFramePr>
          <p:nvPr>
            <p:ph sz="quarter" idx="16"/>
          </p:nvPr>
        </p:nvGraphicFramePr>
        <p:xfrm>
          <a:off x="1677095" y="2370249"/>
          <a:ext cx="2703711" cy="484626"/>
        </p:xfrm>
        <a:graphic>
          <a:graphicData uri="http://schemas.openxmlformats.org/presentationml/2006/ole">
            <mc:AlternateContent xmlns:mc="http://schemas.openxmlformats.org/markup-compatibility/2006">
              <mc:Choice xmlns:v="urn:schemas-microsoft-com:vml" Requires="v">
                <p:oleObj spid="_x0000_s52234" name="Equation" r:id="rId3" imgW="2692080" imgH="482400" progId="Equation.DSMT4">
                  <p:embed/>
                </p:oleObj>
              </mc:Choice>
              <mc:Fallback>
                <p:oleObj name="Equation" r:id="rId3" imgW="2692080" imgH="482400" progId="Equation.DSMT4">
                  <p:embed/>
                  <p:pic>
                    <p:nvPicPr>
                      <p:cNvPr id="10" name="Content Placeholder 9" descr="5 minus 5, facotiral = 0 factorial = 1."/>
                      <p:cNvPicPr>
                        <a:picLocks noChangeAspect="1" noChangeArrowheads="1"/>
                      </p:cNvPicPr>
                      <p:nvPr/>
                    </p:nvPicPr>
                    <p:blipFill>
                      <a:blip r:embed="rId4"/>
                      <a:srcRect/>
                      <a:stretch>
                        <a:fillRect/>
                      </a:stretch>
                    </p:blipFill>
                    <p:spPr bwMode="auto">
                      <a:xfrm>
                        <a:off x="1677095" y="2370249"/>
                        <a:ext cx="2703711" cy="4846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7"/>
          </p:nvPr>
        </p:nvSpPr>
        <p:spPr>
          <a:xfrm>
            <a:off x="304800" y="2971800"/>
            <a:ext cx="8534400" cy="533400"/>
          </a:xfrm>
        </p:spPr>
        <p:txBody>
          <a:bodyPr/>
          <a:lstStyle/>
          <a:p>
            <a:r>
              <a:rPr lang="en-US" dirty="0">
                <a:latin typeface="Times New Roman" pitchFamily="18" charset="0"/>
              </a:rPr>
              <a:t>Note that 0! is always equal to 1.</a:t>
            </a:r>
            <a:endParaRPr lang="en-GB"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15</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B19427-F580-D146-B60E-4CADEE75497F}" type="slidenum">
              <a:rPr lang="en-US" smtClean="0"/>
              <a:pPr/>
              <a:t>16</a:t>
            </a:fld>
            <a:endParaRPr lang="en-US" dirty="0"/>
          </a:p>
        </p:txBody>
      </p:sp>
      <p:sp>
        <p:nvSpPr>
          <p:cNvPr id="5" name="Footer Placeholder 4"/>
          <p:cNvSpPr>
            <a:spLocks noGrp="1"/>
          </p:cNvSpPr>
          <p:nvPr>
            <p:ph type="ftr" sz="quarter" idx="11"/>
          </p:nvPr>
        </p:nvSpPr>
        <p:spPr/>
        <p:txBody>
          <a:bodyPr/>
          <a:lstStyle/>
          <a:p>
            <a:r>
              <a:rPr lang="en-IN" smtClean="0"/>
              <a:t>Copyright ©2016 John Wiley &amp; Sons, Inc. </a:t>
            </a:r>
            <a:endParaRPr lang="en-US" dirty="0"/>
          </a:p>
        </p:txBody>
      </p:sp>
      <p:sp>
        <p:nvSpPr>
          <p:cNvPr id="7" name="Content Placeholder 6"/>
          <p:cNvSpPr>
            <a:spLocks noGrp="1"/>
          </p:cNvSpPr>
          <p:nvPr>
            <p:ph sz="quarter" idx="18"/>
          </p:nvPr>
        </p:nvSpPr>
        <p:spPr/>
        <p:txBody>
          <a:bodyPr/>
          <a:lstStyle/>
          <a:p>
            <a:endParaRPr lang="en-US"/>
          </a:p>
        </p:txBody>
      </p:sp>
      <p:pic>
        <p:nvPicPr>
          <p:cNvPr id="8" name="Picture 7"/>
          <p:cNvPicPr>
            <a:picLocks noChangeAspect="1"/>
          </p:cNvPicPr>
          <p:nvPr/>
        </p:nvPicPr>
        <p:blipFill>
          <a:blip r:embed="rId2"/>
          <a:stretch>
            <a:fillRect/>
          </a:stretch>
        </p:blipFill>
        <p:spPr>
          <a:xfrm>
            <a:off x="295564" y="2286000"/>
            <a:ext cx="8524875" cy="762000"/>
          </a:xfrm>
          <a:prstGeom prst="rect">
            <a:avLst/>
          </a:prstGeom>
        </p:spPr>
      </p:pic>
    </p:spTree>
    <p:extLst>
      <p:ext uri="{BB962C8B-B14F-4D97-AF65-F5344CB8AC3E}">
        <p14:creationId xmlns:p14="http://schemas.microsoft.com/office/powerpoint/2010/main" val="247388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Permutations </a:t>
            </a:r>
            <a:r>
              <a:rPr lang="en-IN" sz="2000" b="0" i="0" kern="1200" baseline="0" dirty="0">
                <a:solidFill>
                  <a:schemeClr val="accent1"/>
                </a:solidFill>
                <a:latin typeface="Times New Roman" charset="0"/>
                <a:ea typeface="Times New Roman" charset="0"/>
                <a:cs typeface="Times New Roman" charset="0"/>
              </a:rPr>
              <a:t>(2 of 2)</a:t>
            </a:r>
            <a:endParaRPr lang="en-US" sz="2000" b="0" baseline="0" dirty="0"/>
          </a:p>
        </p:txBody>
      </p:sp>
      <p:sp>
        <p:nvSpPr>
          <p:cNvPr id="3" name="Content Placeholder 2"/>
          <p:cNvSpPr>
            <a:spLocks noGrp="1"/>
          </p:cNvSpPr>
          <p:nvPr>
            <p:ph sz="quarter" idx="16"/>
          </p:nvPr>
        </p:nvSpPr>
        <p:spPr>
          <a:xfrm>
            <a:off x="304800" y="1752600"/>
            <a:ext cx="8534400" cy="1752600"/>
          </a:xfrm>
        </p:spPr>
        <p:txBody>
          <a:bodyPr>
            <a:noAutofit/>
          </a:bodyPr>
          <a:lstStyle/>
          <a:p>
            <a:pPr>
              <a:buClr>
                <a:schemeClr val="accent2"/>
              </a:buClr>
            </a:pPr>
            <a:r>
              <a:rPr lang="en-US" b="1" dirty="0">
                <a:solidFill>
                  <a:schemeClr val="accent2"/>
                </a:solidFill>
                <a:latin typeface="Times New Roman" pitchFamily="18" charset="0"/>
              </a:rPr>
              <a:t>Permutations Formula</a:t>
            </a:r>
          </a:p>
          <a:p>
            <a:pPr>
              <a:buClr>
                <a:schemeClr val="accent2"/>
              </a:buClr>
            </a:pPr>
            <a:r>
              <a:rPr lang="en-US" dirty="0">
                <a:latin typeface="Times New Roman" pitchFamily="18" charset="0"/>
              </a:rPr>
              <a:t>The following formula is used to find the number of permutations or arrangements of selecting </a:t>
            </a:r>
            <a:r>
              <a:rPr lang="en-US" i="1" dirty="0">
                <a:latin typeface="Times New Roman" pitchFamily="18" charset="0"/>
              </a:rPr>
              <a:t>x</a:t>
            </a:r>
            <a:r>
              <a:rPr lang="en-US" dirty="0">
                <a:latin typeface="Times New Roman" pitchFamily="18" charset="0"/>
              </a:rPr>
              <a:t> items out of </a:t>
            </a:r>
            <a:r>
              <a:rPr lang="en-US" i="1" dirty="0">
                <a:latin typeface="Times New Roman" pitchFamily="18" charset="0"/>
              </a:rPr>
              <a:t>n</a:t>
            </a:r>
            <a:r>
              <a:rPr lang="en-US" dirty="0">
                <a:latin typeface="Times New Roman" pitchFamily="18" charset="0"/>
              </a:rPr>
              <a:t> items. Note that here, the </a:t>
            </a:r>
            <a:r>
              <a:rPr lang="en-US" i="1" dirty="0">
                <a:latin typeface="Times New Roman" pitchFamily="18" charset="0"/>
              </a:rPr>
              <a:t>n</a:t>
            </a:r>
            <a:r>
              <a:rPr lang="en-US" dirty="0">
                <a:latin typeface="Times New Roman" pitchFamily="18" charset="0"/>
              </a:rPr>
              <a:t> items must all be different.</a:t>
            </a:r>
          </a:p>
        </p:txBody>
      </p:sp>
      <p:graphicFrame>
        <p:nvGraphicFramePr>
          <p:cNvPr id="8" name="Content Placeholder 3" descr="sub n P sub x = start fraction n factorial over left parenthesis n minus x right parenthesis factorial end fraction&#10;"/>
          <p:cNvGraphicFramePr>
            <a:graphicFrameLocks noGrp="1" noChangeAspect="1"/>
          </p:cNvGraphicFramePr>
          <p:nvPr>
            <p:ph sz="quarter" idx="16"/>
          </p:nvPr>
        </p:nvGraphicFramePr>
        <p:xfrm>
          <a:off x="3200400" y="3810000"/>
          <a:ext cx="2540000" cy="952500"/>
        </p:xfrm>
        <a:graphic>
          <a:graphicData uri="http://schemas.openxmlformats.org/presentationml/2006/ole">
            <mc:AlternateContent xmlns:mc="http://schemas.openxmlformats.org/markup-compatibility/2006">
              <mc:Choice xmlns:v="urn:schemas-microsoft-com:vml" Requires="v">
                <p:oleObj spid="_x0000_s59402" name="Equation" r:id="rId3" imgW="2539800" imgH="952200" progId="Equation.DSMT4">
                  <p:embed/>
                </p:oleObj>
              </mc:Choice>
              <mc:Fallback>
                <p:oleObj name="Equation" r:id="rId3" imgW="2539800" imgH="952200" progId="Equation.DSMT4">
                  <p:embed/>
                  <p:pic>
                    <p:nvPicPr>
                      <p:cNvPr id="8" name="Content Placeholder 3" descr="sub n P sub x = start fraction n factorial over left parenthesis n minus x right parenthesis factorial end fraction&#10;"/>
                      <p:cNvPicPr>
                        <a:picLocks noChangeAspect="1" noChangeArrowheads="1"/>
                      </p:cNvPicPr>
                      <p:nvPr/>
                    </p:nvPicPr>
                    <p:blipFill>
                      <a:blip r:embed="rId4"/>
                      <a:srcRect/>
                      <a:stretch>
                        <a:fillRect/>
                      </a:stretch>
                    </p:blipFill>
                    <p:spPr bwMode="auto">
                      <a:xfrm>
                        <a:off x="3200400" y="3810000"/>
                        <a:ext cx="25400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17</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Permutations </a:t>
            </a:r>
            <a:r>
              <a:rPr lang="en-IN" sz="2000" b="0" i="0" kern="1200" baseline="0" dirty="0">
                <a:solidFill>
                  <a:schemeClr val="accent1"/>
                </a:solidFill>
                <a:latin typeface="Times New Roman" charset="0"/>
                <a:ea typeface="Times New Roman" charset="0"/>
                <a:cs typeface="Times New Roman" charset="0"/>
              </a:rPr>
              <a:t>(1 of 2)</a:t>
            </a:r>
            <a:endParaRPr lang="en-US" sz="2000" b="0" baseline="0" dirty="0"/>
          </a:p>
        </p:txBody>
      </p:sp>
      <p:sp>
        <p:nvSpPr>
          <p:cNvPr id="3" name="Content Placeholder 2"/>
          <p:cNvSpPr>
            <a:spLocks noGrp="1"/>
          </p:cNvSpPr>
          <p:nvPr>
            <p:ph sz="quarter" idx="16"/>
          </p:nvPr>
        </p:nvSpPr>
        <p:spPr>
          <a:xfrm>
            <a:off x="304800" y="1752600"/>
            <a:ext cx="8534400" cy="2209800"/>
          </a:xfrm>
        </p:spPr>
        <p:txBody>
          <a:bodyPr/>
          <a:lstStyle/>
          <a:p>
            <a:pPr>
              <a:buClr>
                <a:schemeClr val="accent2"/>
              </a:buClr>
            </a:pPr>
            <a:r>
              <a:rPr lang="en-US" b="1" dirty="0">
                <a:solidFill>
                  <a:schemeClr val="accent2"/>
                </a:solidFill>
                <a:latin typeface="Times New Roman" pitchFamily="18" charset="0"/>
              </a:rPr>
              <a:t>Permutations Notation </a:t>
            </a:r>
          </a:p>
          <a:p>
            <a:pPr>
              <a:buClr>
                <a:schemeClr val="accent2"/>
              </a:buClr>
            </a:pPr>
            <a:r>
              <a:rPr lang="en-US" b="1" dirty="0">
                <a:solidFill>
                  <a:schemeClr val="accent2"/>
                </a:solidFill>
                <a:latin typeface="Times New Roman" pitchFamily="18" charset="0"/>
              </a:rPr>
              <a:t>Permutations</a:t>
            </a:r>
            <a:r>
              <a:rPr lang="en-US" dirty="0">
                <a:latin typeface="Times New Roman" pitchFamily="18" charset="0"/>
              </a:rPr>
              <a:t> give the total selections of </a:t>
            </a:r>
            <a:r>
              <a:rPr lang="en-US" i="1" dirty="0">
                <a:latin typeface="Times New Roman" pitchFamily="18" charset="0"/>
              </a:rPr>
              <a:t>x</a:t>
            </a:r>
            <a:r>
              <a:rPr lang="en-US" dirty="0">
                <a:latin typeface="Times New Roman" pitchFamily="18" charset="0"/>
              </a:rPr>
              <a:t> element from </a:t>
            </a:r>
            <a:r>
              <a:rPr lang="en-US" i="1" dirty="0">
                <a:latin typeface="Times New Roman" pitchFamily="18" charset="0"/>
              </a:rPr>
              <a:t>n</a:t>
            </a:r>
            <a:r>
              <a:rPr lang="en-US" dirty="0">
                <a:latin typeface="Times New Roman" pitchFamily="18" charset="0"/>
              </a:rPr>
              <a:t> (different) elements in such a way that the order of selections is important. The notation used to denote the permutations is</a:t>
            </a:r>
          </a:p>
        </p:txBody>
      </p:sp>
      <p:graphicFrame>
        <p:nvGraphicFramePr>
          <p:cNvPr id="10" name="Content Placeholder 3" descr="sub n P sub x&#10;"/>
          <p:cNvGraphicFramePr>
            <a:graphicFrameLocks noGrp="1" noChangeAspect="1"/>
          </p:cNvGraphicFramePr>
          <p:nvPr>
            <p:ph sz="quarter" idx="16"/>
          </p:nvPr>
        </p:nvGraphicFramePr>
        <p:xfrm>
          <a:off x="4324350" y="4152726"/>
          <a:ext cx="495300" cy="431800"/>
        </p:xfrm>
        <a:graphic>
          <a:graphicData uri="http://schemas.openxmlformats.org/presentationml/2006/ole">
            <mc:AlternateContent xmlns:mc="http://schemas.openxmlformats.org/markup-compatibility/2006">
              <mc:Choice xmlns:v="urn:schemas-microsoft-com:vml" Requires="v">
                <p:oleObj spid="_x0000_s58378" name="Equation" r:id="rId3" imgW="495000" imgH="431640" progId="Equation.DSMT4">
                  <p:embed/>
                </p:oleObj>
              </mc:Choice>
              <mc:Fallback>
                <p:oleObj name="Equation" r:id="rId3" imgW="495000" imgH="431640" progId="Equation.DSMT4">
                  <p:embed/>
                  <p:pic>
                    <p:nvPicPr>
                      <p:cNvPr id="10" name="Content Placeholder 3" descr="sub n P sub x&#10;"/>
                      <p:cNvPicPr>
                        <a:picLocks noChangeAspect="1" noChangeArrowheads="1"/>
                      </p:cNvPicPr>
                      <p:nvPr/>
                    </p:nvPicPr>
                    <p:blipFill>
                      <a:blip r:embed="rId4"/>
                      <a:srcRect/>
                      <a:stretch>
                        <a:fillRect/>
                      </a:stretch>
                    </p:blipFill>
                    <p:spPr bwMode="auto">
                      <a:xfrm>
                        <a:off x="4324350" y="4152726"/>
                        <a:ext cx="4953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7"/>
          </p:nvPr>
        </p:nvSpPr>
        <p:spPr>
          <a:xfrm>
            <a:off x="304800" y="4800600"/>
            <a:ext cx="8534400" cy="1219200"/>
          </a:xfrm>
        </p:spPr>
        <p:txBody>
          <a:bodyPr/>
          <a:lstStyle/>
          <a:p>
            <a:r>
              <a:rPr lang="en-US" dirty="0">
                <a:latin typeface="Times New Roman" pitchFamily="18" charset="0"/>
              </a:rPr>
              <a:t>which is read as “the number of permutations of selecting </a:t>
            </a:r>
            <a:r>
              <a:rPr lang="en-US" i="1" dirty="0">
                <a:latin typeface="Times New Roman" pitchFamily="18" charset="0"/>
              </a:rPr>
              <a:t>x</a:t>
            </a:r>
            <a:r>
              <a:rPr lang="en-US" dirty="0">
                <a:latin typeface="Times New Roman" pitchFamily="18" charset="0"/>
              </a:rPr>
              <a:t> elements from </a:t>
            </a:r>
            <a:r>
              <a:rPr lang="en-US" i="1" dirty="0">
                <a:latin typeface="Times New Roman" pitchFamily="18" charset="0"/>
              </a:rPr>
              <a:t>n</a:t>
            </a:r>
            <a:r>
              <a:rPr lang="en-US" dirty="0">
                <a:latin typeface="Times New Roman" pitchFamily="18" charset="0"/>
              </a:rPr>
              <a:t> elements.” Permutations are also called </a:t>
            </a:r>
            <a:r>
              <a:rPr lang="en-US" b="1" dirty="0">
                <a:solidFill>
                  <a:schemeClr val="accent2"/>
                </a:solidFill>
                <a:latin typeface="Times New Roman" pitchFamily="18" charset="0"/>
              </a:rPr>
              <a:t>arrangements</a:t>
            </a:r>
            <a:r>
              <a:rPr lang="en-US" dirty="0">
                <a:latin typeface="Times New Roman" pitchFamily="18" charset="0"/>
              </a:rPr>
              <a:t>.</a:t>
            </a:r>
            <a:endParaRPr lang="en-GB"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18</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4-41</a:t>
            </a:r>
          </a:p>
        </p:txBody>
      </p:sp>
      <p:sp>
        <p:nvSpPr>
          <p:cNvPr id="3" name="Content Placeholder 2"/>
          <p:cNvSpPr>
            <a:spLocks noGrp="1"/>
          </p:cNvSpPr>
          <p:nvPr>
            <p:ph sz="quarter" idx="16"/>
          </p:nvPr>
        </p:nvSpPr>
        <p:spPr/>
        <p:txBody>
          <a:bodyPr/>
          <a:lstStyle/>
          <a:p>
            <a:r>
              <a:rPr lang="en-US" dirty="0"/>
              <a:t>A club has 20 members. They are to select three office holders – president, secretary, and treasurer – for next year. They always select these office holders by drawing 3 names randomly from the names of all members. The first person selected becomes the president, the second is the secretary, and the third one takes over as treasurer. Thus, the order in which 3 names are selected from the 20 names is important. Find the total arrangements of 3 names from these 20.</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19</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B19427-F580-D146-B60E-4CADEE75497F}" type="slidenum">
              <a:rPr lang="en-US" smtClean="0"/>
              <a:pPr/>
              <a:t>2</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pic>
        <p:nvPicPr>
          <p:cNvPr id="8" name="Picture 7"/>
          <p:cNvPicPr>
            <a:picLocks noChangeAspect="1"/>
          </p:cNvPicPr>
          <p:nvPr/>
        </p:nvPicPr>
        <p:blipFill>
          <a:blip r:embed="rId2"/>
          <a:stretch>
            <a:fillRect/>
          </a:stretch>
        </p:blipFill>
        <p:spPr>
          <a:xfrm>
            <a:off x="733425" y="1143000"/>
            <a:ext cx="7677150" cy="122872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4-41: Solution</a:t>
            </a:r>
            <a:endParaRPr lang="en-US" dirty="0"/>
          </a:p>
        </p:txBody>
      </p:sp>
      <p:graphicFrame>
        <p:nvGraphicFramePr>
          <p:cNvPr id="10" name="Content Placeholder 9" descr="n = total members of the club = 20. x = number of names to be selected = 3."/>
          <p:cNvGraphicFramePr>
            <a:graphicFrameLocks noGrp="1" noChangeAspect="1"/>
          </p:cNvGraphicFramePr>
          <p:nvPr>
            <p:ph sz="quarter" idx="16"/>
          </p:nvPr>
        </p:nvGraphicFramePr>
        <p:xfrm>
          <a:off x="1066800" y="2041221"/>
          <a:ext cx="5232400" cy="812800"/>
        </p:xfrm>
        <a:graphic>
          <a:graphicData uri="http://schemas.openxmlformats.org/presentationml/2006/ole">
            <mc:AlternateContent xmlns:mc="http://schemas.openxmlformats.org/markup-compatibility/2006">
              <mc:Choice xmlns:v="urn:schemas-microsoft-com:vml" Requires="v">
                <p:oleObj spid="_x0000_s60435" name="Equation" r:id="rId3" imgW="5232240" imgH="812520" progId="Equation.DSMT4">
                  <p:embed/>
                </p:oleObj>
              </mc:Choice>
              <mc:Fallback>
                <p:oleObj name="Equation" r:id="rId3" imgW="5232240" imgH="812520" progId="Equation.DSMT4">
                  <p:embed/>
                  <p:pic>
                    <p:nvPicPr>
                      <p:cNvPr id="10" name="Content Placeholder 9" descr="n = total members of the club = 20. x = number of names to be selected =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041221"/>
                        <a:ext cx="52324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Content Placeholder 4" descr="sub n P sub x = start fraction n factorial over left parenthesis n minus x right parenthesis factorial end fraction = start fraction 20 factorial over left parenthesis 20 minus 3 right parenthesis factorial end fraction = start fraction 20 factorial over 17 factorial end fraction = 6840&#10;"/>
          <p:cNvGraphicFramePr>
            <a:graphicFrameLocks noGrp="1" noChangeAspect="1"/>
          </p:cNvGraphicFramePr>
          <p:nvPr>
            <p:ph sz="quarter" idx="17"/>
          </p:nvPr>
        </p:nvGraphicFramePr>
        <p:xfrm>
          <a:off x="1038616" y="3140988"/>
          <a:ext cx="4724400" cy="838200"/>
        </p:xfrm>
        <a:graphic>
          <a:graphicData uri="http://schemas.openxmlformats.org/presentationml/2006/ole">
            <mc:AlternateContent xmlns:mc="http://schemas.openxmlformats.org/markup-compatibility/2006">
              <mc:Choice xmlns:v="urn:schemas-microsoft-com:vml" Requires="v">
                <p:oleObj spid="_x0000_s60436" name="Equation" r:id="rId5" imgW="4724280" imgH="838080" progId="Equation.DSMT4">
                  <p:embed/>
                </p:oleObj>
              </mc:Choice>
              <mc:Fallback>
                <p:oleObj name="Equation" r:id="rId5" imgW="4724280" imgH="838080" progId="Equation.DSMT4">
                  <p:embed/>
                  <p:pic>
                    <p:nvPicPr>
                      <p:cNvPr id="11" name="Content Placeholder 4" descr="sub n P sub x = start fraction n factorial over left parenthesis n minus x right parenthesis factorial end fraction = start fraction 20 factorial over left parenthesis 20 minus 3 right parenthesis factorial end fraction = start fraction 20 factorial over 17 factorial end fraction = 6840&#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8616" y="3140988"/>
                        <a:ext cx="4724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8"/>
          </p:nvPr>
        </p:nvSpPr>
        <p:spPr>
          <a:xfrm>
            <a:off x="304800" y="4343400"/>
            <a:ext cx="8534400" cy="762000"/>
          </a:xfrm>
        </p:spPr>
        <p:txBody>
          <a:bodyPr/>
          <a:lstStyle/>
          <a:p>
            <a:r>
              <a:rPr lang="en-US" sz="2400" dirty="0">
                <a:latin typeface="Times New Roman" panose="02020603050405020304" pitchFamily="18" charset="0"/>
                <a:cs typeface="Times New Roman" panose="02020603050405020304" pitchFamily="18" charset="0"/>
              </a:rPr>
              <a:t>Thus, there are 6840 permutations or arrangements for selecting 3 names out of 20.</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20</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43DD970A-8A59-5645-997B-8F1EF841716D}" type="slidenum">
              <a:rPr lang="en-US" smtClean="0"/>
              <a:pPr/>
              <a:t>21</a:t>
            </a:fld>
            <a:endParaRPr lang="en-US" dirty="0"/>
          </a:p>
        </p:txBody>
      </p:sp>
      <p:sp>
        <p:nvSpPr>
          <p:cNvPr id="5" name="Footer Placeholder 4"/>
          <p:cNvSpPr>
            <a:spLocks noGrp="1"/>
          </p:cNvSpPr>
          <p:nvPr>
            <p:ph type="ftr" sz="quarter" idx="11"/>
          </p:nvPr>
        </p:nvSpPr>
        <p:spPr/>
        <p:txBody>
          <a:bodyPr/>
          <a:lstStyle/>
          <a:p>
            <a:r>
              <a:rPr lang="en-IN" smtClean="0"/>
              <a:t>Copyright ©2016 John Wiley &amp; Sons, Inc. </a:t>
            </a:r>
            <a:endParaRPr lang="en-US" dirty="0"/>
          </a:p>
        </p:txBody>
      </p:sp>
      <p:pic>
        <p:nvPicPr>
          <p:cNvPr id="6" name="Picture 5"/>
          <p:cNvPicPr>
            <a:picLocks noChangeAspect="1"/>
          </p:cNvPicPr>
          <p:nvPr/>
        </p:nvPicPr>
        <p:blipFill>
          <a:blip r:embed="rId2"/>
          <a:stretch>
            <a:fillRect/>
          </a:stretch>
        </p:blipFill>
        <p:spPr>
          <a:xfrm>
            <a:off x="957262" y="2957512"/>
            <a:ext cx="7229475" cy="942975"/>
          </a:xfrm>
          <a:prstGeom prst="rect">
            <a:avLst/>
          </a:prstGeom>
        </p:spPr>
      </p:pic>
    </p:spTree>
    <p:extLst>
      <p:ext uri="{BB962C8B-B14F-4D97-AF65-F5344CB8AC3E}">
        <p14:creationId xmlns:p14="http://schemas.microsoft.com/office/powerpoint/2010/main" val="1074339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66799"/>
          </a:xfrm>
        </p:spPr>
        <p:txBody>
          <a:bodyPr>
            <a:normAutofit fontScale="90000"/>
          </a:bodyPr>
          <a:lstStyle/>
          <a:p>
            <a:r>
              <a:rPr lang="en-GB" dirty="0"/>
              <a:t>Counting Rule, Factorials, Combinations, and Permutations </a:t>
            </a:r>
            <a:r>
              <a:rPr lang="en-GB" sz="2700" b="0" dirty="0"/>
              <a:t>(3 of 3)</a:t>
            </a:r>
            <a:endParaRPr lang="en-US" sz="2700" b="0" dirty="0"/>
          </a:p>
        </p:txBody>
      </p:sp>
      <p:sp>
        <p:nvSpPr>
          <p:cNvPr id="3" name="Content Placeholder 2"/>
          <p:cNvSpPr>
            <a:spLocks noGrp="1"/>
          </p:cNvSpPr>
          <p:nvPr>
            <p:ph sz="quarter" idx="15"/>
          </p:nvPr>
        </p:nvSpPr>
        <p:spPr>
          <a:xfrm>
            <a:off x="304800" y="1981200"/>
            <a:ext cx="8534400" cy="2311400"/>
          </a:xfrm>
        </p:spPr>
        <p:txBody>
          <a:bodyPr/>
          <a:lstStyle/>
          <a:p>
            <a:r>
              <a:rPr lang="en-US" sz="2800" b="1" dirty="0">
                <a:solidFill>
                  <a:schemeClr val="accent2"/>
                </a:solidFill>
              </a:rPr>
              <a:t>Combinations</a:t>
            </a:r>
          </a:p>
          <a:p>
            <a:r>
              <a:rPr lang="en-US" sz="2800" b="1" dirty="0">
                <a:solidFill>
                  <a:srgbClr val="00007F"/>
                </a:solidFill>
              </a:rPr>
              <a:t>Definition</a:t>
            </a:r>
          </a:p>
          <a:p>
            <a:pPr marL="1588" indent="-1588"/>
            <a:r>
              <a:rPr lang="en-US" sz="2800" b="1" dirty="0">
                <a:solidFill>
                  <a:schemeClr val="accent2"/>
                </a:solidFill>
              </a:rPr>
              <a:t>Combinations</a:t>
            </a:r>
            <a:r>
              <a:rPr lang="en-US" sz="2800" dirty="0"/>
              <a:t> give the number of ways </a:t>
            </a:r>
            <a:r>
              <a:rPr lang="en-US" sz="2800" i="1" dirty="0"/>
              <a:t>x</a:t>
            </a:r>
            <a:r>
              <a:rPr lang="en-US" sz="2800" dirty="0"/>
              <a:t> elements can be selected from </a:t>
            </a:r>
            <a:r>
              <a:rPr lang="en-US" sz="2800" i="1" dirty="0"/>
              <a:t>n</a:t>
            </a:r>
            <a:r>
              <a:rPr lang="en-US" sz="2800" dirty="0"/>
              <a:t> elements. The notation used to denote the total number of combinations is</a:t>
            </a:r>
          </a:p>
        </p:txBody>
      </p:sp>
      <p:graphicFrame>
        <p:nvGraphicFramePr>
          <p:cNvPr id="9" name="Content Placeholder 8" descr="sub n C sub x&#10;"/>
          <p:cNvGraphicFramePr>
            <a:graphicFrameLocks noGrp="1" noChangeAspect="1"/>
          </p:cNvGraphicFramePr>
          <p:nvPr>
            <p:ph sz="quarter" idx="16"/>
          </p:nvPr>
        </p:nvGraphicFramePr>
        <p:xfrm>
          <a:off x="4203700" y="4443956"/>
          <a:ext cx="520700" cy="431800"/>
        </p:xfrm>
        <a:graphic>
          <a:graphicData uri="http://schemas.openxmlformats.org/presentationml/2006/ole">
            <mc:AlternateContent xmlns:mc="http://schemas.openxmlformats.org/markup-compatibility/2006">
              <mc:Choice xmlns:v="urn:schemas-microsoft-com:vml" Requires="v">
                <p:oleObj spid="_x0000_s53258" name="Equation" r:id="rId3" imgW="520560" imgH="431640" progId="Equation.DSMT4">
                  <p:embed/>
                </p:oleObj>
              </mc:Choice>
              <mc:Fallback>
                <p:oleObj name="Equation" r:id="rId3" imgW="520560" imgH="431640" progId="Equation.DSMT4">
                  <p:embed/>
                  <p:pic>
                    <p:nvPicPr>
                      <p:cNvPr id="9" name="Content Placeholder 8" descr="sub n C sub x&#10;"/>
                      <p:cNvPicPr>
                        <a:picLocks noChangeAspect="1" noChangeArrowheads="1"/>
                      </p:cNvPicPr>
                      <p:nvPr/>
                    </p:nvPicPr>
                    <p:blipFill>
                      <a:blip r:embed="rId4"/>
                      <a:srcRect/>
                      <a:stretch>
                        <a:fillRect/>
                      </a:stretch>
                    </p:blipFill>
                    <p:spPr bwMode="auto">
                      <a:xfrm>
                        <a:off x="4203700" y="4443956"/>
                        <a:ext cx="520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sz="quarter" idx="16"/>
          </p:nvPr>
        </p:nvSpPr>
        <p:spPr>
          <a:xfrm>
            <a:off x="304800" y="5029200"/>
            <a:ext cx="8534400" cy="838200"/>
          </a:xfrm>
        </p:spPr>
        <p:txBody>
          <a:bodyPr/>
          <a:lstStyle/>
          <a:p>
            <a:pPr algn="l"/>
            <a:r>
              <a:rPr lang="en-US" sz="2800" dirty="0"/>
              <a:t>which is read as “the number of combinations of </a:t>
            </a:r>
            <a:r>
              <a:rPr lang="en-US" sz="2800" i="1" dirty="0"/>
              <a:t>n</a:t>
            </a:r>
            <a:r>
              <a:rPr lang="en-US" sz="2800" dirty="0"/>
              <a:t> elements selected </a:t>
            </a:r>
            <a:r>
              <a:rPr lang="en-US" sz="2800" i="1" dirty="0"/>
              <a:t>x</a:t>
            </a:r>
            <a:r>
              <a:rPr lang="en-US" sz="2800" dirty="0"/>
              <a:t> at a time.”</a:t>
            </a:r>
          </a:p>
        </p:txBody>
      </p:sp>
      <p:sp>
        <p:nvSpPr>
          <p:cNvPr id="5" name="Slide Number Placeholder 4"/>
          <p:cNvSpPr>
            <a:spLocks noGrp="1"/>
          </p:cNvSpPr>
          <p:nvPr>
            <p:ph type="sldNum" sz="quarter" idx="10"/>
          </p:nvPr>
        </p:nvSpPr>
        <p:spPr/>
        <p:txBody>
          <a:bodyPr/>
          <a:lstStyle/>
          <a:p>
            <a:fld id="{67B19427-F580-D146-B60E-4CADEE75497F}" type="slidenum">
              <a:rPr lang="en-US" smtClean="0"/>
              <a:pPr/>
              <a:t>22</a:t>
            </a:fld>
            <a:endParaRPr lang="en-US" dirty="0"/>
          </a:p>
        </p:txBody>
      </p:sp>
      <p:sp>
        <p:nvSpPr>
          <p:cNvPr id="6" name="Footer Placeholder 5"/>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Combinations </a:t>
            </a:r>
            <a:r>
              <a:rPr lang="en-US" sz="2000" b="0" baseline="0" dirty="0"/>
              <a:t>(1 of 2)</a:t>
            </a:r>
          </a:p>
        </p:txBody>
      </p:sp>
      <p:pic>
        <p:nvPicPr>
          <p:cNvPr id="9" name="Content Placeholder 8" descr="Diagram titled combinations shows the expression sub n C sub x representing the number of combinations of n elements selected x at a time. N denotes the total number of elements and X denotes the number of elements selected per selection.&#10;"/>
          <p:cNvPicPr>
            <a:picLocks noGrp="1" noChangeAspect="1"/>
          </p:cNvPicPr>
          <p:nvPr>
            <p:ph sz="quarter" idx="16"/>
          </p:nvPr>
        </p:nvPicPr>
        <p:blipFill>
          <a:blip r:embed="rId2">
            <a:extLst>
              <a:ext uri="{28A0092B-C50C-407E-A947-70E740481C1C}">
                <a14:useLocalDpi xmlns:a14="http://schemas.microsoft.com/office/drawing/2010/main" val="0"/>
              </a:ext>
            </a:extLst>
          </a:blip>
          <a:stretch>
            <a:fillRect/>
          </a:stretch>
        </p:blipFill>
        <p:spPr>
          <a:xfrm>
            <a:off x="498196" y="2590279"/>
            <a:ext cx="8147608" cy="1876696"/>
          </a:xfrm>
          <a:prstGeom prst="rect">
            <a:avLst/>
          </a:prstGeom>
        </p:spPr>
      </p:pic>
      <p:sp>
        <p:nvSpPr>
          <p:cNvPr id="5" name="Slide Number Placeholder 4"/>
          <p:cNvSpPr>
            <a:spLocks noGrp="1"/>
          </p:cNvSpPr>
          <p:nvPr>
            <p:ph type="sldNum" sz="quarter" idx="10"/>
          </p:nvPr>
        </p:nvSpPr>
        <p:spPr/>
        <p:txBody>
          <a:bodyPr/>
          <a:lstStyle/>
          <a:p>
            <a:fld id="{67B19427-F580-D146-B60E-4CADEE75497F}" type="slidenum">
              <a:rPr lang="en-US" smtClean="0"/>
              <a:pPr/>
              <a:t>23</a:t>
            </a:fld>
            <a:endParaRPr lang="en-US" dirty="0"/>
          </a:p>
        </p:txBody>
      </p:sp>
      <p:sp>
        <p:nvSpPr>
          <p:cNvPr id="6" name="Footer Placeholder 5"/>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Combinations </a:t>
            </a:r>
            <a:r>
              <a:rPr lang="en-GB" sz="2000" b="0" baseline="0" dirty="0"/>
              <a:t>(2 of 2)</a:t>
            </a:r>
            <a:endParaRPr lang="en-US" sz="2000" b="0" baseline="0" dirty="0"/>
          </a:p>
        </p:txBody>
      </p:sp>
      <p:sp>
        <p:nvSpPr>
          <p:cNvPr id="3" name="Content Placeholder 2"/>
          <p:cNvSpPr>
            <a:spLocks noGrp="1"/>
          </p:cNvSpPr>
          <p:nvPr>
            <p:ph sz="quarter" idx="16"/>
          </p:nvPr>
        </p:nvSpPr>
        <p:spPr>
          <a:xfrm>
            <a:off x="304800" y="1752600"/>
            <a:ext cx="8534400" cy="1219200"/>
          </a:xfrm>
        </p:spPr>
        <p:txBody>
          <a:bodyPr/>
          <a:lstStyle/>
          <a:p>
            <a:pPr>
              <a:buClr>
                <a:schemeClr val="accent2"/>
              </a:buClr>
            </a:pPr>
            <a:r>
              <a:rPr lang="en-US" sz="2400" b="1" dirty="0">
                <a:solidFill>
                  <a:srgbClr val="00007F"/>
                </a:solidFill>
                <a:latin typeface="Times New Roman" pitchFamily="18" charset="0"/>
              </a:rPr>
              <a:t>Number of Combinations</a:t>
            </a:r>
          </a:p>
          <a:p>
            <a:pPr>
              <a:buClr>
                <a:schemeClr val="accent2"/>
              </a:buClr>
            </a:pPr>
            <a:r>
              <a:rPr lang="en-US" sz="2400" dirty="0">
                <a:latin typeface="Times New Roman" pitchFamily="18" charset="0"/>
              </a:rPr>
              <a:t>The </a:t>
            </a:r>
            <a:r>
              <a:rPr lang="en-US" sz="2400" b="1" dirty="0">
                <a:solidFill>
                  <a:schemeClr val="accent2"/>
                </a:solidFill>
                <a:latin typeface="Times New Roman" pitchFamily="18" charset="0"/>
              </a:rPr>
              <a:t>number of combinations</a:t>
            </a:r>
            <a:r>
              <a:rPr lang="en-US" sz="2400" dirty="0">
                <a:latin typeface="Times New Roman" pitchFamily="18" charset="0"/>
              </a:rPr>
              <a:t> for selecting </a:t>
            </a:r>
            <a:r>
              <a:rPr lang="en-US" sz="2400" i="1" dirty="0">
                <a:latin typeface="Times New Roman" pitchFamily="18" charset="0"/>
              </a:rPr>
              <a:t>x</a:t>
            </a:r>
            <a:r>
              <a:rPr lang="en-US" sz="2400" dirty="0">
                <a:latin typeface="Times New Roman" pitchFamily="18" charset="0"/>
              </a:rPr>
              <a:t> from </a:t>
            </a:r>
            <a:r>
              <a:rPr lang="en-US" sz="2400" i="1" dirty="0">
                <a:latin typeface="Times New Roman" pitchFamily="18" charset="0"/>
              </a:rPr>
              <a:t>n</a:t>
            </a:r>
            <a:r>
              <a:rPr lang="en-US" sz="2400" dirty="0">
                <a:latin typeface="Times New Roman" pitchFamily="18" charset="0"/>
              </a:rPr>
              <a:t> distinct elements is given by the formula</a:t>
            </a:r>
          </a:p>
        </p:txBody>
      </p:sp>
      <p:graphicFrame>
        <p:nvGraphicFramePr>
          <p:cNvPr id="10" name="Content Placeholder 3" descr="sub n C sub x = start fraction n factorial over x factorial left parenthesis n minus x right parenthesis factorial end fraction&#10;"/>
          <p:cNvGraphicFramePr>
            <a:graphicFrameLocks noGrp="1" noChangeAspect="1"/>
          </p:cNvGraphicFramePr>
          <p:nvPr>
            <p:ph sz="quarter" idx="16"/>
          </p:nvPr>
        </p:nvGraphicFramePr>
        <p:xfrm>
          <a:off x="3289300" y="3136726"/>
          <a:ext cx="2565400" cy="838200"/>
        </p:xfrm>
        <a:graphic>
          <a:graphicData uri="http://schemas.openxmlformats.org/presentationml/2006/ole">
            <mc:AlternateContent xmlns:mc="http://schemas.openxmlformats.org/markup-compatibility/2006">
              <mc:Choice xmlns:v="urn:schemas-microsoft-com:vml" Requires="v">
                <p:oleObj spid="_x0000_s54282" name="Equation" r:id="rId3" imgW="2565360" imgH="838080" progId="Equation.DSMT4">
                  <p:embed/>
                </p:oleObj>
              </mc:Choice>
              <mc:Fallback>
                <p:oleObj name="Equation" r:id="rId3" imgW="2565360" imgH="838080" progId="Equation.DSMT4">
                  <p:embed/>
                  <p:pic>
                    <p:nvPicPr>
                      <p:cNvPr id="10" name="Content Placeholder 3" descr="sub n C sub x = start fraction n factorial over x factorial left parenthesis n minus x right parenthesis factorial end fractio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9300" y="3136726"/>
                        <a:ext cx="2565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7"/>
          </p:nvPr>
        </p:nvSpPr>
        <p:spPr>
          <a:xfrm>
            <a:off x="304800" y="4191000"/>
            <a:ext cx="8534400" cy="762000"/>
          </a:xfrm>
        </p:spPr>
        <p:txBody>
          <a:bodyPr/>
          <a:lstStyle/>
          <a:p>
            <a:r>
              <a:rPr lang="en-US" sz="2400" dirty="0">
                <a:latin typeface="Times New Roman" pitchFamily="18" charset="0"/>
              </a:rPr>
              <a:t>where </a:t>
            </a:r>
            <a:r>
              <a:rPr lang="en-US" sz="2400" i="1" dirty="0">
                <a:latin typeface="Times New Roman" pitchFamily="18" charset="0"/>
              </a:rPr>
              <a:t>n!</a:t>
            </a:r>
            <a:r>
              <a:rPr lang="en-US" sz="2400" dirty="0">
                <a:latin typeface="Times New Roman" pitchFamily="18" charset="0"/>
              </a:rPr>
              <a:t>, </a:t>
            </a:r>
            <a:r>
              <a:rPr lang="en-US" sz="2400" i="1" dirty="0">
                <a:latin typeface="Times New Roman" pitchFamily="18" charset="0"/>
              </a:rPr>
              <a:t>x!</a:t>
            </a:r>
            <a:r>
              <a:rPr lang="en-US" sz="2400" dirty="0">
                <a:latin typeface="Times New Roman" pitchFamily="18" charset="0"/>
              </a:rPr>
              <a:t>, and (</a:t>
            </a:r>
            <a:r>
              <a:rPr lang="en-US" sz="2400" i="1" dirty="0">
                <a:latin typeface="Times New Roman" pitchFamily="18" charset="0"/>
              </a:rPr>
              <a:t>n−x</a:t>
            </a:r>
            <a:r>
              <a:rPr lang="en-US" sz="2400" dirty="0">
                <a:latin typeface="Times New Roman" pitchFamily="18" charset="0"/>
              </a:rPr>
              <a:t>)</a:t>
            </a:r>
            <a:r>
              <a:rPr lang="en-US" sz="2400" i="1" dirty="0">
                <a:latin typeface="Times New Roman" pitchFamily="18" charset="0"/>
              </a:rPr>
              <a:t>!</a:t>
            </a:r>
            <a:r>
              <a:rPr lang="en-US" sz="2400" dirty="0">
                <a:latin typeface="Times New Roman" pitchFamily="18" charset="0"/>
              </a:rPr>
              <a:t> are read as “</a:t>
            </a:r>
            <a:r>
              <a:rPr lang="en-US" sz="2400" i="1" dirty="0">
                <a:latin typeface="Times New Roman" pitchFamily="18" charset="0"/>
              </a:rPr>
              <a:t>n</a:t>
            </a:r>
            <a:r>
              <a:rPr lang="en-US" sz="2400" dirty="0">
                <a:latin typeface="Times New Roman" pitchFamily="18" charset="0"/>
              </a:rPr>
              <a:t> factorial,” “</a:t>
            </a:r>
            <a:r>
              <a:rPr lang="en-US" sz="2400" i="1" dirty="0">
                <a:latin typeface="Times New Roman" pitchFamily="18" charset="0"/>
              </a:rPr>
              <a:t>x</a:t>
            </a:r>
            <a:r>
              <a:rPr lang="en-US" sz="2400" dirty="0">
                <a:latin typeface="Times New Roman" pitchFamily="18" charset="0"/>
              </a:rPr>
              <a:t> factorial,” “</a:t>
            </a:r>
            <a:r>
              <a:rPr lang="en-US" sz="2400" i="1" dirty="0">
                <a:latin typeface="Times New Roman" pitchFamily="18" charset="0"/>
              </a:rPr>
              <a:t>n</a:t>
            </a:r>
            <a:r>
              <a:rPr lang="en-US" sz="2400" dirty="0">
                <a:latin typeface="Times New Roman" pitchFamily="18" charset="0"/>
              </a:rPr>
              <a:t> minus </a:t>
            </a:r>
            <a:r>
              <a:rPr lang="en-US" sz="2400" i="1" dirty="0">
                <a:latin typeface="Times New Roman" pitchFamily="18" charset="0"/>
              </a:rPr>
              <a:t>x</a:t>
            </a:r>
            <a:r>
              <a:rPr lang="en-US" sz="2400" dirty="0">
                <a:latin typeface="Times New Roman" pitchFamily="18" charset="0"/>
              </a:rPr>
              <a:t> factorial,” respectively.</a:t>
            </a:r>
            <a:endParaRPr lang="en-GB" sz="2400"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24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4-38</a:t>
            </a:r>
            <a:endParaRPr lang="en-US" dirty="0"/>
          </a:p>
        </p:txBody>
      </p:sp>
      <p:sp>
        <p:nvSpPr>
          <p:cNvPr id="3" name="Content Placeholder 2"/>
          <p:cNvSpPr>
            <a:spLocks noGrp="1"/>
          </p:cNvSpPr>
          <p:nvPr>
            <p:ph sz="quarter" idx="16"/>
          </p:nvPr>
        </p:nvSpPr>
        <p:spPr/>
        <p:txBody>
          <a:bodyPr/>
          <a:lstStyle/>
          <a:p>
            <a:r>
              <a:rPr lang="en-US" dirty="0"/>
              <a:t>An ice cream parlor has six flavors of ice cream. Kristen wants to buy two flavors of ice cream. If she randomly selects two flavors out of six, how many combinations are there?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25</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4-38: Solution</a:t>
            </a:r>
            <a:endParaRPr lang="en-US" dirty="0"/>
          </a:p>
        </p:txBody>
      </p:sp>
      <p:graphicFrame>
        <p:nvGraphicFramePr>
          <p:cNvPr id="10" name="Content Placeholder 9" descr="n = total number of ice cream flavors = 6. x = number of ice cream flavors to be selected = 2."/>
          <p:cNvGraphicFramePr>
            <a:graphicFrameLocks noGrp="1" noChangeAspect="1"/>
          </p:cNvGraphicFramePr>
          <p:nvPr>
            <p:ph sz="quarter" idx="16"/>
          </p:nvPr>
        </p:nvGraphicFramePr>
        <p:xfrm>
          <a:off x="762000" y="1955800"/>
          <a:ext cx="6540500" cy="812800"/>
        </p:xfrm>
        <a:graphic>
          <a:graphicData uri="http://schemas.openxmlformats.org/presentationml/2006/ole">
            <mc:AlternateContent xmlns:mc="http://schemas.openxmlformats.org/markup-compatibility/2006">
              <mc:Choice xmlns:v="urn:schemas-microsoft-com:vml" Requires="v">
                <p:oleObj spid="_x0000_s55315" name="Equation" r:id="rId3" imgW="6540480" imgH="812520" progId="Equation.DSMT4">
                  <p:embed/>
                </p:oleObj>
              </mc:Choice>
              <mc:Fallback>
                <p:oleObj name="Equation" r:id="rId3" imgW="6540480" imgH="812520" progId="Equation.DSMT4">
                  <p:embed/>
                  <p:pic>
                    <p:nvPicPr>
                      <p:cNvPr id="10" name="Content Placeholder 9" descr="n = total number of ice cream flavors = 6. x = number of ice cream flavors to be selected =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955800"/>
                        <a:ext cx="65405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Content Placeholder 10" descr="sub n C sub 2 = start fraction 6 factorial over 2 factorial mark parenthesis 6 minus 2 right parenthesis factorial end fraction = start fraction 6 factorial over 2 factorial 4 factorial end fraction = start fraction 6 times 5 times 4 times 3 times 2 times 1 over 2 times 1 times 4 times 3 times 2 times 1 end fraction = 15&#10;"/>
          <p:cNvGraphicFramePr>
            <a:graphicFrameLocks noGrp="1" noChangeAspect="1"/>
          </p:cNvGraphicFramePr>
          <p:nvPr>
            <p:ph sz="quarter" idx="17"/>
          </p:nvPr>
        </p:nvGraphicFramePr>
        <p:xfrm>
          <a:off x="1371600" y="3123156"/>
          <a:ext cx="5257800" cy="838200"/>
        </p:xfrm>
        <a:graphic>
          <a:graphicData uri="http://schemas.openxmlformats.org/presentationml/2006/ole">
            <mc:AlternateContent xmlns:mc="http://schemas.openxmlformats.org/markup-compatibility/2006">
              <mc:Choice xmlns:v="urn:schemas-microsoft-com:vml" Requires="v">
                <p:oleObj spid="_x0000_s55316" name="Equation" r:id="rId5" imgW="5257800" imgH="838080" progId="Equation.DSMT4">
                  <p:embed/>
                </p:oleObj>
              </mc:Choice>
              <mc:Fallback>
                <p:oleObj name="Equation" r:id="rId5" imgW="5257800" imgH="838080" progId="Equation.DSMT4">
                  <p:embed/>
                  <p:pic>
                    <p:nvPicPr>
                      <p:cNvPr id="11" name="Content Placeholder 10" descr="sub n C sub 2 = start fraction 6 factorial over 2 factorial mark parenthesis 6 minus 2 right parenthesis factorial end fraction = start fraction 6 factorial over 2 factorial 4 factorial end fraction = start fraction 6 times 5 times 4 times 3 times 2 times 1 over 2 times 1 times 4 times 3 times 2 times 1 end fraction = 15&#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123156"/>
                        <a:ext cx="52578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18"/>
          </p:nvPr>
        </p:nvSpPr>
        <p:spPr>
          <a:xfrm>
            <a:off x="304800" y="4343400"/>
            <a:ext cx="8534400" cy="685800"/>
          </a:xfrm>
        </p:spPr>
        <p:txBody>
          <a:bodyPr/>
          <a:lstStyle/>
          <a:p>
            <a:r>
              <a:rPr lang="en-US" sz="2400" dirty="0">
                <a:latin typeface="Times New Roman" panose="02020603050405020304" pitchFamily="18" charset="0"/>
                <a:cs typeface="Times New Roman" panose="02020603050405020304" pitchFamily="18" charset="0"/>
              </a:rPr>
              <a:t>Thus, there are </a:t>
            </a:r>
            <a:r>
              <a:rPr lang="en-US" sz="2400" b="1" dirty="0">
                <a:latin typeface="Times New Roman" panose="02020603050405020304" pitchFamily="18" charset="0"/>
                <a:cs typeface="Times New Roman" panose="02020603050405020304" pitchFamily="18" charset="0"/>
              </a:rPr>
              <a:t>15</a:t>
            </a:r>
            <a:r>
              <a:rPr lang="en-US" sz="2400" dirty="0">
                <a:latin typeface="Times New Roman" panose="02020603050405020304" pitchFamily="18" charset="0"/>
                <a:cs typeface="Times New Roman" panose="02020603050405020304" pitchFamily="18" charset="0"/>
              </a:rPr>
              <a:t> ways for Kristen to select two ice cream flavors out of six.</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26</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4-39</a:t>
            </a:r>
          </a:p>
        </p:txBody>
      </p:sp>
      <p:sp>
        <p:nvSpPr>
          <p:cNvPr id="3" name="Content Placeholder 2"/>
          <p:cNvSpPr>
            <a:spLocks noGrp="1"/>
          </p:cNvSpPr>
          <p:nvPr>
            <p:ph sz="quarter" idx="16"/>
          </p:nvPr>
        </p:nvSpPr>
        <p:spPr/>
        <p:txBody>
          <a:bodyPr/>
          <a:lstStyle/>
          <a:p>
            <a:r>
              <a:rPr lang="en-US" dirty="0"/>
              <a:t>Three members of a committee will be randomly selected from five people. How many different combinations are possible?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27</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4-39: Solution</a:t>
            </a:r>
            <a:endParaRPr lang="en-US" dirty="0"/>
          </a:p>
        </p:txBody>
      </p:sp>
      <p:graphicFrame>
        <p:nvGraphicFramePr>
          <p:cNvPr id="10" name="Content Placeholder 9" descr="n = 5 and x = 3."/>
          <p:cNvGraphicFramePr>
            <a:graphicFrameLocks noGrp="1" noChangeAspect="1"/>
          </p:cNvGraphicFramePr>
          <p:nvPr>
            <p:ph sz="quarter" idx="16"/>
          </p:nvPr>
        </p:nvGraphicFramePr>
        <p:xfrm>
          <a:off x="401090" y="1867918"/>
          <a:ext cx="2316014" cy="379460"/>
        </p:xfrm>
        <a:graphic>
          <a:graphicData uri="http://schemas.openxmlformats.org/presentationml/2006/ole">
            <mc:AlternateContent xmlns:mc="http://schemas.openxmlformats.org/markup-compatibility/2006">
              <mc:Choice xmlns:v="urn:schemas-microsoft-com:vml" Requires="v">
                <p:oleObj spid="_x0000_s56339" name="Equation" r:id="rId3" imgW="2247840" imgH="368280" progId="Equation.DSMT4">
                  <p:embed/>
                </p:oleObj>
              </mc:Choice>
              <mc:Fallback>
                <p:oleObj name="Equation" r:id="rId3" imgW="2247840" imgH="368280" progId="Equation.DSMT4">
                  <p:embed/>
                  <p:pic>
                    <p:nvPicPr>
                      <p:cNvPr id="10" name="Content Placeholder 9" descr="n = 5 and x =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090" y="1867918"/>
                        <a:ext cx="2316014" cy="3794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Content Placeholder 3" descr="sub 5 C sub 3 = start fraction 5 factorial over 3 factorial left parenthesis 5 minus 3 right parenthesis factorial end fraction = start fraction 5 factorial over 3 factorial 2 factorial end fraction = start fraction 5 times 4 times 3 times 2 times 1 over 3 times 2 times 1 times 2 times 1 end fraction = start fraction 120 over 6 times 2 end fraction = 10&#10;"/>
          <p:cNvGraphicFramePr>
            <a:graphicFrameLocks noGrp="1" noChangeAspect="1"/>
          </p:cNvGraphicFramePr>
          <p:nvPr>
            <p:ph sz="quarter" idx="17"/>
          </p:nvPr>
        </p:nvGraphicFramePr>
        <p:xfrm>
          <a:off x="1181100" y="2514600"/>
          <a:ext cx="5676900" cy="838200"/>
        </p:xfrm>
        <a:graphic>
          <a:graphicData uri="http://schemas.openxmlformats.org/presentationml/2006/ole">
            <mc:AlternateContent xmlns:mc="http://schemas.openxmlformats.org/markup-compatibility/2006">
              <mc:Choice xmlns:v="urn:schemas-microsoft-com:vml" Requires="v">
                <p:oleObj spid="_x0000_s56340" name="Equation" r:id="rId5" imgW="5676840" imgH="838080" progId="Equation.DSMT4">
                  <p:embed/>
                </p:oleObj>
              </mc:Choice>
              <mc:Fallback>
                <p:oleObj name="Equation" r:id="rId5" imgW="5676840" imgH="838080" progId="Equation.DSMT4">
                  <p:embed/>
                  <p:pic>
                    <p:nvPicPr>
                      <p:cNvPr id="11" name="Content Placeholder 3" descr="sub 5 C sub 3 = start fraction 5 factorial over 3 factorial left parenthesis 5 minus 3 right parenthesis factorial end fraction = start fraction 5 factorial over 3 factorial 2 factorial end fraction = start fraction 5 times 4 times 3 times 2 times 1 over 3 times 2 times 1 times 2 times 1 end fraction = start fraction 120 over 6 times 2 end fraction = 10&#10;"/>
                      <p:cNvPicPr>
                        <a:picLocks noChangeAspect="1" noChangeArrowheads="1"/>
                      </p:cNvPicPr>
                      <p:nvPr/>
                    </p:nvPicPr>
                    <p:blipFill>
                      <a:blip r:embed="rId6"/>
                      <a:srcRect/>
                      <a:stretch>
                        <a:fillRect/>
                      </a:stretch>
                    </p:blipFill>
                    <p:spPr bwMode="auto">
                      <a:xfrm>
                        <a:off x="1181100" y="2514600"/>
                        <a:ext cx="56769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28</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4-40</a:t>
            </a:r>
          </a:p>
        </p:txBody>
      </p:sp>
      <p:sp>
        <p:nvSpPr>
          <p:cNvPr id="3" name="Content Placeholder 2"/>
          <p:cNvSpPr>
            <a:spLocks noGrp="1"/>
          </p:cNvSpPr>
          <p:nvPr>
            <p:ph sz="quarter" idx="16"/>
          </p:nvPr>
        </p:nvSpPr>
        <p:spPr/>
        <p:txBody>
          <a:bodyPr/>
          <a:lstStyle/>
          <a:p>
            <a:r>
              <a:rPr lang="en-GB" dirty="0"/>
              <a:t>Marv &amp; Sons advertised to hire a financial analyst. The company has received applications from 10 candidates who seem to be equally qualified. The company manager has decided to call only 3 of these candidates for an interview. If she randomly selects 3 candidates from the 10, how many total selections are possible?</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29</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66799"/>
          </a:xfrm>
        </p:spPr>
        <p:txBody>
          <a:bodyPr>
            <a:normAutofit fontScale="90000"/>
          </a:bodyPr>
          <a:lstStyle/>
          <a:p>
            <a:r>
              <a:rPr lang="en-US" dirty="0"/>
              <a:t>4.6 Counting Rule, Factorials, Combinations, and Permutations </a:t>
            </a:r>
            <a:r>
              <a:rPr lang="en-US" sz="2700" b="0" dirty="0"/>
              <a:t>(1 of 3)</a:t>
            </a:r>
          </a:p>
        </p:txBody>
      </p:sp>
      <p:sp>
        <p:nvSpPr>
          <p:cNvPr id="3" name="Content Placeholder 2"/>
          <p:cNvSpPr>
            <a:spLocks noGrp="1"/>
          </p:cNvSpPr>
          <p:nvPr>
            <p:ph sz="quarter" idx="16"/>
          </p:nvPr>
        </p:nvSpPr>
        <p:spPr>
          <a:xfrm>
            <a:off x="304800" y="2056704"/>
            <a:ext cx="8534400" cy="1803400"/>
          </a:xfrm>
        </p:spPr>
        <p:txBody>
          <a:bodyPr/>
          <a:lstStyle/>
          <a:p>
            <a:r>
              <a:rPr lang="en-US" b="1" dirty="0">
                <a:solidFill>
                  <a:schemeClr val="accent2"/>
                </a:solidFill>
              </a:rPr>
              <a:t>Counting Rule to Find Total Outcomes</a:t>
            </a:r>
          </a:p>
          <a:p>
            <a:r>
              <a:rPr lang="en-US" dirty="0"/>
              <a:t>If an experiment consists of three steps and if the first step can result in </a:t>
            </a:r>
            <a:r>
              <a:rPr lang="en-US" i="1" dirty="0"/>
              <a:t>m</a:t>
            </a:r>
            <a:r>
              <a:rPr lang="en-US" dirty="0"/>
              <a:t> outcomes, the second step in </a:t>
            </a:r>
            <a:r>
              <a:rPr lang="en-US" i="1" dirty="0"/>
              <a:t>n</a:t>
            </a:r>
            <a:r>
              <a:rPr lang="en-US" dirty="0"/>
              <a:t> outcomes, and the third in </a:t>
            </a:r>
            <a:r>
              <a:rPr lang="en-US" i="1" dirty="0"/>
              <a:t>k</a:t>
            </a:r>
            <a:r>
              <a:rPr lang="en-US" dirty="0"/>
              <a:t> outcomes, then</a:t>
            </a:r>
          </a:p>
        </p:txBody>
      </p:sp>
      <p:graphicFrame>
        <p:nvGraphicFramePr>
          <p:cNvPr id="11" name="Content Placeholder 10" descr="Total outcomes from the experiment = m times n times k. "/>
          <p:cNvGraphicFramePr>
            <a:graphicFrameLocks noGrp="1" noChangeAspect="1"/>
          </p:cNvGraphicFramePr>
          <p:nvPr>
            <p:ph sz="quarter" idx="17"/>
          </p:nvPr>
        </p:nvGraphicFramePr>
        <p:xfrm>
          <a:off x="1143000" y="4171589"/>
          <a:ext cx="6619328" cy="406774"/>
        </p:xfrm>
        <a:graphic>
          <a:graphicData uri="http://schemas.openxmlformats.org/presentationml/2006/ole">
            <mc:AlternateContent xmlns:mc="http://schemas.openxmlformats.org/markup-compatibility/2006">
              <mc:Choice xmlns:v="urn:schemas-microsoft-com:vml" Requires="v">
                <p:oleObj spid="_x0000_s61443" name="Equation" r:id="rId3" imgW="6819840" imgH="419040" progId="Equation.DSMT4">
                  <p:embed/>
                </p:oleObj>
              </mc:Choice>
              <mc:Fallback>
                <p:oleObj name="Equation" r:id="rId3" imgW="6819840" imgH="419040" progId="Equation.DSMT4">
                  <p:embed/>
                  <p:pic>
                    <p:nvPicPr>
                      <p:cNvPr id="11" name="Content Placeholder 10" descr="Total outcomes from the experiment = m times n times k. "/>
                      <p:cNvPicPr>
                        <a:picLocks noChangeAspect="1" noChangeArrowheads="1"/>
                      </p:cNvPicPr>
                      <p:nvPr/>
                    </p:nvPicPr>
                    <p:blipFill>
                      <a:blip r:embed="rId4"/>
                      <a:srcRect/>
                      <a:stretch>
                        <a:fillRect/>
                      </a:stretch>
                    </p:blipFill>
                    <p:spPr bwMode="auto">
                      <a:xfrm>
                        <a:off x="1143000" y="4171589"/>
                        <a:ext cx="6619328" cy="4067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3660422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4-40: Solution</a:t>
            </a:r>
            <a:endParaRPr lang="en-US" dirty="0"/>
          </a:p>
        </p:txBody>
      </p:sp>
      <p:graphicFrame>
        <p:nvGraphicFramePr>
          <p:cNvPr id="11" name="Content Placeholder 4" descr="n = 10 and x = 3."/>
          <p:cNvGraphicFramePr>
            <a:graphicFrameLocks noGrp="1" noChangeAspect="1"/>
          </p:cNvGraphicFramePr>
          <p:nvPr>
            <p:ph sz="quarter" idx="16"/>
          </p:nvPr>
        </p:nvGraphicFramePr>
        <p:xfrm>
          <a:off x="457026" y="1860202"/>
          <a:ext cx="2374900" cy="368300"/>
        </p:xfrm>
        <a:graphic>
          <a:graphicData uri="http://schemas.openxmlformats.org/presentationml/2006/ole">
            <mc:AlternateContent xmlns:mc="http://schemas.openxmlformats.org/markup-compatibility/2006">
              <mc:Choice xmlns:v="urn:schemas-microsoft-com:vml" Requires="v">
                <p:oleObj spid="_x0000_s57363" name="Equation" r:id="rId3" imgW="2374560" imgH="368280" progId="Equation.DSMT4">
                  <p:embed/>
                </p:oleObj>
              </mc:Choice>
              <mc:Fallback>
                <p:oleObj name="Equation" r:id="rId3" imgW="2374560" imgH="368280" progId="Equation.DSMT4">
                  <p:embed/>
                  <p:pic>
                    <p:nvPicPr>
                      <p:cNvPr id="11" name="Content Placeholder 4" descr="n = 10 and x =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026" y="1860202"/>
                        <a:ext cx="23749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Content Placeholder 5" descr="sub 10 C sub 3 = start fraction 10 factorial over 3 factorial left parenthesis 10 minus 3 right parenthesis factorial end fraction = start fraction 10 factorial over 3 factorial 7 factorial end fraction = start fraction 3,628,800 over left parenthesis 6 right parenthesis, left parenthesis 5040 right parenthesis end fraction = 120&#10;"/>
          <p:cNvGraphicFramePr>
            <a:graphicFrameLocks noGrp="1" noChangeAspect="1"/>
          </p:cNvGraphicFramePr>
          <p:nvPr>
            <p:ph sz="quarter" idx="17"/>
          </p:nvPr>
        </p:nvGraphicFramePr>
        <p:xfrm>
          <a:off x="1238250" y="2552178"/>
          <a:ext cx="5219700" cy="838200"/>
        </p:xfrm>
        <a:graphic>
          <a:graphicData uri="http://schemas.openxmlformats.org/presentationml/2006/ole">
            <mc:AlternateContent xmlns:mc="http://schemas.openxmlformats.org/markup-compatibility/2006">
              <mc:Choice xmlns:v="urn:schemas-microsoft-com:vml" Requires="v">
                <p:oleObj spid="_x0000_s57364" name="Equation" r:id="rId5" imgW="5219640" imgH="838080" progId="Equation.DSMT4">
                  <p:embed/>
                </p:oleObj>
              </mc:Choice>
              <mc:Fallback>
                <p:oleObj name="Equation" r:id="rId5" imgW="5219640" imgH="838080" progId="Equation.DSMT4">
                  <p:embed/>
                  <p:pic>
                    <p:nvPicPr>
                      <p:cNvPr id="10" name="Content Placeholder 5" descr="sub 10 C sub 3 = start fraction 10 factorial over 3 factorial left parenthesis 10 minus 3 right parenthesis factorial end fraction = start fraction 10 factorial over 3 factorial 7 factorial end fraction = start fraction 3,628,800 over left parenthesis 6 right parenthesis, left parenthesis 5040 right parenthesis end fraction = 120&#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8250" y="2552178"/>
                        <a:ext cx="52197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304800" y="3682652"/>
            <a:ext cx="8534400" cy="762000"/>
          </a:xfrm>
        </p:spPr>
        <p:txBody>
          <a:bodyPr/>
          <a:lstStyle/>
          <a:p>
            <a:r>
              <a:rPr lang="en-US" sz="2400" dirty="0">
                <a:latin typeface="Times New Roman" panose="02020603050405020304" pitchFamily="18" charset="0"/>
                <a:cs typeface="Times New Roman" panose="02020603050405020304" pitchFamily="18" charset="0"/>
              </a:rPr>
              <a:t>Thus, the company manager can select 3 applicants from 10 in 120 ways.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30</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B19427-F580-D146-B60E-4CADEE75497F}" type="slidenum">
              <a:rPr lang="en-US" smtClean="0"/>
              <a:pPr/>
              <a:t>31</a:t>
            </a:fld>
            <a:endParaRPr lang="en-US" dirty="0"/>
          </a:p>
        </p:txBody>
      </p:sp>
      <p:sp>
        <p:nvSpPr>
          <p:cNvPr id="5" name="Footer Placeholder 4"/>
          <p:cNvSpPr>
            <a:spLocks noGrp="1"/>
          </p:cNvSpPr>
          <p:nvPr>
            <p:ph type="ftr" sz="quarter" idx="11"/>
          </p:nvPr>
        </p:nvSpPr>
        <p:spPr/>
        <p:txBody>
          <a:bodyPr/>
          <a:lstStyle/>
          <a:p>
            <a:r>
              <a:rPr lang="en-IN" smtClean="0"/>
              <a:t>Copyright ©2016 John Wiley &amp; Sons, Inc. </a:t>
            </a:r>
            <a:endParaRPr lang="en-US" dirty="0"/>
          </a:p>
        </p:txBody>
      </p:sp>
      <p:pic>
        <p:nvPicPr>
          <p:cNvPr id="8" name="Picture 7"/>
          <p:cNvPicPr>
            <a:picLocks noChangeAspect="1"/>
          </p:cNvPicPr>
          <p:nvPr/>
        </p:nvPicPr>
        <p:blipFill>
          <a:blip r:embed="rId2"/>
          <a:stretch>
            <a:fillRect/>
          </a:stretch>
        </p:blipFill>
        <p:spPr>
          <a:xfrm>
            <a:off x="323850" y="2752725"/>
            <a:ext cx="8496300" cy="1352550"/>
          </a:xfrm>
          <a:prstGeom prst="rect">
            <a:avLst/>
          </a:prstGeom>
        </p:spPr>
      </p:pic>
    </p:spTree>
    <p:extLst>
      <p:ext uri="{BB962C8B-B14F-4D97-AF65-F5344CB8AC3E}">
        <p14:creationId xmlns:p14="http://schemas.microsoft.com/office/powerpoint/2010/main" val="408530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4-31</a:t>
            </a:r>
          </a:p>
        </p:txBody>
      </p:sp>
      <p:sp>
        <p:nvSpPr>
          <p:cNvPr id="3" name="Content Placeholder 2"/>
          <p:cNvSpPr>
            <a:spLocks noGrp="1"/>
          </p:cNvSpPr>
          <p:nvPr>
            <p:ph sz="quarter" idx="16"/>
          </p:nvPr>
        </p:nvSpPr>
        <p:spPr>
          <a:xfrm>
            <a:off x="304800" y="1752600"/>
            <a:ext cx="8534400" cy="4495800"/>
          </a:xfrm>
        </p:spPr>
        <p:txBody>
          <a:bodyPr/>
          <a:lstStyle/>
          <a:p>
            <a:r>
              <a:rPr lang="en-US" dirty="0"/>
              <a:t>Consider three tosses of a coin. How many total outcomes this experiment has?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4-31: Solution</a:t>
            </a:r>
            <a:endParaRPr lang="en-US" dirty="0"/>
          </a:p>
        </p:txBody>
      </p:sp>
      <p:sp>
        <p:nvSpPr>
          <p:cNvPr id="3" name="Content Placeholder 2"/>
          <p:cNvSpPr>
            <a:spLocks noGrp="1"/>
          </p:cNvSpPr>
          <p:nvPr>
            <p:ph sz="quarter" idx="16"/>
          </p:nvPr>
        </p:nvSpPr>
        <p:spPr>
          <a:xfrm>
            <a:off x="304800" y="1752600"/>
            <a:ext cx="8534400" cy="1219200"/>
          </a:xfrm>
        </p:spPr>
        <p:txBody>
          <a:bodyPr/>
          <a:lstStyle/>
          <a:p>
            <a:pPr>
              <a:buClr>
                <a:schemeClr val="accent2"/>
              </a:buClr>
            </a:pPr>
            <a:r>
              <a:rPr lang="en-US" dirty="0">
                <a:latin typeface="Times New Roman" pitchFamily="18" charset="0"/>
              </a:rPr>
              <a:t>This experiment of tossing a coin three times has three steps: the first toss, the second toss, and the third toss. Each step has two outcomes: a head and a tail. Thus,</a:t>
            </a:r>
          </a:p>
        </p:txBody>
      </p:sp>
      <p:graphicFrame>
        <p:nvGraphicFramePr>
          <p:cNvPr id="12" name="Content Placeholder 11" descr="Total outcomes for three tosses of a coin = 2 times 2 times 2 = 8."/>
          <p:cNvGraphicFramePr>
            <a:graphicFrameLocks noGrp="1" noChangeAspect="1"/>
          </p:cNvGraphicFramePr>
          <p:nvPr>
            <p:ph sz="quarter" idx="16"/>
          </p:nvPr>
        </p:nvGraphicFramePr>
        <p:xfrm>
          <a:off x="785091" y="3168302"/>
          <a:ext cx="7573818" cy="381000"/>
        </p:xfrm>
        <a:graphic>
          <a:graphicData uri="http://schemas.openxmlformats.org/presentationml/2006/ole">
            <mc:AlternateContent xmlns:mc="http://schemas.openxmlformats.org/markup-compatibility/2006">
              <mc:Choice xmlns:v="urn:schemas-microsoft-com:vml" Requires="v">
                <p:oleObj spid="_x0000_s45075" name="Equation" r:id="rId3" imgW="8331120" imgH="419040" progId="Equation.DSMT4">
                  <p:embed/>
                </p:oleObj>
              </mc:Choice>
              <mc:Fallback>
                <p:oleObj name="Equation" r:id="rId3" imgW="8331120" imgH="419040" progId="Equation.DSMT4">
                  <p:embed/>
                  <p:pic>
                    <p:nvPicPr>
                      <p:cNvPr id="12" name="Content Placeholder 11" descr="Total outcomes for three tosses of a coin = 2 times 2 times 2 = 8."/>
                      <p:cNvPicPr>
                        <a:picLocks noChangeAspect="1" noChangeArrowheads="1"/>
                      </p:cNvPicPr>
                      <p:nvPr/>
                    </p:nvPicPr>
                    <p:blipFill>
                      <a:blip r:embed="rId4"/>
                      <a:srcRect/>
                      <a:stretch>
                        <a:fillRect/>
                      </a:stretch>
                    </p:blipFill>
                    <p:spPr bwMode="auto">
                      <a:xfrm>
                        <a:off x="785091" y="3168302"/>
                        <a:ext cx="7573818"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3721100"/>
            <a:ext cx="8534400" cy="469900"/>
          </a:xfrm>
        </p:spPr>
        <p:txBody>
          <a:bodyPr/>
          <a:lstStyle/>
          <a:p>
            <a:r>
              <a:rPr lang="en-US" dirty="0">
                <a:latin typeface="Times New Roman" pitchFamily="18" charset="0"/>
              </a:rPr>
              <a:t>The eight outcomes for this experiment are</a:t>
            </a:r>
          </a:p>
        </p:txBody>
      </p:sp>
      <p:graphicFrame>
        <p:nvGraphicFramePr>
          <p:cNvPr id="14" name="Content Placeholder 13" descr="H H H, H H T, H T H, H T T, T H H, T H T, T T H, and T T T."/>
          <p:cNvGraphicFramePr>
            <a:graphicFrameLocks noGrp="1" noChangeAspect="1"/>
          </p:cNvGraphicFramePr>
          <p:nvPr>
            <p:ph sz="quarter" idx="16"/>
          </p:nvPr>
        </p:nvGraphicFramePr>
        <p:xfrm>
          <a:off x="656551" y="4349095"/>
          <a:ext cx="7830899" cy="410842"/>
        </p:xfrm>
        <a:graphic>
          <a:graphicData uri="http://schemas.openxmlformats.org/presentationml/2006/ole">
            <mc:AlternateContent xmlns:mc="http://schemas.openxmlformats.org/markup-compatibility/2006">
              <mc:Choice xmlns:v="urn:schemas-microsoft-com:vml" Requires="v">
                <p:oleObj spid="_x0000_s45076" name="Equation" r:id="rId5" imgW="7988040" imgH="419040" progId="Equation.DSMT4">
                  <p:embed/>
                </p:oleObj>
              </mc:Choice>
              <mc:Fallback>
                <p:oleObj name="Equation" r:id="rId5" imgW="7988040" imgH="419040" progId="Equation.DSMT4">
                  <p:embed/>
                  <p:pic>
                    <p:nvPicPr>
                      <p:cNvPr id="14" name="Content Placeholder 13" descr="H H H, H H T, H T H, H T T, T H H, T H T, T T H, and T T T."/>
                      <p:cNvPicPr>
                        <a:picLocks noChangeAspect="1" noChangeArrowheads="1"/>
                      </p:cNvPicPr>
                      <p:nvPr/>
                    </p:nvPicPr>
                    <p:blipFill>
                      <a:blip r:embed="rId6"/>
                      <a:srcRect/>
                      <a:stretch>
                        <a:fillRect/>
                      </a:stretch>
                    </p:blipFill>
                    <p:spPr bwMode="auto">
                      <a:xfrm>
                        <a:off x="656551" y="4349095"/>
                        <a:ext cx="7830899" cy="410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5</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4-32</a:t>
            </a:r>
          </a:p>
        </p:txBody>
      </p:sp>
      <p:sp>
        <p:nvSpPr>
          <p:cNvPr id="3" name="Content Placeholder 2"/>
          <p:cNvSpPr>
            <a:spLocks noGrp="1"/>
          </p:cNvSpPr>
          <p:nvPr>
            <p:ph sz="quarter" idx="16"/>
          </p:nvPr>
        </p:nvSpPr>
        <p:spPr>
          <a:xfrm>
            <a:off x="304800" y="1752600"/>
            <a:ext cx="8534400" cy="4495800"/>
          </a:xfrm>
        </p:spPr>
        <p:txBody>
          <a:bodyPr/>
          <a:lstStyle/>
          <a:p>
            <a:r>
              <a:rPr lang="en-US" dirty="0"/>
              <a:t>A prospective car buyer can choose between a fixed and a variable interest rate and can also choose a payment period of 36 months, 48 months, or 60 months. How many total outcomes are possible?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6</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4-32: Solution</a:t>
            </a:r>
            <a:endParaRPr lang="en-US" dirty="0"/>
          </a:p>
        </p:txBody>
      </p:sp>
      <p:sp>
        <p:nvSpPr>
          <p:cNvPr id="3" name="Content Placeholder 2"/>
          <p:cNvSpPr>
            <a:spLocks noGrp="1"/>
          </p:cNvSpPr>
          <p:nvPr>
            <p:ph sz="quarter" idx="16"/>
          </p:nvPr>
        </p:nvSpPr>
        <p:spPr>
          <a:xfrm>
            <a:off x="304800" y="1752600"/>
            <a:ext cx="8534400" cy="1676400"/>
          </a:xfrm>
        </p:spPr>
        <p:txBody>
          <a:bodyPr/>
          <a:lstStyle/>
          <a:p>
            <a:pPr>
              <a:buClr>
                <a:schemeClr val="accent2"/>
              </a:buClr>
            </a:pPr>
            <a:r>
              <a:rPr lang="en-US" dirty="0">
                <a:latin typeface="Times New Roman" pitchFamily="18" charset="0"/>
              </a:rPr>
              <a:t>There are two outcomes (a fixed or a variable interest rate) for the first step and three outcomes (a payment period of 36 months, 48 months, or 60 months) for the second step.  Hence,</a:t>
            </a:r>
          </a:p>
        </p:txBody>
      </p:sp>
      <p:graphicFrame>
        <p:nvGraphicFramePr>
          <p:cNvPr id="8" name="Content Placeholder 7" descr="Total outcomes = 2 time 3 = 6."/>
          <p:cNvGraphicFramePr>
            <a:graphicFrameLocks noGrp="1" noChangeAspect="1"/>
          </p:cNvGraphicFramePr>
          <p:nvPr>
            <p:ph sz="quarter" idx="16"/>
          </p:nvPr>
        </p:nvGraphicFramePr>
        <p:xfrm>
          <a:off x="2444750" y="3631504"/>
          <a:ext cx="4254500" cy="419100"/>
        </p:xfrm>
        <a:graphic>
          <a:graphicData uri="http://schemas.openxmlformats.org/presentationml/2006/ole">
            <mc:AlternateContent xmlns:mc="http://schemas.openxmlformats.org/markup-compatibility/2006">
              <mc:Choice xmlns:v="urn:schemas-microsoft-com:vml" Requires="v">
                <p:oleObj spid="_x0000_s46090" name="Equation" r:id="rId3" imgW="4254480" imgH="419040" progId="Equation.DSMT4">
                  <p:embed/>
                </p:oleObj>
              </mc:Choice>
              <mc:Fallback>
                <p:oleObj name="Equation" r:id="rId3" imgW="4254480" imgH="419040" progId="Equation.DSMT4">
                  <p:embed/>
                  <p:pic>
                    <p:nvPicPr>
                      <p:cNvPr id="8" name="Content Placeholder 7" descr="Total outcomes = 2 time 3 =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4750" y="3631504"/>
                        <a:ext cx="42545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7</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4-33</a:t>
            </a:r>
          </a:p>
        </p:txBody>
      </p:sp>
      <p:sp>
        <p:nvSpPr>
          <p:cNvPr id="3" name="Content Placeholder 2"/>
          <p:cNvSpPr>
            <a:spLocks noGrp="1"/>
          </p:cNvSpPr>
          <p:nvPr>
            <p:ph sz="quarter" idx="16"/>
          </p:nvPr>
        </p:nvSpPr>
        <p:spPr>
          <a:xfrm>
            <a:off x="304800" y="1752600"/>
            <a:ext cx="8534400" cy="4495800"/>
          </a:xfrm>
        </p:spPr>
        <p:txBody>
          <a:bodyPr/>
          <a:lstStyle/>
          <a:p>
            <a:r>
              <a:rPr lang="en-US" dirty="0"/>
              <a:t>A National Football League team will play 16 games during a regular season. Each game can result in one of three outcomes: a win, a loss, or a tie. How many total outcomes are possible?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8</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4-33: Solution</a:t>
            </a:r>
            <a:endParaRPr lang="en-US" dirty="0"/>
          </a:p>
        </p:txBody>
      </p:sp>
      <p:sp>
        <p:nvSpPr>
          <p:cNvPr id="3" name="Content Placeholder 2"/>
          <p:cNvSpPr>
            <a:spLocks noGrp="1"/>
          </p:cNvSpPr>
          <p:nvPr>
            <p:ph sz="quarter" idx="16"/>
          </p:nvPr>
        </p:nvSpPr>
        <p:spPr>
          <a:xfrm>
            <a:off x="304800" y="1752600"/>
            <a:ext cx="8534400" cy="381000"/>
          </a:xfrm>
        </p:spPr>
        <p:txBody>
          <a:bodyPr/>
          <a:lstStyle/>
          <a:p>
            <a:pPr>
              <a:buClr>
                <a:schemeClr val="accent2"/>
              </a:buClr>
            </a:pPr>
            <a:r>
              <a:rPr lang="en-US" sz="2400" dirty="0">
                <a:latin typeface="Times New Roman" pitchFamily="18" charset="0"/>
              </a:rPr>
              <a:t>The total possible outcomes for 16 games are calculated as follows:</a:t>
            </a:r>
          </a:p>
        </p:txBody>
      </p:sp>
      <p:graphicFrame>
        <p:nvGraphicFramePr>
          <p:cNvPr id="10" name="Content Placeholder 9" descr="Total outcomes = 3 times 3 times 3 times 3 times 3 times 3 times 3 times 3 times 3 times 3 times 3 times 3 times 3 times 3 times 3 times 3 = 3 to the sixteenth = 43,046,721."/>
          <p:cNvGraphicFramePr>
            <a:graphicFrameLocks noGrp="1" noChangeAspect="1"/>
          </p:cNvGraphicFramePr>
          <p:nvPr>
            <p:ph sz="quarter" idx="16"/>
          </p:nvPr>
        </p:nvGraphicFramePr>
        <p:xfrm>
          <a:off x="1066800" y="2374726"/>
          <a:ext cx="7010400" cy="812800"/>
        </p:xfrm>
        <a:graphic>
          <a:graphicData uri="http://schemas.openxmlformats.org/presentationml/2006/ole">
            <mc:AlternateContent xmlns:mc="http://schemas.openxmlformats.org/markup-compatibility/2006">
              <mc:Choice xmlns:v="urn:schemas-microsoft-com:vml" Requires="v">
                <p:oleObj spid="_x0000_s47114" name="Equation" r:id="rId3" imgW="7010280" imgH="812520" progId="Equation.DSMT4">
                  <p:embed/>
                </p:oleObj>
              </mc:Choice>
              <mc:Fallback>
                <p:oleObj name="Equation" r:id="rId3" imgW="7010280" imgH="812520" progId="Equation.DSMT4">
                  <p:embed/>
                  <p:pic>
                    <p:nvPicPr>
                      <p:cNvPr id="10" name="Content Placeholder 9" descr="Total outcomes = 3 times 3 times 3 times 3 times 3 times 3 times 3 times 3 times 3 times 3 times 3 times 3 times 3 times 3 times 3 times 3 = 3 to the sixteenth = 43,046,721."/>
                      <p:cNvPicPr>
                        <a:picLocks noChangeAspect="1" noChangeArrowheads="1"/>
                      </p:cNvPicPr>
                      <p:nvPr/>
                    </p:nvPicPr>
                    <p:blipFill>
                      <a:blip r:embed="rId4"/>
                      <a:srcRect/>
                      <a:stretch>
                        <a:fillRect/>
                      </a:stretch>
                    </p:blipFill>
                    <p:spPr bwMode="auto">
                      <a:xfrm>
                        <a:off x="1066800" y="2374726"/>
                        <a:ext cx="70104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3352800"/>
            <a:ext cx="8534400" cy="381000"/>
          </a:xfrm>
        </p:spPr>
        <p:txBody>
          <a:bodyPr/>
          <a:lstStyle/>
          <a:p>
            <a:r>
              <a:rPr lang="en-US" sz="2400" dirty="0">
                <a:latin typeface="Times New Roman" pitchFamily="18" charset="0"/>
              </a:rPr>
              <a:t>One of the 43,046,721 possible outcomes is all 16 wins.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9</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theme/theme1.xml><?xml version="1.0" encoding="utf-8"?>
<a:theme xmlns:a="http://schemas.openxmlformats.org/drawingml/2006/main" name="Open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pter Outline">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arning Objectives">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 Check Questio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ey Term">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mage Slide Mast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E39A3ED730EF40BC95659DEDC34250" ma:contentTypeVersion="4" ma:contentTypeDescription="Create a new document." ma:contentTypeScope="" ma:versionID="35ae4085b5cb6bde6e905c69dcb10e27">
  <xsd:schema xmlns:xsd="http://www.w3.org/2001/XMLSchema" xmlns:xs="http://www.w3.org/2001/XMLSchema" xmlns:p="http://schemas.microsoft.com/office/2006/metadata/properties" xmlns:ns2="2e108766-8a5d-4dd6-bf2d-0e83b2e3ea10" targetNamespace="http://schemas.microsoft.com/office/2006/metadata/properties" ma:root="true" ma:fieldsID="6e076ca49e7c802acdbea8cc88235627" ns2:_="">
    <xsd:import namespace="2e108766-8a5d-4dd6-bf2d-0e83b2e3ea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08766-8a5d-4dd6-bf2d-0e83b2e3ea1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36CF6A-C1C3-4ABA-ACA7-1D450D43CCA9}">
  <ds:schemaRefs>
    <ds:schemaRef ds:uri="http://schemas.microsoft.com/office/2006/metadata/properties"/>
    <ds:schemaRef ds:uri="http://www.w3.org/XML/1998/namespace"/>
    <ds:schemaRef ds:uri="http://purl.org/dc/terms/"/>
    <ds:schemaRef ds:uri="2e108766-8a5d-4dd6-bf2d-0e83b2e3ea10"/>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F7605ED-CCB9-4441-91E0-7F14D93A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08766-8a5d-4dd6-bf2d-0e83b2e3ea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3F815B-6E6B-437C-95EA-B6C979BFB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17149</TotalTime>
  <Words>1215</Words>
  <Application>Microsoft Office PowerPoint</Application>
  <PresentationFormat>On-screen Show (4:3)</PresentationFormat>
  <Paragraphs>126</Paragraphs>
  <Slides>31</Slides>
  <Notes>0</Notes>
  <HiddenSlides>0</HiddenSlides>
  <MMClips>0</MMClips>
  <ScaleCrop>false</ScaleCrop>
  <HeadingPairs>
    <vt:vector size="8" baseType="variant">
      <vt:variant>
        <vt:lpstr>Fonts Used</vt:lpstr>
      </vt:variant>
      <vt:variant>
        <vt:i4>7</vt:i4>
      </vt:variant>
      <vt:variant>
        <vt:lpstr>Theme</vt:lpstr>
      </vt:variant>
      <vt:variant>
        <vt:i4>7</vt:i4>
      </vt:variant>
      <vt:variant>
        <vt:lpstr>Embedded OLE Servers</vt:lpstr>
      </vt:variant>
      <vt:variant>
        <vt:i4>1</vt:i4>
      </vt:variant>
      <vt:variant>
        <vt:lpstr>Slide Titles</vt:lpstr>
      </vt:variant>
      <vt:variant>
        <vt:i4>31</vt:i4>
      </vt:variant>
    </vt:vector>
  </HeadingPairs>
  <TitlesOfParts>
    <vt:vector size="46" baseType="lpstr">
      <vt:lpstr>Arial</vt:lpstr>
      <vt:lpstr>Calibri</vt:lpstr>
      <vt:lpstr>Courier New</vt:lpstr>
      <vt:lpstr>Source Sans Pro</vt:lpstr>
      <vt:lpstr>STIX</vt:lpstr>
      <vt:lpstr>Times New Roman</vt:lpstr>
      <vt:lpstr>Wingdings</vt:lpstr>
      <vt:lpstr>Opener</vt:lpstr>
      <vt:lpstr>Chapter Outline</vt:lpstr>
      <vt:lpstr>Learning Objectives</vt:lpstr>
      <vt:lpstr>Concept Check Question</vt:lpstr>
      <vt:lpstr>Key Term</vt:lpstr>
      <vt:lpstr>Image Slide Master</vt:lpstr>
      <vt:lpstr>Custom Design</vt:lpstr>
      <vt:lpstr>Equation</vt:lpstr>
      <vt:lpstr>PowerPoint Presentation</vt:lpstr>
      <vt:lpstr>PowerPoint Presentation</vt:lpstr>
      <vt:lpstr>4.6 Counting Rule, Factorials, Combinations, and Permutations (1 of 3)</vt:lpstr>
      <vt:lpstr>Example 4-31</vt:lpstr>
      <vt:lpstr>Example 4-31: Solution</vt:lpstr>
      <vt:lpstr>Example 4-32</vt:lpstr>
      <vt:lpstr>Example 4-32: Solution</vt:lpstr>
      <vt:lpstr>Example 4-33</vt:lpstr>
      <vt:lpstr>Example 4-33: Solution</vt:lpstr>
      <vt:lpstr>PowerPoint Presentation</vt:lpstr>
      <vt:lpstr>Counting Rule, Factorials, Combinations, and Permutations (2 of 3)</vt:lpstr>
      <vt:lpstr>Example 4-34</vt:lpstr>
      <vt:lpstr>Example 4-35</vt:lpstr>
      <vt:lpstr>Example 4-36</vt:lpstr>
      <vt:lpstr>Example 4-37</vt:lpstr>
      <vt:lpstr>PowerPoint Presentation</vt:lpstr>
      <vt:lpstr>Permutations (2 of 2)</vt:lpstr>
      <vt:lpstr>Permutations (1 of 2)</vt:lpstr>
      <vt:lpstr>Example 4-41</vt:lpstr>
      <vt:lpstr>Example 4-41: Solution</vt:lpstr>
      <vt:lpstr>PowerPoint Presentation</vt:lpstr>
      <vt:lpstr>Counting Rule, Factorials, Combinations, and Permutations (3 of 3)</vt:lpstr>
      <vt:lpstr>Combinations (1 of 2)</vt:lpstr>
      <vt:lpstr>Combinations (2 of 2)</vt:lpstr>
      <vt:lpstr>Example 4-38</vt:lpstr>
      <vt:lpstr>Example 4-38: Solution</vt:lpstr>
      <vt:lpstr>Example 4-39</vt:lpstr>
      <vt:lpstr>Example 4-39: Solution</vt:lpstr>
      <vt:lpstr>Example 4-40</vt:lpstr>
      <vt:lpstr>Example 4-40: Solution</vt:lpstr>
      <vt:lpstr>PowerPoint Presentation</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 9e</dc:title>
  <dc:subject>Statistics</dc:subject>
  <dc:creator>Mann</dc:creator>
  <cp:lastModifiedBy>Windows User</cp:lastModifiedBy>
  <cp:revision>1915</cp:revision>
  <cp:lastPrinted>2017-04-26T13:25:47Z</cp:lastPrinted>
  <dcterms:created xsi:type="dcterms:W3CDTF">2017-04-21T14:49:46Z</dcterms:created>
  <dcterms:modified xsi:type="dcterms:W3CDTF">2022-03-10T14:32:27Z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0x01010070E39A3ED730EF40BC95659DEDC34250</vt:lpwstr>
  </property>
</Properties>
</file>