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6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4"/>
    <p:sldMasterId id="2147483936" r:id="rId5"/>
    <p:sldMasterId id="2147483943" r:id="rId6"/>
    <p:sldMasterId id="2147483965" r:id="rId7"/>
    <p:sldMasterId id="2147483968" r:id="rId8"/>
    <p:sldMasterId id="2147483971" r:id="rId9"/>
    <p:sldMasterId id="2147483976" r:id="rId10"/>
  </p:sldMasterIdLst>
  <p:notesMasterIdLst>
    <p:notesMasterId r:id="rId35"/>
  </p:notesMasterIdLst>
  <p:sldIdLst>
    <p:sldId id="658" r:id="rId11"/>
    <p:sldId id="456" r:id="rId12"/>
    <p:sldId id="457" r:id="rId13"/>
    <p:sldId id="458" r:id="rId14"/>
    <p:sldId id="459" r:id="rId15"/>
    <p:sldId id="659" r:id="rId16"/>
    <p:sldId id="463" r:id="rId17"/>
    <p:sldId id="465" r:id="rId18"/>
    <p:sldId id="469" r:id="rId19"/>
    <p:sldId id="481" r:id="rId20"/>
    <p:sldId id="483" r:id="rId21"/>
    <p:sldId id="487" r:id="rId22"/>
    <p:sldId id="489" r:id="rId23"/>
    <p:sldId id="491" r:id="rId24"/>
    <p:sldId id="493" r:id="rId25"/>
    <p:sldId id="495" r:id="rId26"/>
    <p:sldId id="613" r:id="rId27"/>
    <p:sldId id="497" r:id="rId28"/>
    <p:sldId id="499" r:id="rId29"/>
    <p:sldId id="660" r:id="rId30"/>
    <p:sldId id="661" r:id="rId31"/>
    <p:sldId id="269" r:id="rId32"/>
    <p:sldId id="271" r:id="rId33"/>
    <p:sldId id="272" r:id="rId3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108" userDrawn="1">
          <p15:clr>
            <a:srgbClr val="A4A3A4"/>
          </p15:clr>
        </p15:guide>
        <p15:guide id="4" pos="4458" userDrawn="1">
          <p15:clr>
            <a:srgbClr val="A4A3A4"/>
          </p15:clr>
        </p15:guide>
        <p15:guide id="5" orient="horz" pos="1584">
          <p15:clr>
            <a:srgbClr val="A4A3A4"/>
          </p15:clr>
        </p15:guide>
        <p15:guide id="6" pos="4992">
          <p15:clr>
            <a:srgbClr val="A4A3A4"/>
          </p15:clr>
        </p15:guide>
        <p15:guide id="7" pos="1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rvin, Megan - Hoboken" initials="MG" lastIdx="38" clrIdx="0"/>
  <p:cmAuthor id="1" name="Michael, Leah - Indianapolis" initials="LM" lastIdx="9" clrIdx="1"/>
  <p:cmAuthor id="2" name="Heaney, Barbara - Hoboken" initials="BH" lastIdx="3" clrIdx="2"/>
  <p:cmAuthor id="3" name="Perry, Nancy - Hoboken" initials="NP" lastIdx="2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F"/>
    <a:srgbClr val="931B21"/>
    <a:srgbClr val="930000"/>
    <a:srgbClr val="EAEAE9"/>
    <a:srgbClr val="E4E5E3"/>
    <a:srgbClr val="F2F2F1"/>
    <a:srgbClr val="EB9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34" autoAdjust="0"/>
    <p:restoredTop sz="90742" autoAdjust="0"/>
  </p:normalViewPr>
  <p:slideViewPr>
    <p:cSldViewPr>
      <p:cViewPr varScale="1">
        <p:scale>
          <a:sx n="170" d="100"/>
          <a:sy n="170" d="100"/>
        </p:scale>
        <p:origin x="192" y="208"/>
      </p:cViewPr>
      <p:guideLst>
        <p:guide orient="horz" pos="2112"/>
        <p:guide pos="2880"/>
        <p:guide orient="horz" pos="1108"/>
        <p:guide pos="4458"/>
        <p:guide orient="horz" pos="1584"/>
        <p:guide pos="4992"/>
        <p:guide pos="1632"/>
      </p:guideLst>
    </p:cSldViewPr>
  </p:slideViewPr>
  <p:outlineViewPr>
    <p:cViewPr>
      <p:scale>
        <a:sx n="33" d="100"/>
        <a:sy n="33" d="100"/>
      </p:scale>
      <p:origin x="0" y="-93864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70" d="100"/>
        <a:sy n="70" d="100"/>
      </p:scale>
      <p:origin x="0" y="6254"/>
    </p:cViewPr>
  </p:sorterViewPr>
  <p:notesViewPr>
    <p:cSldViewPr>
      <p:cViewPr varScale="1">
        <p:scale>
          <a:sx n="91" d="100"/>
          <a:sy n="91" d="100"/>
        </p:scale>
        <p:origin x="2472" y="1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theme" Target="theme/theme1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notesMaster" Target="notesMasters/notesMaster1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194C1A8-DC4B-4329-AF88-FD913597DE85}" type="datetimeFigureOut">
              <a:rPr lang="en-US" smtClean="0"/>
              <a:pPr/>
              <a:t>10/6/21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8073E54-D085-4E2E-B9A5-A53D7E5194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fc3caad2_0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fc3caad2_0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fc3caad2_0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fc3caad2_0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6c7214b16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6c7214b16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65125"/>
            <a:ext cx="8839200" cy="1387475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3" name="Edition"/>
          <p:cNvSpPr>
            <a:spLocks noGrp="1"/>
          </p:cNvSpPr>
          <p:nvPr>
            <p:ph sz="quarter" idx="21" hasCustomPrompt="1"/>
          </p:nvPr>
        </p:nvSpPr>
        <p:spPr>
          <a:xfrm>
            <a:off x="152400" y="1828800"/>
            <a:ext cx="88392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3pPr>
            <a:lvl4pPr marL="13716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4pPr>
            <a:lvl5pPr marL="18288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5pPr>
          </a:lstStyle>
          <a:p>
            <a:pPr lvl="0"/>
            <a:r>
              <a:rPr lang="en-US" dirty="0"/>
              <a:t>Third Edition</a:t>
            </a:r>
          </a:p>
        </p:txBody>
      </p:sp>
      <p:sp>
        <p:nvSpPr>
          <p:cNvPr id="5" name="Author"/>
          <p:cNvSpPr>
            <a:spLocks noGrp="1"/>
          </p:cNvSpPr>
          <p:nvPr>
            <p:ph sz="quarter" idx="22" hasCustomPrompt="1"/>
          </p:nvPr>
        </p:nvSpPr>
        <p:spPr>
          <a:xfrm>
            <a:off x="152400" y="2363724"/>
            <a:ext cx="88392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David Klein</a:t>
            </a:r>
          </a:p>
        </p:txBody>
      </p:sp>
      <p:sp>
        <p:nvSpPr>
          <p:cNvPr id="29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37338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31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4419600"/>
            <a:ext cx="8839200" cy="2286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</p:spTree>
    <p:extLst>
      <p:ext uri="{BB962C8B-B14F-4D97-AF65-F5344CB8AC3E}">
        <p14:creationId xmlns:p14="http://schemas.microsoft.com/office/powerpoint/2010/main" val="82637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282575">
              <a:buClr>
                <a:schemeClr val="accent2"/>
              </a:buClr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with No Numbers and One-column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 numCol="2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Two-Column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1.8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78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2 (2 text box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1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Two-Column (2 Boxes)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</p:txBody>
      </p:sp>
      <p:sp>
        <p:nvSpPr>
          <p:cNvPr id="7" name="COBNL2"/>
          <p:cNvSpPr>
            <a:spLocks noGrp="1"/>
          </p:cNvSpPr>
          <p:nvPr>
            <p:ph sz="quarter" idx="15" hasCustomPrompt="1"/>
          </p:nvPr>
        </p:nvSpPr>
        <p:spPr>
          <a:xfrm>
            <a:off x="4767262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1.8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1.9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60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520700" indent="-508000">
              <a:spcBef>
                <a:spcPts val="2000"/>
              </a:spcBef>
              <a:buNone/>
              <a:tabLst/>
              <a:defRPr sz="2800" b="0" i="0" baseline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635000" marR="0" indent="-3952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rabicPeriod"/>
              <a:tabLst/>
              <a:defRPr sz="2800" b="0" i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with No Numbers</a:t>
            </a:r>
          </a:p>
          <a:p>
            <a:pPr lvl="1"/>
            <a:r>
              <a:rPr lang="en-US" dirty="0"/>
              <a:t>Learning Objective</a:t>
            </a:r>
          </a:p>
          <a:p>
            <a:pPr lvl="2"/>
            <a:r>
              <a:rPr lang="en-US" dirty="0"/>
              <a:t>Describe what racial &amp; ethnic group make up Latin America.</a:t>
            </a:r>
          </a:p>
          <a:p>
            <a:pPr lvl="2"/>
            <a:r>
              <a:rPr lang="en-US" dirty="0"/>
              <a:t>Explain Latin American agricultural systems.</a:t>
            </a:r>
          </a:p>
          <a:p>
            <a:pPr lvl="2"/>
            <a:r>
              <a:rPr lang="en-US" dirty="0"/>
              <a:t>Critically evaluate models of biodiversity conservation in the Latin American context.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33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LON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/>
          <a:lstStyle/>
          <a:p>
            <a:fld id="{957104EA-F2AF-1046-9253-EE8D978719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21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LOB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indent="-292608">
              <a:buClr>
                <a:schemeClr val="accent2"/>
              </a:buClr>
              <a:buFont typeface="Arial" charset="0"/>
              <a:buChar char="•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18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1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 Periodicity Assumption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None/>
              <a:defRPr sz="280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4672" indent="-448056">
              <a:spcBef>
                <a:spcPts val="1000"/>
              </a:spcBef>
              <a:buClr>
                <a:schemeClr val="accent2"/>
              </a:buClr>
              <a:buFont typeface="+mj-lt"/>
              <a:buAutoNum type="alphaLcPeriod"/>
              <a:defRPr sz="280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3pPr>
            <a:lvl4pPr marL="13716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4pPr>
            <a:lvl5pPr marL="18288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5pPr>
          </a:lstStyle>
          <a:p>
            <a:pPr lvl="0"/>
            <a:r>
              <a:rPr lang="en-US" dirty="0"/>
              <a:t>Which one of these statements about the accrual basis of accounting is false?</a:t>
            </a:r>
          </a:p>
          <a:p>
            <a:pPr lvl="1"/>
            <a:r>
              <a:rPr lang="en-US" dirty="0"/>
              <a:t>Companies record events that change their financial statements in the period in which event occur, even if cash was not exchanged.</a:t>
            </a:r>
          </a:p>
          <a:p>
            <a:pPr lvl="1"/>
            <a:r>
              <a:rPr lang="en-US" dirty="0"/>
              <a:t>Companies recognize revenue in the period in which the performance obligation is satisfied.</a:t>
            </a:r>
          </a:p>
          <a:p>
            <a:pPr lvl="1"/>
            <a:r>
              <a:rPr lang="en-US" dirty="0"/>
              <a:t>This basis is accord with generally accepted accounting principles.</a:t>
            </a:r>
          </a:p>
        </p:txBody>
      </p:sp>
    </p:spTree>
    <p:extLst>
      <p:ext uri="{BB962C8B-B14F-4D97-AF65-F5344CB8AC3E}">
        <p14:creationId xmlns:p14="http://schemas.microsoft.com/office/powerpoint/2010/main" val="812438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2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1.1 Periodicity Assumption</a:t>
            </a:r>
          </a:p>
        </p:txBody>
      </p:sp>
      <p:sp>
        <p:nvSpPr>
          <p:cNvPr id="12" name="Question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None/>
              <a:tabLst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None/>
              <a:tabLst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349250" indent="-336550">
              <a:buClr>
                <a:schemeClr val="accent1"/>
              </a:buClr>
              <a:buFont typeface="Wingdings" charset="2"/>
              <a:buChar char="ü"/>
              <a:tabLst>
                <a:tab pos="796925" algn="l"/>
              </a:tabLst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Which one of these statements about the accrual basis of accounting is false?</a:t>
            </a:r>
          </a:p>
          <a:p>
            <a:pPr lvl="1"/>
            <a:r>
              <a:rPr lang="en-US" dirty="0"/>
              <a:t>a.  Companies record events that change their financial statements in the period in which event occur, even if cash was not exchanged.</a:t>
            </a:r>
          </a:p>
          <a:p>
            <a:pPr lvl="2"/>
            <a:r>
              <a:rPr lang="en-US" dirty="0"/>
              <a:t>b.  Companies recognize revenue in the period in which 	the performance obligation is satisfied.</a:t>
            </a:r>
          </a:p>
          <a:p>
            <a:pPr lvl="1"/>
            <a:r>
              <a:rPr lang="en-US" dirty="0"/>
              <a:t>c.  This basis is accord with generally accepted accounting principles.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93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190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A107DC3-1D90-419E-B11C-A853993F33F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3810000"/>
            <a:ext cx="85344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06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Form of communication using sounds and symbols combined according to specified rules</a:t>
            </a:r>
          </a:p>
        </p:txBody>
      </p:sp>
      <p:sp>
        <p:nvSpPr>
          <p:cNvPr id="9" name="Media LInk"/>
          <p:cNvSpPr>
            <a:spLocks noGrp="1"/>
          </p:cNvSpPr>
          <p:nvPr>
            <p:ph sz="quarter" idx="16" hasCustomPrompt="1"/>
          </p:nvPr>
        </p:nvSpPr>
        <p:spPr>
          <a:xfrm>
            <a:off x="304800" y="58674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Media link placeholder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2286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14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838200"/>
            <a:ext cx="8839200" cy="2209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505200"/>
            <a:ext cx="8839200" cy="1447800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15" name="Edition"/>
          <p:cNvSpPr>
            <a:spLocks noGrp="1"/>
          </p:cNvSpPr>
          <p:nvPr>
            <p:ph sz="quarter" idx="17" hasCustomPrompt="1"/>
          </p:nvPr>
        </p:nvSpPr>
        <p:spPr>
          <a:xfrm>
            <a:off x="152400" y="5029200"/>
            <a:ext cx="8839200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Third Edition</a:t>
            </a:r>
          </a:p>
        </p:txBody>
      </p:sp>
      <p:sp>
        <p:nvSpPr>
          <p:cNvPr id="16" name="Author"/>
          <p:cNvSpPr>
            <a:spLocks noGrp="1"/>
          </p:cNvSpPr>
          <p:nvPr>
            <p:ph sz="quarter" idx="18" hasCustomPrompt="1"/>
          </p:nvPr>
        </p:nvSpPr>
        <p:spPr>
          <a:xfrm>
            <a:off x="152400" y="60960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 baseline="0">
                <a:solidFill>
                  <a:schemeClr val="accent2"/>
                </a:solidFill>
                <a:latin typeface="STIX" charset="0"/>
                <a:ea typeface="STIX" charset="0"/>
                <a:cs typeface="STIX" charset="0"/>
              </a:defRPr>
            </a:lvl1pPr>
          </a:lstStyle>
          <a:p>
            <a:pPr lvl="0"/>
            <a:r>
              <a:rPr lang="en-US" dirty="0"/>
              <a:t>David Klein</a:t>
            </a:r>
          </a:p>
        </p:txBody>
      </p:sp>
    </p:spTree>
    <p:extLst>
      <p:ext uri="{BB962C8B-B14F-4D97-AF65-F5344CB8AC3E}">
        <p14:creationId xmlns:p14="http://schemas.microsoft.com/office/powerpoint/2010/main" val="1064232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Anatomy and Physiology Defined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905000"/>
            <a:ext cx="8534400" cy="39624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Anatomy is the science of structure and the relationships among structures.</a:t>
            </a:r>
          </a:p>
          <a:p>
            <a:pPr lvl="0"/>
            <a:r>
              <a:rPr lang="en-US" dirty="0"/>
              <a:t>Physiology is the science of body functions, that is, how the body parts work.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71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for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3276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"/>
          <p:cNvSpPr>
            <a:spLocks noGrp="1"/>
          </p:cNvSpPr>
          <p:nvPr>
            <p:ph sz="quarter" idx="15" hasCustomPrompt="1"/>
          </p:nvPr>
        </p:nvSpPr>
        <p:spPr>
          <a:xfrm>
            <a:off x="304800" y="5029200"/>
            <a:ext cx="8534400" cy="114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Font typeface="Arial" charset="0"/>
              <a:buNone/>
              <a:defRPr sz="2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sz="2000" dirty="0"/>
              <a:t>Figure 4.5 Figure title placeholder</a:t>
            </a:r>
          </a:p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03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9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3429000"/>
            <a:ext cx="85344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04800" y="5029200"/>
            <a:ext cx="8534400" cy="99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53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99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2895600"/>
            <a:ext cx="8534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04800" y="3810000"/>
            <a:ext cx="85344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04800" y="4702175"/>
            <a:ext cx="85344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04800" y="5594350"/>
            <a:ext cx="38862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343400" y="5593143"/>
            <a:ext cx="3886200" cy="747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915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2375848"/>
            <a:ext cx="8534400" cy="2911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91152" y="2764808"/>
            <a:ext cx="8534400" cy="394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304800" y="3298208"/>
            <a:ext cx="8534400" cy="3810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0"/>
          </p:nvPr>
        </p:nvSpPr>
        <p:spPr>
          <a:xfrm>
            <a:off x="304800" y="3831608"/>
            <a:ext cx="8534400" cy="3810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>
          <a:xfrm>
            <a:off x="304800" y="43650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2"/>
          </p:nvPr>
        </p:nvSpPr>
        <p:spPr>
          <a:xfrm>
            <a:off x="304800" y="48222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cap="none"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/>
          </p:nvPr>
        </p:nvSpPr>
        <p:spPr>
          <a:xfrm>
            <a:off x="304800" y="52794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24"/>
          </p:nvPr>
        </p:nvSpPr>
        <p:spPr>
          <a:xfrm>
            <a:off x="381000" y="5660408"/>
            <a:ext cx="8458200" cy="2286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533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4451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4451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604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8"/>
          </p:nvPr>
        </p:nvSpPr>
        <p:spPr>
          <a:xfrm>
            <a:off x="2286000" y="4724400"/>
            <a:ext cx="4572000" cy="1489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984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Slid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534400" cy="380999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47261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04800" y="5791200"/>
            <a:ext cx="8534400" cy="4571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62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Form of communication using sounds and symbols combined according to specified rules</a:t>
            </a:r>
          </a:p>
        </p:txBody>
      </p:sp>
      <p:sp>
        <p:nvSpPr>
          <p:cNvPr id="9" name="Media LInk"/>
          <p:cNvSpPr>
            <a:spLocks noGrp="1"/>
          </p:cNvSpPr>
          <p:nvPr>
            <p:ph sz="quarter" idx="16" hasCustomPrompt="1"/>
          </p:nvPr>
        </p:nvSpPr>
        <p:spPr>
          <a:xfrm>
            <a:off x="304800" y="58674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Media link placeholder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BBL"/>
          <p:cNvSpPr>
            <a:spLocks noGrp="1"/>
          </p:cNvSpPr>
          <p:nvPr>
            <p:ph sz="quarter" idx="10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5275" indent="-295275">
              <a:buClr>
                <a:schemeClr val="accent2"/>
              </a:buClr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360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/>
          </p:nvPr>
        </p:nvSpPr>
        <p:spPr>
          <a:xfrm>
            <a:off x="304800" y="1752600"/>
            <a:ext cx="8534400" cy="7620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None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9" name="Media LInk"/>
          <p:cNvSpPr>
            <a:spLocks noGrp="1"/>
          </p:cNvSpPr>
          <p:nvPr>
            <p:ph sz="quarter" idx="16"/>
          </p:nvPr>
        </p:nvSpPr>
        <p:spPr>
          <a:xfrm>
            <a:off x="304800" y="26670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304800" y="3352800"/>
            <a:ext cx="8534400" cy="609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8"/>
          </p:nvPr>
        </p:nvSpPr>
        <p:spPr>
          <a:xfrm>
            <a:off x="304800" y="4038600"/>
            <a:ext cx="8534400" cy="609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9"/>
          </p:nvPr>
        </p:nvSpPr>
        <p:spPr>
          <a:xfrm>
            <a:off x="304800" y="4800600"/>
            <a:ext cx="8534400" cy="609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304800" y="5486400"/>
            <a:ext cx="8534400" cy="533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/>
          </p:nvPr>
        </p:nvSpPr>
        <p:spPr>
          <a:xfrm>
            <a:off x="304800" y="1752600"/>
            <a:ext cx="8534400" cy="5334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None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9" name="Media LInk"/>
          <p:cNvSpPr>
            <a:spLocks noGrp="1"/>
          </p:cNvSpPr>
          <p:nvPr>
            <p:ph sz="quarter" idx="16"/>
          </p:nvPr>
        </p:nvSpPr>
        <p:spPr>
          <a:xfrm>
            <a:off x="304800" y="2438400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304800" y="2971800"/>
            <a:ext cx="8534400" cy="4572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8"/>
          </p:nvPr>
        </p:nvSpPr>
        <p:spPr>
          <a:xfrm>
            <a:off x="304800" y="3505200"/>
            <a:ext cx="8534400" cy="4572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9"/>
          </p:nvPr>
        </p:nvSpPr>
        <p:spPr>
          <a:xfrm>
            <a:off x="304800" y="4038600"/>
            <a:ext cx="8534400" cy="533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304800" y="4648200"/>
            <a:ext cx="8534400" cy="533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1"/>
          </p:nvPr>
        </p:nvSpPr>
        <p:spPr>
          <a:xfrm>
            <a:off x="304800" y="5257800"/>
            <a:ext cx="8534400" cy="4572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19407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534400" cy="380999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47261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04800" y="5791200"/>
            <a:ext cx="8534400" cy="4571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574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age Slid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61253"/>
            <a:ext cx="8534400" cy="32067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52772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8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BL 2-co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 numCol="2" spcCol="548640"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Two-Column</a:t>
            </a:r>
          </a:p>
          <a:p>
            <a:pPr lvl="0"/>
            <a:r>
              <a:rPr lang="en-US" dirty="0"/>
              <a:t>This Outline Has No Sub-lists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  <a:p>
            <a:pPr lvl="0"/>
            <a:r>
              <a:rPr lang="en-US" dirty="0"/>
              <a:t>This is Another Heading</a:t>
            </a:r>
          </a:p>
          <a:p>
            <a:pPr lvl="0"/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0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Numbered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2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0"/>
            <a:r>
              <a:rPr lang="en-US" dirty="0"/>
              <a:t>1.2	It is One-column Only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10.6	Outline Items Usually Have No Ending Punctuation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7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BB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621792" marR="0" indent="-32004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charset="0"/>
              <a:buChar char="o"/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1-Column </a:t>
            </a:r>
          </a:p>
          <a:p>
            <a:pPr lvl="1"/>
            <a:r>
              <a:rPr lang="en-US" dirty="0"/>
              <a:t>It Has H2s</a:t>
            </a:r>
          </a:p>
          <a:p>
            <a:pPr lvl="0"/>
            <a:r>
              <a:rPr lang="en-US" dirty="0"/>
              <a:t>It Is One-column Only</a:t>
            </a:r>
          </a:p>
          <a:p>
            <a:pPr lvl="1"/>
            <a:r>
              <a:rPr lang="en-US" dirty="0"/>
              <a:t>It Will Probably Not Have Art</a:t>
            </a:r>
          </a:p>
          <a:p>
            <a:pPr lvl="0"/>
            <a:r>
              <a:rPr lang="en-US" dirty="0"/>
              <a:t>This Is a Bulleted List</a:t>
            </a:r>
          </a:p>
          <a:p>
            <a:pPr lvl="1"/>
            <a:r>
              <a:rPr lang="en-US" dirty="0"/>
              <a:t>Make Sure That Any Links Included Here, for Any Reason, Have Descriptive Hyperlinks</a:t>
            </a:r>
          </a:p>
          <a:p>
            <a:pPr lvl="0"/>
            <a:r>
              <a:rPr lang="en-US" dirty="0"/>
              <a:t>Outline Items Usually Have No Ending Punctuation</a:t>
            </a:r>
          </a:p>
          <a:p>
            <a:pPr lvl="1"/>
            <a:r>
              <a:rPr lang="en-US" dirty="0"/>
              <a:t>There is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0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465138" indent="-465138">
              <a:buClr>
                <a:schemeClr val="accent2"/>
              </a:buClr>
              <a:buFont typeface="+mj-lt"/>
              <a:buAutoNum type="arabicPeriod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282575">
              <a:buClr>
                <a:schemeClr val="accent2"/>
              </a:buClr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for One-Column and single number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3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3434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1143000" indent="-292608">
              <a:buClr>
                <a:schemeClr val="accent2"/>
              </a:buClr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marR="0" indent="-29260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</a:t>
            </a:r>
          </a:p>
          <a:p>
            <a:pPr lvl="0"/>
            <a:r>
              <a:rPr lang="en-US" dirty="0"/>
              <a:t>10.2	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lvl="2"/>
            <a:r>
              <a:rPr lang="en-US" dirty="0"/>
              <a:t>Special Feature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0480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8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1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8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42" r:id="rId2"/>
    <p:sldLayoutId id="2147483956" r:id="rId3"/>
    <p:sldLayoutId id="2147483955" r:id="rId4"/>
    <p:sldLayoutId id="2147483957" r:id="rId5"/>
    <p:sldLayoutId id="2147483959" r:id="rId6"/>
    <p:sldLayoutId id="2147483958" r:id="rId7"/>
    <p:sldLayoutId id="2147483960" r:id="rId8"/>
    <p:sldLayoutId id="2147483961" r:id="rId9"/>
    <p:sldLayoutId id="2147483962" r:id="rId10"/>
    <p:sldLayoutId id="214748396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3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64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2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94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2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95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91" r:id="rId3"/>
    <p:sldLayoutId id="2147484004" r:id="rId4"/>
    <p:sldLayoutId id="2147483997" r:id="rId5"/>
    <p:sldLayoutId id="2147483974" r:id="rId6"/>
    <p:sldLayoutId id="2147483975" r:id="rId7"/>
    <p:sldLayoutId id="2147484000" r:id="rId8"/>
    <p:sldLayoutId id="2147484001" r:id="rId9"/>
    <p:sldLayoutId id="2147484003" r:id="rId10"/>
    <p:sldLayoutId id="2147484002" r:id="rId11"/>
    <p:sldLayoutId id="2147484005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74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78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600" b="0" i="0" kern="1200">
          <a:solidFill>
            <a:schemeClr val="tx1"/>
          </a:solidFill>
          <a:latin typeface="STIX" charset="0"/>
          <a:ea typeface="STIX" charset="0"/>
          <a:cs typeface="STIX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i6WSSf47Vs" TargetMode="Externa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lefoot.com/math/discrete/counting/cardfreq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lefoot.com/math/discrete/counting/cardfreq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D7B39C-BF00-4F13-B06E-082B0BDAE183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dirty="0"/>
              <a:t>Statistics Session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7E4D3-8A97-4719-BC9B-B3AFE350932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35423" y="685800"/>
            <a:ext cx="8839200" cy="2286000"/>
          </a:xfrm>
        </p:spPr>
        <p:txBody>
          <a:bodyPr/>
          <a:lstStyle/>
          <a:p>
            <a:r>
              <a:rPr lang="en-US" sz="3200" b="1" dirty="0"/>
              <a:t>Introduction to Probability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A5E8E772-A5C1-CC4B-8415-2CFD3BA5F8BA}"/>
              </a:ext>
            </a:extLst>
          </p:cNvPr>
          <p:cNvSpPr txBox="1">
            <a:spLocks/>
          </p:cNvSpPr>
          <p:nvPr/>
        </p:nvSpPr>
        <p:spPr>
          <a:xfrm>
            <a:off x="152400" y="3730447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 baseline="0">
                <a:solidFill>
                  <a:schemeClr val="accent2"/>
                </a:solidFill>
                <a:latin typeface="STIX" charset="0"/>
                <a:ea typeface="STIX" charset="0"/>
                <a:cs typeface="STIX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</a:rPr>
              <a:t>Ezra Halleck, City Tech (CUNY), Fall 2021</a:t>
            </a:r>
          </a:p>
        </p:txBody>
      </p:sp>
    </p:spTree>
    <p:extLst>
      <p:ext uri="{BB962C8B-B14F-4D97-AF65-F5344CB8AC3E}">
        <p14:creationId xmlns:p14="http://schemas.microsoft.com/office/powerpoint/2010/main" val="1287205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A942-C92F-4506-99CC-7B580512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41327"/>
            <a:ext cx="8534400" cy="838199"/>
          </a:xfrm>
        </p:spPr>
        <p:txBody>
          <a:bodyPr/>
          <a:lstStyle/>
          <a:p>
            <a:r>
              <a:rPr lang="en-US" dirty="0"/>
              <a:t>4.2 Calculating Probability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DA68F-4EE6-4DDF-9C44-164C77DE52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28600" y="1181100"/>
            <a:ext cx="8534400" cy="9525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2"/>
                </a:solidFill>
              </a:rPr>
              <a:t>Probability</a:t>
            </a:r>
            <a:r>
              <a:rPr lang="en-US" sz="2800" dirty="0"/>
              <a:t> is a numerical measure of the likelihood that a specific event will occur.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18D34-A4F4-418B-BAAD-2DC5F5E22D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D1A4780-A1E9-8540-BEAD-7D08606F46B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81650" y="2133600"/>
            <a:ext cx="8786149" cy="952500"/>
          </a:xfrm>
        </p:spPr>
        <p:txBody>
          <a:bodyPr/>
          <a:lstStyle/>
          <a:p>
            <a:pPr algn="l">
              <a:buClr>
                <a:schemeClr val="accent2"/>
              </a:buClr>
            </a:pP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</a:rPr>
              <a:t>First Property</a:t>
            </a:r>
          </a:p>
          <a:p>
            <a:pPr algn="l">
              <a:buClr>
                <a:schemeClr val="accent2"/>
              </a:buClr>
            </a:pPr>
            <a:r>
              <a:rPr lang="en-US" sz="2800" dirty="0">
                <a:latin typeface="Times New Roman" pitchFamily="18" charset="0"/>
              </a:rPr>
              <a:t>   The probability of an event always lies in the range 0 to 1:</a:t>
            </a:r>
          </a:p>
        </p:txBody>
      </p:sp>
      <p:graphicFrame>
        <p:nvGraphicFramePr>
          <p:cNvPr id="8" name="Content Placeholder 17" descr="0 is less than or equal to p left parenthesis E sub i right parenthesis is less than or equal to 1. 0 is less than or equal to p left parenthesis A right parenthesis is less than or equal to 1. ">
            <a:extLst>
              <a:ext uri="{FF2B5EF4-FFF2-40B4-BE49-F238E27FC236}">
                <a16:creationId xmlns:a16="http://schemas.microsoft.com/office/drawing/2014/main" id="{6CBEFA20-4A58-E141-91C8-2E536BAB4C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885302"/>
              </p:ext>
            </p:extLst>
          </p:nvPr>
        </p:nvGraphicFramePr>
        <p:xfrm>
          <a:off x="3009143" y="3064868"/>
          <a:ext cx="1816741" cy="104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1485720" imgH="825480" progId="Equation.DSMT4">
                  <p:embed/>
                </p:oleObj>
              </mc:Choice>
              <mc:Fallback>
                <p:oleObj name="Equation" r:id="rId3" imgW="1485720" imgH="825480" progId="Equation.DSMT4">
                  <p:embed/>
                  <p:pic>
                    <p:nvPicPr>
                      <p:cNvPr id="8" name="Content Placeholder 17" descr="0 is less than or equal to p left parenthesis E sub i right parenthesis is less than or equal to 1. 0 is less than or equal to p left parenthesis A right parenthesis is less than or equal to 1. ">
                        <a:extLst>
                          <a:ext uri="{FF2B5EF4-FFF2-40B4-BE49-F238E27FC236}">
                            <a16:creationId xmlns:a16="http://schemas.microsoft.com/office/drawing/2014/main" id="{6CBEFA20-4A58-E141-91C8-2E536BAB4C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143" y="3064868"/>
                        <a:ext cx="1816741" cy="1044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0F126E0B-915D-8043-96E2-DB634E3D6485}"/>
              </a:ext>
            </a:extLst>
          </p:cNvPr>
          <p:cNvSpPr txBox="1">
            <a:spLocks/>
          </p:cNvSpPr>
          <p:nvPr/>
        </p:nvSpPr>
        <p:spPr>
          <a:xfrm>
            <a:off x="914400" y="4576888"/>
            <a:ext cx="2860223" cy="381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C06DBBFF-1C16-F94B-9EF5-1968A19DE175}"/>
              </a:ext>
            </a:extLst>
          </p:cNvPr>
          <p:cNvSpPr txBox="1">
            <a:spLocks/>
          </p:cNvSpPr>
          <p:nvPr/>
        </p:nvSpPr>
        <p:spPr>
          <a:xfrm>
            <a:off x="381001" y="4113794"/>
            <a:ext cx="8400000" cy="12900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Property</a:t>
            </a:r>
          </a:p>
          <a:p>
            <a:pPr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 experiment, the sum of the probabilities of all simple events (or final outcomes) is always 1:</a:t>
            </a:r>
          </a:p>
        </p:txBody>
      </p:sp>
      <p:graphicFrame>
        <p:nvGraphicFramePr>
          <p:cNvPr id="14" name="Content Placeholder 21" descr="summation p left parenthesis E sub i right parenthesis = p left parenthesis E sub 1 right parenthesis + p left parenthesis E sub 2 right parenthesis + p left parenthesis E sub 3 right parenthesis + dot dot dot = 1">
            <a:extLst>
              <a:ext uri="{FF2B5EF4-FFF2-40B4-BE49-F238E27FC236}">
                <a16:creationId xmlns:a16="http://schemas.microsoft.com/office/drawing/2014/main" id="{F9A5360B-BE08-1E4F-8A25-F8B37384E1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923189"/>
              </p:ext>
            </p:extLst>
          </p:nvPr>
        </p:nvGraphicFramePr>
        <p:xfrm>
          <a:off x="1794460" y="5602008"/>
          <a:ext cx="4983580" cy="529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5" imgW="4851360" imgH="419040" progId="Equation.DSMT4">
                  <p:embed/>
                </p:oleObj>
              </mc:Choice>
              <mc:Fallback>
                <p:oleObj name="Equation" r:id="rId5" imgW="4851360" imgH="419040" progId="Equation.DSMT4">
                  <p:embed/>
                  <p:pic>
                    <p:nvPicPr>
                      <p:cNvPr id="14" name="Content Placeholder 21" descr="summation p left parenthesis E sub i right parenthesis = p left parenthesis E sub 1 right parenthesis + p left parenthesis E sub 2 right parenthesis + p left parenthesis E sub 3 right parenthesis + dot dot dot = 1">
                        <a:extLst>
                          <a:ext uri="{FF2B5EF4-FFF2-40B4-BE49-F238E27FC236}">
                            <a16:creationId xmlns:a16="http://schemas.microsoft.com/office/drawing/2014/main" id="{F9A5360B-BE08-1E4F-8A25-F8B37384E1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4460" y="5602008"/>
                        <a:ext cx="4983580" cy="5298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595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A942-C92F-4506-99CC-7B580512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99723"/>
            <a:ext cx="8991600" cy="643278"/>
          </a:xfrm>
        </p:spPr>
        <p:txBody>
          <a:bodyPr>
            <a:normAutofit/>
          </a:bodyPr>
          <a:lstStyle/>
          <a:p>
            <a:r>
              <a:rPr lang="en-GB" dirty="0"/>
              <a:t>Conceptual Approaches to Probability 1</a:t>
            </a: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DA68F-4EE6-4DDF-9C44-164C77DE52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52400" y="1163257"/>
            <a:ext cx="85344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Classical Probability</a:t>
            </a:r>
          </a:p>
          <a:p>
            <a:pPr marL="0" indent="0">
              <a:buNone/>
            </a:pPr>
            <a:r>
              <a:rPr lang="en-US" sz="2800" dirty="0"/>
              <a:t>Two or more outcomes that have the same probability of occurrence are said to be </a:t>
            </a:r>
            <a:r>
              <a:rPr lang="en-US" sz="2800" b="1" dirty="0">
                <a:solidFill>
                  <a:schemeClr val="accent2"/>
                </a:solidFill>
              </a:rPr>
              <a:t>equally likely outcomes</a:t>
            </a:r>
            <a:r>
              <a:rPr lang="en-US" sz="2800" dirty="0"/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18D34-A4F4-418B-BAAD-2DC5F5E22D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Content Placeholder 8" descr="&quot;p left parenthesis E sub i right parenthesis = start fraction 1 over total number of outcomes for the experiment.&#10;p left parenthesis A right parenthesis = number of outcomes favorable to A over total number of outcomes for the experiment.&quot;&#10;">
            <a:extLst>
              <a:ext uri="{FF2B5EF4-FFF2-40B4-BE49-F238E27FC236}">
                <a16:creationId xmlns:a16="http://schemas.microsoft.com/office/drawing/2014/main" id="{DF0C9884-6DF7-9740-9C2E-DB0B0CC153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851361"/>
              </p:ext>
            </p:extLst>
          </p:nvPr>
        </p:nvGraphicFramePr>
        <p:xfrm>
          <a:off x="838200" y="2603500"/>
          <a:ext cx="719087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8280360" imgH="1930320" progId="Equation.DSMT4">
                  <p:embed/>
                </p:oleObj>
              </mc:Choice>
              <mc:Fallback>
                <p:oleObj name="Equation" r:id="rId3" imgW="8280360" imgH="1930320" progId="Equation.DSMT4">
                  <p:embed/>
                  <p:pic>
                    <p:nvPicPr>
                      <p:cNvPr id="7" name="Content Placeholder 8" descr="&quot;p left parenthesis E sub i right parenthesis = start fraction 1 over total number of outcomes for the experiment.&#10;p left parenthesis A right parenthesis = number of outcomes favorable to A over total number of outcomes for the experiment.&quot;&#10;">
                        <a:extLst>
                          <a:ext uri="{FF2B5EF4-FFF2-40B4-BE49-F238E27FC236}">
                            <a16:creationId xmlns:a16="http://schemas.microsoft.com/office/drawing/2014/main" id="{DF0C9884-6DF7-9740-9C2E-DB0B0CC153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03500"/>
                        <a:ext cx="7190873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BF8F7E-5611-104F-B2C8-923B6455C23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0" y="4472412"/>
            <a:ext cx="9144000" cy="643278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sz="2800" dirty="0"/>
              <a:t>Find the probability of obtaining a head for one toss of a coin.</a:t>
            </a:r>
          </a:p>
        </p:txBody>
      </p:sp>
      <p:graphicFrame>
        <p:nvGraphicFramePr>
          <p:cNvPr id="9" name="Content Placeholder 10" descr="p left parenthesis head right parenthesis = start fraction 1 over total number of outcomes end fraction = 1 over 2 = 0.50&#10;">
            <a:extLst>
              <a:ext uri="{FF2B5EF4-FFF2-40B4-BE49-F238E27FC236}">
                <a16:creationId xmlns:a16="http://schemas.microsoft.com/office/drawing/2014/main" id="{EEE33525-5C45-B547-A6D4-AECC4EE2BC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013215"/>
              </p:ext>
            </p:extLst>
          </p:nvPr>
        </p:nvGraphicFramePr>
        <p:xfrm>
          <a:off x="1004636" y="5071156"/>
          <a:ext cx="6858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5" imgW="6858000" imgH="914400" progId="Equation.DSMT4">
                  <p:embed/>
                </p:oleObj>
              </mc:Choice>
              <mc:Fallback>
                <p:oleObj name="Equation" r:id="rId5" imgW="6858000" imgH="914400" progId="Equation.DSMT4">
                  <p:embed/>
                  <p:pic>
                    <p:nvPicPr>
                      <p:cNvPr id="9" name="Content Placeholder 10" descr="p left parenthesis head right parenthesis = start fraction 1 over total number of outcomes end fraction = 1 over 2 = 0.50&#10;">
                        <a:extLst>
                          <a:ext uri="{FF2B5EF4-FFF2-40B4-BE49-F238E27FC236}">
                            <a16:creationId xmlns:a16="http://schemas.microsoft.com/office/drawing/2014/main" id="{EEE33525-5C45-B547-A6D4-AECC4EE2BC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636" y="5071156"/>
                        <a:ext cx="6858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595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942" y="457200"/>
            <a:ext cx="8534400" cy="838199"/>
          </a:xfrm>
        </p:spPr>
        <p:txBody>
          <a:bodyPr/>
          <a:lstStyle/>
          <a:p>
            <a:r>
              <a:rPr lang="en-US" dirty="0"/>
              <a:t>Example 4-8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00942" y="1295399"/>
            <a:ext cx="8534400" cy="99060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dirty="0"/>
              <a:t>Find the probability of obtaining an even number in one roll of a die.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15E5BD6-6E20-2042-A9BD-F79B08942FA0}"/>
              </a:ext>
            </a:extLst>
          </p:cNvPr>
          <p:cNvSpPr txBox="1">
            <a:spLocks/>
          </p:cNvSpPr>
          <p:nvPr/>
        </p:nvSpPr>
        <p:spPr>
          <a:xfrm>
            <a:off x="318304" y="2454274"/>
            <a:ext cx="8534400" cy="1371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2"/>
              </a:buClr>
            </a:pPr>
            <a:r>
              <a:rPr lang="en-US" i="1" dirty="0"/>
              <a:t>A</a:t>
            </a:r>
            <a:r>
              <a:rPr lang="en-US" dirty="0"/>
              <a:t> = an even number is obtained = {2, 4, 6}. </a:t>
            </a:r>
          </a:p>
          <a:p>
            <a:pPr>
              <a:buClr>
                <a:schemeClr val="accent2"/>
              </a:buClr>
            </a:pPr>
            <a:r>
              <a:rPr lang="en-US" dirty="0"/>
              <a:t>If any one of these three numbers is obtained, event </a:t>
            </a:r>
            <a:r>
              <a:rPr lang="en-US" i="1" dirty="0"/>
              <a:t>A</a:t>
            </a:r>
            <a:r>
              <a:rPr lang="en-US" dirty="0"/>
              <a:t> is said to occur. Hence,</a:t>
            </a:r>
          </a:p>
        </p:txBody>
      </p:sp>
      <p:graphicFrame>
        <p:nvGraphicFramePr>
          <p:cNvPr id="7" name="Content Placeholder 8" descr="p left parenthesis head right parenthesis = start fraction number of outcomes included in A over total number of outcomes end fraction = 3 over 6 = 0.50&#10;">
            <a:extLst>
              <a:ext uri="{FF2B5EF4-FFF2-40B4-BE49-F238E27FC236}">
                <a16:creationId xmlns:a16="http://schemas.microsoft.com/office/drawing/2014/main" id="{6A5C7562-8723-F141-B115-D903A491CC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596952"/>
              </p:ext>
            </p:extLst>
          </p:nvPr>
        </p:nvGraphicFramePr>
        <p:xfrm>
          <a:off x="775504" y="4054474"/>
          <a:ext cx="729672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8026200" imgH="838080" progId="Equation.DSMT4">
                  <p:embed/>
                </p:oleObj>
              </mc:Choice>
              <mc:Fallback>
                <p:oleObj name="Equation" r:id="rId3" imgW="8026200" imgH="838080" progId="Equation.DSMT4">
                  <p:embed/>
                  <p:pic>
                    <p:nvPicPr>
                      <p:cNvPr id="7" name="Content Placeholder 8" descr="p left parenthesis head right parenthesis = start fraction number of outcomes included in A over total number of outcomes end fraction = 3 over 6 = 0.50&#10;">
                        <a:extLst>
                          <a:ext uri="{FF2B5EF4-FFF2-40B4-BE49-F238E27FC236}">
                            <a16:creationId xmlns:a16="http://schemas.microsoft.com/office/drawing/2014/main" id="{6A5C7562-8723-F141-B115-D903A491CC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504" y="4054474"/>
                        <a:ext cx="729672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41327"/>
            <a:ext cx="8534400" cy="838199"/>
          </a:xfrm>
        </p:spPr>
        <p:txBody>
          <a:bodyPr/>
          <a:lstStyle/>
          <a:p>
            <a:r>
              <a:rPr lang="en-US" dirty="0"/>
              <a:t>Example 4-9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07694" y="1181099"/>
            <a:ext cx="8534400" cy="5540375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dirty="0"/>
              <a:t>Jim and Kim have been looking for an apartment to rent.</a:t>
            </a:r>
          </a:p>
          <a:p>
            <a:pPr>
              <a:buClr>
                <a:schemeClr val="accent2"/>
              </a:buClr>
            </a:pPr>
            <a:r>
              <a:rPr lang="en-US" dirty="0"/>
              <a:t>They like five and two of them are in West Orange, NJ.</a:t>
            </a:r>
          </a:p>
          <a:p>
            <a:pPr>
              <a:buClr>
                <a:schemeClr val="accent2"/>
              </a:buClr>
            </a:pPr>
            <a:r>
              <a:rPr lang="en-US" dirty="0"/>
              <a:t>They cannot decide which of the five they should rent.</a:t>
            </a:r>
          </a:p>
          <a:p>
            <a:pPr>
              <a:buClr>
                <a:schemeClr val="accent2"/>
              </a:buClr>
            </a:pPr>
            <a:r>
              <a:rPr lang="en-US" dirty="0"/>
              <a:t>They put five balls 1 through 5 (each # representing an apartment) in a box and ask their daughter to select one.</a:t>
            </a:r>
          </a:p>
          <a:p>
            <a:pPr>
              <a:buClr>
                <a:schemeClr val="accent2"/>
              </a:buClr>
            </a:pPr>
            <a:r>
              <a:rPr lang="en-US" dirty="0"/>
              <a:t>What is the probability that the selected apartment is in West Orange?</a:t>
            </a:r>
          </a:p>
          <a:p>
            <a:pPr>
              <a:buClr>
                <a:schemeClr val="accent2"/>
              </a:buClr>
            </a:pPr>
            <a:r>
              <a:rPr lang="en-US" dirty="0"/>
              <a:t>Each ball has the same probability of being selected.</a:t>
            </a:r>
          </a:p>
          <a:p>
            <a:pPr>
              <a:buClr>
                <a:schemeClr val="accent2"/>
              </a:buClr>
            </a:pPr>
            <a:r>
              <a:rPr lang="en-US" dirty="0"/>
              <a:t>Two of the five homes are in West Orange. Hence,</a:t>
            </a:r>
          </a:p>
          <a:p>
            <a:pPr>
              <a:buClr>
                <a:schemeClr val="accent2"/>
              </a:buClr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6" name="Content Placeholder 8" descr="P of selected home is in West Orange = 2 over 5 = 0.40.">
            <a:extLst>
              <a:ext uri="{FF2B5EF4-FFF2-40B4-BE49-F238E27FC236}">
                <a16:creationId xmlns:a16="http://schemas.microsoft.com/office/drawing/2014/main" id="{E304182A-3EFD-EA40-924E-03550B2693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486929"/>
              </p:ext>
            </p:extLst>
          </p:nvPr>
        </p:nvGraphicFramePr>
        <p:xfrm>
          <a:off x="1143000" y="5547088"/>
          <a:ext cx="6188364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3" imgW="6806880" imgH="838080" progId="Equation.DSMT4">
                  <p:embed/>
                </p:oleObj>
              </mc:Choice>
              <mc:Fallback>
                <p:oleObj name="Equation" r:id="rId3" imgW="6806880" imgH="838080" progId="Equation.DSMT4">
                  <p:embed/>
                  <p:pic>
                    <p:nvPicPr>
                      <p:cNvPr id="6" name="Content Placeholder 8" descr="P of selected home is in West Orange = 2 over 5 = 0.40.">
                        <a:extLst>
                          <a:ext uri="{FF2B5EF4-FFF2-40B4-BE49-F238E27FC236}">
                            <a16:creationId xmlns:a16="http://schemas.microsoft.com/office/drawing/2014/main" id="{E304182A-3EFD-EA40-924E-03550B2693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547088"/>
                        <a:ext cx="6188364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89" y="552450"/>
            <a:ext cx="8991600" cy="869949"/>
          </a:xfrm>
        </p:spPr>
        <p:txBody>
          <a:bodyPr>
            <a:normAutofit/>
          </a:bodyPr>
          <a:lstStyle/>
          <a:p>
            <a:r>
              <a:rPr lang="en-GB" dirty="0"/>
              <a:t>Conceptual Approaches to Probability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04800" y="1295400"/>
            <a:ext cx="8534400" cy="274320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b="1" dirty="0">
                <a:solidFill>
                  <a:schemeClr val="accent2"/>
                </a:solidFill>
              </a:rPr>
              <a:t>Relative Frequency Concept of Probability</a:t>
            </a:r>
          </a:p>
          <a:p>
            <a:pPr>
              <a:buClr>
                <a:schemeClr val="accent2"/>
              </a:buClr>
            </a:pPr>
            <a:r>
              <a:rPr lang="en-US" b="1" dirty="0">
                <a:solidFill>
                  <a:srgbClr val="00007F"/>
                </a:solidFill>
              </a:rPr>
              <a:t>Using Relative Frequency as an Approximation of Probability</a:t>
            </a:r>
          </a:p>
          <a:p>
            <a:pPr>
              <a:buClr>
                <a:schemeClr val="accent2"/>
              </a:buClr>
            </a:pPr>
            <a:r>
              <a:rPr lang="en-US" dirty="0"/>
              <a:t>If an experiment is repeated </a:t>
            </a:r>
            <a:r>
              <a:rPr lang="en-US" i="1" dirty="0"/>
              <a:t>n</a:t>
            </a:r>
            <a:r>
              <a:rPr lang="en-US" dirty="0"/>
              <a:t> times and an event </a:t>
            </a:r>
            <a:r>
              <a:rPr lang="en-US" i="1" dirty="0"/>
              <a:t>A</a:t>
            </a:r>
            <a:r>
              <a:rPr lang="en-US" dirty="0"/>
              <a:t> is observed </a:t>
            </a:r>
            <a:r>
              <a:rPr lang="en-US" i="1" dirty="0"/>
              <a:t>f</a:t>
            </a:r>
            <a:r>
              <a:rPr lang="en-US" dirty="0"/>
              <a:t> times where </a:t>
            </a:r>
            <a:r>
              <a:rPr lang="en-US" i="1" dirty="0"/>
              <a:t>f</a:t>
            </a:r>
            <a:r>
              <a:rPr lang="en-US" dirty="0"/>
              <a:t> is the frequency, then, according to the relative frequency concept of probability:</a:t>
            </a:r>
          </a:p>
        </p:txBody>
      </p:sp>
      <p:graphicFrame>
        <p:nvGraphicFramePr>
          <p:cNvPr id="11" name="Content Placeholder 10" descr="p left parenthesis A right parenthesis = start fraction f over n end fraction = start fraction frequency of a over sample size end fraction&#10;"/>
          <p:cNvGraphicFramePr>
            <a:graphicFrameLocks noGrp="1" noChangeAspect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1995870631"/>
              </p:ext>
            </p:extLst>
          </p:nvPr>
        </p:nvGraphicFramePr>
        <p:xfrm>
          <a:off x="2381250" y="4114800"/>
          <a:ext cx="40767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3" imgW="4076640" imgH="914400" progId="Equation.DSMT4">
                  <p:embed/>
                </p:oleObj>
              </mc:Choice>
              <mc:Fallback>
                <p:oleObj name="Equation" r:id="rId3" imgW="4076640" imgH="914400" progId="Equation.DSMT4">
                  <p:embed/>
                  <p:pic>
                    <p:nvPicPr>
                      <p:cNvPr id="11" name="Content Placeholder 10" descr="p left parenthesis A right parenthesis = start fraction f over n end fraction = start fraction frequency of a over sample size end fraction&#10;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4114800"/>
                        <a:ext cx="40767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375" y="498018"/>
            <a:ext cx="8534400" cy="838199"/>
          </a:xfrm>
        </p:spPr>
        <p:txBody>
          <a:bodyPr/>
          <a:lstStyle/>
          <a:p>
            <a:r>
              <a:rPr lang="en-US" dirty="0"/>
              <a:t>Example 4-10</a:t>
            </a:r>
          </a:p>
        </p:txBody>
      </p:sp>
      <p:graphicFrame>
        <p:nvGraphicFramePr>
          <p:cNvPr id="10" name="Content Placeholder 9" descr="n = 500 and f = 10."/>
          <p:cNvGraphicFramePr>
            <a:graphicFrameLocks noGrp="1" noChangeAspect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1581146471"/>
              </p:ext>
            </p:extLst>
          </p:nvPr>
        </p:nvGraphicFramePr>
        <p:xfrm>
          <a:off x="2581641" y="3246551"/>
          <a:ext cx="3361959" cy="45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2908080" imgH="393480" progId="Equation.DSMT4">
                  <p:embed/>
                </p:oleObj>
              </mc:Choice>
              <mc:Fallback>
                <p:oleObj name="Equation" r:id="rId3" imgW="2908080" imgH="393480" progId="Equation.DSMT4">
                  <p:embed/>
                  <p:pic>
                    <p:nvPicPr>
                      <p:cNvPr id="10" name="Content Placeholder 9" descr="n = 500 and f = 10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641" y="3246551"/>
                        <a:ext cx="3361959" cy="455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7"/>
          </p:nvPr>
        </p:nvSpPr>
        <p:spPr>
          <a:xfrm>
            <a:off x="87775" y="3718813"/>
            <a:ext cx="8991600" cy="443552"/>
          </a:xfrm>
        </p:spPr>
        <p:txBody>
          <a:bodyPr/>
          <a:lstStyle/>
          <a:p>
            <a:pPr marL="3175" indent="-3175">
              <a:buClr>
                <a:schemeClr val="accent2"/>
              </a:buClr>
            </a:pPr>
            <a:r>
              <a:rPr lang="en-US" dirty="0"/>
              <a:t>Using the relative frequency concept of probability, we obtain</a:t>
            </a:r>
          </a:p>
        </p:txBody>
      </p:sp>
      <p:graphicFrame>
        <p:nvGraphicFramePr>
          <p:cNvPr id="12" name="Content Placeholder 11" descr="p of, next car is a lemon = start fraction f over n end fraction = start fraction 10 over 500 end fraction = 0.02&#10;"/>
          <p:cNvGraphicFramePr>
            <a:graphicFrameLocks noGrp="1" noChangeAspect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2278685454"/>
              </p:ext>
            </p:extLst>
          </p:nvPr>
        </p:nvGraphicFramePr>
        <p:xfrm>
          <a:off x="1752600" y="4193563"/>
          <a:ext cx="5257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5" imgW="5257800" imgH="787320" progId="Equation.DSMT4">
                  <p:embed/>
                </p:oleObj>
              </mc:Choice>
              <mc:Fallback>
                <p:oleObj name="Equation" r:id="rId5" imgW="5257800" imgH="787320" progId="Equation.DSMT4">
                  <p:embed/>
                  <p:pic>
                    <p:nvPicPr>
                      <p:cNvPr id="12" name="Content Placeholder 11" descr="p of, next car is a lemon = start fraction f over n end fraction = start fraction 10 over 500 end fraction = 0.02&#10;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193563"/>
                        <a:ext cx="52578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0492C0F-55CE-E54C-BC71-F2DC55D911CF}"/>
              </a:ext>
            </a:extLst>
          </p:cNvPr>
          <p:cNvSpPr txBox="1">
            <a:spLocks/>
          </p:cNvSpPr>
          <p:nvPr/>
        </p:nvSpPr>
        <p:spPr>
          <a:xfrm>
            <a:off x="133109" y="1080518"/>
            <a:ext cx="8991600" cy="225106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2"/>
              </a:buClr>
            </a:pPr>
            <a:r>
              <a:rPr lang="en-US" dirty="0"/>
              <a:t>10 of the 500 randomly selected cars manufactured at an auto factory are found to be lemons. What is the probability that the next car manufactured at this auto factory is a lemon?</a:t>
            </a:r>
          </a:p>
          <a:p>
            <a:pPr>
              <a:buClr>
                <a:schemeClr val="accent2"/>
              </a:buClr>
            </a:pPr>
            <a:r>
              <a:rPr lang="en-US" dirty="0">
                <a:latin typeface="Times New Roman" pitchFamily="18" charset="0"/>
              </a:rPr>
              <a:t>Let </a:t>
            </a:r>
            <a:r>
              <a:rPr lang="en-US" i="1" dirty="0">
                <a:latin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</a:rPr>
              <a:t> denote the total number of cars in the sample and </a:t>
            </a:r>
            <a:r>
              <a:rPr lang="en-US" i="1" dirty="0">
                <a:latin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</a:rPr>
              <a:t> the number of lemons in </a:t>
            </a:r>
            <a:r>
              <a:rPr lang="en-US" i="1" dirty="0">
                <a:latin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</a:rPr>
              <a:t>. Then,</a:t>
            </a:r>
          </a:p>
        </p:txBody>
      </p:sp>
      <p:graphicFrame>
        <p:nvGraphicFramePr>
          <p:cNvPr id="11" name="Content Placeholder 2" descr="Table is accessible to screenreaders">
            <a:extLst>
              <a:ext uri="{FF2B5EF4-FFF2-40B4-BE49-F238E27FC236}">
                <a16:creationId xmlns:a16="http://schemas.microsoft.com/office/drawing/2014/main" id="{D219A8C0-4121-934C-9F10-DE4D8D2275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785126"/>
              </p:ext>
            </p:extLst>
          </p:nvPr>
        </p:nvGraphicFramePr>
        <p:xfrm>
          <a:off x="609600" y="5012161"/>
          <a:ext cx="7783975" cy="1709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078">
                  <a:extLst>
                    <a:ext uri="{9D8B030D-6E8A-4147-A177-3AD203B41FA5}">
                      <a16:colId xmlns:a16="http://schemas.microsoft.com/office/drawing/2014/main" val="3891358944"/>
                    </a:ext>
                  </a:extLst>
                </a:gridCol>
                <a:gridCol w="3618239">
                  <a:extLst>
                    <a:ext uri="{9D8B030D-6E8A-4147-A177-3AD203B41FA5}">
                      <a16:colId xmlns:a16="http://schemas.microsoft.com/office/drawing/2014/main" val="918313559"/>
                    </a:ext>
                  </a:extLst>
                </a:gridCol>
                <a:gridCol w="2594658">
                  <a:extLst>
                    <a:ext uri="{9D8B030D-6E8A-4147-A177-3AD203B41FA5}">
                      <a16:colId xmlns:a16="http://schemas.microsoft.com/office/drawing/2014/main" val="2244003818"/>
                    </a:ext>
                  </a:extLst>
                </a:gridCol>
              </a:tblGrid>
              <a:tr h="301448">
                <a:tc>
                  <a:txBody>
                    <a:bodyPr/>
                    <a:lstStyle/>
                    <a:p>
                      <a:pPr algn="l"/>
                      <a:r>
                        <a:rPr lang="en-US" sz="2200" b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Car</a:t>
                      </a:r>
                    </a:p>
                  </a:txBody>
                  <a:tcPr marL="93957" marR="93957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3957" marR="93957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Relative Frequency</a:t>
                      </a:r>
                    </a:p>
                  </a:txBody>
                  <a:tcPr marL="93957" marR="93957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5759852"/>
                  </a:ext>
                </a:extLst>
              </a:tr>
              <a:tr h="383228">
                <a:tc>
                  <a:txBody>
                    <a:bodyPr/>
                    <a:lstStyle/>
                    <a:p>
                      <a:r>
                        <a:rPr lang="en-US" sz="2200" baseline="0" dirty="0">
                          <a:latin typeface="Times New Roman" pitchFamily="18" charset="0"/>
                        </a:rPr>
                        <a:t>Good</a:t>
                      </a:r>
                    </a:p>
                  </a:txBody>
                  <a:tcPr marL="93957" marR="9395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>
                          <a:latin typeface="Times New Roman" pitchFamily="18" charset="0"/>
                        </a:rPr>
                        <a:t>490</a:t>
                      </a:r>
                    </a:p>
                  </a:txBody>
                  <a:tcPr marL="93957" marR="9395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490 over 500 = .98</a:t>
                      </a:r>
                    </a:p>
                  </a:txBody>
                  <a:tcPr marL="93957" marR="9395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041198"/>
                  </a:ext>
                </a:extLst>
              </a:tr>
              <a:tr h="429154">
                <a:tc>
                  <a:txBody>
                    <a:bodyPr/>
                    <a:lstStyle/>
                    <a:p>
                      <a:r>
                        <a:rPr lang="en-US" sz="2200" baseline="0" dirty="0">
                          <a:latin typeface="Times New Roman" pitchFamily="18" charset="0"/>
                        </a:rPr>
                        <a:t>Lemon</a:t>
                      </a:r>
                    </a:p>
                  </a:txBody>
                  <a:tcPr marL="93957" marR="9395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L="93957" marR="9395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10 over 500 = .02</a:t>
                      </a:r>
                    </a:p>
                  </a:txBody>
                  <a:tcPr marL="93957" marR="9395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652340"/>
                  </a:ext>
                </a:extLst>
              </a:tr>
              <a:tr h="301448">
                <a:tc>
                  <a:txBody>
                    <a:bodyPr/>
                    <a:lstStyle/>
                    <a:p>
                      <a:r>
                        <a:rPr lang="en-US" sz="2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Blank</a:t>
                      </a:r>
                    </a:p>
                  </a:txBody>
                  <a:tcPr marL="93957" marR="93957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baseline="0" dirty="0">
                          <a:latin typeface="Times New Roman" pitchFamily="18" charset="0"/>
                        </a:rPr>
                        <a:t>n</a:t>
                      </a:r>
                      <a:r>
                        <a:rPr lang="en-US" sz="2200" baseline="0" dirty="0">
                          <a:latin typeface="Times New Roman" pitchFamily="18" charset="0"/>
                        </a:rPr>
                        <a:t> = 500</a:t>
                      </a:r>
                    </a:p>
                  </a:txBody>
                  <a:tcPr marL="93957" marR="93957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>
                          <a:latin typeface="Times New Roman" pitchFamily="18" charset="0"/>
                        </a:rPr>
                        <a:t>Sum = 1.00</a:t>
                      </a:r>
                    </a:p>
                  </a:txBody>
                  <a:tcPr marL="93957" marR="93957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957461"/>
                  </a:ext>
                </a:extLst>
              </a:tr>
            </a:tbl>
          </a:graphicData>
        </a:graphic>
      </p:graphicFrame>
      <p:graphicFrame>
        <p:nvGraphicFramePr>
          <p:cNvPr id="13" name="Content Placeholder 12" descr="Image description is in table cell">
            <a:extLst>
              <a:ext uri="{FF2B5EF4-FFF2-40B4-BE49-F238E27FC236}">
                <a16:creationId xmlns:a16="http://schemas.microsoft.com/office/drawing/2014/main" id="{1C781F35-40C8-AD44-ACD5-BBC120E375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452281"/>
              </p:ext>
            </p:extLst>
          </p:nvPr>
        </p:nvGraphicFramePr>
        <p:xfrm>
          <a:off x="6686549" y="5425854"/>
          <a:ext cx="647701" cy="39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7" imgW="1104840" imgH="672840" progId="Equation.DSMT4">
                  <p:embed/>
                </p:oleObj>
              </mc:Choice>
              <mc:Fallback>
                <p:oleObj name="Equation" r:id="rId7" imgW="1104840" imgH="672840" progId="Equation.DSMT4">
                  <p:embed/>
                  <p:pic>
                    <p:nvPicPr>
                      <p:cNvPr id="13" name="Content Placeholder 12" descr="Image description is in table cell">
                        <a:extLst>
                          <a:ext uri="{FF2B5EF4-FFF2-40B4-BE49-F238E27FC236}">
                            <a16:creationId xmlns:a16="http://schemas.microsoft.com/office/drawing/2014/main" id="{1C781F35-40C8-AD44-ACD5-BBC120E375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6549" y="5425854"/>
                        <a:ext cx="647701" cy="3945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Content Placeholder 11" descr="Image description is in table cell">
            <a:extLst>
              <a:ext uri="{FF2B5EF4-FFF2-40B4-BE49-F238E27FC236}">
                <a16:creationId xmlns:a16="http://schemas.microsoft.com/office/drawing/2014/main" id="{2C959980-E87C-AD4F-A2EF-A2E8EC8BEDCF}"/>
              </a:ext>
            </a:extLst>
          </p:cNvPr>
          <p:cNvGraphicFramePr>
            <a:graphicFrameLocks noGrp="1" noChangeAspect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1700696435"/>
              </p:ext>
            </p:extLst>
          </p:nvPr>
        </p:nvGraphicFramePr>
        <p:xfrm>
          <a:off x="6686548" y="5881721"/>
          <a:ext cx="647701" cy="39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9" imgW="1104840" imgH="672840" progId="Equation.DSMT4">
                  <p:embed/>
                </p:oleObj>
              </mc:Choice>
              <mc:Fallback>
                <p:oleObj name="Equation" r:id="rId9" imgW="1104840" imgH="672840" progId="Equation.DSMT4">
                  <p:embed/>
                  <p:pic>
                    <p:nvPicPr>
                      <p:cNvPr id="14" name="Content Placeholder 11" descr="Image description is in table cell">
                        <a:extLst>
                          <a:ext uri="{FF2B5EF4-FFF2-40B4-BE49-F238E27FC236}">
                            <a16:creationId xmlns:a16="http://schemas.microsoft.com/office/drawing/2014/main" id="{2C959980-E87C-AD4F-A2EF-A2E8EC8BED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6548" y="5881721"/>
                        <a:ext cx="647701" cy="3945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A942-C92F-4506-99CC-7B580512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761999"/>
          </a:xfrm>
        </p:spPr>
        <p:txBody>
          <a:bodyPr/>
          <a:lstStyle/>
          <a:p>
            <a:r>
              <a:rPr lang="en-US" dirty="0"/>
              <a:t>Law of Large Numbers (LLN)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DA68F-4EE6-4DDF-9C44-164C77DE52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04800" y="1219200"/>
            <a:ext cx="8686800" cy="2514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007F"/>
                </a:solidFill>
              </a:rPr>
              <a:t>Definition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accent2"/>
                </a:solidFill>
              </a:rPr>
              <a:t>Law of Large Numbers</a:t>
            </a:r>
          </a:p>
          <a:p>
            <a:pPr marL="0" indent="0">
              <a:buNone/>
            </a:pPr>
            <a:r>
              <a:rPr lang="en-US" sz="2800" dirty="0"/>
              <a:t>If an experiment is repeated again and again,</a:t>
            </a:r>
          </a:p>
          <a:p>
            <a:pPr marL="0" indent="0">
              <a:buNone/>
            </a:pPr>
            <a:r>
              <a:rPr lang="en-US" sz="2800" dirty="0"/>
              <a:t>the probability of an event obtained from the relative frequency approaches the actual (or theoretical) probability.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18D34-A4F4-418B-BAAD-2DC5F5E22D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95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654049"/>
          </a:xfrm>
        </p:spPr>
        <p:txBody>
          <a:bodyPr>
            <a:normAutofit/>
          </a:bodyPr>
          <a:lstStyle/>
          <a:p>
            <a:r>
              <a:rPr lang="en-US" dirty="0"/>
              <a:t>LLN: Simulating the Tosses of a Coin</a:t>
            </a:r>
            <a:endParaRPr lang="en-IN" dirty="0"/>
          </a:p>
        </p:txBody>
      </p:sp>
      <p:graphicFrame>
        <p:nvGraphicFramePr>
          <p:cNvPr id="6" name="Content Placeholder 5" descr="Table is accessible to screenreaders"/>
          <p:cNvGraphicFramePr>
            <a:graphicFrameLocks noGrp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1701953091"/>
              </p:ext>
            </p:extLst>
          </p:nvPr>
        </p:nvGraphicFramePr>
        <p:xfrm>
          <a:off x="437909" y="1295400"/>
          <a:ext cx="8382000" cy="3235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Number of Tosses</a:t>
                      </a:r>
                    </a:p>
                  </a:txBody>
                  <a:tcPr marL="92264" marR="9226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Number of Heads</a:t>
                      </a:r>
                    </a:p>
                  </a:txBody>
                  <a:tcPr marL="92264" marR="9226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Number of Tails</a:t>
                      </a:r>
                    </a:p>
                  </a:txBody>
                  <a:tcPr marL="92264" marR="9226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P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(</a:t>
                      </a:r>
                      <a:r>
                        <a:rPr lang="en-US" sz="1800" b="1" i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H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92264" marR="9226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P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(</a:t>
                      </a:r>
                      <a:r>
                        <a:rPr lang="en-US" sz="1800" b="1" i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T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92264" marR="9226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58838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92150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92150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.00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>
                          <a:latin typeface="Times New Roman" pitchFamily="18" charset="0"/>
                        </a:rPr>
                        <a:t>1.00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03275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23888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92150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.75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1125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.25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92150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25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23888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68325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.36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1125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.64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68325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100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68325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61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68325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39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.61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1125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.39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1000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522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478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1125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.522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34950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.478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90513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10,000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0513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4962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6075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5038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34950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.4962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6075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.5038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1,000,000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500,313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499,687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34950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.5003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6075" indent="0" algn="ctr" fontAlgn="b"/>
                      <a:r>
                        <a:rPr lang="en-US" sz="1800" b="0" i="0" u="none" strike="noStrike" baseline="0" dirty="0">
                          <a:latin typeface="Times New Roman" pitchFamily="18" charset="0"/>
                        </a:rPr>
                        <a:t>.4997</a:t>
                      </a:r>
                    </a:p>
                  </a:txBody>
                  <a:tcPr marL="9611" marR="961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sz="quarter" idx="18"/>
          </p:nvPr>
        </p:nvSpPr>
        <p:spPr>
          <a:xfrm>
            <a:off x="297084" y="4776922"/>
            <a:ext cx="8534400" cy="2081078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experiment is repeated only a few times, the probabilities obtained may not be close to the actual probabilities.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number of repetitions increases, the probabilities of outcomes obtained become very close to the actual probabilities.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Rguroo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video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illustrates the LLN with rolling a die.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001000" y="6356350"/>
            <a:ext cx="838200" cy="365125"/>
          </a:xfrm>
        </p:spPr>
        <p:txBody>
          <a:bodyPr/>
          <a:lstStyle/>
          <a:p>
            <a:fld id="{67B19427-F580-D146-B60E-4CADEE75497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88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58037"/>
            <a:ext cx="8534400" cy="761999"/>
          </a:xfrm>
        </p:spPr>
        <p:txBody>
          <a:bodyPr/>
          <a:lstStyle/>
          <a:p>
            <a:r>
              <a:rPr lang="en-US" dirty="0"/>
              <a:t>Example 4-11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38559" y="1320036"/>
            <a:ext cx="8534400" cy="144780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GB" dirty="0"/>
              <a:t>Allison wants to determine the probability that a randomly selected family from New York State owns a home. How can she determine this probability?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701E7084-AD6E-BD4C-AAB2-475A65736FF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1041" y="2725395"/>
                <a:ext cx="8582627" cy="4130676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/>
                  <a:buNone/>
                  <a:defRPr sz="2800" b="0" i="0" kern="1200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chemeClr val="accent2"/>
                  </a:buClr>
                </a:pPr>
                <a:r>
                  <a:rPr lang="en-GB" dirty="0"/>
                  <a:t>There are two outcomes for a randomly selected family from New York State:</a:t>
                </a:r>
              </a:p>
              <a:p>
                <a:pPr marL="457200" indent="-457200">
                  <a:buClr>
                    <a:schemeClr val="accent2"/>
                  </a:buClr>
                  <a:buFont typeface="Arial" panose="020B0604020202020204" pitchFamily="34" charset="0"/>
                  <a:buChar char="•"/>
                </a:pPr>
                <a:r>
                  <a:rPr lang="en-GB" dirty="0"/>
                  <a:t>“This family owns a home”</a:t>
                </a:r>
              </a:p>
              <a:p>
                <a:pPr marL="457200" indent="-457200">
                  <a:buClr>
                    <a:schemeClr val="accent2"/>
                  </a:buClr>
                  <a:buFont typeface="Arial" panose="020B0604020202020204" pitchFamily="34" charset="0"/>
                  <a:buChar char="•"/>
                </a:pPr>
                <a:r>
                  <a:rPr lang="en-GB" dirty="0"/>
                  <a:t>“This family does not own a home.”</a:t>
                </a:r>
              </a:p>
              <a:p>
                <a:pPr>
                  <a:buClr>
                    <a:schemeClr val="accent2"/>
                  </a:buClr>
                </a:pPr>
                <a:r>
                  <a:rPr lang="en-GB" dirty="0"/>
                  <a:t>These two events are not equally likely. Hence, the classical probability rule cannot be applied. </a:t>
                </a:r>
              </a:p>
              <a:p>
                <a:pPr>
                  <a:buClr>
                    <a:schemeClr val="accent2"/>
                  </a:buClr>
                </a:pPr>
                <a:r>
                  <a:rPr lang="en-GB" dirty="0"/>
                  <a:t>However, suppose we survey a simple random sample of size 500 and find that 200 own homes, then we can say that the probability of home ownership is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701E7084-AD6E-BD4C-AAB2-475A65736F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041" y="2725395"/>
                <a:ext cx="8582627" cy="4130676"/>
              </a:xfrm>
              <a:prstGeom prst="rect">
                <a:avLst/>
              </a:prstGeom>
              <a:blipFill>
                <a:blip r:embed="rId2"/>
                <a:stretch>
                  <a:fillRect l="-1479" t="-2454" b="-2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A942-C92F-4506-99CC-7B580512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7526"/>
            <a:ext cx="9144000" cy="761999"/>
          </a:xfrm>
        </p:spPr>
        <p:txBody>
          <a:bodyPr>
            <a:normAutofit/>
          </a:bodyPr>
          <a:lstStyle/>
          <a:p>
            <a:r>
              <a:rPr lang="en-GB" dirty="0"/>
              <a:t>Conceptual Approaches to Probability 3</a:t>
            </a:r>
            <a:endParaRPr lang="en-US" sz="27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DA68F-4EE6-4DDF-9C44-164C77DE52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52400" y="1371600"/>
            <a:ext cx="8763000" cy="3657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2"/>
                </a:solidFill>
              </a:rPr>
              <a:t>Bayesian or subjective probability</a:t>
            </a:r>
            <a:r>
              <a:rPr lang="en-US" sz="2800" dirty="0"/>
              <a:t> is the probability assigned to an event based on judgment, experience, information, and belief.</a:t>
            </a:r>
          </a:p>
          <a:p>
            <a:r>
              <a:rPr lang="en-US" sz="2800" dirty="0"/>
              <a:t>There are no definite rules to assign such probabilities.</a:t>
            </a:r>
          </a:p>
          <a:p>
            <a:r>
              <a:rPr lang="en-US" sz="2800" dirty="0">
                <a:solidFill>
                  <a:srgbClr val="000000"/>
                </a:solidFill>
              </a:rPr>
              <a:t>For the same event, two separate people could have different viewpoints and so assign different probabilities.</a:t>
            </a:r>
          </a:p>
          <a:p>
            <a:r>
              <a:rPr lang="en-US" sz="2800" dirty="0">
                <a:solidFill>
                  <a:srgbClr val="000000"/>
                </a:solidFill>
              </a:rPr>
              <a:t>Largely popularized by the advance in computational technology and methods during the last twenty years.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18D34-A4F4-418B-BAAD-2DC5F5E22D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95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A406A-3F69-4FA2-8339-F85592277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49276"/>
            <a:ext cx="8534400" cy="838199"/>
          </a:xfrm>
        </p:spPr>
        <p:txBody>
          <a:bodyPr/>
          <a:lstStyle/>
          <a:p>
            <a:r>
              <a:rPr lang="en-US" dirty="0"/>
              <a:t>Opening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0B92D-240F-41A9-BD69-C1AE953EE6FD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04800" y="1219200"/>
            <a:ext cx="8534400" cy="5089524"/>
          </a:xfrm>
        </p:spPr>
        <p:txBody>
          <a:bodyPr/>
          <a:lstStyle/>
          <a:p>
            <a:r>
              <a:rPr lang="en-US" dirty="0"/>
              <a:t>Do you worry about your weight?</a:t>
            </a:r>
          </a:p>
          <a:p>
            <a:r>
              <a:rPr lang="en-US" dirty="0"/>
              <a:t>According to a Gallup poll, 45% of American adults worry all or some of the time about their weight.</a:t>
            </a:r>
          </a:p>
          <a:p>
            <a:r>
              <a:rPr lang="en-US" dirty="0"/>
              <a:t>The poll showed that more women than men worry about their weight all or some of the time: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55% of adult women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35% of adult men</a:t>
            </a:r>
          </a:p>
          <a:p>
            <a:r>
              <a:rPr lang="en-US" dirty="0"/>
              <a:t>worry all or some of the time about their weight.</a:t>
            </a:r>
          </a:p>
          <a:p>
            <a:r>
              <a:rPr lang="en-US" b="1" dirty="0"/>
              <a:t>Exercise</a:t>
            </a:r>
            <a:r>
              <a:rPr lang="en-US" dirty="0"/>
              <a:t>: what descriptive statistics tool would you use to display the data? Can you imagine it in your mind or sketch it using paper and pencil?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C117C1-C00F-4C21-BE99-82BABD0BD9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92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86AC5-76A4-C14F-8686-9253DA4A3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1"/>
            <a:ext cx="8534400" cy="838199"/>
          </a:xfrm>
        </p:spPr>
        <p:txBody>
          <a:bodyPr>
            <a:normAutofit fontScale="90000"/>
          </a:bodyPr>
          <a:lstStyle/>
          <a:p>
            <a:r>
              <a:rPr lang="en" dirty="0"/>
              <a:t>Practice1: </a:t>
            </a:r>
            <a:r>
              <a:rPr lang="en-US" b="0" dirty="0"/>
              <a:t>Which of the following events would you be most surprised by?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5E138-8B5F-1147-8BE8-DBB70A22876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04800" y="1588008"/>
            <a:ext cx="8686800" cy="621792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Bef>
                <a:spcPts val="600"/>
              </a:spcBef>
              <a:buClr>
                <a:srgbClr val="000000"/>
              </a:buClr>
              <a:buSzPts val="1100"/>
              <a:buNone/>
            </a:pPr>
            <a:r>
              <a:rPr lang="en-US" sz="2800" dirty="0">
                <a:solidFill>
                  <a:srgbClr val="000000"/>
                </a:solidFill>
              </a:rPr>
              <a:t>exactly 3 heads in a 10-coin, 100-coin or 1000-coin flip.</a:t>
            </a: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6B8F77-14F2-5144-BD70-D406C5CF72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287746" name="Picture 2">
            <a:extLst>
              <a:ext uri="{FF2B5EF4-FFF2-40B4-BE49-F238E27FC236}">
                <a16:creationId xmlns:a16="http://schemas.microsoft.com/office/drawing/2014/main" id="{173FC50D-81BC-0C4F-8418-7D578889F7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2438400"/>
            <a:ext cx="69088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748" name="Picture 4">
            <a:extLst>
              <a:ext uri="{FF2B5EF4-FFF2-40B4-BE49-F238E27FC236}">
                <a16:creationId xmlns:a16="http://schemas.microsoft.com/office/drawing/2014/main" id="{12B33094-445D-A046-86C4-DE8FD92FCB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2" t="27942" r="5147" b="4411"/>
          <a:stretch/>
        </p:blipFill>
        <p:spPr bwMode="auto">
          <a:xfrm>
            <a:off x="990600" y="2182792"/>
            <a:ext cx="6968840" cy="390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6BC16C8-3FF0-C949-926B-6004A8E58962}"/>
              </a:ext>
            </a:extLst>
          </p:cNvPr>
          <p:cNvSpPr txBox="1"/>
          <p:nvPr/>
        </p:nvSpPr>
        <p:spPr>
          <a:xfrm>
            <a:off x="-17362" y="6369635"/>
            <a:ext cx="89154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https://</a:t>
            </a:r>
            <a:r>
              <a:rPr lang="en-US" sz="1600" dirty="0" err="1"/>
              <a:t>demonstrations.wolfram.com</a:t>
            </a:r>
            <a:r>
              <a:rPr lang="en-US" sz="1600" dirty="0"/>
              <a:t>/</a:t>
            </a:r>
            <a:r>
              <a:rPr lang="en-US" sz="1600" dirty="0" err="1"/>
              <a:t>SimulatedCoinTossingExperimentsAndTheLawOfLargeNumbers</a:t>
            </a:r>
            <a:r>
              <a:rPr lang="en-US" sz="16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89001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97054-2AFC-7841-9B85-B3406213D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42320"/>
            <a:ext cx="8534400" cy="1371599"/>
          </a:xfrm>
        </p:spPr>
        <p:txBody>
          <a:bodyPr>
            <a:normAutofit fontScale="90000"/>
          </a:bodyPr>
          <a:lstStyle/>
          <a:p>
            <a:r>
              <a:rPr lang="en-US" dirty="0"/>
              <a:t>Practice 2: </a:t>
            </a:r>
            <a:r>
              <a:rPr lang="en-US" sz="3100" b="0" dirty="0"/>
              <a:t>When tossing a fair coin, if heads comes up on each of the first 10 tosses, what do you think the chance is that another head will come up on the next toss? </a:t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8315B-77DB-E346-AA07-F2C2F32923A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04800" y="2644747"/>
            <a:ext cx="8534400" cy="421325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0.5, less than 0.5, or more than 0.5?</a:t>
            </a:r>
          </a:p>
          <a:p>
            <a:pPr marL="457200" lvl="0" indent="-342900">
              <a:spcBef>
                <a:spcPts val="0"/>
              </a:spcBef>
              <a:buSzPts val="1800"/>
              <a:buChar char="●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probability is still 0.5; there is still a 50% chance that another head will come up on the next toss: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P(H on 11</a:t>
            </a:r>
            <a:r>
              <a:rPr 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toss) = P(T on 11</a:t>
            </a:r>
            <a:r>
              <a:rPr 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toss) = 0.5</a:t>
            </a:r>
          </a:p>
          <a:p>
            <a:pPr marL="457200" lvl="0" indent="-342900">
              <a:buSzPts val="1800"/>
              <a:buChar char="●"/>
            </a:pPr>
            <a:r>
              <a:rPr lang="en-US" sz="2800" dirty="0"/>
              <a:t>The coin is not “due” for a tail.</a:t>
            </a:r>
          </a:p>
          <a:p>
            <a:pPr marL="457200" lvl="0" indent="-342900">
              <a:buSzPts val="1800"/>
              <a:buChar char="●"/>
            </a:pPr>
            <a:r>
              <a:rPr lang="en-US" sz="2800" dirty="0"/>
              <a:t>It is often felt that</a:t>
            </a:r>
          </a:p>
          <a:p>
            <a:pPr marL="914400" lvl="1" indent="-342900">
              <a:buSzPts val="1800"/>
              <a:buChar char="●"/>
            </a:pPr>
            <a:r>
              <a:rPr lang="en-US" dirty="0"/>
              <a:t>random processes are supposed to compensate for whatever happened in the past.</a:t>
            </a:r>
          </a:p>
          <a:p>
            <a:pPr marL="457200" indent="-342900">
              <a:buSzPts val="1800"/>
              <a:buChar char="●"/>
            </a:pPr>
            <a:r>
              <a:rPr lang="en-US" sz="2800" dirty="0"/>
              <a:t>This is just not true; known as </a:t>
            </a:r>
            <a:r>
              <a:rPr lang="en-US" sz="2800" i="1" dirty="0">
                <a:solidFill>
                  <a:schemeClr val="accent1"/>
                </a:solidFill>
              </a:rPr>
              <a:t>the gambler’s fallacy.</a:t>
            </a: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6D0B42-54E0-D449-BE2A-E851B25790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Google Shape;95;p18">
            <a:extLst>
              <a:ext uri="{FF2B5EF4-FFF2-40B4-BE49-F238E27FC236}">
                <a16:creationId xmlns:a16="http://schemas.microsoft.com/office/drawing/2014/main" id="{19CDFE06-3593-354C-9DB7-0812CA407D1F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905000" y="1913919"/>
            <a:ext cx="3895725" cy="523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879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6857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Disjoint and non-disjoint outcomes</a:t>
            </a:r>
            <a:endParaRPr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1"/>
          </p:nvPr>
        </p:nvSpPr>
        <p:spPr>
          <a:xfrm>
            <a:off x="228600" y="1264450"/>
            <a:ext cx="8686800" cy="3307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Disjoint (mutually exclusive) outcomes </a:t>
            </a:r>
            <a:r>
              <a:rPr lang="e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 happen at the same time.</a:t>
            </a:r>
            <a:endParaRPr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outcome of a single coin toss cannot be a head and a tail.</a:t>
            </a:r>
            <a:endParaRPr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student both cannot fail and pass a class.</a:t>
            </a:r>
            <a:endParaRPr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single card drawn from a deck cannot be an ace and a queen.</a:t>
            </a:r>
            <a:endParaRPr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Google Shape;124;p22">
            <a:extLst>
              <a:ext uri="{FF2B5EF4-FFF2-40B4-BE49-F238E27FC236}">
                <a16:creationId xmlns:a16="http://schemas.microsoft.com/office/drawing/2014/main" id="{8857D816-AF1A-654F-8458-4D456CB7F0E8}"/>
              </a:ext>
            </a:extLst>
          </p:cNvPr>
          <p:cNvSpPr txBox="1">
            <a:spLocks/>
          </p:cNvSpPr>
          <p:nvPr/>
        </p:nvSpPr>
        <p:spPr>
          <a:xfrm>
            <a:off x="127322" y="3541234"/>
            <a:ext cx="8889355" cy="11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Font typeface="Arial"/>
              <a:buChar char="●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lvl="1" indent="-381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○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lvl="2" indent="-381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lvl="3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lvl="4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○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lvl="5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lvl="6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lvl="7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○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lvl="8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Non-disjoint outcomes: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happen at the same time.</a:t>
            </a:r>
          </a:p>
          <a:p>
            <a:pPr indent="-355600">
              <a:lnSpc>
                <a:spcPct val="115000"/>
              </a:lnSpc>
              <a:spcBef>
                <a:spcPts val="1000"/>
              </a:spcBef>
              <a:buClr>
                <a:srgbClr val="000000"/>
              </a:buClr>
              <a:buSzPts val="2000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student can get an A in Stats and A in Econ in the same semester.</a:t>
            </a:r>
          </a:p>
          <a:p>
            <a:pPr marL="0" indent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Font typeface="Arial"/>
              <a:buNone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>
            <a:spLocks noGrp="1"/>
          </p:cNvSpPr>
          <p:nvPr>
            <p:ph type="body" idx="1"/>
          </p:nvPr>
        </p:nvSpPr>
        <p:spPr>
          <a:xfrm>
            <a:off x="493853" y="6255754"/>
            <a:ext cx="7953600" cy="50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en" sz="1500" dirty="0">
                <a:solidFill>
                  <a:srgbClr val="000000"/>
                </a:solidFill>
              </a:rPr>
              <a:t>Figure from </a:t>
            </a:r>
            <a:r>
              <a:rPr lang="en" sz="1500" i="1" u="sng" dirty="0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http://www.milefoot.com/math/discrete/counting/cardfreq.htm</a:t>
            </a:r>
            <a:endParaRPr sz="1500" i="1" dirty="0">
              <a:solidFill>
                <a:srgbClr val="000000"/>
              </a:solidFill>
            </a:endParaRPr>
          </a:p>
        </p:txBody>
      </p:sp>
      <p:sp>
        <p:nvSpPr>
          <p:cNvPr id="131" name="Google Shape;131;p23"/>
          <p:cNvSpPr txBox="1">
            <a:spLocks noGrp="1"/>
          </p:cNvSpPr>
          <p:nvPr>
            <p:ph type="title"/>
          </p:nvPr>
        </p:nvSpPr>
        <p:spPr>
          <a:xfrm>
            <a:off x="457200" y="-12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Union of non-disjoint events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32" name="Google Shape;132;p23"/>
          <p:cNvSpPr txBox="1">
            <a:spLocks noGrp="1"/>
          </p:cNvSpPr>
          <p:nvPr>
            <p:ph type="body" idx="1"/>
          </p:nvPr>
        </p:nvSpPr>
        <p:spPr>
          <a:xfrm>
            <a:off x="304800" y="1123697"/>
            <a:ext cx="7953600" cy="8780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solidFill>
                  <a:srgbClr val="000000"/>
                </a:solidFill>
              </a:rPr>
              <a:t>What is the probability of drawing a jack or a red card from a well shuffled full deck?</a:t>
            </a:r>
            <a:endParaRPr sz="2100" dirty="0">
              <a:solidFill>
                <a:srgbClr val="000000"/>
              </a:solidFill>
            </a:endParaRPr>
          </a:p>
        </p:txBody>
      </p:sp>
      <p:pic>
        <p:nvPicPr>
          <p:cNvPr id="133" name="Google Shape;133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4750" y="1909823"/>
            <a:ext cx="8614450" cy="4350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>
            <a:spLocks noGrp="1"/>
          </p:cNvSpPr>
          <p:nvPr>
            <p:ph type="body" idx="1"/>
          </p:nvPr>
        </p:nvSpPr>
        <p:spPr>
          <a:xfrm>
            <a:off x="457200" y="6011250"/>
            <a:ext cx="7953600" cy="50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en" sz="1500">
                <a:solidFill>
                  <a:srgbClr val="000000"/>
                </a:solidFill>
              </a:rPr>
              <a:t>Figure from </a:t>
            </a:r>
            <a:r>
              <a:rPr lang="en" sz="1500" i="1" u="sng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http://www.milefoot.com/math/discrete/counting/cardfreq.htm</a:t>
            </a:r>
            <a:endParaRPr sz="1500" i="1">
              <a:solidFill>
                <a:srgbClr val="000000"/>
              </a:solidFill>
            </a:endParaRPr>
          </a:p>
        </p:txBody>
      </p:sp>
      <p:sp>
        <p:nvSpPr>
          <p:cNvPr id="139" name="Google Shape;139;p24"/>
          <p:cNvSpPr txBox="1">
            <a:spLocks noGrp="1"/>
          </p:cNvSpPr>
          <p:nvPr>
            <p:ph type="title"/>
          </p:nvPr>
        </p:nvSpPr>
        <p:spPr>
          <a:xfrm>
            <a:off x="457200" y="-12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Union of non-disjoint events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40" name="Google Shape;140;p24"/>
          <p:cNvSpPr txBox="1">
            <a:spLocks noGrp="1"/>
          </p:cNvSpPr>
          <p:nvPr>
            <p:ph type="body" idx="1"/>
          </p:nvPr>
        </p:nvSpPr>
        <p:spPr>
          <a:xfrm>
            <a:off x="457200" y="1264450"/>
            <a:ext cx="7953600" cy="21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00"/>
                </a:solidFill>
              </a:rPr>
              <a:t>What is the probability of drawing a jack or a red card from a well shuffled full deck?</a:t>
            </a:r>
            <a:endParaRPr sz="2100">
              <a:solidFill>
                <a:srgbClr val="000000"/>
              </a:solidFill>
            </a:endParaRPr>
          </a:p>
        </p:txBody>
      </p:sp>
      <p:pic>
        <p:nvPicPr>
          <p:cNvPr id="141" name="Google Shape;14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4450" y="2029524"/>
            <a:ext cx="6681024" cy="29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15600" y="5006725"/>
            <a:ext cx="5128975" cy="100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A942-C92F-4506-99CC-7B580512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977" y="457200"/>
            <a:ext cx="8534400" cy="609599"/>
          </a:xfrm>
        </p:spPr>
        <p:txBody>
          <a:bodyPr>
            <a:noAutofit/>
          </a:bodyPr>
          <a:lstStyle/>
          <a:p>
            <a:r>
              <a:rPr lang="en-GB" sz="3200" dirty="0"/>
              <a:t>4.1 Experiment, Outcomes, and Sample Space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DA68F-4EE6-4DDF-9C44-164C77DE52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00942" y="1219200"/>
            <a:ext cx="8534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007F"/>
                </a:solidFill>
              </a:rPr>
              <a:t>Definition</a:t>
            </a:r>
          </a:p>
          <a:p>
            <a:pPr marL="0" indent="0">
              <a:buNone/>
            </a:pPr>
            <a:r>
              <a:rPr lang="en-US" sz="2800" dirty="0"/>
              <a:t>An </a:t>
            </a:r>
            <a:r>
              <a:rPr lang="en-US" sz="2800" b="1" dirty="0">
                <a:solidFill>
                  <a:schemeClr val="accent2"/>
                </a:solidFill>
              </a:rPr>
              <a:t>experiment</a:t>
            </a:r>
            <a:r>
              <a:rPr lang="en-US" sz="2800" dirty="0"/>
              <a:t> is a process that, when performed, results in one and only one of many possible observations.</a:t>
            </a:r>
          </a:p>
          <a:p>
            <a:r>
              <a:rPr lang="en-US" sz="2800" dirty="0"/>
              <a:t>“Many” here just means more than one.</a:t>
            </a:r>
          </a:p>
          <a:p>
            <a:r>
              <a:rPr lang="en-US" sz="2800" dirty="0"/>
              <a:t>These observations are the </a:t>
            </a:r>
            <a:r>
              <a:rPr lang="en-US" sz="2800" b="1" dirty="0">
                <a:solidFill>
                  <a:schemeClr val="accent2"/>
                </a:solidFill>
              </a:rPr>
              <a:t>outcomes</a:t>
            </a:r>
            <a:r>
              <a:rPr lang="en-US" sz="2800" dirty="0"/>
              <a:t> of the experiment.</a:t>
            </a:r>
          </a:p>
          <a:p>
            <a:r>
              <a:rPr lang="en-US" sz="2800" dirty="0"/>
              <a:t>The collection of all outcomes is a </a:t>
            </a:r>
            <a:r>
              <a:rPr lang="en-US" sz="2800" b="1" dirty="0">
                <a:solidFill>
                  <a:schemeClr val="accent2"/>
                </a:solidFill>
              </a:rPr>
              <a:t>sample space</a:t>
            </a:r>
            <a:r>
              <a:rPr lang="en-US" sz="2800" dirty="0"/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18D34-A4F4-418B-BAAD-2DC5F5E22D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95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Table 4.1 Examples of Experiments, Outcomes, and Sample Spaces</a:t>
            </a:r>
          </a:p>
        </p:txBody>
      </p:sp>
      <p:graphicFrame>
        <p:nvGraphicFramePr>
          <p:cNvPr id="8" name="Content Placeholder 7" descr="Table is accessible to screenreaders"/>
          <p:cNvGraphicFramePr>
            <a:graphicFrameLocks noGrp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2721412857"/>
              </p:ext>
            </p:extLst>
          </p:nvPr>
        </p:nvGraphicFramePr>
        <p:xfrm>
          <a:off x="359779" y="1947553"/>
          <a:ext cx="853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2011751848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1304929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320825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Experiment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Outcomes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Sample Space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96198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D1CD9-A91E-D24D-B7AA-BC8BE9BF2E6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36630" y="2496194"/>
            <a:ext cx="8534400" cy="3116564"/>
          </a:xfrm>
        </p:spPr>
        <p:txBody>
          <a:bodyPr/>
          <a:lstStyle/>
          <a:p>
            <a:r>
              <a:rPr lang="en-US" dirty="0"/>
              <a:t>Toss a coin once	Head, Tail		S = {Head, Tail}</a:t>
            </a:r>
          </a:p>
          <a:p>
            <a:r>
              <a:rPr lang="en-US" dirty="0"/>
              <a:t>Roll a die once	1, 2, 3, 4, 5, 6	S = {1, 2, 3, 4, 5, 6}</a:t>
            </a:r>
          </a:p>
          <a:p>
            <a:r>
              <a:rPr lang="en-US" dirty="0"/>
              <a:t>Toss a coin twice	HH, HT, TH, TT	S = {HH, HT, TH, TT}</a:t>
            </a:r>
          </a:p>
          <a:p>
            <a:r>
              <a:rPr lang="en-US" dirty="0"/>
              <a:t>Play lottery		Win, Lose		S = {Win, Lose}</a:t>
            </a:r>
          </a:p>
          <a:p>
            <a:r>
              <a:rPr lang="en-US" dirty="0"/>
              <a:t>Take a test		Pass, Fail		S = {Pass, Fail}</a:t>
            </a:r>
          </a:p>
          <a:p>
            <a:r>
              <a:rPr lang="en-US" dirty="0"/>
              <a:t>Select a worker	Male, Female	S = {Male, Female}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FA5E1F-E67E-704E-B327-A7C735914F16}"/>
              </a:ext>
            </a:extLst>
          </p:cNvPr>
          <p:cNvSpPr txBox="1"/>
          <p:nvPr/>
        </p:nvSpPr>
        <p:spPr>
          <a:xfrm>
            <a:off x="0" y="5525353"/>
            <a:ext cx="91440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b="1" dirty="0"/>
              <a:t>Exercise</a:t>
            </a:r>
            <a:r>
              <a:rPr lang="en-US" sz="2600" dirty="0"/>
              <a:t>: Think of the outcomes as variables and classify each one.</a:t>
            </a:r>
          </a:p>
          <a:p>
            <a:r>
              <a:rPr lang="en-US" sz="2600" dirty="0"/>
              <a:t>	Can you come up on your own example of an experiment?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3047"/>
            <a:ext cx="8534400" cy="838199"/>
          </a:xfrm>
        </p:spPr>
        <p:txBody>
          <a:bodyPr/>
          <a:lstStyle/>
          <a:p>
            <a:r>
              <a:rPr lang="en-US" dirty="0"/>
              <a:t>Example 4-1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22185" y="1219200"/>
            <a:ext cx="9121815" cy="533400"/>
          </a:xfrm>
        </p:spPr>
        <p:txBody>
          <a:bodyPr/>
          <a:lstStyle/>
          <a:p>
            <a:r>
              <a:rPr lang="en-US" sz="2600" dirty="0"/>
              <a:t>Draw the tree diagram for the experiment of tossing a coin once.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Content Placeholder 2" descr="Tree diagram for one toss of coin shows coin at center with two outcomes head H on top, tail T at bottom.&#10;">
            <a:extLst>
              <a:ext uri="{FF2B5EF4-FFF2-40B4-BE49-F238E27FC236}">
                <a16:creationId xmlns:a16="http://schemas.microsoft.com/office/drawing/2014/main" id="{555C4DB5-7C28-E348-8F6F-1432E7592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057399"/>
            <a:ext cx="4933950" cy="4136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3047"/>
            <a:ext cx="8534400" cy="838199"/>
          </a:xfrm>
        </p:spPr>
        <p:txBody>
          <a:bodyPr/>
          <a:lstStyle/>
          <a:p>
            <a:r>
              <a:rPr lang="en-US" dirty="0"/>
              <a:t>Example 4-2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22185" y="1219200"/>
            <a:ext cx="9121815" cy="533400"/>
          </a:xfrm>
        </p:spPr>
        <p:txBody>
          <a:bodyPr/>
          <a:lstStyle/>
          <a:p>
            <a:r>
              <a:rPr lang="en-US" sz="2600" dirty="0"/>
              <a:t>Draw the tree diagram for the experiment of tossing a coin twice.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Content Placeholder 2" descr="Tree diagram for two tosses of coin shows: first toss gives head H or tail T, second toss for both gives H or T, final outcome obtained from each as H H and H T, T H and T T.&#10;">
            <a:extLst>
              <a:ext uri="{FF2B5EF4-FFF2-40B4-BE49-F238E27FC236}">
                <a16:creationId xmlns:a16="http://schemas.microsoft.com/office/drawing/2014/main" id="{F6D88EDB-D4D9-DA4A-9F56-79D8EE34EF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56008"/>
            <a:ext cx="6038850" cy="496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2538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838199"/>
          </a:xfrm>
        </p:spPr>
        <p:txBody>
          <a:bodyPr/>
          <a:lstStyle/>
          <a:p>
            <a:r>
              <a:rPr lang="en-US" dirty="0"/>
              <a:t>Example 4-3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04800" y="1066800"/>
            <a:ext cx="8534400" cy="1295400"/>
          </a:xfrm>
        </p:spPr>
        <p:txBody>
          <a:bodyPr/>
          <a:lstStyle/>
          <a:p>
            <a:r>
              <a:rPr lang="en-US" dirty="0"/>
              <a:t>Randomly select two workers from a company and observe their genders.</a:t>
            </a:r>
          </a:p>
          <a:p>
            <a:r>
              <a:rPr lang="en-US" dirty="0"/>
              <a:t>Draw the tree diagram for this experiment.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Content Placeholder 2" descr="Tree diagram for two selections shows: first selection gives M or W; second selection for both gives M or W; final outcome for each obtained is: M M or M W, W M or W W.&#10;">
            <a:extLst>
              <a:ext uri="{FF2B5EF4-FFF2-40B4-BE49-F238E27FC236}">
                <a16:creationId xmlns:a16="http://schemas.microsoft.com/office/drawing/2014/main" id="{78515A2A-366E-5E4F-97DA-AD89F6A50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617" y="2530973"/>
            <a:ext cx="3501367" cy="3565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A942-C92F-4506-99CC-7B580512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96097"/>
            <a:ext cx="8534400" cy="838199"/>
          </a:xfrm>
        </p:spPr>
        <p:txBody>
          <a:bodyPr>
            <a:normAutofit/>
          </a:bodyPr>
          <a:lstStyle/>
          <a:p>
            <a:r>
              <a:rPr lang="en-US" dirty="0"/>
              <a:t>Events: Simple and Compound</a:t>
            </a:r>
            <a:endParaRPr lang="en-US" sz="22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DA68F-4EE6-4DDF-9C44-164C77DE52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04800" y="1447799"/>
            <a:ext cx="8686799" cy="481410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007F"/>
                </a:solidFill>
              </a:rPr>
              <a:t>Definition</a:t>
            </a:r>
          </a:p>
          <a:p>
            <a:pPr marL="0" indent="0">
              <a:buNone/>
            </a:pPr>
            <a:r>
              <a:rPr lang="en-US" sz="2800" dirty="0"/>
              <a:t>An </a:t>
            </a:r>
            <a:r>
              <a:rPr lang="en-US" sz="2800" b="1" dirty="0">
                <a:solidFill>
                  <a:schemeClr val="accent2"/>
                </a:solidFill>
              </a:rPr>
              <a:t>event</a:t>
            </a:r>
            <a:r>
              <a:rPr lang="en-US" sz="2800" dirty="0"/>
              <a:t> is a collection of one or more of the outcomes of an experiment.</a:t>
            </a:r>
          </a:p>
          <a:p>
            <a:pPr marL="0" indent="0">
              <a:buNone/>
            </a:pPr>
            <a:r>
              <a:rPr lang="en-US" sz="2800" dirty="0"/>
              <a:t>An event that consists of a single outcome is </a:t>
            </a:r>
            <a:r>
              <a:rPr lang="en-US" sz="2800" b="1" dirty="0">
                <a:solidFill>
                  <a:schemeClr val="accent2"/>
                </a:solidFill>
              </a:rPr>
              <a:t>simple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/>
              <a:t>Example</a:t>
            </a:r>
            <a:r>
              <a:rPr lang="en-US" sz="2800" dirty="0"/>
              <a:t>: for the experiment of selecting 2 workers and recording their genders, the simple events are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b="1" dirty="0">
                <a:solidFill>
                  <a:schemeClr val="accent2"/>
                </a:solidFill>
              </a:rPr>
              <a:t>compound event</a:t>
            </a:r>
            <a:r>
              <a:rPr lang="en-US" sz="2800" dirty="0"/>
              <a:t> is a collection of more than one outcome for an experiment.</a:t>
            </a:r>
          </a:p>
          <a:p>
            <a:pPr marL="0" indent="0">
              <a:buNone/>
            </a:pPr>
            <a:r>
              <a:rPr lang="en-US" sz="2800" dirty="0"/>
              <a:t>An example is provided on the next slide.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18D34-A4F4-418B-BAAD-2DC5F5E22D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Content Placeholder 8" descr="E sub 1 = {M M}, E sub 2 = {M W}, E sub 3 = {W M}, and E sub 4 = {W W}.">
            <a:extLst>
              <a:ext uri="{FF2B5EF4-FFF2-40B4-BE49-F238E27FC236}">
                <a16:creationId xmlns:a16="http://schemas.microsoft.com/office/drawing/2014/main" id="{23AA4AED-6EF1-7D4D-97BF-551BB9449F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847651"/>
              </p:ext>
            </p:extLst>
          </p:nvPr>
        </p:nvGraphicFramePr>
        <p:xfrm>
          <a:off x="457200" y="4343400"/>
          <a:ext cx="7874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7873920" imgH="469800" progId="Equation.DSMT4">
                  <p:embed/>
                </p:oleObj>
              </mc:Choice>
              <mc:Fallback>
                <p:oleObj name="Equation" r:id="rId3" imgW="7873920" imgH="469800" progId="Equation.DSMT4">
                  <p:embed/>
                  <p:pic>
                    <p:nvPicPr>
                      <p:cNvPr id="7" name="Content Placeholder 8" descr="E sub 1 = {M M}, E sub 2 = {M W}, E sub 3 = {W M}, and E sub 4 = {W W}.">
                        <a:extLst>
                          <a:ext uri="{FF2B5EF4-FFF2-40B4-BE49-F238E27FC236}">
                            <a16:creationId xmlns:a16="http://schemas.microsoft.com/office/drawing/2014/main" id="{23AA4AED-6EF1-7D4D-97BF-551BB9449F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343400"/>
                        <a:ext cx="78740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595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compound event 4-5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273934" y="1591519"/>
            <a:ext cx="8763000" cy="4756150"/>
          </a:xfrm>
        </p:spPr>
        <p:txBody>
          <a:bodyPr/>
          <a:lstStyle/>
          <a:p>
            <a:r>
              <a:rPr lang="en-US" dirty="0"/>
              <a:t>Select 2 workers and record their genders.</a:t>
            </a:r>
          </a:p>
          <a:p>
            <a:r>
              <a:rPr lang="en-US" dirty="0"/>
              <a:t>Let </a:t>
            </a:r>
            <a:r>
              <a:rPr lang="en-US" i="1" dirty="0"/>
              <a:t>A</a:t>
            </a:r>
            <a:r>
              <a:rPr lang="en-US" dirty="0"/>
              <a:t> be the event that at most one man is selected. </a:t>
            </a:r>
          </a:p>
          <a:p>
            <a:r>
              <a:rPr lang="en-US" dirty="0">
                <a:latin typeface="Times New Roman" pitchFamily="18" charset="0"/>
              </a:rPr>
              <a:t>Here at most one man means one or no man is selected.</a:t>
            </a:r>
          </a:p>
          <a:p>
            <a:r>
              <a:rPr lang="en-US" dirty="0">
                <a:latin typeface="Times New Roman" pitchFamily="18" charset="0"/>
              </a:rPr>
              <a:t>Event </a:t>
            </a:r>
            <a:r>
              <a:rPr lang="en-US" i="1" dirty="0">
                <a:latin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</a:rPr>
              <a:t> will occur if either no man or one man is selected:</a:t>
            </a:r>
          </a:p>
          <a:p>
            <a:endParaRPr lang="en-US" dirty="0">
              <a:latin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</a:rPr>
              <a:t>Because event </a:t>
            </a:r>
            <a:r>
              <a:rPr lang="en-US" i="1" dirty="0">
                <a:latin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</a:rPr>
              <a:t> contains</a:t>
            </a:r>
          </a:p>
          <a:p>
            <a:r>
              <a:rPr lang="en-US" dirty="0">
                <a:latin typeface="Times New Roman" pitchFamily="18" charset="0"/>
              </a:rPr>
              <a:t>more than one outcome,</a:t>
            </a:r>
          </a:p>
          <a:p>
            <a:r>
              <a:rPr lang="en-US" dirty="0">
                <a:latin typeface="Times New Roman" pitchFamily="18" charset="0"/>
              </a:rPr>
              <a:t>it is a compound event.</a:t>
            </a:r>
          </a:p>
          <a:p>
            <a:r>
              <a:rPr lang="en-US" dirty="0">
                <a:latin typeface="Times New Roman" pitchFamily="18" charset="0"/>
              </a:rPr>
              <a:t>Here is its </a:t>
            </a:r>
            <a:r>
              <a:rPr lang="en-US" b="1" dirty="0">
                <a:latin typeface="Times New Roman" pitchFamily="18" charset="0"/>
              </a:rPr>
              <a:t>Venn Diagram-&gt;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E06DC6E-FD54-1443-B43D-2CF161CC77A1}"/>
              </a:ext>
            </a:extLst>
          </p:cNvPr>
          <p:cNvSpPr txBox="1">
            <a:spLocks/>
          </p:cNvSpPr>
          <p:nvPr/>
        </p:nvSpPr>
        <p:spPr>
          <a:xfrm>
            <a:off x="304800" y="2835796"/>
            <a:ext cx="8534400" cy="1295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7" name="Content Placeholder 9" descr="A = {M W, W M, W W}.">
            <a:extLst>
              <a:ext uri="{FF2B5EF4-FFF2-40B4-BE49-F238E27FC236}">
                <a16:creationId xmlns:a16="http://schemas.microsoft.com/office/drawing/2014/main" id="{14D29ACD-4E0E-0044-AEAB-F251B340C7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929679"/>
              </p:ext>
            </p:extLst>
          </p:nvPr>
        </p:nvGraphicFramePr>
        <p:xfrm>
          <a:off x="436849" y="3648596"/>
          <a:ext cx="3556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3555720" imgH="482400" progId="Equation.DSMT4">
                  <p:embed/>
                </p:oleObj>
              </mc:Choice>
              <mc:Fallback>
                <p:oleObj name="Equation" r:id="rId3" imgW="3555720" imgH="482400" progId="Equation.DSMT4">
                  <p:embed/>
                  <p:pic>
                    <p:nvPicPr>
                      <p:cNvPr id="7" name="Content Placeholder 9" descr="A = {M W, W M, W W}.">
                        <a:extLst>
                          <a:ext uri="{FF2B5EF4-FFF2-40B4-BE49-F238E27FC236}">
                            <a16:creationId xmlns:a16="http://schemas.microsoft.com/office/drawing/2014/main" id="{14D29ACD-4E0E-0044-AEAB-F251B340C7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49" y="3648596"/>
                        <a:ext cx="3556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Content Placeholder 2" descr="Diagram to illustrate compound event A with two selections contains M W, W M, W W in circle for event A. M M is outside event A.&#10;">
            <a:extLst>
              <a:ext uri="{FF2B5EF4-FFF2-40B4-BE49-F238E27FC236}">
                <a16:creationId xmlns:a16="http://schemas.microsoft.com/office/drawing/2014/main" id="{36D757FF-0D59-2442-AA6A-742535691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25559"/>
            <a:ext cx="3885783" cy="2737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pen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apter Outline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arning Objectives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ncept Check Questio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ey Term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Image Slide Mast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ustom Desig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E39A3ED730EF40BC95659DEDC34250" ma:contentTypeVersion="4" ma:contentTypeDescription="Create a new document." ma:contentTypeScope="" ma:versionID="35ae4085b5cb6bde6e905c69dcb10e27">
  <xsd:schema xmlns:xsd="http://www.w3.org/2001/XMLSchema" xmlns:xs="http://www.w3.org/2001/XMLSchema" xmlns:p="http://schemas.microsoft.com/office/2006/metadata/properties" xmlns:ns2="2e108766-8a5d-4dd6-bf2d-0e83b2e3ea10" targetNamespace="http://schemas.microsoft.com/office/2006/metadata/properties" ma:root="true" ma:fieldsID="6e076ca49e7c802acdbea8cc88235627" ns2:_="">
    <xsd:import namespace="2e108766-8a5d-4dd6-bf2d-0e83b2e3e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108766-8a5d-4dd6-bf2d-0e83b2e3ea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36CF6A-C1C3-4ABA-ACA7-1D450D43CCA9}">
  <ds:schemaRefs>
    <ds:schemaRef ds:uri="http://schemas.microsoft.com/office/2006/metadata/properties"/>
    <ds:schemaRef ds:uri="http://www.w3.org/XML/1998/namespace"/>
    <ds:schemaRef ds:uri="http://purl.org/dc/terms/"/>
    <ds:schemaRef ds:uri="2e108766-8a5d-4dd6-bf2d-0e83b2e3ea10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93F815B-6E6B-437C-95EA-B6C979BFBC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7605ED-CCB9-4441-91E0-7F14D93A17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108766-8a5d-4dd6-bf2d-0e83b2e3ea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16597</TotalTime>
  <Words>1638</Words>
  <Application>Microsoft Macintosh PowerPoint</Application>
  <PresentationFormat>On-screen Show (4:3)</PresentationFormat>
  <Paragraphs>201</Paragraphs>
  <Slides>24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40" baseType="lpstr">
      <vt:lpstr>Arial</vt:lpstr>
      <vt:lpstr>Calibri</vt:lpstr>
      <vt:lpstr>Cambria Math</vt:lpstr>
      <vt:lpstr>Courier New</vt:lpstr>
      <vt:lpstr>Source Sans Pro</vt:lpstr>
      <vt:lpstr>STIX</vt:lpstr>
      <vt:lpstr>Times New Roman</vt:lpstr>
      <vt:lpstr>Wingdings</vt:lpstr>
      <vt:lpstr>Opener</vt:lpstr>
      <vt:lpstr>Chapter Outline</vt:lpstr>
      <vt:lpstr>Learning Objectives</vt:lpstr>
      <vt:lpstr>Concept Check Question</vt:lpstr>
      <vt:lpstr>Key Term</vt:lpstr>
      <vt:lpstr>Image Slide Master</vt:lpstr>
      <vt:lpstr>Custom Design</vt:lpstr>
      <vt:lpstr>Equation</vt:lpstr>
      <vt:lpstr>PowerPoint Presentation</vt:lpstr>
      <vt:lpstr>Opening Example</vt:lpstr>
      <vt:lpstr>4.1 Experiment, Outcomes, and Sample Space</vt:lpstr>
      <vt:lpstr>Table 4.1 Examples of Experiments, Outcomes, and Sample Spaces</vt:lpstr>
      <vt:lpstr>Example 4-1</vt:lpstr>
      <vt:lpstr>Example 4-2</vt:lpstr>
      <vt:lpstr>Example 4-3</vt:lpstr>
      <vt:lpstr>Events: Simple and Compound</vt:lpstr>
      <vt:lpstr>Example of compound event 4-5</vt:lpstr>
      <vt:lpstr>4.2 Calculating Probability</vt:lpstr>
      <vt:lpstr>Conceptual Approaches to Probability 1</vt:lpstr>
      <vt:lpstr>Example 4-8</vt:lpstr>
      <vt:lpstr>Example 4-9</vt:lpstr>
      <vt:lpstr>Conceptual Approaches to Probability 2</vt:lpstr>
      <vt:lpstr>Example 4-10</vt:lpstr>
      <vt:lpstr>Law of Large Numbers (LLN)</vt:lpstr>
      <vt:lpstr>LLN: Simulating the Tosses of a Coin</vt:lpstr>
      <vt:lpstr>Example 4-11</vt:lpstr>
      <vt:lpstr>Conceptual Approaches to Probability 3</vt:lpstr>
      <vt:lpstr>Practice1: Which of the following events would you be most surprised by? </vt:lpstr>
      <vt:lpstr>Practice 2: When tossing a fair coin, if heads comes up on each of the first 10 tosses, what do you think the chance is that another head will come up on the next toss?  </vt:lpstr>
      <vt:lpstr>Disjoint and non-disjoint outcomes</vt:lpstr>
      <vt:lpstr>Union of non-disjoint events</vt:lpstr>
      <vt:lpstr>Union of non-disjoint events</vt:lpstr>
    </vt:vector>
  </TitlesOfParts>
  <Company>SPi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Statistics, 9e</dc:title>
  <dc:subject>Statistics</dc:subject>
  <dc:creator>Mann</dc:creator>
  <cp:lastModifiedBy>Ezra Halleck</cp:lastModifiedBy>
  <cp:revision>1906</cp:revision>
  <cp:lastPrinted>2017-04-26T13:25:47Z</cp:lastPrinted>
  <dcterms:created xsi:type="dcterms:W3CDTF">2017-04-21T14:49:46Z</dcterms:created>
  <dcterms:modified xsi:type="dcterms:W3CDTF">2021-10-06T11:32:10Z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0x01010070E39A3ED730EF40BC95659DEDC34250</vt:lpwstr>
  </property>
</Properties>
</file>