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6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4"/>
    <p:sldMasterId id="2147483936" r:id="rId5"/>
    <p:sldMasterId id="2147483943" r:id="rId6"/>
    <p:sldMasterId id="2147483965" r:id="rId7"/>
    <p:sldMasterId id="2147483968" r:id="rId8"/>
    <p:sldMasterId id="2147483971" r:id="rId9"/>
    <p:sldMasterId id="2147483976" r:id="rId10"/>
  </p:sldMasterIdLst>
  <p:notesMasterIdLst>
    <p:notesMasterId r:id="rId57"/>
  </p:notesMasterIdLst>
  <p:sldIdLst>
    <p:sldId id="658" r:id="rId11"/>
    <p:sldId id="672" r:id="rId12"/>
    <p:sldId id="673" r:id="rId13"/>
    <p:sldId id="674" r:id="rId14"/>
    <p:sldId id="524" r:id="rId15"/>
    <p:sldId id="526" r:id="rId16"/>
    <p:sldId id="528" r:id="rId17"/>
    <p:sldId id="530" r:id="rId18"/>
    <p:sldId id="536" r:id="rId19"/>
    <p:sldId id="531" r:id="rId20"/>
    <p:sldId id="538" r:id="rId21"/>
    <p:sldId id="550" r:id="rId22"/>
    <p:sldId id="541" r:id="rId23"/>
    <p:sldId id="675" r:id="rId24"/>
    <p:sldId id="552" r:id="rId25"/>
    <p:sldId id="557" r:id="rId26"/>
    <p:sldId id="559" r:id="rId27"/>
    <p:sldId id="560" r:id="rId28"/>
    <p:sldId id="562" r:id="rId29"/>
    <p:sldId id="587" r:id="rId30"/>
    <p:sldId id="602" r:id="rId31"/>
    <p:sldId id="604" r:id="rId32"/>
    <p:sldId id="605" r:id="rId33"/>
    <p:sldId id="607" r:id="rId34"/>
    <p:sldId id="608" r:id="rId35"/>
    <p:sldId id="609" r:id="rId36"/>
    <p:sldId id="612" r:id="rId37"/>
    <p:sldId id="613" r:id="rId38"/>
    <p:sldId id="614" r:id="rId39"/>
    <p:sldId id="654" r:id="rId40"/>
    <p:sldId id="671" r:id="rId41"/>
    <p:sldId id="619" r:id="rId42"/>
    <p:sldId id="622" r:id="rId43"/>
    <p:sldId id="623" r:id="rId44"/>
    <p:sldId id="624" r:id="rId45"/>
    <p:sldId id="627" r:id="rId46"/>
    <p:sldId id="628" r:id="rId47"/>
    <p:sldId id="632" r:id="rId48"/>
    <p:sldId id="633" r:id="rId49"/>
    <p:sldId id="634" r:id="rId50"/>
    <p:sldId id="637" r:id="rId51"/>
    <p:sldId id="638" r:id="rId52"/>
    <p:sldId id="640" r:id="rId53"/>
    <p:sldId id="642" r:id="rId54"/>
    <p:sldId id="643" r:id="rId55"/>
    <p:sldId id="677" r:id="rId56"/>
  </p:sldIdLst>
  <p:sldSz cx="9144000" cy="6858000" type="screen4x3"/>
  <p:notesSz cx="7315200" cy="9601200"/>
  <p:custDataLst>
    <p:tags r:id="rId5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108" userDrawn="1">
          <p15:clr>
            <a:srgbClr val="A4A3A4"/>
          </p15:clr>
        </p15:guide>
        <p15:guide id="4" pos="4458" userDrawn="1">
          <p15:clr>
            <a:srgbClr val="A4A3A4"/>
          </p15:clr>
        </p15:guide>
        <p15:guide id="6" pos="298">
          <p15:clr>
            <a:srgbClr val="A4A3A4"/>
          </p15:clr>
        </p15:guide>
        <p15:guide id="7" pos="55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931B21"/>
    <a:srgbClr val="930000"/>
    <a:srgbClr val="EAEAE9"/>
    <a:srgbClr val="E4E5E3"/>
    <a:srgbClr val="F2F2F1"/>
    <a:srgbClr val="EB9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48" autoAdjust="0"/>
    <p:restoredTop sz="86447" autoAdjust="0"/>
  </p:normalViewPr>
  <p:slideViewPr>
    <p:cSldViewPr>
      <p:cViewPr varScale="1">
        <p:scale>
          <a:sx n="55" d="100"/>
          <a:sy n="55" d="100"/>
        </p:scale>
        <p:origin x="1300" y="48"/>
      </p:cViewPr>
      <p:guideLst>
        <p:guide orient="horz" pos="2064"/>
        <p:guide pos="2880"/>
        <p:guide orient="horz" pos="1108"/>
        <p:guide pos="4458"/>
        <p:guide pos="298"/>
        <p:guide pos="5557"/>
      </p:guideLst>
    </p:cSldViewPr>
  </p:slideViewPr>
  <p:outlineViewPr>
    <p:cViewPr>
      <p:scale>
        <a:sx n="50" d="100"/>
        <a:sy n="50" d="100"/>
      </p:scale>
      <p:origin x="0" y="-6875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6254"/>
    </p:cViewPr>
  </p:sorterViewPr>
  <p:notesViewPr>
    <p:cSldViewPr>
      <p:cViewPr varScale="1">
        <p:scale>
          <a:sx n="91" d="100"/>
          <a:sy n="91" d="100"/>
        </p:scale>
        <p:origin x="2472" y="184"/>
      </p:cViewPr>
      <p:guideLst>
        <p:guide orient="horz" pos="3024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slide" Target="slides/slide40.xml"/><Relationship Id="rId55" Type="http://schemas.openxmlformats.org/officeDocument/2006/relationships/slide" Target="slides/slide45.xml"/><Relationship Id="rId63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54" Type="http://schemas.openxmlformats.org/officeDocument/2006/relationships/slide" Target="slides/slide44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slide" Target="slides/slide43.xml"/><Relationship Id="rId58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slide" Target="slides/slide42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56" Type="http://schemas.openxmlformats.org/officeDocument/2006/relationships/slide" Target="slides/slide46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41.xml"/><Relationship Id="rId3" Type="http://schemas.openxmlformats.org/officeDocument/2006/relationships/customXml" Target="../customXml/item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5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zrahalleck\Downloads\session%205%20work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\\Users\ezrahalleck\Downloads\session%205%20wor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Box plot by "hand"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Sheet3!$G$2:$G$9</c:f>
              <c:numCache>
                <c:formatCode>General</c:formatCode>
                <c:ptCount val="8"/>
                <c:pt idx="0">
                  <c:v>69</c:v>
                </c:pt>
                <c:pt idx="1">
                  <c:v>78</c:v>
                </c:pt>
                <c:pt idx="2">
                  <c:v>78</c:v>
                </c:pt>
                <c:pt idx="3">
                  <c:v>87</c:v>
                </c:pt>
                <c:pt idx="4">
                  <c:v>99.5</c:v>
                </c:pt>
                <c:pt idx="5">
                  <c:v>99.5</c:v>
                </c:pt>
                <c:pt idx="6">
                  <c:v>112</c:v>
                </c:pt>
                <c:pt idx="7">
                  <c:v>144</c:v>
                </c:pt>
              </c:numCache>
            </c:numRef>
          </c:xVal>
          <c:yVal>
            <c:numRef>
              <c:f>Sheet3!$H$2:$H$9</c:f>
              <c:numCache>
                <c:formatCode>General</c:formatCode>
                <c:ptCount val="8"/>
                <c:pt idx="0">
                  <c:v>0.5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7F-5A42-8BF8-108C49332A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5467696"/>
        <c:axId val="1611008752"/>
      </c:scatterChart>
      <c:valAx>
        <c:axId val="8954676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008752"/>
        <c:crosses val="autoZero"/>
        <c:crossBetween val="midCat"/>
      </c:valAx>
      <c:valAx>
        <c:axId val="16110087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467696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Sheet3!$A$2:$A$14</cx:f>
        <cx:lvl ptCount="13" formatCode="General">
          <cx:pt idx="0">69</cx:pt>
          <cx:pt idx="1">74</cx:pt>
          <cx:pt idx="2">75</cx:pt>
          <cx:pt idx="3">79</cx:pt>
          <cx:pt idx="4">81</cx:pt>
          <cx:pt idx="5">84</cx:pt>
          <cx:pt idx="6">90</cx:pt>
          <cx:pt idx="7">94</cx:pt>
          <cx:pt idx="8">98</cx:pt>
          <cx:pt idx="9">104</cx:pt>
          <cx:pt idx="10">112</cx:pt>
          <cx:pt idx="11">144</cx:pt>
        </cx:lvl>
      </cx:numDim>
    </cx:data>
  </cx:chartData>
  <cx:chart>
    <cx:title pos="t" align="ctr" overlay="0">
      <cx:tx>
        <cx:txData>
          <cx:v>Box plot using built-in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Box plot using built-in</a:t>
          </a:r>
        </a:p>
      </cx:txPr>
    </cx:title>
    <cx:plotArea>
      <cx:plotAreaRegion>
        <cx:series layoutId="boxWhisker" uniqueId="{BC7057A9-1BC8-8E48-A84E-790CC7CAC1F1}">
          <cx:tx>
            <cx:txData>
              <cx:f>Sheet3!$A$1</cx:f>
              <cx:v>sorted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</cx:axis>
      <cx:axis id="1">
        <cx:valScaling min="65"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0.18382</cdr:x>
      <cdr:y>0.17593</cdr:y>
    </cdr:from>
    <cdr:to>
      <cdr:x>0.18382</cdr:x>
      <cdr:y>0.88943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8774997-909F-CC43-A403-21CD8DAD158C}"/>
            </a:ext>
          </a:extLst>
        </cdr:cNvPr>
        <cdr:cNvCxnSpPr/>
      </cdr:nvCxnSpPr>
      <cdr:spPr>
        <a:xfrm xmlns:a="http://schemas.openxmlformats.org/drawingml/2006/main">
          <a:off x="840440" y="482600"/>
          <a:ext cx="0" cy="1957294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0.39183</cdr:x>
      <cdr:y>0.17919</cdr:y>
    </cdr:from>
    <cdr:to>
      <cdr:x>0.39624</cdr:x>
      <cdr:y>0.89216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B32E5B7A-FC0F-3B41-8194-309B3F194B30}"/>
            </a:ext>
          </a:extLst>
        </cdr:cNvPr>
        <cdr:cNvCxnSpPr/>
      </cdr:nvCxnSpPr>
      <cdr:spPr>
        <a:xfrm xmlns:a="http://schemas.openxmlformats.org/drawingml/2006/main">
          <a:off x="1791447" y="491565"/>
          <a:ext cx="20169" cy="195580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0.27042</cdr:x>
      <cdr:y>0.19227</cdr:y>
    </cdr:from>
    <cdr:to>
      <cdr:x>0.27206</cdr:x>
      <cdr:y>0.88399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B32E5B7A-FC0F-3B41-8194-309B3F194B30}"/>
            </a:ext>
          </a:extLst>
        </cdr:cNvPr>
        <cdr:cNvCxnSpPr/>
      </cdr:nvCxnSpPr>
      <cdr:spPr>
        <a:xfrm xmlns:a="http://schemas.openxmlformats.org/drawingml/2006/main">
          <a:off x="1236381" y="527423"/>
          <a:ext cx="7470" cy="189753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0.17867</cdr:x>
      <cdr:y>0.19536</cdr:y>
    </cdr:from>
    <cdr:to>
      <cdr:x>0.39223</cdr:x>
      <cdr:y>0.19863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B32E5B7A-FC0F-3B41-8194-309B3F194B30}"/>
            </a:ext>
          </a:extLst>
        </cdr:cNvPr>
        <cdr:cNvCxnSpPr/>
      </cdr:nvCxnSpPr>
      <cdr:spPr>
        <a:xfrm xmlns:a="http://schemas.openxmlformats.org/drawingml/2006/main" flipV="1">
          <a:off x="758951" y="457054"/>
          <a:ext cx="907170" cy="765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0.39837</cdr:x>
      <cdr:y>0.52778</cdr:y>
    </cdr:from>
    <cdr:to>
      <cdr:x>0.51225</cdr:x>
      <cdr:y>0.53268</cdr:y>
    </cdr:to>
    <cdr:cxnSp macro="">
      <cdr:nvCxnSpPr>
        <cdr:cNvPr id="15" name="Straight Connector 14">
          <a:extLst xmlns:a="http://schemas.openxmlformats.org/drawingml/2006/main">
            <a:ext uri="{FF2B5EF4-FFF2-40B4-BE49-F238E27FC236}">
              <a16:creationId xmlns:a16="http://schemas.microsoft.com/office/drawing/2014/main" id="{B32E5B7A-FC0F-3B41-8194-309B3F194B30}"/>
            </a:ext>
          </a:extLst>
        </cdr:cNvPr>
        <cdr:cNvCxnSpPr/>
      </cdr:nvCxnSpPr>
      <cdr:spPr>
        <a:xfrm xmlns:a="http://schemas.openxmlformats.org/drawingml/2006/main">
          <a:off x="1821330" y="1447800"/>
          <a:ext cx="520698" cy="1344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0.52042</cdr:x>
      <cdr:y>0.43192</cdr:y>
    </cdr:from>
    <cdr:to>
      <cdr:x>0.52369</cdr:x>
      <cdr:y>0.65523</cdr:y>
    </cdr:to>
    <cdr:cxnSp macro="">
      <cdr:nvCxnSpPr>
        <cdr:cNvPr id="17" name="Straight Connector 16">
          <a:extLst xmlns:a="http://schemas.openxmlformats.org/drawingml/2006/main">
            <a:ext uri="{FF2B5EF4-FFF2-40B4-BE49-F238E27FC236}">
              <a16:creationId xmlns:a16="http://schemas.microsoft.com/office/drawing/2014/main" id="{8DD6F12E-7A53-3A4F-9D87-619522D33E85}"/>
            </a:ext>
          </a:extLst>
        </cdr:cNvPr>
        <cdr:cNvCxnSpPr/>
      </cdr:nvCxnSpPr>
      <cdr:spPr>
        <a:xfrm xmlns:a="http://schemas.openxmlformats.org/drawingml/2006/main">
          <a:off x="2379381" y="1184835"/>
          <a:ext cx="14941" cy="612589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0.18346</cdr:x>
      <cdr:y>0.88733</cdr:y>
    </cdr:from>
    <cdr:to>
      <cdr:x>0.39926</cdr:x>
      <cdr:y>0.88733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ACD2EB13-C330-BB46-A4A6-12E9805A516C}"/>
            </a:ext>
          </a:extLst>
        </cdr:cNvPr>
        <cdr:cNvCxnSpPr/>
      </cdr:nvCxnSpPr>
      <cdr:spPr>
        <a:xfrm xmlns:a="http://schemas.openxmlformats.org/drawingml/2006/main">
          <a:off x="838781" y="2434130"/>
          <a:ext cx="986635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0.10046</cdr:x>
      <cdr:y>0.53359</cdr:y>
    </cdr:from>
    <cdr:to>
      <cdr:x>0.18346</cdr:x>
      <cdr:y>0.53359</cdr:y>
    </cdr:to>
    <cdr:cxnSp macro="">
      <cdr:nvCxnSpPr>
        <cdr:cNvPr id="11" name="Straight Connector 10">
          <a:extLst xmlns:a="http://schemas.openxmlformats.org/drawingml/2006/main">
            <a:ext uri="{FF2B5EF4-FFF2-40B4-BE49-F238E27FC236}">
              <a16:creationId xmlns:a16="http://schemas.microsoft.com/office/drawing/2014/main" id="{ACD2EB13-C330-BB46-A4A6-12E9805A516C}"/>
            </a:ext>
          </a:extLst>
        </cdr:cNvPr>
        <cdr:cNvCxnSpPr/>
      </cdr:nvCxnSpPr>
      <cdr:spPr>
        <a:xfrm xmlns:a="http://schemas.openxmlformats.org/drawingml/2006/main">
          <a:off x="459306" y="1463741"/>
          <a:ext cx="379475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0.09243</cdr:x>
      <cdr:y>0.42685</cdr:y>
    </cdr:from>
    <cdr:to>
      <cdr:x>0.0957</cdr:x>
      <cdr:y>0.65016</cdr:y>
    </cdr:to>
    <cdr:cxnSp macro="">
      <cdr:nvCxnSpPr>
        <cdr:cNvPr id="13" name="Straight Connector 12">
          <a:extLst xmlns:a="http://schemas.openxmlformats.org/drawingml/2006/main">
            <a:ext uri="{FF2B5EF4-FFF2-40B4-BE49-F238E27FC236}">
              <a16:creationId xmlns:a16="http://schemas.microsoft.com/office/drawing/2014/main" id="{ACD2EB13-C330-BB46-A4A6-12E9805A516C}"/>
            </a:ext>
          </a:extLst>
        </cdr:cNvPr>
        <cdr:cNvCxnSpPr/>
      </cdr:nvCxnSpPr>
      <cdr:spPr>
        <a:xfrm xmlns:a="http://schemas.openxmlformats.org/drawingml/2006/main">
          <a:off x="392620" y="998607"/>
          <a:ext cx="13891" cy="522433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828800"/>
            <a:ext cx="88392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4196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7DC3-1D90-419E-B11C-A853993F33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810000"/>
            <a:ext cx="85344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0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838200"/>
            <a:ext cx="8839200" cy="2209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4478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429000"/>
            <a:ext cx="8534400" cy="8348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4567426"/>
            <a:ext cx="8534400" cy="607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06592" y="5279225"/>
            <a:ext cx="8534400" cy="607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97625" y="5539202"/>
            <a:ext cx="8534400" cy="607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375848"/>
            <a:ext cx="8534400" cy="291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91152" y="2764808"/>
            <a:ext cx="8534400" cy="394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304800" y="32982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304800" y="38316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>
          <a:xfrm>
            <a:off x="304800" y="43650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304800" y="48222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cap="none"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304800" y="52794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4"/>
          </p:nvPr>
        </p:nvSpPr>
        <p:spPr>
          <a:xfrm>
            <a:off x="381000" y="566040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Content Placeholder 19"/>
          <p:cNvSpPr>
            <a:spLocks noGrp="1"/>
          </p:cNvSpPr>
          <p:nvPr>
            <p:ph sz="quarter" idx="25"/>
          </p:nvPr>
        </p:nvSpPr>
        <p:spPr>
          <a:xfrm>
            <a:off x="533400" y="5845082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Content Placeholder 19"/>
          <p:cNvSpPr>
            <a:spLocks noGrp="1"/>
          </p:cNvSpPr>
          <p:nvPr>
            <p:ph sz="quarter" idx="26"/>
          </p:nvPr>
        </p:nvSpPr>
        <p:spPr>
          <a:xfrm>
            <a:off x="533400" y="595265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1" name="Content Placeholder 19"/>
          <p:cNvSpPr>
            <a:spLocks noGrp="1"/>
          </p:cNvSpPr>
          <p:nvPr>
            <p:ph sz="quarter" idx="27"/>
          </p:nvPr>
        </p:nvSpPr>
        <p:spPr>
          <a:xfrm>
            <a:off x="685800" y="610505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685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590800"/>
            <a:ext cx="8534400" cy="381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73075" y="3276600"/>
            <a:ext cx="8137525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8"/>
          </p:nvPr>
        </p:nvSpPr>
        <p:spPr>
          <a:xfrm>
            <a:off x="473075" y="3886200"/>
            <a:ext cx="8213725" cy="304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9"/>
          </p:nvPr>
        </p:nvSpPr>
        <p:spPr>
          <a:xfrm>
            <a:off x="473075" y="4343400"/>
            <a:ext cx="8213725" cy="381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0"/>
          </p:nvPr>
        </p:nvSpPr>
        <p:spPr>
          <a:xfrm>
            <a:off x="473075" y="4800600"/>
            <a:ext cx="8348663" cy="381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21"/>
          </p:nvPr>
        </p:nvSpPr>
        <p:spPr>
          <a:xfrm>
            <a:off x="473075" y="5257800"/>
            <a:ext cx="8348663" cy="381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2"/>
          </p:nvPr>
        </p:nvSpPr>
        <p:spPr>
          <a:xfrm>
            <a:off x="473075" y="5715000"/>
            <a:ext cx="8348663" cy="304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3"/>
          </p:nvPr>
        </p:nvSpPr>
        <p:spPr>
          <a:xfrm>
            <a:off x="473075" y="6172200"/>
            <a:ext cx="8137525" cy="152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838200"/>
            <a:ext cx="8839200" cy="2209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4478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417481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574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9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91" r:id="rId3"/>
    <p:sldLayoutId id="2147483997" r:id="rId4"/>
    <p:sldLayoutId id="2147483974" r:id="rId5"/>
    <p:sldLayoutId id="2147483975" r:id="rId6"/>
    <p:sldLayoutId id="2147484000" r:id="rId7"/>
    <p:sldLayoutId id="2147484002" r:id="rId8"/>
    <p:sldLayoutId id="2147484003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7.png"/><Relationship Id="rId4" Type="http://schemas.openxmlformats.org/officeDocument/2006/relationships/image" Target="../media/image2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9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1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4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7" Type="http://schemas.openxmlformats.org/officeDocument/2006/relationships/image" Target="../media/image48.e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6.vml"/><Relationship Id="rId6" Type="http://schemas.openxmlformats.org/officeDocument/2006/relationships/package" Target="../embeddings/Microsoft_Excel_Worksheet2.xlsx"/><Relationship Id="rId5" Type="http://schemas.openxmlformats.org/officeDocument/2006/relationships/chart" Target="../charts/chart1.xml"/><Relationship Id="rId4" Type="http://schemas.openxmlformats.org/officeDocument/2006/relationships/image" Target="../media/image5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D7B39C-BF00-4F13-B06E-082B0BDAE18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dirty="0"/>
              <a:t>Statistics Session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E4D3-8A97-4719-BC9B-B3AFE350932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5423" y="685800"/>
            <a:ext cx="8839200" cy="2286000"/>
          </a:xfrm>
        </p:spPr>
        <p:txBody>
          <a:bodyPr/>
          <a:lstStyle/>
          <a:p>
            <a:r>
              <a:rPr lang="en-US" sz="3200" b="1" dirty="0"/>
              <a:t>Measures of Dispersion (aka Spread, Variability)</a:t>
            </a:r>
          </a:p>
          <a:p>
            <a:r>
              <a:rPr lang="en-US" sz="3200" b="1" dirty="0"/>
              <a:t>Measures of Position (Quartiles, Percentiles)</a:t>
            </a:r>
          </a:p>
          <a:p>
            <a:r>
              <a:rPr lang="en-US" sz="3200" b="1" dirty="0"/>
              <a:t>Box (and Whisker) Plots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5E8E772-A5C1-CC4B-8415-2CFD3BA5F8BA}"/>
              </a:ext>
            </a:extLst>
          </p:cNvPr>
          <p:cNvSpPr txBox="1">
            <a:spLocks/>
          </p:cNvSpPr>
          <p:nvPr/>
        </p:nvSpPr>
        <p:spPr>
          <a:xfrm>
            <a:off x="152400" y="3730447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</a:rPr>
              <a:t>Ezra Halleck, City Tech (CUNY), Fall 2021</a:t>
            </a:r>
          </a:p>
        </p:txBody>
      </p:sp>
    </p:spTree>
    <p:extLst>
      <p:ext uri="{BB962C8B-B14F-4D97-AF65-F5344CB8AC3E}">
        <p14:creationId xmlns:p14="http://schemas.microsoft.com/office/powerpoint/2010/main" val="128720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0" y="1379835"/>
            <a:ext cx="9144000" cy="460375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GB" dirty="0"/>
              <a:t>The </a:t>
            </a:r>
            <a:r>
              <a:rPr lang="en-GB" b="1" dirty="0"/>
              <a:t>standard deviation</a:t>
            </a:r>
            <a:r>
              <a:rPr lang="en-GB" dirty="0"/>
              <a:t> is the most-used measure of spread. 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GB" dirty="0"/>
              <a:t>The value of the standard deviation tells how closely the values of a data set are clustered around the mean.</a:t>
            </a:r>
          </a:p>
          <a:p>
            <a:pPr marL="347663" indent="-341313">
              <a:buClr>
                <a:schemeClr val="accent2"/>
              </a:buClr>
              <a:buFont typeface="Arial" pitchFamily="34" charset="0"/>
              <a:buChar char="•"/>
            </a:pPr>
            <a:r>
              <a:rPr lang="en-GB" dirty="0"/>
              <a:t>A </a:t>
            </a:r>
            <a:r>
              <a:rPr lang="en-GB" b="1" dirty="0"/>
              <a:t>small</a:t>
            </a:r>
            <a:r>
              <a:rPr lang="en-GB" dirty="0"/>
              <a:t> standard deviation indicates that most of the data are located within a relatively </a:t>
            </a:r>
            <a:r>
              <a:rPr lang="en-GB" b="1" dirty="0"/>
              <a:t>small</a:t>
            </a:r>
            <a:r>
              <a:rPr lang="en-GB" dirty="0"/>
              <a:t> range around the mean.</a:t>
            </a:r>
          </a:p>
          <a:p>
            <a:pPr marL="347663" indent="-341313">
              <a:buClr>
                <a:schemeClr val="accent2"/>
              </a:buClr>
              <a:buFont typeface="Arial" pitchFamily="34" charset="0"/>
              <a:buChar char="•"/>
            </a:pPr>
            <a:r>
              <a:rPr lang="en-GB" dirty="0"/>
              <a:t>A </a:t>
            </a:r>
            <a:r>
              <a:rPr lang="en-GB" b="1" dirty="0"/>
              <a:t>large</a:t>
            </a:r>
            <a:r>
              <a:rPr lang="en-GB" dirty="0"/>
              <a:t> standard deviation indicates that most of the data are spread over a relatively </a:t>
            </a:r>
            <a:r>
              <a:rPr lang="en-GB" b="1" dirty="0"/>
              <a:t>large</a:t>
            </a:r>
            <a:r>
              <a:rPr lang="en-GB" dirty="0"/>
              <a:t> range around the mean.</a:t>
            </a:r>
          </a:p>
          <a:p>
            <a:pPr marL="978408" lvl="1" indent="-292608">
              <a:buClr>
                <a:schemeClr val="accent2"/>
              </a:buCl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0E6D3B6-ECA6-E943-BAF7-1E8722883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76" y="620885"/>
            <a:ext cx="8836247" cy="698499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Variance (Var) and Standard Deviation (SD) </a:t>
            </a:r>
            <a:r>
              <a:rPr lang="en-GB" sz="2000" b="0" i="0" kern="1200" dirty="0">
                <a:solidFill>
                  <a:schemeClr val="accent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(2 of </a:t>
            </a:r>
            <a:r>
              <a:rPr lang="en-GB" sz="2000" b="0" dirty="0"/>
              <a:t>2</a:t>
            </a:r>
            <a:r>
              <a:rPr lang="en-GB" sz="2000" b="0" i="0" kern="1200" dirty="0">
                <a:solidFill>
                  <a:schemeClr val="accent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2132"/>
            <a:ext cx="8534400" cy="838199"/>
          </a:xfrm>
        </p:spPr>
        <p:txBody>
          <a:bodyPr/>
          <a:lstStyle/>
          <a:p>
            <a:r>
              <a:rPr lang="en-US" dirty="0"/>
              <a:t>Table 3.5</a:t>
            </a:r>
          </a:p>
        </p:txBody>
      </p:sp>
      <p:graphicFrame>
        <p:nvGraphicFramePr>
          <p:cNvPr id="11" name="Content Placeholder 10" descr="Table is accessible to screenreaders"/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612666873"/>
              </p:ext>
            </p:extLst>
          </p:nvPr>
        </p:nvGraphicFramePr>
        <p:xfrm>
          <a:off x="4649499" y="578936"/>
          <a:ext cx="4098330" cy="30937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3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x</a:t>
                      </a:r>
                      <a:endParaRPr lang="en-US" sz="28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 dirty="0">
                          <a:solidFill>
                            <a:schemeClr val="accent1"/>
                          </a:solidFill>
                        </a:rPr>
                        <a:t>x minus x bar</a:t>
                      </a:r>
                      <a:endParaRPr lang="en-US" sz="700" b="0" baseline="0" dirty="0">
                        <a:solidFill>
                          <a:schemeClr val="accent1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82</a:t>
                      </a:r>
                      <a:endParaRPr lang="en-US" sz="2800" b="0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82 − 84 = −2</a:t>
                      </a:r>
                      <a:endParaRPr lang="en-US" sz="2800" b="0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95</a:t>
                      </a:r>
                      <a:endParaRPr lang="en-US" sz="2800" b="0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95 − 84 = +11</a:t>
                      </a:r>
                      <a:endParaRPr lang="en-US" sz="2800" b="0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67</a:t>
                      </a:r>
                      <a:endParaRPr lang="en-US" sz="2800" b="0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67 − 84 = −17</a:t>
                      </a:r>
                      <a:endParaRPr lang="en-US" sz="2800" b="0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92</a:t>
                      </a:r>
                      <a:endParaRPr lang="en-US" sz="2800" b="0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92 − 84 = +8</a:t>
                      </a:r>
                      <a:endParaRPr lang="en-US" sz="2800" b="0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blank</a:t>
                      </a:r>
                    </a:p>
                  </a:txBody>
                  <a:tcPr marL="65314" marR="65314" marT="32657" marB="3265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700" b="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summation left parenthesis x minus x bar right parenthesis = 0.</a:t>
                      </a:r>
                      <a:endParaRPr lang="en-US" sz="700" b="0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2" descr="Image description is in table cell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3906014647"/>
              </p:ext>
            </p:extLst>
          </p:nvPr>
        </p:nvGraphicFramePr>
        <p:xfrm>
          <a:off x="6726408" y="3190909"/>
          <a:ext cx="1795592" cy="481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0" name="Equation" r:id="rId3" imgW="1562040" imgH="419040" progId="Equation.DSMT4">
                  <p:embed/>
                </p:oleObj>
              </mc:Choice>
              <mc:Fallback>
                <p:oleObj name="Equation" r:id="rId3" imgW="1562040" imgH="419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6408" y="3190909"/>
                        <a:ext cx="1795592" cy="4817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79ACDA-EA2D-D44C-A8A6-5E346D9203FD}"/>
                  </a:ext>
                </a:extLst>
              </p:cNvPr>
              <p:cNvSpPr txBox="1"/>
              <p:nvPr/>
            </p:nvSpPr>
            <p:spPr>
              <a:xfrm>
                <a:off x="85302" y="3814572"/>
                <a:ext cx="9058698" cy="2343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However, if we square them and sum, we get: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17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=4+121+189+64=378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The </a:t>
                </a:r>
                <a:r>
                  <a:rPr lang="en-US" sz="2400" b="1" dirty="0"/>
                  <a:t>sample</a:t>
                </a:r>
                <a:r>
                  <a:rPr lang="en-US" sz="2400" dirty="0"/>
                  <a:t> variance =378/3=126</a:t>
                </a:r>
              </a:p>
              <a:p>
                <a:r>
                  <a:rPr lang="en-US" sz="2400" dirty="0"/>
                  <a:t>The standard deviation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126</m:t>
                        </m:r>
                      </m:e>
                    </m:rad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11.2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Hence, scores are on average about 11 points from the mean of 84.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79ACDA-EA2D-D44C-A8A6-5E346D920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2" y="3814572"/>
                <a:ext cx="9058698" cy="2343142"/>
              </a:xfrm>
              <a:prstGeom prst="rect">
                <a:avLst/>
              </a:prstGeom>
              <a:blipFill>
                <a:blip r:embed="rId5"/>
                <a:stretch>
                  <a:fillRect l="-980" t="-2162" b="-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BFDC19-8F8E-B14D-A32E-C08DB4B3E0CD}"/>
                  </a:ext>
                </a:extLst>
              </p:cNvPr>
              <p:cNvSpPr txBox="1"/>
              <p:nvPr/>
            </p:nvSpPr>
            <p:spPr>
              <a:xfrm>
                <a:off x="170090" y="1193795"/>
                <a:ext cx="4098330" cy="1905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First step is to find the mean: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82+95+67+92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=84</m:t>
                      </m:r>
                    </m:oMath>
                  </m:oMathPara>
                </a14:m>
                <a:endParaRPr lang="en-US" sz="2000" b="0" dirty="0"/>
              </a:p>
              <a:p>
                <a:r>
                  <a:rPr lang="en-US" sz="2000" dirty="0"/>
                  <a:t>Next step is to subtract the mean from each data value.</a:t>
                </a:r>
              </a:p>
              <a:p>
                <a:r>
                  <a:rPr lang="en-US" sz="2000" dirty="0"/>
                  <a:t>If we sum these new values, we get 0.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BFDC19-8F8E-B14D-A32E-C08DB4B3E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90" y="1193795"/>
                <a:ext cx="4098330" cy="1905906"/>
              </a:xfrm>
              <a:prstGeom prst="rect">
                <a:avLst/>
              </a:prstGeom>
              <a:blipFill>
                <a:blip r:embed="rId6"/>
                <a:stretch>
                  <a:fillRect l="-1548" t="-2000" r="-1238"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985" y="469095"/>
            <a:ext cx="8534400" cy="838199"/>
          </a:xfrm>
        </p:spPr>
        <p:txBody>
          <a:bodyPr/>
          <a:lstStyle/>
          <a:p>
            <a:r>
              <a:rPr lang="en-GB" dirty="0"/>
              <a:t>Observations on SD and Var</a:t>
            </a:r>
            <a:endParaRPr lang="en-US" sz="200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70090" y="1152150"/>
            <a:ext cx="8803820" cy="4419600"/>
          </a:xfrm>
        </p:spPr>
        <p:txBody>
          <a:bodyPr/>
          <a:lstStyle/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GB" dirty="0"/>
              <a:t>The values of the variance and the standard deviation are never negative:</a:t>
            </a:r>
          </a:p>
          <a:p>
            <a:pPr marL="630238" lvl="1" indent="-400050">
              <a:buClr>
                <a:schemeClr val="accent2"/>
              </a:buClr>
            </a:pPr>
            <a:r>
              <a:rPr lang="en-US" dirty="0"/>
              <a:t>The summands in the numerator of the formula for the variance are squares and hence never produce a negative value. 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Usually, the values of SD and Var are positive, </a:t>
            </a:r>
          </a:p>
          <a:p>
            <a:pPr marL="1200150" lvl="1" indent="-514350">
              <a:buClr>
                <a:schemeClr val="accent2"/>
              </a:buClr>
            </a:pPr>
            <a:r>
              <a:rPr lang="en-US" dirty="0"/>
              <a:t>but if a data set has no variation, then they are both zero.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r>
              <a:rPr lang="en-GB" dirty="0"/>
              <a:t>The measurement units of </a:t>
            </a:r>
          </a:p>
          <a:p>
            <a:pPr marL="1200150" lvl="1" indent="-514350">
              <a:buClr>
                <a:schemeClr val="accent2"/>
              </a:buClr>
            </a:pPr>
            <a:r>
              <a:rPr lang="en-GB" dirty="0"/>
              <a:t>variance are always the square of the measurement units of the original data.</a:t>
            </a:r>
          </a:p>
          <a:p>
            <a:pPr marL="1200150" lvl="1" indent="-514350">
              <a:buClr>
                <a:schemeClr val="accent2"/>
              </a:buClr>
            </a:pPr>
            <a:r>
              <a:rPr lang="en-US" dirty="0"/>
              <a:t>standard deviation are the same as the measurement units of the original data.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6751"/>
            <a:ext cx="9125699" cy="704997"/>
          </a:xfrm>
        </p:spPr>
        <p:txBody>
          <a:bodyPr>
            <a:normAutofit/>
          </a:bodyPr>
          <a:lstStyle/>
          <a:p>
            <a:r>
              <a:rPr lang="en-GB" dirty="0"/>
              <a:t>Example 3-14</a:t>
            </a:r>
            <a:endParaRPr lang="en-US" sz="200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297504" y="1104574"/>
            <a:ext cx="8044869" cy="366888"/>
          </a:xfrm>
        </p:spPr>
        <p:txBody>
          <a:bodyPr/>
          <a:lstStyle/>
          <a:p>
            <a:r>
              <a:rPr lang="en-US" sz="2000" dirty="0">
                <a:latin typeface="Times New Roman" pitchFamily="18" charset="0"/>
              </a:rPr>
              <a:t>Find Var and SD for the </a:t>
            </a:r>
            <a:r>
              <a:rPr lang="en-GB" sz="2000" dirty="0">
                <a:latin typeface="Times New Roman" pitchFamily="18" charset="0"/>
              </a:rPr>
              <a:t>compensations of this sample of 11 Female CEOs: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9" name="Content Placeholder 7" descr="Table is accessible to screenreaders"/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580541067"/>
              </p:ext>
            </p:extLst>
          </p:nvPr>
        </p:nvGraphicFramePr>
        <p:xfrm>
          <a:off x="1004935" y="1514412"/>
          <a:ext cx="6781800" cy="3920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Company &amp; C</a:t>
                      </a:r>
                      <a:r>
                        <a:rPr lang="en-US" sz="100" b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00" b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</a:t>
                      </a:r>
                      <a:endParaRPr lang="en-US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2014 Compensation (million of dollars)</a:t>
                      </a:r>
                      <a:endParaRPr lang="en-US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General Dynamics, Phebe Novakovic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19.3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GM, Mary Barra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16.2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Hewlett-Packard, Meg Whitman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19.6</a:t>
                      </a:r>
                      <a:endParaRPr lang="en-US" sz="1600" b="1" baseline="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M, Virginia Rometty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19.3</a:t>
                      </a:r>
                      <a:endParaRPr lang="en-US" sz="1600" b="1" baseline="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Lockheed Martin, Marillyn Hewson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33.7</a:t>
                      </a:r>
                      <a:endParaRPr lang="en-US" sz="1600" b="1" baseline="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Mondelez, Irene Rosenfeld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21.0</a:t>
                      </a:r>
                      <a:endParaRPr lang="en-US" sz="1600" b="1" baseline="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PepsiCo, Indra Nooyi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22.5</a:t>
                      </a:r>
                      <a:endParaRPr lang="en-US" sz="1600" b="1" baseline="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Sempra, Debra Reed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16.9</a:t>
                      </a:r>
                      <a:endParaRPr lang="en-US" sz="1600" b="1" baseline="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1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X, Carol Meyrowitz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28.7</a:t>
                      </a:r>
                      <a:endParaRPr lang="en-US" sz="1600" b="1" baseline="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Yahoo, Marissa Mayer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42.1</a:t>
                      </a:r>
                      <a:endParaRPr lang="en-US" sz="1600" b="1" baseline="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Xerox, Ursula Burns</a:t>
                      </a:r>
                      <a:endParaRPr lang="en-US" sz="1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22.2</a:t>
                      </a:r>
                      <a:endParaRPr lang="en-US" sz="1600" b="1" baseline="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27" marR="59927" marT="27126" marB="27126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2B15D9-B98E-0641-9311-F2D231FD3008}"/>
              </a:ext>
            </a:extLst>
          </p:cNvPr>
          <p:cNvSpPr txBox="1">
            <a:spLocks/>
          </p:cNvSpPr>
          <p:nvPr/>
        </p:nvSpPr>
        <p:spPr>
          <a:xfrm>
            <a:off x="297504" y="5477557"/>
            <a:ext cx="7133567" cy="83126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Times New Roman" pitchFamily="18" charset="0"/>
              </a:rPr>
              <a:t>This would be tedious to do by hand;</a:t>
            </a:r>
          </a:p>
          <a:p>
            <a:r>
              <a:rPr lang="en-US" sz="2000" dirty="0">
                <a:latin typeface="Times New Roman" pitchFamily="18" charset="0"/>
              </a:rPr>
              <a:t>instead, we provide Excel and </a:t>
            </a:r>
            <a:r>
              <a:rPr lang="en-US" sz="2000" dirty="0" err="1">
                <a:latin typeface="Times New Roman" pitchFamily="18" charset="0"/>
              </a:rPr>
              <a:t>Rguroo</a:t>
            </a:r>
            <a:r>
              <a:rPr lang="en-US" sz="2000" dirty="0">
                <a:latin typeface="Times New Roman" pitchFamily="18" charset="0"/>
              </a:rPr>
              <a:t> solutions on the next 2 slides</a:t>
            </a:r>
            <a:r>
              <a:rPr lang="en-GB" sz="2000" dirty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3FE557A-0726-8840-A97C-3FF2178BE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69095"/>
            <a:ext cx="8534400" cy="838199"/>
          </a:xfrm>
        </p:spPr>
        <p:txBody>
          <a:bodyPr/>
          <a:lstStyle/>
          <a:p>
            <a:r>
              <a:rPr lang="en-US" dirty="0"/>
              <a:t>Example 3-14: Excel solution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5E9F675-15B3-6F42-A4E1-F6705549832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45985" y="1228045"/>
            <a:ext cx="8534400" cy="997310"/>
          </a:xfrm>
        </p:spPr>
        <p:txBody>
          <a:bodyPr/>
          <a:lstStyle/>
          <a:p>
            <a:r>
              <a:rPr lang="en-US" dirty="0"/>
              <a:t>There are built-in functions in Excel; we instead use basic spreadsheet functions to cement the definitions.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315BC-57D7-4B43-919D-D9BFD379E1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D9175AE-1F8D-5044-95EC-CD6530425B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881096"/>
              </p:ext>
            </p:extLst>
          </p:nvPr>
        </p:nvGraphicFramePr>
        <p:xfrm>
          <a:off x="473669" y="2147240"/>
          <a:ext cx="8120765" cy="3740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48" name="Worksheet" r:id="rId3" imgW="5321300" imgH="2451100" progId="Excel.Sheet.12">
                  <p:embed/>
                </p:oleObj>
              </mc:Choice>
              <mc:Fallback>
                <p:oleObj name="Worksheet" r:id="rId3" imgW="5321300" imgH="2451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669" y="2147240"/>
                        <a:ext cx="8120765" cy="3740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39EA1B9A-6087-D54B-AE15-5C57995C3B64}"/>
              </a:ext>
            </a:extLst>
          </p:cNvPr>
          <p:cNvSpPr txBox="1">
            <a:spLocks/>
          </p:cNvSpPr>
          <p:nvPr/>
        </p:nvSpPr>
        <p:spPr>
          <a:xfrm>
            <a:off x="335757" y="5959895"/>
            <a:ext cx="8534400" cy="83819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Do not put any numbers below the data and calculation columns, so that references in the summary area can be to entire columns.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1E62CB0-6FB3-244B-B530-201D8E47265C}"/>
              </a:ext>
            </a:extLst>
          </p:cNvPr>
          <p:cNvCxnSpPr/>
          <p:nvPr/>
        </p:nvCxnSpPr>
        <p:spPr>
          <a:xfrm flipH="1">
            <a:off x="4723790" y="1228045"/>
            <a:ext cx="531265" cy="997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D7CA2A9-45EA-FD4E-9057-007A300C5ADB}"/>
              </a:ext>
            </a:extLst>
          </p:cNvPr>
          <p:cNvSpPr txBox="1"/>
          <p:nvPr/>
        </p:nvSpPr>
        <p:spPr>
          <a:xfrm>
            <a:off x="5255055" y="1006225"/>
            <a:ext cx="683055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08055F1-C89E-1D4D-9A9D-E4CE23390151}"/>
              </a:ext>
            </a:extLst>
          </p:cNvPr>
          <p:cNvCxnSpPr/>
          <p:nvPr/>
        </p:nvCxnSpPr>
        <p:spPr>
          <a:xfrm flipH="1">
            <a:off x="5879294" y="1188512"/>
            <a:ext cx="531265" cy="997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0A0129A-AECD-514C-B1BB-3BA4CFF11AF0}"/>
              </a:ext>
            </a:extLst>
          </p:cNvPr>
          <p:cNvSpPr txBox="1"/>
          <p:nvPr/>
        </p:nvSpPr>
        <p:spPr>
          <a:xfrm>
            <a:off x="6410559" y="966692"/>
            <a:ext cx="2335666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Calculation columns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5388666-10E5-024E-9877-49E993098F67}"/>
              </a:ext>
            </a:extLst>
          </p:cNvPr>
          <p:cNvCxnSpPr>
            <a:cxnSpLocks/>
          </p:cNvCxnSpPr>
          <p:nvPr/>
        </p:nvCxnSpPr>
        <p:spPr>
          <a:xfrm flipH="1">
            <a:off x="5130224" y="1165770"/>
            <a:ext cx="1250928" cy="10064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C763C80-AE35-D747-8260-CBB7BA120B12}"/>
              </a:ext>
            </a:extLst>
          </p:cNvPr>
          <p:cNvCxnSpPr>
            <a:cxnSpLocks/>
          </p:cNvCxnSpPr>
          <p:nvPr/>
        </p:nvCxnSpPr>
        <p:spPr>
          <a:xfrm flipV="1">
            <a:off x="7531905" y="4187951"/>
            <a:ext cx="1" cy="9951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EA10E41-62C8-BE44-ADBF-E8FB959250AD}"/>
              </a:ext>
            </a:extLst>
          </p:cNvPr>
          <p:cNvSpPr txBox="1"/>
          <p:nvPr/>
        </p:nvSpPr>
        <p:spPr>
          <a:xfrm>
            <a:off x="7000641" y="5183089"/>
            <a:ext cx="1214320" cy="64633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Summary statistics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2956099B-BD3B-3A47-886C-46986E93F148}"/>
              </a:ext>
            </a:extLst>
          </p:cNvPr>
          <p:cNvSpPr/>
          <p:nvPr/>
        </p:nvSpPr>
        <p:spPr>
          <a:xfrm>
            <a:off x="6545270" y="2062890"/>
            <a:ext cx="2293930" cy="212506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 animBg="1"/>
      <p:bldP spid="20" grpId="0" animBg="1"/>
      <p:bldP spid="26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995" y="469095"/>
            <a:ext cx="8534400" cy="693729"/>
          </a:xfrm>
        </p:spPr>
        <p:txBody>
          <a:bodyPr/>
          <a:lstStyle/>
          <a:p>
            <a:r>
              <a:rPr lang="en-GB" dirty="0"/>
              <a:t>Example 3-15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262115" y="1085254"/>
            <a:ext cx="8534400" cy="993345"/>
          </a:xfrm>
        </p:spPr>
        <p:txBody>
          <a:bodyPr/>
          <a:lstStyle/>
          <a:p>
            <a:r>
              <a:rPr lang="en-GB" dirty="0"/>
              <a:t>Following are the 2015 earnings (in thousands of dollars) before taxes for </a:t>
            </a:r>
            <a:r>
              <a:rPr lang="en-GB" b="1" dirty="0"/>
              <a:t>all</a:t>
            </a:r>
            <a:r>
              <a:rPr lang="en-GB" dirty="0"/>
              <a:t> six employees of a small company.</a:t>
            </a:r>
            <a:endParaRPr lang="en-US" dirty="0"/>
          </a:p>
        </p:txBody>
      </p:sp>
      <p:graphicFrame>
        <p:nvGraphicFramePr>
          <p:cNvPr id="9" name="Content Placeholder 8" descr="88.50 108.40 65.50 52.50 79.80 54.60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798678236"/>
              </p:ext>
            </p:extLst>
          </p:nvPr>
        </p:nvGraphicFramePr>
        <p:xfrm>
          <a:off x="929040" y="1928670"/>
          <a:ext cx="6846614" cy="42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7" name="Equation" r:id="rId3" imgW="5956200" imgH="368280" progId="Equation.DSMT4">
                  <p:embed/>
                </p:oleObj>
              </mc:Choice>
              <mc:Fallback>
                <p:oleObj name="Equation" r:id="rId3" imgW="5956200" imgH="368280" progId="Equation.DSMT4">
                  <p:embed/>
                  <p:pic>
                    <p:nvPicPr>
                      <p:cNvPr id="8" name="Object 7" descr="88.50 108.40 65.50 52.50 79.80 54.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040" y="1928670"/>
                        <a:ext cx="6846614" cy="42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153010" y="2363204"/>
            <a:ext cx="8837980" cy="1528193"/>
          </a:xfrm>
        </p:spPr>
        <p:txBody>
          <a:bodyPr/>
          <a:lstStyle/>
          <a:p>
            <a:r>
              <a:rPr lang="en-GB" dirty="0">
                <a:latin typeface="Times New Roman" pitchFamily="18" charset="0"/>
              </a:rPr>
              <a:t>Calculate the variance and standard deviation for these data.</a:t>
            </a:r>
          </a:p>
          <a:p>
            <a:r>
              <a:rPr lang="en-GB" sz="2400" dirty="0">
                <a:latin typeface="Times New Roman" pitchFamily="18" charset="0"/>
              </a:rPr>
              <a:t>The key word here is “all”, so SD should be </a:t>
            </a:r>
            <a:r>
              <a:rPr lang="en-GB" sz="2400" b="1" dirty="0">
                <a:latin typeface="Times New Roman" pitchFamily="18" charset="0"/>
              </a:rPr>
              <a:t>population</a:t>
            </a:r>
            <a:r>
              <a:rPr lang="en-GB" sz="2400" dirty="0">
                <a:latin typeface="Times New Roman" pitchFamily="18" charset="0"/>
              </a:rPr>
              <a:t> version.</a:t>
            </a:r>
          </a:p>
          <a:p>
            <a:r>
              <a:rPr lang="en-GB" sz="2400" dirty="0">
                <a:latin typeface="Times New Roman" pitchFamily="18" charset="0"/>
              </a:rPr>
              <a:t>No </a:t>
            </a:r>
            <a:r>
              <a:rPr lang="en-GB" sz="2400" dirty="0" err="1">
                <a:latin typeface="Times New Roman" pitchFamily="18" charset="0"/>
              </a:rPr>
              <a:t>Rguroo</a:t>
            </a:r>
            <a:r>
              <a:rPr lang="en-GB" sz="2400" dirty="0">
                <a:latin typeface="Times New Roman" pitchFamily="18" charset="0"/>
              </a:rPr>
              <a:t> solution provided, just the Excel version: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FDC4597-9E5C-C743-91BF-203B23C419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207398"/>
              </p:ext>
            </p:extLst>
          </p:nvPr>
        </p:nvGraphicFramePr>
        <p:xfrm>
          <a:off x="1696022" y="3721484"/>
          <a:ext cx="5312650" cy="2190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8" name="Worksheet" r:id="rId5" imgW="3479800" imgH="1435100" progId="Excel.Sheet.12">
                  <p:embed/>
                </p:oleObj>
              </mc:Choice>
              <mc:Fallback>
                <p:oleObj name="Worksheet" r:id="rId5" imgW="3479800" imgH="1435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6022" y="3721484"/>
                        <a:ext cx="5312650" cy="2190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35387C04-00AE-C042-9F28-F57571895369}"/>
              </a:ext>
            </a:extLst>
          </p:cNvPr>
          <p:cNvSpPr txBox="1">
            <a:spLocks/>
          </p:cNvSpPr>
          <p:nvPr/>
        </p:nvSpPr>
        <p:spPr>
          <a:xfrm>
            <a:off x="144454" y="5955177"/>
            <a:ext cx="8837980" cy="76629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 could have used previous sheet as a template and just replaced the data column. However, you would need to adjust the variance cell. 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4FDD7A3-C8B3-644C-B2A5-DFFFB9A4608C}"/>
              </a:ext>
            </a:extLst>
          </p:cNvPr>
          <p:cNvSpPr/>
          <p:nvPr/>
        </p:nvSpPr>
        <p:spPr>
          <a:xfrm flipV="1">
            <a:off x="6241691" y="4946899"/>
            <a:ext cx="766982" cy="3794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75" y="469095"/>
            <a:ext cx="8534400" cy="838199"/>
          </a:xfrm>
        </p:spPr>
        <p:txBody>
          <a:bodyPr/>
          <a:lstStyle/>
          <a:p>
            <a:r>
              <a:rPr lang="en-GB" dirty="0"/>
              <a:t>Coefficient of Variation (CV)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94195" y="1152150"/>
            <a:ext cx="8837980" cy="288401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sz="2600" dirty="0"/>
              <a:t>The standard deviation is a measure of dispersion that finds absolute variability and not relative variability.</a:t>
            </a:r>
            <a:r>
              <a:rPr lang="en-GB" sz="2600" dirty="0"/>
              <a:t> 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/>
              <a:t>We may need to compare the variability for 2 different data sets that have different units of measurement.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/>
              <a:t>In such cases, a measure of relative variability is preferable.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/>
              <a:t>One such measure is the </a:t>
            </a:r>
            <a:r>
              <a:rPr lang="en-US" sz="2600" b="1" dirty="0">
                <a:solidFill>
                  <a:schemeClr val="accent2"/>
                </a:solidFill>
              </a:rPr>
              <a:t>coefficient of variation</a:t>
            </a:r>
            <a:r>
              <a:rPr lang="en-US" sz="2600" dirty="0"/>
              <a:t>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5124E80-15FC-4A4F-849A-D647BB15A612}"/>
              </a:ext>
            </a:extLst>
          </p:cNvPr>
          <p:cNvSpPr txBox="1">
            <a:spLocks/>
          </p:cNvSpPr>
          <p:nvPr/>
        </p:nvSpPr>
        <p:spPr>
          <a:xfrm>
            <a:off x="0" y="3960265"/>
            <a:ext cx="9144000" cy="55769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>
                <a:solidFill>
                  <a:srgbClr val="00007F"/>
                </a:solidFill>
              </a:rPr>
              <a:t>CV expresses the standard deviation as a percentage of mean:</a:t>
            </a:r>
            <a:endParaRPr lang="en-US" sz="2600" b="1" dirty="0">
              <a:solidFill>
                <a:srgbClr val="00007F"/>
              </a:solidFill>
            </a:endParaRPr>
          </a:p>
        </p:txBody>
      </p:sp>
      <p:graphicFrame>
        <p:nvGraphicFramePr>
          <p:cNvPr id="7" name="Content Placeholder 8" descr="&quot;For population data: C V = sigma over mu times 100%&#10;For sample data: CV = s over x bar times 100%&quot;&#10;">
            <a:extLst>
              <a:ext uri="{FF2B5EF4-FFF2-40B4-BE49-F238E27FC236}">
                <a16:creationId xmlns:a16="http://schemas.microsoft.com/office/drawing/2014/main" id="{5A38B5CA-0685-0241-8DDD-6128BEB4DD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567610"/>
              </p:ext>
            </p:extLst>
          </p:nvPr>
        </p:nvGraphicFramePr>
        <p:xfrm>
          <a:off x="1687990" y="4336155"/>
          <a:ext cx="5303828" cy="1746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16" name="Equation" r:id="rId3" imgW="5283000" imgH="1739880" progId="Equation.DSMT4">
                  <p:embed/>
                </p:oleObj>
              </mc:Choice>
              <mc:Fallback>
                <p:oleObj name="Equation" r:id="rId3" imgW="5283000" imgH="1739880" progId="Equation.DSMT4">
                  <p:embed/>
                  <p:pic>
                    <p:nvPicPr>
                      <p:cNvPr id="9" name="Content Placeholder 8" descr="&quot;For population data: C V = sigma over mu times 100%&#10;For sample data: CV = s over x bar times 100%&quot;&#10;">
                        <a:extLst>
                          <a:ext uri="{FF2B5EF4-FFF2-40B4-BE49-F238E27FC236}">
                            <a16:creationId xmlns:a16="http://schemas.microsoft.com/office/drawing/2014/main" id="{587339A7-2CE7-468C-8F1F-853F57D6AA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7990" y="4336155"/>
                        <a:ext cx="5303828" cy="1746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4990"/>
            <a:ext cx="8534400" cy="838199"/>
          </a:xfrm>
        </p:spPr>
        <p:txBody>
          <a:bodyPr/>
          <a:lstStyle/>
          <a:p>
            <a:r>
              <a:rPr lang="en-GB" dirty="0"/>
              <a:t>Example 3-16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70090" y="1303940"/>
            <a:ext cx="8973910" cy="4857280"/>
          </a:xfrm>
        </p:spPr>
        <p:txBody>
          <a:bodyPr/>
          <a:lstStyle/>
          <a:p>
            <a:r>
              <a:rPr lang="en-US" sz="2400" dirty="0"/>
              <a:t>The yearly salaries of all employees working for a large company have: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mean $72,350;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standard deviation $12,820. </a:t>
            </a:r>
          </a:p>
          <a:p>
            <a:r>
              <a:rPr lang="en-US" sz="2400" dirty="0"/>
              <a:t>The years of schooling (education) for the same employees have: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mean of 15 years;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 standard deviation of 2 years.</a:t>
            </a:r>
          </a:p>
          <a:p>
            <a:r>
              <a:rPr lang="en-US" sz="2400" dirty="0"/>
              <a:t>Is the relative variation in the salaries higher or lower than that in years of schooling for these employees?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769624"/>
          </a:xfrm>
        </p:spPr>
        <p:txBody>
          <a:bodyPr/>
          <a:lstStyle/>
          <a:p>
            <a:r>
              <a:rPr lang="en-US" dirty="0"/>
              <a:t>Example 3-16: Solution</a:t>
            </a:r>
            <a:endParaRPr lang="en-US" sz="200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70090" y="1531626"/>
            <a:ext cx="8803819" cy="4705489"/>
          </a:xfrm>
        </p:spPr>
        <p:txBody>
          <a:bodyPr/>
          <a:lstStyle/>
          <a:p>
            <a:r>
              <a:rPr lang="en-US" sz="2400" dirty="0"/>
              <a:t>The 2 variables (salary and years of schooling) have different units of measurement (dollars and years, respectively).</a:t>
            </a:r>
          </a:p>
          <a:p>
            <a:r>
              <a:rPr lang="en-US" sz="2400" dirty="0"/>
              <a:t>We cannot directly compare the two standard deviations. Instead, we calculate the coefficient of variation for each of these data sets:</a:t>
            </a:r>
          </a:p>
          <a:p>
            <a:endParaRPr lang="en-US" sz="2400" dirty="0">
              <a:sym typeface="Mathematica1" pitchFamily="2" charset="2"/>
            </a:endParaRPr>
          </a:p>
          <a:p>
            <a:endParaRPr lang="en-US" sz="2400" dirty="0">
              <a:sym typeface="Mathematica1" pitchFamily="2" charset="2"/>
            </a:endParaRPr>
          </a:p>
          <a:p>
            <a:endParaRPr lang="en-US" sz="2400" dirty="0">
              <a:sym typeface="Mathematica1" pitchFamily="2" charset="2"/>
            </a:endParaRPr>
          </a:p>
          <a:p>
            <a:endParaRPr lang="en-US" sz="2400" dirty="0">
              <a:sym typeface="Mathematica1" pitchFamily="2" charset="2"/>
            </a:endParaRPr>
          </a:p>
          <a:p>
            <a:r>
              <a:rPr lang="en-US" sz="2400" dirty="0">
                <a:sym typeface="Mathematica1" pitchFamily="2" charset="2"/>
              </a:rPr>
              <a:t>Thus, salaries has more relative variability than years of schooling.</a:t>
            </a:r>
          </a:p>
        </p:txBody>
      </p:sp>
      <p:graphicFrame>
        <p:nvGraphicFramePr>
          <p:cNvPr id="9" name="Content Placeholder 8" descr="&quot;C V for salaries, sigma over mu times 100% = 12,820 over 723,350 times 100% = 17.72%&#10;CV for year of schoolingng, sigma over mu times 100% = 2 over 15 times 100% = 13.33%.&quot;&#10;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61568081"/>
              </p:ext>
            </p:extLst>
          </p:nvPr>
        </p:nvGraphicFramePr>
        <p:xfrm>
          <a:off x="549565" y="3125420"/>
          <a:ext cx="7922548" cy="1667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9" name="Equation" r:id="rId3" imgW="8508960" imgH="1790640" progId="Equation.DSMT4">
                  <p:embed/>
                </p:oleObj>
              </mc:Choice>
              <mc:Fallback>
                <p:oleObj name="Equation" r:id="rId3" imgW="8508960" imgH="1790640" progId="Equation.DSMT4">
                  <p:embed/>
                  <p:pic>
                    <p:nvPicPr>
                      <p:cNvPr id="6" name="Object 5" descr="&quot;C V for salaries, sigma over mu times 100% = 12,820 over 723,350 times 100% = 17.72%&#10;CV for year of schoolingng, sigma over mu times 100% = 2 over 15 times 100% = 13.33%.&quot;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65" y="3125420"/>
                        <a:ext cx="7922548" cy="1667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Population Parameter Versus Sample Statistic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A numerical measure such as the mean, median, mode, range, variance, or standard deviation calculated for a </a:t>
            </a:r>
          </a:p>
          <a:p>
            <a:pPr marL="45720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population data set is a</a:t>
            </a:r>
          </a:p>
          <a:p>
            <a:pPr marL="11430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population parameter</a:t>
            </a:r>
            <a:r>
              <a:rPr lang="en-US" sz="2800" dirty="0"/>
              <a:t>, or simply a </a:t>
            </a:r>
            <a:r>
              <a:rPr lang="en-US" sz="2800" b="1" dirty="0">
                <a:solidFill>
                  <a:schemeClr val="accent2"/>
                </a:solidFill>
              </a:rPr>
              <a:t>parameter</a:t>
            </a:r>
            <a:r>
              <a:rPr lang="en-US" sz="2800" dirty="0"/>
              <a:t>. </a:t>
            </a:r>
          </a:p>
          <a:p>
            <a:pPr marL="45720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sample data set is a </a:t>
            </a:r>
          </a:p>
          <a:p>
            <a:pPr marL="11430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sample statistic</a:t>
            </a:r>
            <a:r>
              <a:rPr lang="en-US" sz="2800" dirty="0"/>
              <a:t>, or simply a </a:t>
            </a:r>
            <a:r>
              <a:rPr lang="en-US" sz="2800" b="1" dirty="0">
                <a:solidFill>
                  <a:schemeClr val="accent2"/>
                </a:solidFill>
              </a:rPr>
              <a:t>statistic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30D2-9E9F-BB4B-911A-02E35776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from session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9DC675-0052-5746-84D2-5F30450D87DF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/>
            <p:txBody>
              <a:bodyPr/>
              <a:lstStyle/>
              <a:p>
                <a:r>
                  <a:rPr lang="en-US" dirty="0"/>
                  <a:t>When analyzing a data set, we are often interested in characterizing the center.</a:t>
                </a:r>
              </a:p>
              <a:p>
                <a:r>
                  <a:rPr lang="en-US" dirty="0"/>
                  <a:t>There are 3 common measures of central location: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Mean or average: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US" dirty="0"/>
                  <a:t>/n (for sample)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Median: middle value once data is sorted for odd n;</a:t>
                </a:r>
              </a:p>
              <a:p>
                <a:r>
                  <a:rPr lang="en-US" dirty="0"/>
                  <a:t>   average of 2 values which straddle middle for n even.</a:t>
                </a:r>
              </a:p>
              <a:p>
                <a:pPr marL="514350" indent="-514350">
                  <a:buAutoNum type="arabicPeriod" startAt="3"/>
                </a:pPr>
                <a:r>
                  <a:rPr lang="en-US" dirty="0"/>
                  <a:t>Mode, for discrete or categorical data:</a:t>
                </a:r>
              </a:p>
              <a:p>
                <a:r>
                  <a:rPr lang="en-US" dirty="0"/>
                  <a:t>   value or values with highest frequency;</a:t>
                </a:r>
              </a:p>
              <a:p>
                <a:r>
                  <a:rPr lang="en-US" dirty="0"/>
                  <a:t>                for continuous data:  peak or peaks.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9DC675-0052-5746-84D2-5F30450D87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blipFill>
                <a:blip r:embed="rId2"/>
                <a:stretch>
                  <a:fillRect l="-1637" t="-2292" b="-4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40009-ED1A-C14E-B5AB-315867276C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8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 Use of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marL="274320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/>
              <a:t>Chebyshev’s Theorem (not covered)</a:t>
            </a:r>
          </a:p>
          <a:p>
            <a:pPr marL="274320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/>
              <a:t>Empirical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9095"/>
            <a:ext cx="8534400" cy="838199"/>
          </a:xfrm>
        </p:spPr>
        <p:txBody>
          <a:bodyPr/>
          <a:lstStyle/>
          <a:p>
            <a:r>
              <a:rPr lang="en-US" dirty="0"/>
              <a:t>Empirical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88391" y="1219200"/>
            <a:ext cx="8955609" cy="2058010"/>
          </a:xfrm>
        </p:spPr>
        <p:txBody>
          <a:bodyPr/>
          <a:lstStyle/>
          <a:p>
            <a:r>
              <a:rPr lang="en-US" dirty="0"/>
              <a:t>For a bell-shaped distribution, approximately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/>
              <a:t>68% of the observations lie within 1 standard deviation of the mean;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/>
              <a:t>95% of the observations lie within 2 standard deviations of the mean;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/>
              <a:t>99.7% of observations lie within 3 standard deviations of the mean.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7" name="Content Placeholder 16" descr="Table is accessible to screenreaders">
            <a:extLst>
              <a:ext uri="{FF2B5EF4-FFF2-40B4-BE49-F238E27FC236}">
                <a16:creationId xmlns:a16="http://schemas.microsoft.com/office/drawing/2014/main" id="{66242C15-0CD2-2A41-B5A3-195C91A87B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358871"/>
              </p:ext>
            </p:extLst>
          </p:nvPr>
        </p:nvGraphicFramePr>
        <p:xfrm>
          <a:off x="777250" y="3201315"/>
          <a:ext cx="7070726" cy="2683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056">
                <a:tc>
                  <a:txBody>
                    <a:bodyPr/>
                    <a:lstStyle/>
                    <a:p>
                      <a:pPr algn="ctr"/>
                      <a:r>
                        <a:rPr lang="en-US" sz="2600" b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Interval</a:t>
                      </a:r>
                      <a:endParaRPr lang="en-US" sz="2600" b="1" i="1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27403" marB="2740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Approximate Area</a:t>
                      </a:r>
                      <a:endParaRPr lang="en-US" sz="2600" b="1" i="1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27403" marB="2740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4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mu plus or minus 1 sigma.</a:t>
                      </a:r>
                      <a:endParaRPr lang="en-US" sz="700" b="0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27403" marB="2740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68%</a:t>
                      </a:r>
                    </a:p>
                  </a:txBody>
                  <a:tcPr marL="54804" marR="54804" marT="27403" marB="2740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mu plus or minus 2 sigma.</a:t>
                      </a:r>
                      <a:endParaRPr lang="en-US" sz="700" b="0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54804" marR="54804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8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mu plus or minus 3 sigma.</a:t>
                      </a:r>
                      <a:endParaRPr lang="en-US" sz="700" b="0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27403" marB="274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99.7%</a:t>
                      </a:r>
                    </a:p>
                  </a:txBody>
                  <a:tcPr marL="54804" marR="54804" marT="27403" marB="274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16" descr="Image description is in table cell">
            <a:extLst>
              <a:ext uri="{FF2B5EF4-FFF2-40B4-BE49-F238E27FC236}">
                <a16:creationId xmlns:a16="http://schemas.microsoft.com/office/drawing/2014/main" id="{AC83D0BD-1738-B244-B75E-EA43D29D84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410731"/>
              </p:ext>
            </p:extLst>
          </p:nvPr>
        </p:nvGraphicFramePr>
        <p:xfrm>
          <a:off x="1631962" y="3986904"/>
          <a:ext cx="935360" cy="36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46" name="Equation" r:id="rId3" imgW="901440" imgH="355320" progId="Equation.DSMT4">
                  <p:embed/>
                </p:oleObj>
              </mc:Choice>
              <mc:Fallback>
                <p:oleObj name="Equation" r:id="rId3" imgW="901440" imgH="355320" progId="Equation.DSMT4">
                  <p:embed/>
                  <p:pic>
                    <p:nvPicPr>
                      <p:cNvPr id="24" name="Content Placeholder 16" descr="Image description is in table cell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62" y="3986904"/>
                        <a:ext cx="935360" cy="3688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ontent Placeholder 16" descr="Image description is in table cell">
            <a:extLst>
              <a:ext uri="{FF2B5EF4-FFF2-40B4-BE49-F238E27FC236}">
                <a16:creationId xmlns:a16="http://schemas.microsoft.com/office/drawing/2014/main" id="{5A5F6F09-E035-F04B-9F45-1C6256D2F6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096157"/>
              </p:ext>
            </p:extLst>
          </p:nvPr>
        </p:nvGraphicFramePr>
        <p:xfrm>
          <a:off x="1620475" y="4717239"/>
          <a:ext cx="1021209" cy="381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47" name="Equation" r:id="rId5" imgW="952200" imgH="355320" progId="Equation.DSMT4">
                  <p:embed/>
                </p:oleObj>
              </mc:Choice>
              <mc:Fallback>
                <p:oleObj name="Equation" r:id="rId5" imgW="952200" imgH="355320" progId="Equation.DSMT4">
                  <p:embed/>
                  <p:pic>
                    <p:nvPicPr>
                      <p:cNvPr id="25" name="Content Placeholder 16" descr="Image description is in table cell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475" y="4717239"/>
                        <a:ext cx="1021209" cy="381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16" descr="Image description is in table cell">
            <a:extLst>
              <a:ext uri="{FF2B5EF4-FFF2-40B4-BE49-F238E27FC236}">
                <a16:creationId xmlns:a16="http://schemas.microsoft.com/office/drawing/2014/main" id="{9AD134BE-7424-4743-B009-EA61FEFAD3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140132"/>
              </p:ext>
            </p:extLst>
          </p:nvPr>
        </p:nvGraphicFramePr>
        <p:xfrm>
          <a:off x="1635217" y="5420892"/>
          <a:ext cx="958690" cy="36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48" name="Equation" r:id="rId7" imgW="939600" imgH="355320" progId="Equation.DSMT4">
                  <p:embed/>
                </p:oleObj>
              </mc:Choice>
              <mc:Fallback>
                <p:oleObj name="Equation" r:id="rId7" imgW="939600" imgH="355320" progId="Equation.DSMT4">
                  <p:embed/>
                  <p:pic>
                    <p:nvPicPr>
                      <p:cNvPr id="26" name="Content Placeholder 16" descr="Image description is in table cell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217" y="5420892"/>
                        <a:ext cx="958690" cy="362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Figure 3.9 Illustration of the Empirical Rule</a:t>
            </a:r>
          </a:p>
        </p:txBody>
      </p:sp>
      <p:pic>
        <p:nvPicPr>
          <p:cNvPr id="8" name="Content Placeholder 7" descr="Graph has bell-shaped curve with shaded areas between mu minus 3 sigma, mu minus 2 sigma; mu minus 2 sigma, mu minus sigma; mu minus sigma, mu; mu, mu + sigma; mu + sigma, mu + 2 sigma; mu + 2 sigma, mu + 3 sigma. marking sigma for mu minus sigma to mu + sigma: 68%, mu minus 2 sigma to mu + 2 sigma: 95%, mu minus 3 sigma to mu + 3 sigma: 99.7%.&#10;"/>
          <p:cNvPicPr>
            <a:picLocks noGrp="1" noChangeAspect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1220" y="1833510"/>
            <a:ext cx="6653732" cy="358357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4990"/>
            <a:ext cx="8534400" cy="838199"/>
          </a:xfrm>
        </p:spPr>
        <p:txBody>
          <a:bodyPr>
            <a:normAutofit/>
          </a:bodyPr>
          <a:lstStyle/>
          <a:p>
            <a:r>
              <a:rPr lang="en-US" sz="3600" dirty="0"/>
              <a:t>Example 3-22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206375"/>
            <a:ext cx="8534400" cy="2374415"/>
          </a:xfrm>
        </p:spPr>
        <p:txBody>
          <a:bodyPr/>
          <a:lstStyle/>
          <a:p>
            <a:r>
              <a:rPr lang="en-US" sz="2400" dirty="0"/>
              <a:t>The age distribution of a sample of 5000 persons: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is bell-shaped;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has mean of 40 years;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has standard deviation of 12 years. </a:t>
            </a:r>
          </a:p>
          <a:p>
            <a:r>
              <a:rPr lang="en-US" sz="2400" dirty="0"/>
              <a:t>Determine portion of people who are 16 to 64 years 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6" name="Content Placeholder 16" descr="x bar = 40 years and s = 12 years.">
            <a:extLst>
              <a:ext uri="{FF2B5EF4-FFF2-40B4-BE49-F238E27FC236}">
                <a16:creationId xmlns:a16="http://schemas.microsoft.com/office/drawing/2014/main" id="{E93BE393-DAD3-4746-B7C8-4BAAED1059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527993"/>
              </p:ext>
            </p:extLst>
          </p:nvPr>
        </p:nvGraphicFramePr>
        <p:xfrm>
          <a:off x="1454084" y="3592091"/>
          <a:ext cx="4989703" cy="42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64" name="Equation" r:id="rId3" imgW="4940280" imgH="419040" progId="Equation.DSMT4">
                  <p:embed/>
                </p:oleObj>
              </mc:Choice>
              <mc:Fallback>
                <p:oleObj name="Equation" r:id="rId3" imgW="4940280" imgH="419040" progId="Equation.DSMT4">
                  <p:embed/>
                  <p:pic>
                    <p:nvPicPr>
                      <p:cNvPr id="21" name="Content Placeholder 16" descr="x bar = 40 years and s = 12 year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084" y="3592091"/>
                        <a:ext cx="4989703" cy="4232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EA57D8-587B-C241-8D71-4525097F6C8C}"/>
              </a:ext>
            </a:extLst>
          </p:cNvPr>
          <p:cNvSpPr txBox="1">
            <a:spLocks/>
          </p:cNvSpPr>
          <p:nvPr/>
        </p:nvSpPr>
        <p:spPr>
          <a:xfrm>
            <a:off x="94195" y="4037099"/>
            <a:ext cx="8955610" cy="2275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500"/>
              </a:spcBef>
            </a:pPr>
            <a:r>
              <a:rPr lang="en-US" sz="2400" dirty="0">
                <a:latin typeface="Times New Roman" pitchFamily="18" charset="0"/>
              </a:rPr>
              <a:t>Each of the two points, 16 and 64, is 24 units away from the mean, which is 2 standard deviations.</a:t>
            </a:r>
          </a:p>
          <a:p>
            <a:pPr>
              <a:spcBef>
                <a:spcPts val="1500"/>
              </a:spcBef>
            </a:pPr>
            <a:r>
              <a:rPr lang="en-US" sz="2400" dirty="0">
                <a:latin typeface="Times New Roman" pitchFamily="18" charset="0"/>
              </a:rPr>
              <a:t>The area within two standard deviations of the mean is ~ 95% for a bell-shaped curve.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400" dirty="0">
                <a:latin typeface="Times New Roman" pitchFamily="18" charset="0"/>
              </a:rPr>
              <a:t>Hence, approximately 95% of people in the sample are 16 to 64 </a:t>
            </a:r>
            <a:r>
              <a:rPr lang="en-US" sz="2400" dirty="0" err="1">
                <a:latin typeface="Times New Roman" pitchFamily="18" charset="0"/>
              </a:rPr>
              <a:t>yrs</a:t>
            </a:r>
            <a:r>
              <a:rPr lang="en-US" sz="2400" dirty="0">
                <a:latin typeface="Times New Roman" pitchFamily="18" charset="0"/>
              </a:rPr>
              <a:t> 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95" y="762001"/>
            <a:ext cx="8745005" cy="693729"/>
          </a:xfrm>
        </p:spPr>
        <p:txBody>
          <a:bodyPr>
            <a:noAutofit/>
          </a:bodyPr>
          <a:lstStyle/>
          <a:p>
            <a:r>
              <a:rPr lang="en-US" sz="3400" dirty="0"/>
              <a:t>Figure 3.10 Portion of People 16 to 64 </a:t>
            </a:r>
            <a:r>
              <a:rPr lang="en-US" sz="3400" dirty="0" err="1"/>
              <a:t>Yrs</a:t>
            </a:r>
            <a:r>
              <a:rPr lang="en-US" sz="3400" dirty="0"/>
              <a:t> Old</a:t>
            </a:r>
          </a:p>
        </p:txBody>
      </p:sp>
      <p:pic>
        <p:nvPicPr>
          <p:cNvPr id="8" name="Content Placeholder 7" descr="Graph has ages on x-axis. Bell-shaped curve has sections between x bar minus 2 s at 16, x bar = 40; x bar = 40, x bar + 2 s at 64 with widths of 16 minus 40= negative 24= negative 2 s, 64 minus 40 = 24 = 2 s marked respectively. &#10;"/>
          <p:cNvPicPr>
            <a:picLocks noGrp="1" noChangeAspect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293" y="1480902"/>
            <a:ext cx="8495414" cy="430456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3.5 Measures of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/>
              <a:t>Quartiles and Interquartile Range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/>
              <a:t>Percentiles and Percentile Rank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9095"/>
            <a:ext cx="8534400" cy="838199"/>
          </a:xfrm>
        </p:spPr>
        <p:txBody>
          <a:bodyPr>
            <a:normAutofit fontScale="90000"/>
          </a:bodyPr>
          <a:lstStyle/>
          <a:p>
            <a:r>
              <a:rPr lang="en-GB" dirty="0"/>
              <a:t>Quartiles and Interquartile Range </a:t>
            </a:r>
            <a:r>
              <a:rPr lang="en-GB" sz="2700" b="0" dirty="0"/>
              <a:t>(1 of 2)</a:t>
            </a:r>
            <a:endParaRPr lang="en-US" sz="27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14953" y="1152150"/>
            <a:ext cx="8534400" cy="2276850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chemeClr val="accent2"/>
                </a:solidFill>
              </a:rPr>
              <a:t>Quartiles</a:t>
            </a:r>
            <a:r>
              <a:rPr lang="en-GB" sz="2800" dirty="0"/>
              <a:t> are three summary measures that divide a ranked data set into four equal parts:</a:t>
            </a:r>
          </a:p>
          <a:p>
            <a:r>
              <a:rPr lang="en-GB" sz="2400" dirty="0"/>
              <a:t>Q2, the second quartile, is the same as the median of a data set;</a:t>
            </a:r>
          </a:p>
          <a:p>
            <a:r>
              <a:rPr lang="en-GB" sz="2400" dirty="0"/>
              <a:t>Q1, the first quartile, is the median of first half of the data set;</a:t>
            </a:r>
          </a:p>
          <a:p>
            <a:r>
              <a:rPr lang="en-GB" sz="2400" dirty="0"/>
              <a:t>Q3, the third quartile, is the median of second half of the data set.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Content Placeholder 7" descr="Diagram has bar with four sections of 25% each. Q 1, Q 2, Q 3 marked at partitions. Each of these portions contains 25% of observations of data set arranged in increasing order marked above.&#10;">
            <a:extLst>
              <a:ext uri="{FF2B5EF4-FFF2-40B4-BE49-F238E27FC236}">
                <a16:creationId xmlns:a16="http://schemas.microsoft.com/office/drawing/2014/main" id="{BF18909E-EBC8-D848-9DA1-63BD3CB9631A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344" y="3571226"/>
            <a:ext cx="6965618" cy="2134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Quartiles and Interquartile Range</a:t>
            </a:r>
            <a:endParaRPr lang="en-US" sz="27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7F"/>
                </a:solidFill>
              </a:rPr>
              <a:t>Definition</a:t>
            </a:r>
          </a:p>
          <a:p>
            <a:r>
              <a:rPr lang="en-GB" dirty="0"/>
              <a:t>The difference between the third and the first quartiles gives the</a:t>
            </a:r>
            <a:r>
              <a:rPr lang="en-GB" b="1" dirty="0"/>
              <a:t> </a:t>
            </a:r>
            <a:r>
              <a:rPr lang="en-GB" b="1" dirty="0">
                <a:solidFill>
                  <a:schemeClr val="accent2"/>
                </a:solidFill>
              </a:rPr>
              <a:t>interquartile range</a:t>
            </a:r>
            <a:r>
              <a:rPr lang="en-GB" dirty="0"/>
              <a:t>:</a:t>
            </a:r>
          </a:p>
        </p:txBody>
      </p:sp>
      <p:graphicFrame>
        <p:nvGraphicFramePr>
          <p:cNvPr id="9" name="Content Placeholder 8" descr="I Q R = interquartile range = Q sub 3 minus Q sub 1.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78364871"/>
              </p:ext>
            </p:extLst>
          </p:nvPr>
        </p:nvGraphicFramePr>
        <p:xfrm>
          <a:off x="2070100" y="3684642"/>
          <a:ext cx="5003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24" name="Equation" r:id="rId3" imgW="5003640" imgH="431640" progId="Equation.DSMT4">
                  <p:embed/>
                </p:oleObj>
              </mc:Choice>
              <mc:Fallback>
                <p:oleObj name="Equation" r:id="rId3" imgW="5003640" imgH="431640" progId="Equation.DSMT4">
                  <p:embed/>
                  <p:pic>
                    <p:nvPicPr>
                      <p:cNvPr id="6" name="Object 5" descr="I Q R = interquartile range = Q sub 3 minus Q sub 1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3684642"/>
                        <a:ext cx="5003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690" y="499763"/>
            <a:ext cx="8534400" cy="838199"/>
          </a:xfrm>
        </p:spPr>
        <p:txBody>
          <a:bodyPr/>
          <a:lstStyle/>
          <a:p>
            <a:r>
              <a:rPr lang="en-GB" dirty="0"/>
              <a:t>Example 3-23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70090" y="1230720"/>
            <a:ext cx="8803820" cy="1143000"/>
          </a:xfrm>
        </p:spPr>
        <p:txBody>
          <a:bodyPr/>
          <a:lstStyle/>
          <a:p>
            <a:r>
              <a:rPr lang="en-US" sz="2400" dirty="0"/>
              <a:t>A sample of 12 students was selected from a commuter college.</a:t>
            </a:r>
          </a:p>
          <a:p>
            <a:r>
              <a:rPr lang="en-US" sz="2400" dirty="0"/>
              <a:t>Here is the one-way commuting times (in minutes) from home to college for these 12 students</a:t>
            </a:r>
            <a:r>
              <a:rPr lang="en-GB" sz="2400" dirty="0"/>
              <a:t>:</a:t>
            </a:r>
            <a:endParaRPr lang="en-US" sz="2400" dirty="0"/>
          </a:p>
        </p:txBody>
      </p:sp>
      <p:graphicFrame>
        <p:nvGraphicFramePr>
          <p:cNvPr id="10" name="Content Placeholder 16" descr="29, 14, 39, 17, 7, 47, 63, 37, 42, 18, 24, 55."/>
          <p:cNvGraphicFramePr>
            <a:graphicFrameLocks noGrp="1" noChangeAspect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3063747437"/>
              </p:ext>
            </p:extLst>
          </p:nvPr>
        </p:nvGraphicFramePr>
        <p:xfrm>
          <a:off x="931141" y="2501784"/>
          <a:ext cx="7213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46" name="Equation" r:id="rId3" imgW="7213320" imgH="368280" progId="Equation.DSMT4">
                  <p:embed/>
                </p:oleObj>
              </mc:Choice>
              <mc:Fallback>
                <p:oleObj name="Equation" r:id="rId3" imgW="7213320" imgH="368280" progId="Equation.DSMT4">
                  <p:embed/>
                  <p:pic>
                    <p:nvPicPr>
                      <p:cNvPr id="17" name="Content Placeholder 16" descr="29, 14, 39, 17, 7, 47, 63, 37, 42, 18, 24, 5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141" y="2501784"/>
                        <a:ext cx="7213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316841" y="3049889"/>
            <a:ext cx="8534400" cy="453235"/>
          </a:xfrm>
        </p:spPr>
        <p:txBody>
          <a:bodyPr/>
          <a:lstStyle/>
          <a:p>
            <a:pPr marL="465138" indent="-465138"/>
            <a:r>
              <a:rPr lang="en-GB" sz="2400" dirty="0">
                <a:solidFill>
                  <a:schemeClr val="accent2"/>
                </a:solidFill>
              </a:rPr>
              <a:t>(a)</a:t>
            </a:r>
            <a:r>
              <a:rPr lang="en-GB" sz="2400" dirty="0"/>
              <a:t> Find the values of the three quartiles.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>
          <a:xfrm>
            <a:off x="316841" y="3701635"/>
            <a:ext cx="8534400" cy="768023"/>
          </a:xfrm>
        </p:spPr>
        <p:txBody>
          <a:bodyPr/>
          <a:lstStyle/>
          <a:p>
            <a:pPr marL="401638" indent="-401638"/>
            <a:r>
              <a:rPr lang="en-US" sz="2400" dirty="0">
                <a:solidFill>
                  <a:schemeClr val="accent2"/>
                </a:solidFill>
              </a:rPr>
              <a:t>(b) </a:t>
            </a:r>
            <a:r>
              <a:rPr lang="en-US" sz="2400" dirty="0"/>
              <a:t>Where does the commuting time of 47 fall in relation to the three quartiles?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>
          <a:xfrm>
            <a:off x="317552" y="4582011"/>
            <a:ext cx="8534400" cy="447135"/>
          </a:xfrm>
        </p:spPr>
        <p:txBody>
          <a:bodyPr/>
          <a:lstStyle/>
          <a:p>
            <a:r>
              <a:rPr lang="en-GB" sz="2400" dirty="0">
                <a:solidFill>
                  <a:schemeClr val="accent2"/>
                </a:solidFill>
              </a:rPr>
              <a:t>(c) </a:t>
            </a:r>
            <a:r>
              <a:rPr lang="en-GB" sz="2400" dirty="0"/>
              <a:t>Find the interquartile range.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1642"/>
            <a:ext cx="8534400" cy="838199"/>
          </a:xfrm>
        </p:spPr>
        <p:txBody>
          <a:bodyPr/>
          <a:lstStyle/>
          <a:p>
            <a:r>
              <a:rPr lang="en-GB" dirty="0"/>
              <a:t>Example 3-23: Solution </a:t>
            </a:r>
            <a:r>
              <a:rPr lang="en-GB" sz="2000" b="0" i="0" kern="1200" baseline="0" dirty="0">
                <a:solidFill>
                  <a:schemeClr val="accent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(1 of 5)</a:t>
            </a:r>
            <a:endParaRPr lang="en-US" sz="200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94195" y="1191670"/>
            <a:ext cx="8955610" cy="567640"/>
          </a:xfrm>
        </p:spPr>
        <p:txBody>
          <a:bodyPr/>
          <a:lstStyle/>
          <a:p>
            <a:pPr marL="512763" indent="-512763"/>
            <a:r>
              <a:rPr lang="en-US" dirty="0">
                <a:solidFill>
                  <a:schemeClr val="accent2"/>
                </a:solidFill>
              </a:rPr>
              <a:t>(a) </a:t>
            </a:r>
            <a:r>
              <a:rPr lang="en-US" dirty="0"/>
              <a:t>We perform the following steps to find the three quartiles.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105350" y="1842477"/>
            <a:ext cx="8534400" cy="56764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</a:rPr>
              <a:t>Step 1. </a:t>
            </a:r>
            <a:r>
              <a:rPr lang="en-US" dirty="0">
                <a:latin typeface="Times New Roman" pitchFamily="18" charset="0"/>
              </a:rPr>
              <a:t>First, we rank the given data in increasing order:</a:t>
            </a:r>
          </a:p>
        </p:txBody>
      </p:sp>
      <p:graphicFrame>
        <p:nvGraphicFramePr>
          <p:cNvPr id="9" name="Content Placeholder 8" descr="7, 14, 17, 18, 24, 29, 37, 39, 42, 47, 55, 63.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410271157"/>
              </p:ext>
            </p:extLst>
          </p:nvPr>
        </p:nvGraphicFramePr>
        <p:xfrm>
          <a:off x="701355" y="2509338"/>
          <a:ext cx="7611110" cy="379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77" name="Equation" r:id="rId3" imgW="8407080" imgH="419040" progId="Equation.DSMT4">
                  <p:embed/>
                </p:oleObj>
              </mc:Choice>
              <mc:Fallback>
                <p:oleObj name="Equation" r:id="rId3" imgW="8407080" imgH="419040" progId="Equation.DSMT4">
                  <p:embed/>
                  <p:pic>
                    <p:nvPicPr>
                      <p:cNvPr id="8" name="Object 7" descr="7, 14, 17, 18, 24, 29, 37, 39, 42, 47, 55, 6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5" y="2509338"/>
                        <a:ext cx="7611110" cy="379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8A7BF2-C50A-0E44-A816-CBB996D8178C}"/>
              </a:ext>
            </a:extLst>
          </p:cNvPr>
          <p:cNvSpPr txBox="1">
            <a:spLocks/>
          </p:cNvSpPr>
          <p:nvPr/>
        </p:nvSpPr>
        <p:spPr>
          <a:xfrm>
            <a:off x="94194" y="2945968"/>
            <a:ext cx="8944455" cy="118826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Step 2. </a:t>
            </a:r>
            <a:r>
              <a:rPr lang="en-US" dirty="0"/>
              <a:t>We find the second quartile, also the median. In a total of 12 data</a:t>
            </a:r>
            <a:r>
              <a:rPr lang="en-US" b="1" dirty="0"/>
              <a:t> </a:t>
            </a:r>
            <a:r>
              <a:rPr lang="en-US" dirty="0"/>
              <a:t>values, the median is the average of the 6</a:t>
            </a:r>
            <a:r>
              <a:rPr lang="en-US" baseline="30000" dirty="0"/>
              <a:t>th</a:t>
            </a:r>
            <a:r>
              <a:rPr lang="en-US" dirty="0"/>
              <a:t> and 7</a:t>
            </a:r>
            <a:r>
              <a:rPr lang="en-US" baseline="30000" dirty="0"/>
              <a:t>th</a:t>
            </a:r>
            <a:r>
              <a:rPr lang="en-US" dirty="0"/>
              <a:t> terms:</a:t>
            </a:r>
          </a:p>
        </p:txBody>
      </p:sp>
      <p:graphicFrame>
        <p:nvGraphicFramePr>
          <p:cNvPr id="10" name="Content Placeholder 5" descr="Q sub 2 = 29 + 37, over 2 = 33.">
            <a:extLst>
              <a:ext uri="{FF2B5EF4-FFF2-40B4-BE49-F238E27FC236}">
                <a16:creationId xmlns:a16="http://schemas.microsoft.com/office/drawing/2014/main" id="{F4BC4DFB-BFFB-C844-B9B3-E660C0961E35}"/>
              </a:ext>
            </a:extLst>
          </p:cNvPr>
          <p:cNvGraphicFramePr>
            <a:graphicFrameLocks noGrp="1" noChangeAspect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2860597771"/>
              </p:ext>
            </p:extLst>
          </p:nvPr>
        </p:nvGraphicFramePr>
        <p:xfrm>
          <a:off x="3054100" y="4122544"/>
          <a:ext cx="2481857" cy="78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78" name="Equation" r:id="rId5" imgW="2641320" imgH="838080" progId="Equation.DSMT4">
                  <p:embed/>
                </p:oleObj>
              </mc:Choice>
              <mc:Fallback>
                <p:oleObj name="Equation" r:id="rId5" imgW="2641320" imgH="838080" progId="Equation.DSMT4">
                  <p:embed/>
                  <p:pic>
                    <p:nvPicPr>
                      <p:cNvPr id="13" name="Content Placeholder 5" descr="Q sub 2 = 29 + 37, over 2 = 3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100" y="4122544"/>
                        <a:ext cx="2481857" cy="7875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30D2-9E9F-BB4B-911A-02E35776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from session 4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DC675-0052-5746-84D2-5F30450D87D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84323" y="1379835"/>
            <a:ext cx="8534400" cy="4857280"/>
          </a:xfrm>
        </p:spPr>
        <p:txBody>
          <a:bodyPr/>
          <a:lstStyle/>
          <a:p>
            <a:r>
              <a:rPr lang="en-US" dirty="0"/>
              <a:t>Each of the measures of center has its advantages and disadvantages.</a:t>
            </a:r>
          </a:p>
          <a:p>
            <a:r>
              <a:rPr lang="en-US" dirty="0"/>
              <a:t>You should be able to name an advantage and disadvantage for each one.</a:t>
            </a:r>
          </a:p>
          <a:p>
            <a:r>
              <a:rPr lang="en-US" dirty="0"/>
              <a:t>1. The mean is the starting point for the standard deviation, the most common measure of dispersion.</a:t>
            </a:r>
          </a:p>
          <a:p>
            <a:r>
              <a:rPr lang="en-US" dirty="0"/>
              <a:t>It has a physical interpretation, namely the place where a fulcrum (a see-saw) would be balanced, provided weights are placed according to the data.</a:t>
            </a:r>
          </a:p>
          <a:p>
            <a:r>
              <a:rPr lang="en-US" dirty="0"/>
              <a:t>It’s disadvantage is that is highly influenced by outliers in particular and skewing in general.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40009-ED1A-C14E-B5AB-315867276C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3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889" y="503281"/>
            <a:ext cx="8534400" cy="838199"/>
          </a:xfrm>
        </p:spPr>
        <p:txBody>
          <a:bodyPr/>
          <a:lstStyle/>
          <a:p>
            <a:r>
              <a:rPr lang="en-GB" dirty="0"/>
              <a:t>Example 3-23: Solution </a:t>
            </a:r>
            <a:r>
              <a:rPr lang="en-GB" sz="2000" b="0" dirty="0"/>
              <a:t>(2 of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31889" y="1228045"/>
            <a:ext cx="8669110" cy="917450"/>
          </a:xfrm>
        </p:spPr>
        <p:txBody>
          <a:bodyPr/>
          <a:lstStyle/>
          <a:p>
            <a:r>
              <a:rPr lang="en-US" b="1" dirty="0"/>
              <a:t>Step 3. </a:t>
            </a:r>
            <a:r>
              <a:rPr lang="en-US" dirty="0"/>
              <a:t>Q1 is the median of the data values that are smaller than </a:t>
            </a:r>
            <a:r>
              <a:rPr lang="en-US" i="1" dirty="0"/>
              <a:t>Q</a:t>
            </a:r>
            <a:r>
              <a:rPr lang="en-US" sz="100" i="1" dirty="0"/>
              <a:t> </a:t>
            </a:r>
            <a:r>
              <a:rPr lang="en-US" baseline="-25000" dirty="0"/>
              <a:t>2</a:t>
            </a:r>
            <a:r>
              <a:rPr lang="en-US" dirty="0"/>
              <a:t>. The values that are smaller than </a:t>
            </a:r>
            <a:r>
              <a:rPr lang="en-US" i="1" dirty="0"/>
              <a:t>Q</a:t>
            </a:r>
            <a:r>
              <a:rPr lang="en-US" sz="100" dirty="0"/>
              <a:t> </a:t>
            </a:r>
            <a:r>
              <a:rPr lang="en-US" baseline="-25000" dirty="0"/>
              <a:t>2</a:t>
            </a:r>
            <a:r>
              <a:rPr lang="en-US" i="1" dirty="0"/>
              <a:t> </a:t>
            </a:r>
            <a:r>
              <a:rPr lang="en-US" dirty="0"/>
              <a:t>are:</a:t>
            </a:r>
          </a:p>
        </p:txBody>
      </p:sp>
      <p:graphicFrame>
        <p:nvGraphicFramePr>
          <p:cNvPr id="12" name="Content Placeholder 2" descr="7, 14, 17, 18, 24, 29.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2998017883"/>
              </p:ext>
            </p:extLst>
          </p:nvPr>
        </p:nvGraphicFramePr>
        <p:xfrm>
          <a:off x="2319048" y="2175871"/>
          <a:ext cx="3853957" cy="42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8" name="Equation" r:id="rId3" imgW="3352680" imgH="368280" progId="Equation.DSMT4">
                  <p:embed/>
                </p:oleObj>
              </mc:Choice>
              <mc:Fallback>
                <p:oleObj name="Equation" r:id="rId3" imgW="3352680" imgH="368280" progId="Equation.DSMT4">
                  <p:embed/>
                  <p:pic>
                    <p:nvPicPr>
                      <p:cNvPr id="174082" name="Object 2" descr="7, 14, 17, 18, 24, 29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048" y="2175871"/>
                        <a:ext cx="3853957" cy="42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197179" y="2728929"/>
            <a:ext cx="8803820" cy="934467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The two data values that straddle the middle of this half of the data are 17 and 18. Thus, the first quartile is:</a:t>
            </a:r>
          </a:p>
        </p:txBody>
      </p:sp>
      <p:graphicFrame>
        <p:nvGraphicFramePr>
          <p:cNvPr id="13" name="Content Placeholder 2" descr="Q sub 1 = 17 + 18, over 2 = 17.5."/>
          <p:cNvGraphicFramePr>
            <a:graphicFrameLocks noGrp="1" noChangeAspect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1588188002"/>
              </p:ext>
            </p:extLst>
          </p:nvPr>
        </p:nvGraphicFramePr>
        <p:xfrm>
          <a:off x="2929399" y="3709571"/>
          <a:ext cx="2744491" cy="827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9" name="Equation" r:id="rId5" imgW="2400120" imgH="723600" progId="Equation.DSMT4">
                  <p:embed/>
                </p:oleObj>
              </mc:Choice>
              <mc:Fallback>
                <p:oleObj name="Equation" r:id="rId5" imgW="2400120" imgH="723600" progId="Equation.DSMT4">
                  <p:embed/>
                  <p:pic>
                    <p:nvPicPr>
                      <p:cNvPr id="174083" name="Object 3" descr="Q sub 1 = 17 + 18, over 2 = 17.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399" y="3709571"/>
                        <a:ext cx="2744491" cy="827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39" y="519617"/>
            <a:ext cx="8534400" cy="838199"/>
          </a:xfrm>
        </p:spPr>
        <p:txBody>
          <a:bodyPr/>
          <a:lstStyle/>
          <a:p>
            <a:r>
              <a:rPr lang="en-GB" dirty="0"/>
              <a:t>Example 3-23: Solution </a:t>
            </a:r>
            <a:r>
              <a:rPr lang="en-GB" sz="2000" b="0" dirty="0"/>
              <a:t>(3 of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18846" y="1243381"/>
            <a:ext cx="8534400" cy="966011"/>
          </a:xfrm>
        </p:spPr>
        <p:txBody>
          <a:bodyPr/>
          <a:lstStyle/>
          <a:p>
            <a:r>
              <a:rPr lang="en-US" b="1" dirty="0"/>
              <a:t>Step 4. </a:t>
            </a:r>
            <a:r>
              <a:rPr lang="en-US" dirty="0"/>
              <a:t>Q4 is the median of the data values that are larger than </a:t>
            </a:r>
            <a:r>
              <a:rPr lang="en-US" i="1" dirty="0"/>
              <a:t>Q</a:t>
            </a:r>
            <a:r>
              <a:rPr lang="en-US" sz="100" dirty="0"/>
              <a:t> </a:t>
            </a:r>
            <a:r>
              <a:rPr lang="en-US" baseline="-25000" dirty="0"/>
              <a:t>2</a:t>
            </a:r>
            <a:r>
              <a:rPr lang="en-US" dirty="0"/>
              <a:t>. The values that are larger than </a:t>
            </a:r>
            <a:r>
              <a:rPr lang="en-US" i="1" dirty="0"/>
              <a:t>Q</a:t>
            </a:r>
            <a:r>
              <a:rPr lang="en-US" sz="100" dirty="0"/>
              <a:t> </a:t>
            </a:r>
            <a:r>
              <a:rPr lang="en-US" baseline="-25000" dirty="0"/>
              <a:t>2</a:t>
            </a:r>
            <a:r>
              <a:rPr lang="en-US" dirty="0"/>
              <a:t> are:</a:t>
            </a:r>
          </a:p>
        </p:txBody>
      </p:sp>
      <p:graphicFrame>
        <p:nvGraphicFramePr>
          <p:cNvPr id="10" name="Content Placeholder 2" descr="37, 39, 42, 47, 55, 63.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099924197"/>
              </p:ext>
            </p:extLst>
          </p:nvPr>
        </p:nvGraphicFramePr>
        <p:xfrm>
          <a:off x="2242440" y="2218898"/>
          <a:ext cx="4253501" cy="4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80" name="Equation" r:id="rId3" imgW="3555720" imgH="368280" progId="Equation.DSMT4">
                  <p:embed/>
                </p:oleObj>
              </mc:Choice>
              <mc:Fallback>
                <p:oleObj name="Equation" r:id="rId3" imgW="3555720" imgH="368280" progId="Equation.DSMT4">
                  <p:embed/>
                  <p:pic>
                    <p:nvPicPr>
                      <p:cNvPr id="175107" name="Object 3" descr="37, 39, 42, 47, 55, 6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440" y="2218898"/>
                        <a:ext cx="4253501" cy="440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329943" y="2856641"/>
            <a:ext cx="8534400" cy="966011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The two data values that straddle the middle of this half of the data are 42 and 47. Thus, the third quartile is:</a:t>
            </a:r>
          </a:p>
        </p:txBody>
      </p:sp>
      <p:graphicFrame>
        <p:nvGraphicFramePr>
          <p:cNvPr id="14" name="Content Placeholder 2" descr="Q sub 3 = 42 + 47, over 2 = 44.5."/>
          <p:cNvGraphicFramePr>
            <a:graphicFrameLocks noGrp="1" noChangeAspect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2966802859"/>
              </p:ext>
            </p:extLst>
          </p:nvPr>
        </p:nvGraphicFramePr>
        <p:xfrm>
          <a:off x="3113183" y="4098956"/>
          <a:ext cx="2512013" cy="74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81" name="Equation" r:id="rId5" imgW="2450880" imgH="723600" progId="Equation.DSMT4">
                  <p:embed/>
                </p:oleObj>
              </mc:Choice>
              <mc:Fallback>
                <p:oleObj name="Equation" r:id="rId5" imgW="2450880" imgH="723600" progId="Equation.DSMT4">
                  <p:embed/>
                  <p:pic>
                    <p:nvPicPr>
                      <p:cNvPr id="175108" name="Object 4" descr="Q sub 3 = 42 + 47, over 2 = 44.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183" y="4098956"/>
                        <a:ext cx="2512013" cy="7418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3-23: Solution </a:t>
            </a:r>
            <a:r>
              <a:rPr lang="en-GB" sz="2000" b="0" dirty="0"/>
              <a:t>(4 of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61392" y="1430389"/>
            <a:ext cx="8534400" cy="632501"/>
          </a:xfrm>
        </p:spPr>
        <p:txBody>
          <a:bodyPr/>
          <a:lstStyle/>
          <a:p>
            <a:r>
              <a:rPr lang="en-US" sz="2800" dirty="0"/>
              <a:t>A summary of the calculations for the three quartiles:</a:t>
            </a:r>
          </a:p>
        </p:txBody>
      </p:sp>
      <p:pic>
        <p:nvPicPr>
          <p:cNvPr id="9" name="Content Placeholder 2" descr="The data values, from left to right, are as follows: 7, 14, 17, 18, 24, 29, 37, 39, 42, 47, 55, 63. The values from 7 to 29 are smaller than the median, and the values from 37 to 63 are larger than the median. Q sub 1 is between 17 and 18 and equals 17 + 18, over 2 = 17.5. Q sub 2 is between 29 and 37 and equals 29 + 37, over 2 = 33. Q sub 3 is between 42 and 47 and equals 42 + 47, over 2 = 44.5."/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891" y="1911100"/>
            <a:ext cx="8449901" cy="194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Content Placeholder 12">
            <a:extLst>
              <a:ext uri="{FF2B5EF4-FFF2-40B4-BE49-F238E27FC236}">
                <a16:creationId xmlns:a16="http://schemas.microsoft.com/office/drawing/2014/main" id="{21B26FFC-F0E3-4342-A46F-FE1BF6AB33F1}"/>
              </a:ext>
            </a:extLst>
          </p:cNvPr>
          <p:cNvSpPr txBox="1">
            <a:spLocks/>
          </p:cNvSpPr>
          <p:nvPr/>
        </p:nvSpPr>
        <p:spPr>
          <a:xfrm>
            <a:off x="170089" y="3869928"/>
            <a:ext cx="8879715" cy="20636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Now we put our findings into words: of these 12 students</a:t>
            </a:r>
          </a:p>
          <a:p>
            <a:r>
              <a:rPr lang="en-US" dirty="0"/>
              <a:t>25% of them commute for less than 17.5 minutes;</a:t>
            </a:r>
          </a:p>
          <a:p>
            <a:r>
              <a:rPr lang="en-US" dirty="0"/>
              <a:t>25% commute for more than 44.5 minutes;</a:t>
            </a:r>
          </a:p>
          <a:p>
            <a:r>
              <a:rPr lang="en-US" dirty="0"/>
              <a:t>50% commute between 17.5 and 44.5 minutes.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1945"/>
            <a:ext cx="8534400" cy="838199"/>
          </a:xfrm>
        </p:spPr>
        <p:txBody>
          <a:bodyPr/>
          <a:lstStyle/>
          <a:p>
            <a:r>
              <a:rPr lang="en-GB" dirty="0"/>
              <a:t>Example 3-23: Solution </a:t>
            </a:r>
            <a:r>
              <a:rPr lang="en-GB" sz="2000" b="0" dirty="0"/>
              <a:t>(5 of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47097" y="3125420"/>
            <a:ext cx="9049805" cy="1945256"/>
          </a:xfrm>
        </p:spPr>
        <p:txBody>
          <a:bodyPr/>
          <a:lstStyle/>
          <a:p>
            <a:pPr marL="577850" indent="-577850"/>
            <a:r>
              <a:rPr lang="en-US" dirty="0">
                <a:solidFill>
                  <a:schemeClr val="accent2"/>
                </a:solidFill>
              </a:rPr>
              <a:t>(b)  </a:t>
            </a:r>
            <a:r>
              <a:rPr lang="en-US" dirty="0"/>
              <a:t>By looking at the position of 47 minutes, we see that this value lies in the </a:t>
            </a:r>
            <a:r>
              <a:rPr lang="en-US" b="1" dirty="0"/>
              <a:t>top 25% </a:t>
            </a:r>
            <a:r>
              <a:rPr lang="en-US" dirty="0"/>
              <a:t>of the commuting times.</a:t>
            </a:r>
          </a:p>
          <a:p>
            <a:pPr marL="577850" indent="-577850"/>
            <a:r>
              <a:rPr lang="en-US" dirty="0">
                <a:solidFill>
                  <a:schemeClr val="accent2"/>
                </a:solidFill>
              </a:rPr>
              <a:t>(c)  </a:t>
            </a:r>
            <a:r>
              <a:rPr lang="en-US" dirty="0"/>
              <a:t>The interquartile range is given by the difference between the values of the third and the first quartiles. Thus,</a:t>
            </a:r>
          </a:p>
        </p:txBody>
      </p:sp>
      <p:graphicFrame>
        <p:nvGraphicFramePr>
          <p:cNvPr id="11" name="Content Placeholder 10" descr="I Q R = interquartile range = Q sub 3 minus Q sub 1 = 44.5 minus 17.5 = 27 minutes.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19331499"/>
              </p:ext>
            </p:extLst>
          </p:nvPr>
        </p:nvGraphicFramePr>
        <p:xfrm>
          <a:off x="304800" y="4886964"/>
          <a:ext cx="8534400" cy="415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16" name="Equation" r:id="rId3" imgW="8864280" imgH="431640" progId="Equation.DSMT4">
                  <p:embed/>
                </p:oleObj>
              </mc:Choice>
              <mc:Fallback>
                <p:oleObj name="Equation" r:id="rId3" imgW="8864280" imgH="431640" progId="Equation.DSMT4">
                  <p:embed/>
                  <p:pic>
                    <p:nvPicPr>
                      <p:cNvPr id="8" name="Object 7" descr="I Q R = interquartile range = Q sub 3 minus Q sub 1 = 44.5 minus 17.5 = 27 minute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86964"/>
                        <a:ext cx="8534400" cy="415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7" name="Content Placeholder 2" descr="The data values, from left to right, are as follows: 7, 14, 17, 18, 24, 29, 37, 39, 42, 47, 55, 63. The values from 7 to 29 are smaller than the median, and the values from 37 to 63 are larger than the median. Q sub 1 is between 17 and 18 and equals 17 + 18, over 2 = 17.5. Q sub 2 is between 29 and 37 and equals 29 + 37, over 2 = 33. Q sub 3 is between 42 and 47 and equals 42 + 47, over 2 = 44.5.">
            <a:extLst>
              <a:ext uri="{FF2B5EF4-FFF2-40B4-BE49-F238E27FC236}">
                <a16:creationId xmlns:a16="http://schemas.microsoft.com/office/drawing/2014/main" id="{58D0E6D6-5210-C740-A514-89515C6F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565" y="1088811"/>
            <a:ext cx="8449901" cy="194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72" y="469095"/>
            <a:ext cx="8534400" cy="838199"/>
          </a:xfrm>
        </p:spPr>
        <p:txBody>
          <a:bodyPr/>
          <a:lstStyle/>
          <a:p>
            <a:r>
              <a:rPr lang="en-GB" dirty="0"/>
              <a:t>Example 3-24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270157" y="1156811"/>
            <a:ext cx="8534400" cy="841555"/>
          </a:xfrm>
        </p:spPr>
        <p:txBody>
          <a:bodyPr/>
          <a:lstStyle/>
          <a:p>
            <a:r>
              <a:rPr lang="en-GB" dirty="0"/>
              <a:t>The following are the ages (in years) of nine employees of an insurance company:</a:t>
            </a:r>
            <a:endParaRPr lang="en-US" dirty="0"/>
          </a:p>
        </p:txBody>
      </p:sp>
      <p:graphicFrame>
        <p:nvGraphicFramePr>
          <p:cNvPr id="11" name="Content Placeholder 10" descr="47, 28, 39, 51, 33, 37, 59, 24, 33."/>
          <p:cNvGraphicFramePr>
            <a:graphicFrameLocks noGrp="1" noChangeAspect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2617348755"/>
              </p:ext>
            </p:extLst>
          </p:nvPr>
        </p:nvGraphicFramePr>
        <p:xfrm>
          <a:off x="1390650" y="2159165"/>
          <a:ext cx="6362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39" name="Equation" r:id="rId3" imgW="6362640" imgH="419040" progId="Equation.DSMT4">
                  <p:embed/>
                </p:oleObj>
              </mc:Choice>
              <mc:Fallback>
                <p:oleObj name="Equation" r:id="rId3" imgW="6362640" imgH="419040" progId="Equation.DSMT4">
                  <p:embed/>
                  <p:pic>
                    <p:nvPicPr>
                      <p:cNvPr id="8" name="Object 7" descr="47, 28, 39, 51, 33, 37, 59, 24, 3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2159165"/>
                        <a:ext cx="6362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0" y="2783892"/>
            <a:ext cx="9144000" cy="1935323"/>
          </a:xfrm>
        </p:spPr>
        <p:txBody>
          <a:bodyPr/>
          <a:lstStyle/>
          <a:p>
            <a:pPr marL="514350" indent="-514350">
              <a:buAutoNum type="alphaLcParenBoth"/>
            </a:pPr>
            <a:r>
              <a:rPr lang="en-GB" dirty="0">
                <a:latin typeface="Times New Roman" pitchFamily="18" charset="0"/>
              </a:rPr>
              <a:t>Find the values of the three quartiles.</a:t>
            </a:r>
          </a:p>
          <a:p>
            <a:pPr marL="514350" indent="-514350">
              <a:buAutoNum type="alphaLcParenBoth"/>
            </a:pPr>
            <a:r>
              <a:rPr lang="en-GB" sz="2400" dirty="0">
                <a:latin typeface="Times New Roman" pitchFamily="18" charset="0"/>
              </a:rPr>
              <a:t>A new employee 29 years old joins the company. Where does she fall in relation to the ages of the existing employees?</a:t>
            </a:r>
          </a:p>
          <a:p>
            <a:pPr marL="514350" indent="-514350">
              <a:buAutoNum type="alphaLcParenBoth"/>
            </a:pPr>
            <a:r>
              <a:rPr lang="en-GB" dirty="0">
                <a:latin typeface="Times New Roman" pitchFamily="18" charset="0"/>
              </a:rPr>
              <a:t>Find the interquartile range.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3342"/>
            <a:ext cx="8534400" cy="693729"/>
          </a:xfrm>
        </p:spPr>
        <p:txBody>
          <a:bodyPr/>
          <a:lstStyle/>
          <a:p>
            <a:r>
              <a:rPr lang="en-GB" dirty="0"/>
              <a:t>Example 3-24: Solution</a:t>
            </a:r>
            <a:endParaRPr lang="en-US" sz="200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45098" y="1545206"/>
            <a:ext cx="624240" cy="462080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(a)</a:t>
            </a:r>
          </a:p>
        </p:txBody>
      </p:sp>
      <p:pic>
        <p:nvPicPr>
          <p:cNvPr id="10" name="Content Placeholder 9" descr="The data values, from left to right, are as follows: 24, 28, 33, 33, 37, 39, 47, 51, 59. The values from 24 to 33 are smaller than the median 37, and the values from 39 to 59 are larger than the median 37. Q sub 1 is between 28 and 33 and equals 28 + 33, over 2 = 30.5. Q sub 2 is at the median and equals 37. Q sub 3 is between 47 and 51 and equals 47 + 51, over 2 = 49."/>
          <p:cNvPicPr>
            <a:picLocks noGrp="1" noChangeAspect="1"/>
          </p:cNvPicPr>
          <p:nvPr>
            <p:ph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451" y="1284006"/>
            <a:ext cx="8557612" cy="271317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569451" y="4177255"/>
            <a:ext cx="8061950" cy="910740"/>
          </a:xfrm>
        </p:spPr>
        <p:txBody>
          <a:bodyPr/>
          <a:lstStyle/>
          <a:p>
            <a:r>
              <a:rPr lang="en-GB" dirty="0">
                <a:latin typeface="Times New Roman" pitchFamily="18" charset="0"/>
                <a:ea typeface="Verdana" pitchFamily="34" charset="0"/>
                <a:cs typeface="Verdana" pitchFamily="34" charset="0"/>
              </a:rPr>
              <a:t>The age of 29 is less than Q1=30.5. Hence, the new employee’s age falls in the </a:t>
            </a:r>
            <a:r>
              <a:rPr lang="en-GB" b="1" dirty="0">
                <a:latin typeface="Times New Roman" pitchFamily="18" charset="0"/>
                <a:ea typeface="Verdana" pitchFamily="34" charset="0"/>
                <a:cs typeface="Verdana" pitchFamily="34" charset="0"/>
              </a:rPr>
              <a:t>lowest 25%</a:t>
            </a:r>
            <a:r>
              <a:rPr lang="en-GB" dirty="0">
                <a:latin typeface="Times New Roman" pitchFamily="18" charset="0"/>
                <a:ea typeface="Verdana" pitchFamily="34" charset="0"/>
                <a:cs typeface="Verdana" pitchFamily="34" charset="0"/>
              </a:rPr>
              <a:t>.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2B39A63-7D62-924E-9B87-69193E20EDE5}"/>
              </a:ext>
            </a:extLst>
          </p:cNvPr>
          <p:cNvSpPr txBox="1">
            <a:spLocks/>
          </p:cNvSpPr>
          <p:nvPr/>
        </p:nvSpPr>
        <p:spPr>
          <a:xfrm>
            <a:off x="16470" y="5124930"/>
            <a:ext cx="4418990" cy="5379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2"/>
                </a:solidFill>
              </a:rPr>
              <a:t>(b)</a:t>
            </a:r>
            <a:r>
              <a:rPr lang="en-GB" dirty="0"/>
              <a:t> The interquartile range is</a:t>
            </a:r>
          </a:p>
        </p:txBody>
      </p:sp>
      <p:graphicFrame>
        <p:nvGraphicFramePr>
          <p:cNvPr id="9" name="Content Placeholder 2" descr="I Q R = interquartile range = Q sub 3 minus Q sub 1 = 49 minus 30.5 = 18.5 years.">
            <a:extLst>
              <a:ext uri="{FF2B5EF4-FFF2-40B4-BE49-F238E27FC236}">
                <a16:creationId xmlns:a16="http://schemas.microsoft.com/office/drawing/2014/main" id="{73E986CB-55B8-654C-9405-D437C7DAB8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313461"/>
              </p:ext>
            </p:extLst>
          </p:nvPr>
        </p:nvGraphicFramePr>
        <p:xfrm>
          <a:off x="455365" y="5797229"/>
          <a:ext cx="7960189" cy="400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12" name="Equation" r:id="rId4" imgW="8572320" imgH="431640" progId="Equation.DSMT4">
                  <p:embed/>
                </p:oleObj>
              </mc:Choice>
              <mc:Fallback>
                <p:oleObj name="Equation" r:id="rId4" imgW="8572320" imgH="431640" progId="Equation.DSMT4">
                  <p:embed/>
                  <p:pic>
                    <p:nvPicPr>
                      <p:cNvPr id="11" name="Content Placeholder 2" descr="I Q R = interquartile range = Q sub 3 minus Q sub 1 = 49 minus 30.5 = 18.5 year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65" y="5797229"/>
                        <a:ext cx="7960189" cy="4009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21043"/>
            <a:ext cx="8534400" cy="838199"/>
          </a:xfrm>
        </p:spPr>
        <p:txBody>
          <a:bodyPr>
            <a:normAutofit/>
          </a:bodyPr>
          <a:lstStyle/>
          <a:p>
            <a:r>
              <a:rPr lang="en-GB" dirty="0"/>
              <a:t>Percentiles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3148295"/>
            <a:ext cx="8534400" cy="584286"/>
          </a:xfrm>
        </p:spPr>
        <p:txBody>
          <a:bodyPr/>
          <a:lstStyle/>
          <a:p>
            <a:r>
              <a:rPr lang="en-GB" dirty="0"/>
              <a:t>The (approximate) value of the </a:t>
            </a:r>
            <a:r>
              <a:rPr lang="en-GB" i="1" dirty="0"/>
              <a:t>k</a:t>
            </a:r>
            <a:r>
              <a:rPr lang="en-GB" baseline="30000" dirty="0"/>
              <a:t>th</a:t>
            </a:r>
            <a:r>
              <a:rPr lang="en-GB" dirty="0"/>
              <a:t> percentile is</a:t>
            </a:r>
            <a:endParaRPr lang="en-US" dirty="0"/>
          </a:p>
        </p:txBody>
      </p:sp>
      <p:graphicFrame>
        <p:nvGraphicFramePr>
          <p:cNvPr id="11" name="Content Placeholder 10" descr="p sub k = value of the left parentheses kn over right parentheses th term in a ranked data set&#10;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4033707605"/>
              </p:ext>
            </p:extLst>
          </p:nvPr>
        </p:nvGraphicFramePr>
        <p:xfrm>
          <a:off x="701355" y="3872652"/>
          <a:ext cx="7322775" cy="932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90" name="Equation" r:id="rId3" imgW="7378560" imgH="939600" progId="Equation.DSMT4">
                  <p:embed/>
                </p:oleObj>
              </mc:Choice>
              <mc:Fallback>
                <p:oleObj name="Equation" r:id="rId3" imgW="7378560" imgH="939600" progId="Equation.DSMT4">
                  <p:embed/>
                  <p:pic>
                    <p:nvPicPr>
                      <p:cNvPr id="8" name="Object 7" descr="p sub k = value of the left parentheses kn over right parentheses th term in a ranked data set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5" y="3872652"/>
                        <a:ext cx="7322775" cy="932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304800" y="4981402"/>
            <a:ext cx="8534400" cy="953064"/>
          </a:xfrm>
        </p:spPr>
        <p:txBody>
          <a:bodyPr/>
          <a:lstStyle/>
          <a:p>
            <a:r>
              <a:rPr lang="en-GB" dirty="0">
                <a:latin typeface="Times New Roman" pitchFamily="18" charset="0"/>
              </a:rPr>
              <a:t>where </a:t>
            </a:r>
            <a:r>
              <a:rPr lang="en-GB" i="1" dirty="0">
                <a:latin typeface="Times New Roman" pitchFamily="18" charset="0"/>
              </a:rPr>
              <a:t>k</a:t>
            </a:r>
            <a:r>
              <a:rPr lang="en-GB" dirty="0">
                <a:latin typeface="Times New Roman" pitchFamily="18" charset="0"/>
              </a:rPr>
              <a:t> denotes the number of the percentile and </a:t>
            </a:r>
            <a:r>
              <a:rPr lang="en-GB" i="1" dirty="0">
                <a:latin typeface="Times New Roman" pitchFamily="18" charset="0"/>
              </a:rPr>
              <a:t>n</a:t>
            </a:r>
            <a:r>
              <a:rPr lang="en-GB" dirty="0">
                <a:latin typeface="Times New Roman" pitchFamily="18" charset="0"/>
              </a:rPr>
              <a:t> represents the sample size.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8" name="Content Placeholder 6" descr="Diagram shows rectangular bar broken in middle. Left, right have three sections of 1% each with partitions P 1 to P 99. Each portion contains 1% of data set in increasing order marked above.&#10;">
            <a:extLst>
              <a:ext uri="{FF2B5EF4-FFF2-40B4-BE49-F238E27FC236}">
                <a16:creationId xmlns:a16="http://schemas.microsoft.com/office/drawing/2014/main" id="{C41216C5-12C4-5A4C-81AE-4A8ADBF172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152" y="1201346"/>
            <a:ext cx="8211696" cy="1991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9095"/>
            <a:ext cx="8534400" cy="838199"/>
          </a:xfrm>
        </p:spPr>
        <p:txBody>
          <a:bodyPr/>
          <a:lstStyle/>
          <a:p>
            <a:r>
              <a:rPr lang="en-GB" dirty="0"/>
              <a:t>Example 3-25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94195" y="1077055"/>
            <a:ext cx="8837980" cy="531265"/>
          </a:xfrm>
        </p:spPr>
        <p:txBody>
          <a:bodyPr/>
          <a:lstStyle/>
          <a:p>
            <a:r>
              <a:rPr lang="en-US" dirty="0"/>
              <a:t>Recall the data for one-way commuting times (in minutes) :</a:t>
            </a:r>
          </a:p>
        </p:txBody>
      </p:sp>
      <p:graphicFrame>
        <p:nvGraphicFramePr>
          <p:cNvPr id="11" name="Content Placeholder 10" descr="29, 14, 39, 17, 7, 47, 63, 37, 42, 18, 24, 55.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428188528"/>
              </p:ext>
            </p:extLst>
          </p:nvPr>
        </p:nvGraphicFramePr>
        <p:xfrm>
          <a:off x="572323" y="1684076"/>
          <a:ext cx="7999353" cy="39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18" name="Equation" r:id="rId3" imgW="8407080" imgH="419040" progId="Equation.DSMT4">
                  <p:embed/>
                </p:oleObj>
              </mc:Choice>
              <mc:Fallback>
                <p:oleObj name="Equation" r:id="rId3" imgW="8407080" imgH="419040" progId="Equation.DSMT4">
                  <p:embed/>
                  <p:pic>
                    <p:nvPicPr>
                      <p:cNvPr id="8" name="Object 7" descr="29, 14, 39, 17, 7, 47, 63, 37, 42, 18, 24, 5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323" y="1684076"/>
                        <a:ext cx="7999353" cy="3987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429469" y="2156027"/>
            <a:ext cx="8534400" cy="1094285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Times New Roman" pitchFamily="18" charset="0"/>
              </a:rPr>
              <a:t>Find the value of the 70</a:t>
            </a:r>
            <a:r>
              <a:rPr lang="en-US" baseline="30000" dirty="0">
                <a:latin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</a:rPr>
              <a:t> percentile.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Times New Roman" pitchFamily="18" charset="0"/>
              </a:rPr>
              <a:t>Give a brief interpretation of the 70</a:t>
            </a:r>
            <a:r>
              <a:rPr lang="en-US" baseline="30000" dirty="0">
                <a:latin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</a:rPr>
              <a:t> percentile.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BBB1DCB-34BA-1F43-BCC0-133CCF087D37}"/>
              </a:ext>
            </a:extLst>
          </p:cNvPr>
          <p:cNvSpPr txBox="1">
            <a:spLocks/>
          </p:cNvSpPr>
          <p:nvPr/>
        </p:nvSpPr>
        <p:spPr>
          <a:xfrm>
            <a:off x="180131" y="3217645"/>
            <a:ext cx="8742942" cy="53126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a) </a:t>
            </a:r>
            <a:r>
              <a:rPr lang="en-US" b="1" dirty="0"/>
              <a:t>Step 1. </a:t>
            </a:r>
            <a:r>
              <a:rPr lang="en-US" dirty="0"/>
              <a:t>First rank the given data in increasing order :</a:t>
            </a:r>
          </a:p>
        </p:txBody>
      </p:sp>
      <p:graphicFrame>
        <p:nvGraphicFramePr>
          <p:cNvPr id="9" name="Content Placeholder 10" descr="7, 14, 17, 18, 24, 29, 37, 39, 42, 47, 55, 63.">
            <a:extLst>
              <a:ext uri="{FF2B5EF4-FFF2-40B4-BE49-F238E27FC236}">
                <a16:creationId xmlns:a16="http://schemas.microsoft.com/office/drawing/2014/main" id="{8D3F0247-0E44-874F-A0DE-171D036915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442657"/>
              </p:ext>
            </p:extLst>
          </p:nvPr>
        </p:nvGraphicFramePr>
        <p:xfrm>
          <a:off x="695797" y="3807772"/>
          <a:ext cx="7920151" cy="41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19" name="Equation" r:id="rId5" imgW="8407080" imgH="419040" progId="Equation.DSMT4">
                  <p:embed/>
                </p:oleObj>
              </mc:Choice>
              <mc:Fallback>
                <p:oleObj name="Equation" r:id="rId5" imgW="8407080" imgH="419040" progId="Equation.DSMT4">
                  <p:embed/>
                  <p:pic>
                    <p:nvPicPr>
                      <p:cNvPr id="11" name="Content Placeholder 10" descr="7, 14, 17, 18, 24, 29, 37, 39, 42, 47, 55, 6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797" y="3807772"/>
                        <a:ext cx="7920151" cy="412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B59718E-8F51-D946-AE5E-86B36CC613DA}"/>
              </a:ext>
            </a:extLst>
          </p:cNvPr>
          <p:cNvSpPr txBox="1">
            <a:spLocks/>
          </p:cNvSpPr>
          <p:nvPr/>
        </p:nvSpPr>
        <p:spPr>
          <a:xfrm>
            <a:off x="435728" y="4407432"/>
            <a:ext cx="1442005" cy="533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Step 2. </a:t>
            </a:r>
            <a:endParaRPr lang="en-US" dirty="0"/>
          </a:p>
        </p:txBody>
      </p:sp>
      <p:graphicFrame>
        <p:nvGraphicFramePr>
          <p:cNvPr id="13" name="Content Placeholder 18" descr="k times n over 100 = left parentheses 70 right parentheses times left parentheses 12 right parentheses over 100 = 8.4 = 9 th term&#10;">
            <a:extLst>
              <a:ext uri="{FF2B5EF4-FFF2-40B4-BE49-F238E27FC236}">
                <a16:creationId xmlns:a16="http://schemas.microsoft.com/office/drawing/2014/main" id="{EC1286AD-F435-ED48-875E-695529C73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204588"/>
              </p:ext>
            </p:extLst>
          </p:nvPr>
        </p:nvGraphicFramePr>
        <p:xfrm>
          <a:off x="2121584" y="4267773"/>
          <a:ext cx="4783202" cy="8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20" name="Equation" r:id="rId7" imgW="4965480" imgH="901440" progId="Equation.DSMT4">
                  <p:embed/>
                </p:oleObj>
              </mc:Choice>
              <mc:Fallback>
                <p:oleObj name="Equation" r:id="rId7" imgW="4965480" imgH="901440" progId="Equation.DSMT4">
                  <p:embed/>
                  <p:pic>
                    <p:nvPicPr>
                      <p:cNvPr id="17" name="Content Placeholder 18" descr="k times n over 100 = left parentheses 70 right parentheses times left parentheses 12 right parentheses over 100 = 8.4 = 9 th term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584" y="4267773"/>
                        <a:ext cx="4783202" cy="86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A6578545-CEFB-A743-A995-6380C95E2B4C}"/>
              </a:ext>
            </a:extLst>
          </p:cNvPr>
          <p:cNvSpPr txBox="1">
            <a:spLocks/>
          </p:cNvSpPr>
          <p:nvPr/>
        </p:nvSpPr>
        <p:spPr>
          <a:xfrm>
            <a:off x="384127" y="7072246"/>
            <a:ext cx="3521898" cy="3946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600" dirty="0"/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68EAF048-6796-A74A-9981-D0CA72F863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04800" y="5314211"/>
            <a:ext cx="9031505" cy="910740"/>
          </a:xfrm>
        </p:spPr>
        <p:txBody>
          <a:bodyPr/>
          <a:lstStyle/>
          <a:p>
            <a:pPr marL="0"/>
            <a:r>
              <a:rPr lang="en-US" sz="2400" dirty="0"/>
              <a:t>Round 8.4 up to 9, always the case when calculating a percentile.</a:t>
            </a:r>
          </a:p>
          <a:p>
            <a:r>
              <a:rPr lang="en-US" sz="2400" dirty="0"/>
              <a:t>Thus, the 70</a:t>
            </a:r>
            <a:r>
              <a:rPr lang="en-US" sz="2400" baseline="30000" dirty="0"/>
              <a:t>th</a:t>
            </a:r>
            <a:r>
              <a:rPr lang="en-US" sz="2400" dirty="0"/>
              <a:t> percentile P</a:t>
            </a:r>
            <a:r>
              <a:rPr lang="en-US" sz="2400" baseline="-25000" dirty="0"/>
              <a:t>70</a:t>
            </a:r>
            <a:r>
              <a:rPr lang="en-US" sz="2400" dirty="0"/>
              <a:t> is 42, the 9</a:t>
            </a:r>
            <a:r>
              <a:rPr lang="en-US" sz="2400" baseline="30000" dirty="0"/>
              <a:t>th</a:t>
            </a:r>
            <a:r>
              <a:rPr lang="en-US" sz="2400" dirty="0"/>
              <a:t> data value.</a:t>
            </a:r>
            <a:endParaRPr lang="en-GB" sz="2400" dirty="0"/>
          </a:p>
        </p:txBody>
      </p:sp>
      <p:sp>
        <p:nvSpPr>
          <p:cNvPr id="23" name="Content Placeholder 8">
            <a:extLst>
              <a:ext uri="{FF2B5EF4-FFF2-40B4-BE49-F238E27FC236}">
                <a16:creationId xmlns:a16="http://schemas.microsoft.com/office/drawing/2014/main" id="{104F798E-40F1-4945-A93B-C40880E364C5}"/>
              </a:ext>
            </a:extLst>
          </p:cNvPr>
          <p:cNvSpPr txBox="1">
            <a:spLocks/>
          </p:cNvSpPr>
          <p:nvPr/>
        </p:nvSpPr>
        <p:spPr>
          <a:xfrm>
            <a:off x="180916" y="6402630"/>
            <a:ext cx="9031505" cy="45024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b) Roughly, 70% of the students commute less than 42 minutes.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47" y="570587"/>
            <a:ext cx="8534400" cy="838199"/>
          </a:xfrm>
        </p:spPr>
        <p:txBody>
          <a:bodyPr/>
          <a:lstStyle/>
          <a:p>
            <a:r>
              <a:rPr lang="en-GB" dirty="0"/>
              <a:t>Percentile Rank</a:t>
            </a:r>
            <a:endParaRPr lang="en-US" dirty="0"/>
          </a:p>
        </p:txBody>
      </p:sp>
      <p:graphicFrame>
        <p:nvGraphicFramePr>
          <p:cNvPr id="12" name="Content Placeholder 11" descr="&quot;Percentile rank of x sub i&#10;= Number of value less tham x sub i divided by Total number of value in the data set times 100%&quot;&#10;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88172907"/>
              </p:ext>
            </p:extLst>
          </p:nvPr>
        </p:nvGraphicFramePr>
        <p:xfrm>
          <a:off x="1095585" y="1303940"/>
          <a:ext cx="6894524" cy="141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09" name="Equation" r:id="rId3" imgW="6806880" imgH="1396800" progId="Equation.DSMT4">
                  <p:embed/>
                </p:oleObj>
              </mc:Choice>
              <mc:Fallback>
                <p:oleObj name="Equation" r:id="rId3" imgW="6806880" imgH="1396800" progId="Equation.DSMT4">
                  <p:embed/>
                  <p:pic>
                    <p:nvPicPr>
                      <p:cNvPr id="6" name="Object 5" descr="&quot;Percentile rank of x sub i&#10;= Number of value less tham x sub i divided by Total number of value in the data set times 100%&quot;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585" y="1303940"/>
                        <a:ext cx="6894524" cy="14149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666164-89E7-5D46-BABE-CEBE5BB84CAA}"/>
              </a:ext>
            </a:extLst>
          </p:cNvPr>
          <p:cNvSpPr txBox="1">
            <a:spLocks/>
          </p:cNvSpPr>
          <p:nvPr/>
        </p:nvSpPr>
        <p:spPr>
          <a:xfrm>
            <a:off x="473670" y="3058402"/>
            <a:ext cx="8365530" cy="310281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Percentile rank is the roughly the inverse operation of calculating a percentile, like square root is to square.</a:t>
            </a:r>
          </a:p>
          <a:p>
            <a:r>
              <a:rPr lang="en-US" sz="2400" dirty="0"/>
              <a:t>If we first find the percentile and then find the percentile rank, we should roughly get back to where we started.</a:t>
            </a:r>
          </a:p>
          <a:p>
            <a:r>
              <a:rPr lang="en-US" sz="2400" dirty="0"/>
              <a:t>So far we found that the 70</a:t>
            </a:r>
            <a:r>
              <a:rPr lang="en-US" sz="2400" baseline="30000" dirty="0"/>
              <a:t>th</a:t>
            </a:r>
            <a:r>
              <a:rPr lang="en-US" sz="2400" dirty="0"/>
              <a:t> percentile for our commuter data set is 42, the 9</a:t>
            </a:r>
            <a:r>
              <a:rPr lang="en-US" sz="2400" baseline="30000" dirty="0"/>
              <a:t>th</a:t>
            </a:r>
            <a:r>
              <a:rPr lang="en-US" sz="2400" dirty="0"/>
              <a:t> data value. </a:t>
            </a:r>
          </a:p>
          <a:p>
            <a:r>
              <a:rPr lang="en-US" sz="2400" dirty="0"/>
              <a:t>If we find the percentile rank of 42, will we get back roughly a percentile of 70?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62" y="489064"/>
            <a:ext cx="8534400" cy="838199"/>
          </a:xfrm>
        </p:spPr>
        <p:txBody>
          <a:bodyPr/>
          <a:lstStyle/>
          <a:p>
            <a:r>
              <a:rPr lang="en-GB" dirty="0"/>
              <a:t>Example 3-26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50038" y="1179320"/>
            <a:ext cx="8534400" cy="1296925"/>
          </a:xfrm>
        </p:spPr>
        <p:txBody>
          <a:bodyPr/>
          <a:lstStyle/>
          <a:p>
            <a:r>
              <a:rPr lang="en-US" dirty="0"/>
              <a:t>Refer to the data on one-way commuting times (in minutes) from home to college of 12 students given in Example 3–23, which is reproduced below.</a:t>
            </a:r>
          </a:p>
        </p:txBody>
      </p:sp>
      <p:graphicFrame>
        <p:nvGraphicFramePr>
          <p:cNvPr id="11" name="Content Placeholder 10" descr="29, 14, 39, 17, 7, 47, 63, 37, 42, 18, 24, 55.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327424391"/>
              </p:ext>
            </p:extLst>
          </p:nvPr>
        </p:nvGraphicFramePr>
        <p:xfrm>
          <a:off x="611924" y="2625342"/>
          <a:ext cx="7920151" cy="394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31" name="Equation" r:id="rId3" imgW="8407080" imgH="419040" progId="Equation.DSMT4">
                  <p:embed/>
                </p:oleObj>
              </mc:Choice>
              <mc:Fallback>
                <p:oleObj name="Equation" r:id="rId3" imgW="8407080" imgH="419040" progId="Equation.DSMT4">
                  <p:embed/>
                  <p:pic>
                    <p:nvPicPr>
                      <p:cNvPr id="8" name="Object 7" descr="29, 14, 39, 17, 7, 47, 63, 37, 42, 18, 24, 5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24" y="2625342"/>
                        <a:ext cx="7920151" cy="3948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350038" y="3211838"/>
            <a:ext cx="8534400" cy="83484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Find the percentile rank of 42 minutes. Give a brief interpretation of this percentile rank.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30D2-9E9F-BB4B-911A-02E35776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from session 4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DC675-0052-5746-84D2-5F30450D87D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84323" y="1379835"/>
            <a:ext cx="8534400" cy="4857280"/>
          </a:xfrm>
        </p:spPr>
        <p:txBody>
          <a:bodyPr/>
          <a:lstStyle/>
          <a:p>
            <a:r>
              <a:rPr lang="en-US" dirty="0"/>
              <a:t>2. The median is preferred measure of center for data that are skewed such as income.</a:t>
            </a:r>
          </a:p>
          <a:p>
            <a:r>
              <a:rPr lang="en-US" dirty="0"/>
              <a:t>Its advantage can become a disadvantage if you do want to be able to detect outliers.</a:t>
            </a:r>
          </a:p>
          <a:p>
            <a:r>
              <a:rPr lang="en-US" dirty="0"/>
              <a:t>3. The mode can be used for categorical data as well as numerical. </a:t>
            </a:r>
          </a:p>
          <a:p>
            <a:r>
              <a:rPr lang="en-US" dirty="0"/>
              <a:t>Unlike mean and median, it may have more than one value, which can be a disadvantage if you desire a single number as the measure of the center.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40009-ED1A-C14E-B5AB-315867276C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70" y="537647"/>
            <a:ext cx="8534400" cy="838199"/>
          </a:xfrm>
        </p:spPr>
        <p:txBody>
          <a:bodyPr/>
          <a:lstStyle/>
          <a:p>
            <a:r>
              <a:rPr lang="en-GB" dirty="0"/>
              <a:t>Example 3-26: Solution</a:t>
            </a:r>
            <a:endParaRPr lang="en-US" sz="200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0" y="1236747"/>
            <a:ext cx="8534400" cy="1052920"/>
          </a:xfrm>
        </p:spPr>
        <p:txBody>
          <a:bodyPr/>
          <a:lstStyle/>
          <a:p>
            <a:r>
              <a:rPr lang="en-US" dirty="0"/>
              <a:t>We perform three steps to find the percentile rank of 42.</a:t>
            </a:r>
            <a:endParaRPr lang="en-GB" dirty="0"/>
          </a:p>
          <a:p>
            <a:r>
              <a:rPr lang="en-US" b="1" dirty="0"/>
              <a:t>Step 1. </a:t>
            </a:r>
            <a:r>
              <a:rPr lang="en-US" dirty="0"/>
              <a:t>First, rank the given data in increasing order:</a:t>
            </a:r>
          </a:p>
        </p:txBody>
      </p:sp>
      <p:graphicFrame>
        <p:nvGraphicFramePr>
          <p:cNvPr id="11" name="Content Placeholder 10" descr="7, 14, 17, 18, 24, 29, 37, 39, 42, 47, 55, 63.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98522056"/>
              </p:ext>
            </p:extLst>
          </p:nvPr>
        </p:nvGraphicFramePr>
        <p:xfrm>
          <a:off x="506554" y="2296709"/>
          <a:ext cx="7920151" cy="394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59" name="Equation" r:id="rId3" imgW="8407080" imgH="419040" progId="Equation.DSMT4">
                  <p:embed/>
                </p:oleObj>
              </mc:Choice>
              <mc:Fallback>
                <p:oleObj name="Equation" r:id="rId3" imgW="8407080" imgH="419040" progId="Equation.DSMT4">
                  <p:embed/>
                  <p:pic>
                    <p:nvPicPr>
                      <p:cNvPr id="6" name="Object 5" descr="7, 14, 17, 18, 24, 29, 37, 39, 42, 47, 55, 6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54" y="2296709"/>
                        <a:ext cx="7920151" cy="3948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D6D97F-A8C3-BB41-B39A-56BFF156B61C}"/>
              </a:ext>
            </a:extLst>
          </p:cNvPr>
          <p:cNvSpPr txBox="1">
            <a:spLocks/>
          </p:cNvSpPr>
          <p:nvPr/>
        </p:nvSpPr>
        <p:spPr>
          <a:xfrm>
            <a:off x="0" y="2722322"/>
            <a:ext cx="9125700" cy="413567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Step 2. </a:t>
            </a:r>
            <a:r>
              <a:rPr lang="en-US" dirty="0"/>
              <a:t>“How many data values are less than our value of 42?”</a:t>
            </a:r>
          </a:p>
          <a:p>
            <a:r>
              <a:rPr lang="en-US" dirty="0"/>
              <a:t>Note that there are 8 data values less than 42.</a:t>
            </a:r>
          </a:p>
          <a:p>
            <a:r>
              <a:rPr lang="en-US" b="1" dirty="0"/>
              <a:t>Step 3. </a:t>
            </a:r>
            <a:r>
              <a:rPr lang="en-US" dirty="0"/>
              <a:t>Hence:</a:t>
            </a:r>
          </a:p>
          <a:p>
            <a:endParaRPr lang="en-US" dirty="0"/>
          </a:p>
          <a:p>
            <a:r>
              <a:rPr lang="en-US" dirty="0">
                <a:latin typeface="Times New Roman" pitchFamily="18" charset="0"/>
              </a:rPr>
              <a:t>Rounding, we state that about 67% of the students in this sample commute for less than 42 minutes.</a:t>
            </a:r>
          </a:p>
          <a:p>
            <a:r>
              <a:rPr lang="en-US" sz="2600" dirty="0">
                <a:latin typeface="Times New Roman" pitchFamily="18" charset="0"/>
              </a:rPr>
              <a:t>We don’t recover the original 70 percentile, but we do get close.</a:t>
            </a:r>
          </a:p>
          <a:p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03C3B31-82FF-0D4A-9276-1587ED4967C6}"/>
              </a:ext>
            </a:extLst>
          </p:cNvPr>
          <p:cNvSpPr/>
          <p:nvPr/>
        </p:nvSpPr>
        <p:spPr>
          <a:xfrm flipV="1">
            <a:off x="430825" y="2150568"/>
            <a:ext cx="5250600" cy="57444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10" descr="Percentile rank of 42 = 8 over 12 times 100% = 66.67%&#10;">
            <a:extLst>
              <a:ext uri="{FF2B5EF4-FFF2-40B4-BE49-F238E27FC236}">
                <a16:creationId xmlns:a16="http://schemas.microsoft.com/office/drawing/2014/main" id="{2EC4EC89-AFC8-294D-A462-3E8A991BA269}"/>
              </a:ext>
            </a:extLst>
          </p:cNvPr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939098500"/>
              </p:ext>
            </p:extLst>
          </p:nvPr>
        </p:nvGraphicFramePr>
        <p:xfrm>
          <a:off x="1687990" y="3980111"/>
          <a:ext cx="6216530" cy="811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60" name="Equation" r:id="rId5" imgW="6324480" imgH="825480" progId="Equation.DSMT4">
                  <p:embed/>
                </p:oleObj>
              </mc:Choice>
              <mc:Fallback>
                <p:oleObj name="Equation" r:id="rId5" imgW="6324480" imgH="825480" progId="Equation.DSMT4">
                  <p:embed/>
                  <p:pic>
                    <p:nvPicPr>
                      <p:cNvPr id="11" name="Content Placeholder 10" descr="Percentile rank of 42 = 8 over 12 times 100% = 66.67%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990" y="3980111"/>
                        <a:ext cx="6216530" cy="8113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9095"/>
            <a:ext cx="8534400" cy="838199"/>
          </a:xfrm>
        </p:spPr>
        <p:txBody>
          <a:bodyPr/>
          <a:lstStyle/>
          <a:p>
            <a:r>
              <a:rPr lang="en-GB" dirty="0"/>
              <a:t>3.6 Box-and-Whisker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34605" y="1152149"/>
            <a:ext cx="8534400" cy="4326015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GB" sz="2800" dirty="0"/>
              <a:t>A plot that shows the </a:t>
            </a:r>
            <a:r>
              <a:rPr lang="en-US" sz="2800" dirty="0"/>
              <a:t>center</a:t>
            </a:r>
            <a:r>
              <a:rPr lang="en-GB" sz="2800" dirty="0"/>
              <a:t>, spread, and </a:t>
            </a:r>
            <a:r>
              <a:rPr lang="en-US" sz="2800" dirty="0"/>
              <a:t>skewness</a:t>
            </a:r>
            <a:r>
              <a:rPr lang="en-GB" sz="2800" dirty="0"/>
              <a:t> of a data set.</a:t>
            </a:r>
          </a:p>
          <a:p>
            <a:pPr marL="0" indent="0">
              <a:buNone/>
            </a:pPr>
            <a:r>
              <a:rPr lang="en-GB" sz="2800" dirty="0"/>
              <a:t>It is constructed by drawing:</a:t>
            </a:r>
          </a:p>
          <a:p>
            <a:r>
              <a:rPr lang="en-GB" sz="2800" dirty="0"/>
              <a:t>a box that uses the median, the first quartile, the third quartile;</a:t>
            </a:r>
          </a:p>
          <a:p>
            <a:r>
              <a:rPr lang="en-GB" sz="2800" dirty="0"/>
              <a:t>Whiskers that use the smallest and the largest values in the data set</a:t>
            </a:r>
          </a:p>
          <a:p>
            <a:pPr marL="809625" lvl="1" indent="-457200">
              <a:buFont typeface="Arial" panose="020B0604020202020204" pitchFamily="34" charset="0"/>
              <a:buChar char="•"/>
            </a:pPr>
            <a:r>
              <a:rPr lang="en-GB" sz="2600" b="1" dirty="0"/>
              <a:t>between the lower and the upper inner fences</a:t>
            </a:r>
            <a:r>
              <a:rPr lang="en-GB" sz="26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96978"/>
            <a:ext cx="8534400" cy="838199"/>
          </a:xfrm>
        </p:spPr>
        <p:txBody>
          <a:bodyPr>
            <a:normAutofit/>
          </a:bodyPr>
          <a:lstStyle/>
          <a:p>
            <a:r>
              <a:rPr lang="en-GB" sz="3600" dirty="0"/>
              <a:t>Example 3-27 </a:t>
            </a:r>
            <a:r>
              <a:rPr lang="en-GB" sz="2800" b="0" dirty="0"/>
              <a:t>(1 of 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0" y="1064689"/>
            <a:ext cx="9144000" cy="531266"/>
          </a:xfrm>
        </p:spPr>
        <p:txBody>
          <a:bodyPr/>
          <a:lstStyle/>
          <a:p>
            <a:r>
              <a:rPr lang="en-GB" sz="2400" dirty="0"/>
              <a:t>The incomes (in 1000’s of $) for a sample of 12 households.</a:t>
            </a:r>
            <a:endParaRPr lang="en-US" sz="2400" dirty="0"/>
          </a:p>
        </p:txBody>
      </p:sp>
      <p:graphicFrame>
        <p:nvGraphicFramePr>
          <p:cNvPr id="11" name="Content Placeholder 10" descr="75, 69, 84, 112, 74, 104, 81, 90, 94, 144, 79, 98.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3854223135"/>
              </p:ext>
            </p:extLst>
          </p:nvPr>
        </p:nvGraphicFramePr>
        <p:xfrm>
          <a:off x="771274" y="1533070"/>
          <a:ext cx="7601452" cy="352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08" name="Equation" r:id="rId3" imgW="9042120" imgH="419040" progId="Equation.DSMT4">
                  <p:embed/>
                </p:oleObj>
              </mc:Choice>
              <mc:Fallback>
                <p:oleObj name="Equation" r:id="rId3" imgW="9042120" imgH="419040" progId="Equation.DSMT4">
                  <p:embed/>
                  <p:pic>
                    <p:nvPicPr>
                      <p:cNvPr id="8" name="Object 7" descr="75, 69, 84, 112, 74, 104, 81, 90, 94, 144, 79, 98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274" y="1533070"/>
                        <a:ext cx="7601452" cy="3523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69214" y="1931863"/>
            <a:ext cx="8534400" cy="531265"/>
          </a:xfrm>
        </p:spPr>
        <p:txBody>
          <a:bodyPr/>
          <a:lstStyle/>
          <a:p>
            <a:r>
              <a:rPr lang="en-GB" sz="2400" dirty="0">
                <a:latin typeface="Times New Roman" pitchFamily="18" charset="0"/>
              </a:rPr>
              <a:t>Construct a box-and-whisker plot for these data.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z="1100" smtClean="0"/>
              <a:pPr/>
              <a:t>42</a:t>
            </a:fld>
            <a:endParaRPr lang="en-US" sz="11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59706D4-5B20-1443-8ABD-6C62529930D1}"/>
              </a:ext>
            </a:extLst>
          </p:cNvPr>
          <p:cNvSpPr txBox="1">
            <a:spLocks/>
          </p:cNvSpPr>
          <p:nvPr/>
        </p:nvSpPr>
        <p:spPr>
          <a:xfrm>
            <a:off x="70927" y="2370307"/>
            <a:ext cx="8534400" cy="85745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/>
              <a:t>Step 1.</a:t>
            </a:r>
            <a:r>
              <a:rPr lang="en-GB" sz="2400" dirty="0"/>
              <a:t> First, rank the data in increasing order and calculate the values of Q1, Q2, Q3 , and the IQR. The ranked data are</a:t>
            </a:r>
            <a:endParaRPr lang="en-US" sz="2400" dirty="0"/>
          </a:p>
        </p:txBody>
      </p:sp>
      <p:graphicFrame>
        <p:nvGraphicFramePr>
          <p:cNvPr id="9" name="Content Placeholder 11" descr="69, 74, 75,79, 81, 84, 90, 94, 98, 104, 112, 144.">
            <a:extLst>
              <a:ext uri="{FF2B5EF4-FFF2-40B4-BE49-F238E27FC236}">
                <a16:creationId xmlns:a16="http://schemas.microsoft.com/office/drawing/2014/main" id="{A773DA82-6A54-9142-890D-7A96D55464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959142"/>
              </p:ext>
            </p:extLst>
          </p:nvPr>
        </p:nvGraphicFramePr>
        <p:xfrm>
          <a:off x="430297" y="3153757"/>
          <a:ext cx="8283405" cy="383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09" name="Equation" r:id="rId5" imgW="9042120" imgH="419040" progId="Equation.DSMT4">
                  <p:embed/>
                </p:oleObj>
              </mc:Choice>
              <mc:Fallback>
                <p:oleObj name="Equation" r:id="rId5" imgW="9042120" imgH="419040" progId="Equation.DSMT4">
                  <p:embed/>
                  <p:pic>
                    <p:nvPicPr>
                      <p:cNvPr id="12" name="Content Placeholder 11" descr="69, 74, 75,79, 81, 84, 90, 94, 98, 104, 112, 144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97" y="3153757"/>
                        <a:ext cx="8283405" cy="383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12" descr="Median = (84 + 90), over 2 = 87. Q sub 1 = (75 + 79), over 2 = 77. Q sub 3 = (98 + 104), over 2 = 101. I Q R = Q sub 3 minus Q sub 1 = 101 minus 77 = 24.">
            <a:extLst>
              <a:ext uri="{FF2B5EF4-FFF2-40B4-BE49-F238E27FC236}">
                <a16:creationId xmlns:a16="http://schemas.microsoft.com/office/drawing/2014/main" id="{A23A7992-7138-C24C-A89B-870D3E5FF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062856"/>
              </p:ext>
            </p:extLst>
          </p:nvPr>
        </p:nvGraphicFramePr>
        <p:xfrm>
          <a:off x="2223376" y="3536644"/>
          <a:ext cx="4226076" cy="270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10" name="Equation" r:id="rId7" imgW="5397480" imgH="3454200" progId="Equation.DSMT4">
                  <p:embed/>
                </p:oleObj>
              </mc:Choice>
              <mc:Fallback>
                <p:oleObj name="Equation" r:id="rId7" imgW="5397480" imgH="3454200" progId="Equation.DSMT4">
                  <p:embed/>
                  <p:pic>
                    <p:nvPicPr>
                      <p:cNvPr id="13" name="Content Placeholder 12" descr="Median = (84 + 90), over 2 = 87. Q sub 1 = (75 + 79), over 2 = 77. Q sub 3 = (98 + 104), over 2 = 101. I Q R = Q sub 3 minus Q sub 1 = 101 minus 77 = 24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376" y="3536644"/>
                        <a:ext cx="4226076" cy="27046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98475"/>
            <a:ext cx="8534400" cy="838199"/>
          </a:xfrm>
        </p:spPr>
        <p:txBody>
          <a:bodyPr/>
          <a:lstStyle/>
          <a:p>
            <a:r>
              <a:rPr lang="en-GB" dirty="0"/>
              <a:t>Example 3-27</a:t>
            </a:r>
            <a:r>
              <a:rPr lang="en-GB" b="0" dirty="0"/>
              <a:t> </a:t>
            </a:r>
            <a:r>
              <a:rPr lang="en-GB" sz="3200" b="0" dirty="0"/>
              <a:t>(2 of 5)</a:t>
            </a:r>
            <a:endParaRPr lang="en-US" sz="200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409310" y="1685147"/>
            <a:ext cx="8534400" cy="841555"/>
          </a:xfrm>
        </p:spPr>
        <p:txBody>
          <a:bodyPr/>
          <a:lstStyle/>
          <a:p>
            <a:r>
              <a:rPr lang="en-GB" b="1" dirty="0"/>
              <a:t>Step 2. </a:t>
            </a:r>
            <a:r>
              <a:rPr lang="en-GB" dirty="0"/>
              <a:t>Find the points that are 1.5 × IQR below </a:t>
            </a:r>
            <a:r>
              <a:rPr lang="en-GB" i="1" dirty="0"/>
              <a:t>Q</a:t>
            </a:r>
            <a:r>
              <a:rPr lang="en-GB" sz="100" dirty="0"/>
              <a:t> </a:t>
            </a:r>
            <a:r>
              <a:rPr lang="en-GB" baseline="-25000" dirty="0"/>
              <a:t>1</a:t>
            </a:r>
            <a:r>
              <a:rPr lang="en-GB" dirty="0"/>
              <a:t> and 1.5 × IQR above </a:t>
            </a:r>
            <a:r>
              <a:rPr lang="en-GB" i="1" dirty="0"/>
              <a:t>Q</a:t>
            </a:r>
            <a:r>
              <a:rPr lang="en-GB" sz="100" dirty="0"/>
              <a:t> </a:t>
            </a:r>
            <a:r>
              <a:rPr lang="en-GB" baseline="-25000" dirty="0"/>
              <a:t>3</a:t>
            </a:r>
            <a:r>
              <a:rPr lang="en-GB" dirty="0"/>
              <a:t>.</a:t>
            </a:r>
            <a:endParaRPr lang="en-US" dirty="0"/>
          </a:p>
        </p:txBody>
      </p:sp>
      <p:graphicFrame>
        <p:nvGraphicFramePr>
          <p:cNvPr id="11" name="Content Placeholder 10" descr="1.5 times I Q R = 1.5 times 25 = 36. Lower inner fence = Q sub 1 minus 36 = 77 minus 36 = 41. Upper inner fence = Q sub 3 + 36 = 101 + 36 = 137.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70456354"/>
              </p:ext>
            </p:extLst>
          </p:nvPr>
        </p:nvGraphicFramePr>
        <p:xfrm>
          <a:off x="1092929" y="2721629"/>
          <a:ext cx="6768393" cy="1433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58" name="Equation" r:id="rId3" imgW="7073640" imgH="1498320" progId="Equation.DSMT4">
                  <p:embed/>
                </p:oleObj>
              </mc:Choice>
              <mc:Fallback>
                <p:oleObj name="Equation" r:id="rId3" imgW="7073640" imgH="1498320" progId="Equation.DSMT4">
                  <p:embed/>
                  <p:pic>
                    <p:nvPicPr>
                      <p:cNvPr id="6" name="Object 5" descr="1.5 times I Q R = 1.5 times 25 = 36. Lower inner fence = Q sub 1 minus 36 = 77 minus 36 = 41. Upper inner fence = Q sub 3 + 36 = 101 + 36 = 137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929" y="2721629"/>
                        <a:ext cx="6768393" cy="14338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94B1CE-383C-0549-AE51-08F0D0AD7242}"/>
              </a:ext>
            </a:extLst>
          </p:cNvPr>
          <p:cNvSpPr txBox="1">
            <a:spLocks/>
          </p:cNvSpPr>
          <p:nvPr/>
        </p:nvSpPr>
        <p:spPr>
          <a:xfrm>
            <a:off x="484097" y="4220351"/>
            <a:ext cx="7986055" cy="89740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Step 3.</a:t>
            </a:r>
            <a:r>
              <a:rPr lang="en-GB" dirty="0"/>
              <a:t> Determine the smallest and the largest values in the given data set within the two inner fences.</a:t>
            </a:r>
            <a:endParaRPr lang="en-US" dirty="0"/>
          </a:p>
        </p:txBody>
      </p:sp>
      <p:graphicFrame>
        <p:nvGraphicFramePr>
          <p:cNvPr id="8" name="Content Placeholder 10" descr="Smallest values within the two inner fences = 69. Largest value within the two inner fences = 112.">
            <a:extLst>
              <a:ext uri="{FF2B5EF4-FFF2-40B4-BE49-F238E27FC236}">
                <a16:creationId xmlns:a16="http://schemas.microsoft.com/office/drawing/2014/main" id="{BD1825B9-2C2C-9643-A767-BD856E311D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912466"/>
              </p:ext>
            </p:extLst>
          </p:nvPr>
        </p:nvGraphicFramePr>
        <p:xfrm>
          <a:off x="1080830" y="5196970"/>
          <a:ext cx="7191360" cy="897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59" name="Equation" r:id="rId5" imgW="7530840" imgH="939600" progId="Equation.DSMT4">
                  <p:embed/>
                </p:oleObj>
              </mc:Choice>
              <mc:Fallback>
                <p:oleObj name="Equation" r:id="rId5" imgW="7530840" imgH="939600" progId="Equation.DSMT4">
                  <p:embed/>
                  <p:pic>
                    <p:nvPicPr>
                      <p:cNvPr id="11" name="Content Placeholder 10" descr="Smallest values within the two inner fences = 69. Largest value within the two inner fences = 112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0" y="5196970"/>
                        <a:ext cx="7191360" cy="8974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11" descr="69, 74, 75,79, 81, 84, 90, 94, 98, 104, 112, 144.">
            <a:extLst>
              <a:ext uri="{FF2B5EF4-FFF2-40B4-BE49-F238E27FC236}">
                <a16:creationId xmlns:a16="http://schemas.microsoft.com/office/drawing/2014/main" id="{5179759C-AC45-C142-B4EE-EC2BB8594C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939817"/>
              </p:ext>
            </p:extLst>
          </p:nvPr>
        </p:nvGraphicFramePr>
        <p:xfrm>
          <a:off x="389541" y="1177136"/>
          <a:ext cx="8283405" cy="383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60" name="Equation" r:id="rId7" imgW="9042120" imgH="419040" progId="Equation.DSMT4">
                  <p:embed/>
                </p:oleObj>
              </mc:Choice>
              <mc:Fallback>
                <p:oleObj name="Equation" r:id="rId7" imgW="9042120" imgH="419040" progId="Equation.DSMT4">
                  <p:embed/>
                  <p:pic>
                    <p:nvPicPr>
                      <p:cNvPr id="9" name="Content Placeholder 11" descr="69, 74, 75,79, 81, 84, 90, 94, 98, 104, 112, 144.">
                        <a:extLst>
                          <a:ext uri="{FF2B5EF4-FFF2-40B4-BE49-F238E27FC236}">
                            <a16:creationId xmlns:a16="http://schemas.microsoft.com/office/drawing/2014/main" id="{A773DA82-6A54-9142-890D-7A96D55464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41" y="1177136"/>
                        <a:ext cx="8283405" cy="383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27" y="580692"/>
            <a:ext cx="8534400" cy="838199"/>
          </a:xfrm>
        </p:spPr>
        <p:txBody>
          <a:bodyPr/>
          <a:lstStyle/>
          <a:p>
            <a:r>
              <a:rPr lang="en-GB" dirty="0"/>
              <a:t>Example 3-27</a:t>
            </a:r>
            <a:r>
              <a:rPr lang="en-GB" b="0" dirty="0"/>
              <a:t> </a:t>
            </a:r>
            <a:r>
              <a:rPr lang="en-GB" sz="2800" b="0" dirty="0"/>
              <a:t>(3 of 5)</a:t>
            </a:r>
            <a:endParaRPr lang="en-US" sz="200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70089" y="1166888"/>
            <a:ext cx="8534399" cy="1434463"/>
          </a:xfrm>
        </p:spPr>
        <p:txBody>
          <a:bodyPr/>
          <a:lstStyle/>
          <a:p>
            <a:r>
              <a:rPr lang="en-GB" sz="2600" b="1" dirty="0"/>
              <a:t>Step 4. </a:t>
            </a:r>
            <a:r>
              <a:rPr lang="en-GB" sz="2600" dirty="0"/>
              <a:t>Draw a horizontal line and mark the income levels on it such that all the values in the given data set are covered. </a:t>
            </a:r>
          </a:p>
          <a:p>
            <a:r>
              <a:rPr lang="en-US" sz="2600" dirty="0"/>
              <a:t>Use Q1 = 77, Q2 = 87 and Q3 = 101 to make the box.</a:t>
            </a:r>
          </a:p>
        </p:txBody>
      </p:sp>
      <p:pic>
        <p:nvPicPr>
          <p:cNvPr id="8" name="Content Placeholder 7" descr="Horizontal axis has income ranging 65 to 145. Rectangular block above has two sections with partitions marked as first quartile, median, third quartile. &#10;"/>
          <p:cNvPicPr>
            <a:picLocks noGrp="1" noChangeAspect="1"/>
          </p:cNvPicPr>
          <p:nvPr>
            <p:ph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50" y="2670050"/>
            <a:ext cx="6861255" cy="333817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15" y="567978"/>
            <a:ext cx="8534400" cy="838199"/>
          </a:xfrm>
        </p:spPr>
        <p:txBody>
          <a:bodyPr/>
          <a:lstStyle/>
          <a:p>
            <a:r>
              <a:rPr lang="en-GB" dirty="0"/>
              <a:t>Example 3-27 </a:t>
            </a:r>
            <a:r>
              <a:rPr lang="en-GB" sz="2400" b="0" i="0" kern="1200" baseline="0" dirty="0">
                <a:solidFill>
                  <a:schemeClr val="accent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(4 of 5)</a:t>
            </a:r>
            <a:endParaRPr lang="en-US" sz="200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287632"/>
            <a:ext cx="8593215" cy="1685998"/>
          </a:xfrm>
        </p:spPr>
        <p:txBody>
          <a:bodyPr/>
          <a:lstStyle/>
          <a:p>
            <a:r>
              <a:rPr lang="en-GB" sz="2600" b="1" dirty="0"/>
              <a:t>Step 5.</a:t>
            </a:r>
            <a:r>
              <a:rPr lang="en-GB" sz="2600" dirty="0"/>
              <a:t> To make the whiskers, draw two lines joining 69 and 112,  the smallest and the largest data values within the two inner fences, to Q1 and Q3, respectively.</a:t>
            </a:r>
          </a:p>
          <a:p>
            <a:r>
              <a:rPr lang="en-GB" sz="2600" dirty="0"/>
              <a:t>Plot and mark the outlier 144.</a:t>
            </a:r>
            <a:endParaRPr lang="en-US" sz="2600" dirty="0"/>
          </a:p>
        </p:txBody>
      </p:sp>
      <p:pic>
        <p:nvPicPr>
          <p:cNvPr id="8" name="Content Placeholder 7" descr="Income axis ranges 65 to 145. Rectangular block has two sections with markings as first quartile, median, third quartile. Smallest, largest value in two inner fences on either side.&#10;"/>
          <p:cNvPicPr>
            <a:picLocks noGrp="1" noChangeAspect="1"/>
          </p:cNvPicPr>
          <p:nvPr>
            <p:ph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615" y="2818151"/>
            <a:ext cx="7792848" cy="347187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15" y="475324"/>
            <a:ext cx="8534400" cy="600931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3-27 </a:t>
            </a:r>
            <a:r>
              <a:rPr lang="en-GB" sz="2400" b="0" i="0" kern="1200" baseline="0" dirty="0">
                <a:solidFill>
                  <a:schemeClr val="accent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(5 of 5)</a:t>
            </a:r>
            <a:endParaRPr lang="en-US" sz="200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34207" y="996301"/>
            <a:ext cx="8593215" cy="459429"/>
          </a:xfrm>
        </p:spPr>
        <p:txBody>
          <a:bodyPr/>
          <a:lstStyle/>
          <a:p>
            <a:r>
              <a:rPr lang="en-GB" sz="2600" b="1" dirty="0"/>
              <a:t>Excel solutions: </a:t>
            </a:r>
            <a:r>
              <a:rPr lang="en-GB" sz="2600" dirty="0"/>
              <a:t>one by “hand” and using one built-in tool.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46</a:t>
            </a:fld>
            <a:endParaRPr lang="en-US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73F96073-8240-8F4A-8A57-9AE896492F3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037467770"/>
                  </p:ext>
                </p:extLst>
              </p:nvPr>
            </p:nvGraphicFramePr>
            <p:xfrm>
              <a:off x="334207" y="3732580"/>
              <a:ext cx="3782423" cy="288401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9" name="Chart 8">
                <a:extLst>
                  <a:ext uri="{FF2B5EF4-FFF2-40B4-BE49-F238E27FC236}">
                    <a16:creationId xmlns:a16="http://schemas.microsoft.com/office/drawing/2014/main" id="{73F96073-8240-8F4A-8A57-9AE896492F3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4207" y="3732580"/>
                <a:ext cx="3782423" cy="288401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5E77C44-77D2-6941-8E4A-81105B2098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831734"/>
              </p:ext>
            </p:extLst>
          </p:nvPr>
        </p:nvGraphicFramePr>
        <p:xfrm>
          <a:off x="172366" y="1303940"/>
          <a:ext cx="4247845" cy="233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A6DF20-2131-9543-BBCB-7C09E09C22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728085"/>
              </p:ext>
            </p:extLst>
          </p:nvPr>
        </p:nvGraphicFramePr>
        <p:xfrm>
          <a:off x="4426051" y="2447397"/>
          <a:ext cx="4240078" cy="316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36" name="Worksheet" r:id="rId6" imgW="3594100" imgH="2679700" progId="Excel.Sheet.12">
                  <p:embed/>
                </p:oleObj>
              </mc:Choice>
              <mc:Fallback>
                <p:oleObj name="Worksheet" r:id="rId6" imgW="3594100" imgH="2679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26051" y="2447397"/>
                        <a:ext cx="4240078" cy="3161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383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149099"/>
          </a:xfrm>
        </p:spPr>
        <p:txBody>
          <a:bodyPr>
            <a:noAutofit/>
          </a:bodyPr>
          <a:lstStyle/>
          <a:p>
            <a:r>
              <a:rPr lang="en-US" sz="3800" dirty="0"/>
              <a:t>3.2 Measures of Dispersion for Ungrouped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70090" y="2138784"/>
            <a:ext cx="8803820" cy="3642961"/>
          </a:xfrm>
        </p:spPr>
        <p:txBody>
          <a:bodyPr/>
          <a:lstStyle/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/>
              <a:t>Range (as a number as opposed to an interval)</a:t>
            </a:r>
          </a:p>
          <a:p>
            <a:pPr marL="978408" lvl="1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/>
              <a:t>Max-Min for continuous</a:t>
            </a:r>
          </a:p>
          <a:p>
            <a:pPr marL="978408" lvl="1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/>
              <a:t>Max-Min+1 for integers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/>
              <a:t>Variance: a stepping stone for standard deviation.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/>
              <a:t>Standard Deviation measures</a:t>
            </a:r>
          </a:p>
          <a:p>
            <a:pPr>
              <a:buClr>
                <a:schemeClr val="accent2"/>
              </a:buClr>
            </a:pPr>
            <a:r>
              <a:rPr lang="en-US" dirty="0"/>
              <a:t>      roughly how far the data is from the mean on average.</a:t>
            </a:r>
          </a:p>
          <a:p>
            <a:pPr marL="292608" indent="-29260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/>
              <a:t>IQR (interquartile range to be introduced in a later section), like the median is not affected by outliers.</a:t>
            </a:r>
          </a:p>
          <a:p>
            <a:pPr>
              <a:buClr>
                <a:schemeClr val="accent2"/>
              </a:buClr>
            </a:pPr>
            <a:r>
              <a:rPr lang="en-US" dirty="0"/>
              <a:t>In this section, we will also introduce the idea of Population Parameters and Sample Statistics.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979980"/>
          </a:xfrm>
        </p:spPr>
        <p:txBody>
          <a:bodyPr/>
          <a:lstStyle/>
          <a:p>
            <a:r>
              <a:rPr lang="en-US" b="1" dirty="0">
                <a:solidFill>
                  <a:srgbClr val="00007F"/>
                </a:solidFill>
              </a:rPr>
              <a:t>Finding the Range for Ungrouped Data</a:t>
            </a:r>
          </a:p>
          <a:p>
            <a:endParaRPr lang="en-US" b="1" dirty="0">
              <a:solidFill>
                <a:srgbClr val="00007F"/>
              </a:solidFill>
            </a:endParaRPr>
          </a:p>
          <a:p>
            <a:endParaRPr lang="en-US" b="1" dirty="0">
              <a:solidFill>
                <a:srgbClr val="00007F"/>
              </a:solidFill>
            </a:endParaRPr>
          </a:p>
          <a:p>
            <a:r>
              <a:rPr lang="en-US" dirty="0"/>
              <a:t>Range  = Largest value – Smallest Value +1 for integers</a:t>
            </a:r>
          </a:p>
          <a:p>
            <a:endParaRPr lang="en-US" b="1" dirty="0">
              <a:solidFill>
                <a:srgbClr val="00007F"/>
              </a:solidFill>
            </a:endParaRPr>
          </a:p>
        </p:txBody>
      </p:sp>
      <p:graphicFrame>
        <p:nvGraphicFramePr>
          <p:cNvPr id="9" name="Content Placeholder 8" descr="range = largest value minus smallest value.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34706368"/>
              </p:ext>
            </p:extLst>
          </p:nvPr>
        </p:nvGraphicFramePr>
        <p:xfrm>
          <a:off x="1763885" y="2442365"/>
          <a:ext cx="5308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9" name="Equation" r:id="rId3" imgW="5308560" imgH="368280" progId="Equation.DSMT4">
                  <p:embed/>
                </p:oleObj>
              </mc:Choice>
              <mc:Fallback>
                <p:oleObj name="Equation" r:id="rId3" imgW="5308560" imgH="368280" progId="Equation.DSMT4">
                  <p:embed/>
                  <p:pic>
                    <p:nvPicPr>
                      <p:cNvPr id="6" name="Object 5" descr="range = largest value minus smallest value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885" y="2442365"/>
                        <a:ext cx="5308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9095"/>
            <a:ext cx="8534400" cy="838199"/>
          </a:xfrm>
        </p:spPr>
        <p:txBody>
          <a:bodyPr/>
          <a:lstStyle/>
          <a:p>
            <a:r>
              <a:rPr lang="en-US" dirty="0"/>
              <a:t>Example 3-13</a:t>
            </a:r>
          </a:p>
        </p:txBody>
      </p:sp>
      <p:graphicFrame>
        <p:nvGraphicFramePr>
          <p:cNvPr id="7" name="Content Placeholder 6" descr="Table is accessible to screenreaders"/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18235947"/>
              </p:ext>
            </p:extLst>
          </p:nvPr>
        </p:nvGraphicFramePr>
        <p:xfrm>
          <a:off x="963883" y="2534034"/>
          <a:ext cx="6655301" cy="2307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State</a:t>
                      </a:r>
                      <a:endParaRPr lang="en-US" sz="2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b="1" kern="1200" baseline="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Total Area (square miles)</a:t>
                      </a:r>
                      <a:endParaRPr lang="en-US" sz="2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Arkansas</a:t>
                      </a:r>
                      <a:endParaRPr lang="en-US" sz="2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53,182</a:t>
                      </a:r>
                      <a:endParaRPr lang="en-US" sz="2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Louisiana</a:t>
                      </a:r>
                      <a:endParaRPr lang="en-US" sz="2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49,651</a:t>
                      </a:r>
                      <a:endParaRPr lang="en-US" sz="2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Oklahoma</a:t>
                      </a:r>
                      <a:endParaRPr lang="en-US" sz="2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69,903</a:t>
                      </a:r>
                      <a:endParaRPr lang="en-US" sz="2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Texas</a:t>
                      </a:r>
                      <a:endParaRPr lang="en-US" sz="2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267,277</a:t>
                      </a:r>
                      <a:endParaRPr lang="en-US" sz="2600" b="1" baseline="0" dirty="0"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C137FA-55A5-0147-AD34-AB01C230B27B}"/>
              </a:ext>
            </a:extLst>
          </p:cNvPr>
          <p:cNvSpPr/>
          <p:nvPr/>
        </p:nvSpPr>
        <p:spPr>
          <a:xfrm>
            <a:off x="290771" y="888194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Below is a table  the total areas in square miles of the four western South-Central states of the United States. </a:t>
            </a:r>
          </a:p>
          <a:p>
            <a:r>
              <a:rPr lang="en-US" sz="2400" dirty="0"/>
              <a:t>Find the range for this data set. Note these are  continuous data rounded so not inherently integers.</a:t>
            </a:r>
          </a:p>
        </p:txBody>
      </p:sp>
      <p:graphicFrame>
        <p:nvGraphicFramePr>
          <p:cNvPr id="8" name="Content Placeholder 8" descr="range = largest value minus smallest value = 267,277 minus 49,651 = 217,626 square miles.">
            <a:extLst>
              <a:ext uri="{FF2B5EF4-FFF2-40B4-BE49-F238E27FC236}">
                <a16:creationId xmlns:a16="http://schemas.microsoft.com/office/drawing/2014/main" id="{55701749-5764-E147-8A0B-7DFC314AE3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79485"/>
              </p:ext>
            </p:extLst>
          </p:nvPr>
        </p:nvGraphicFramePr>
        <p:xfrm>
          <a:off x="1127057" y="4905345"/>
          <a:ext cx="6328951" cy="1483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06" name="Equation" r:id="rId3" imgW="5905440" imgH="1384200" progId="Equation.DSMT4">
                  <p:embed/>
                </p:oleObj>
              </mc:Choice>
              <mc:Fallback>
                <p:oleObj name="Equation" r:id="rId3" imgW="5905440" imgH="1384200" progId="Equation.DSMT4">
                  <p:embed/>
                  <p:pic>
                    <p:nvPicPr>
                      <p:cNvPr id="9" name="Content Placeholder 8" descr="range = largest value minus smallest value = 267,277 minus 49,651 = 217,626 square mile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057" y="4905345"/>
                        <a:ext cx="6328951" cy="1483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580C265-82CC-C443-B87C-ECB42B656063}"/>
              </a:ext>
            </a:extLst>
          </p:cNvPr>
          <p:cNvSpPr txBox="1">
            <a:spLocks/>
          </p:cNvSpPr>
          <p:nvPr/>
        </p:nvSpPr>
        <p:spPr>
          <a:xfrm>
            <a:off x="0" y="6280845"/>
            <a:ext cx="8839200" cy="57715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imes New Roman" pitchFamily="18" charset="0"/>
              </a:rPr>
              <a:t>Thus, the areas of these 4 states have a spread of roughly 220,000 mi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01705"/>
            <a:ext cx="8534400" cy="693729"/>
          </a:xfrm>
        </p:spPr>
        <p:txBody>
          <a:bodyPr/>
          <a:lstStyle/>
          <a:p>
            <a:r>
              <a:rPr lang="en-GB" dirty="0"/>
              <a:t>Range </a:t>
            </a:r>
            <a:r>
              <a:rPr lang="en-GB" dirty="0">
                <a:solidFill>
                  <a:schemeClr val="tx2"/>
                </a:solidFill>
              </a:rPr>
              <a:t>Disadvantages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94195" y="1300585"/>
            <a:ext cx="9049805" cy="542089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GB" dirty="0"/>
              <a:t>The range, like the mean, has the disadvantage of being influenced by outliers.</a:t>
            </a:r>
          </a:p>
          <a:p>
            <a:pPr>
              <a:buClr>
                <a:schemeClr val="accent2"/>
              </a:buClr>
            </a:pPr>
            <a:r>
              <a:rPr lang="en-GB" dirty="0"/>
              <a:t>Consequently, the range is not a good measure of dispersion to use for a data set that contains outliers.</a:t>
            </a:r>
          </a:p>
          <a:p>
            <a:pPr>
              <a:buClr>
                <a:schemeClr val="accent2"/>
              </a:buClr>
            </a:pPr>
            <a:r>
              <a:rPr lang="en-US" dirty="0"/>
              <a:t>The range is said to be a </a:t>
            </a:r>
            <a:r>
              <a:rPr lang="en-US" b="1" dirty="0"/>
              <a:t>nonresistant measure </a:t>
            </a:r>
            <a:r>
              <a:rPr lang="en-US" dirty="0"/>
              <a:t>of dispersion.</a:t>
            </a:r>
            <a:endParaRPr lang="en-GB" dirty="0"/>
          </a:p>
          <a:p>
            <a:pPr>
              <a:buClr>
                <a:schemeClr val="accent2"/>
              </a:buClr>
            </a:pPr>
            <a:r>
              <a:rPr lang="en-GB" dirty="0"/>
              <a:t>Moreover, its calculation is based on two values only:</a:t>
            </a:r>
          </a:p>
          <a:p>
            <a:pPr>
              <a:buClr>
                <a:schemeClr val="accent2"/>
              </a:buClr>
            </a:pPr>
            <a:r>
              <a:rPr lang="en-GB" dirty="0"/>
              <a:t>	the largest and the smallest.</a:t>
            </a:r>
          </a:p>
          <a:p>
            <a:pPr>
              <a:buClr>
                <a:schemeClr val="accent2"/>
              </a:buClr>
            </a:pPr>
            <a:r>
              <a:rPr lang="en-GB" dirty="0"/>
              <a:t>All other values in a data set are ignored.</a:t>
            </a:r>
          </a:p>
          <a:p>
            <a:pPr>
              <a:buClr>
                <a:schemeClr val="accent2"/>
              </a:buClr>
            </a:pPr>
            <a:r>
              <a:rPr lang="en-GB" dirty="0"/>
              <a:t>Thus, the range is not often used as the measure of dispersion.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89" y="762001"/>
            <a:ext cx="8836247" cy="698499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Variance (Var) and Standard Deviation (SD) </a:t>
            </a:r>
            <a:r>
              <a:rPr lang="en-GB" sz="2000" b="0" i="0" kern="1200" dirty="0">
                <a:solidFill>
                  <a:schemeClr val="accent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(1 of </a:t>
            </a:r>
            <a:r>
              <a:rPr lang="en-GB" sz="2000" b="0" dirty="0"/>
              <a:t>2</a:t>
            </a:r>
            <a:r>
              <a:rPr lang="en-GB" sz="2000" b="0" i="0" kern="1200" dirty="0">
                <a:solidFill>
                  <a:schemeClr val="accent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en-US" sz="2000" dirty="0"/>
          </a:p>
        </p:txBody>
      </p:sp>
      <p:graphicFrame>
        <p:nvGraphicFramePr>
          <p:cNvPr id="15" name="Content Placeholder 15" descr="&quot;sigma squared = start fraction sigma left parentheses x minus mu squared right parentheses over N end fraction and s squared = start fraction sigma of x minus x bar squared over n minus 1 end fraction.&#10;sigma = the square root of start expression start fraction summation of x minus mu squared over N end fraction end expression and s = the squared root of start expression start fraction summation of x minus x bar squared over n minus 1 end fraction end expression.&quot;&#10;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953026698"/>
              </p:ext>
            </p:extLst>
          </p:nvPr>
        </p:nvGraphicFramePr>
        <p:xfrm>
          <a:off x="1612095" y="2059942"/>
          <a:ext cx="5576745" cy="19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" name="Equation" r:id="rId3" imgW="4940280" imgH="1739880" progId="Equation.DSMT4">
                  <p:embed/>
                </p:oleObj>
              </mc:Choice>
              <mc:Fallback>
                <p:oleObj name="Equation" r:id="rId3" imgW="4940280" imgH="1739880" progId="Equation.DSMT4">
                  <p:embed/>
                  <p:pic>
                    <p:nvPicPr>
                      <p:cNvPr id="16" name="Content Placeholder 15" descr="&quot;sigma squared = start fraction sigma left parentheses x minus mu squared right parentheses over N end fraction and s squared = start fraction sigma of x minus x bar squared over n minus 1 end fraction.&#10;sigma = the square root of start expression start fraction summation of x minus mu squared over N end fraction end expression and s = the squared root of start expression start fraction summation of x minus x bar squared over n minus 1 end fraction end expression.&quot;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095" y="2059942"/>
                        <a:ext cx="5576745" cy="196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Content Placeholder 5" descr="sigma squared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726739713"/>
              </p:ext>
            </p:extLst>
          </p:nvPr>
        </p:nvGraphicFramePr>
        <p:xfrm>
          <a:off x="392078" y="4185668"/>
          <a:ext cx="393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6" name="Equation" r:id="rId5" imgW="393480" imgH="380880" progId="Equation.DSMT4">
                  <p:embed/>
                </p:oleObj>
              </mc:Choice>
              <mc:Fallback>
                <p:oleObj name="Equation" r:id="rId5" imgW="393480" imgH="380880" progId="Equation.DSMT4">
                  <p:embed/>
                  <p:pic>
                    <p:nvPicPr>
                      <p:cNvPr id="18" name="Object 3" descr="sigma squared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078" y="4185668"/>
                        <a:ext cx="393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>
          <a:xfrm>
            <a:off x="1089358" y="4219517"/>
            <a:ext cx="7749842" cy="457200"/>
          </a:xfrm>
        </p:spPr>
        <p:txBody>
          <a:bodyPr/>
          <a:lstStyle/>
          <a:p>
            <a:r>
              <a:rPr lang="en-US" dirty="0"/>
              <a:t>is the population variance (read as sigma squared),</a:t>
            </a:r>
          </a:p>
        </p:txBody>
      </p:sp>
      <p:graphicFrame>
        <p:nvGraphicFramePr>
          <p:cNvPr id="17" name="Content Placeholder 5" descr="s squared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651698489"/>
              </p:ext>
            </p:extLst>
          </p:nvPr>
        </p:nvGraphicFramePr>
        <p:xfrm>
          <a:off x="388331" y="4739027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7" name="Equation" r:id="rId7" imgW="304560" imgH="380880" progId="Equation.DSMT4">
                  <p:embed/>
                </p:oleObj>
              </mc:Choice>
              <mc:Fallback>
                <p:oleObj name="Equation" r:id="rId7" imgW="304560" imgH="380880" progId="Equation.DSMT4">
                  <p:embed/>
                  <p:pic>
                    <p:nvPicPr>
                      <p:cNvPr id="20" name="Object 4" descr="s squared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31" y="4739027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>
          <a:xfrm>
            <a:off x="1089357" y="4676717"/>
            <a:ext cx="3435811" cy="453252"/>
          </a:xfrm>
        </p:spPr>
        <p:txBody>
          <a:bodyPr/>
          <a:lstStyle/>
          <a:p>
            <a:r>
              <a:rPr lang="en-GB" dirty="0"/>
              <a:t>is the sample variance,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0"/>
          </p:nvPr>
        </p:nvSpPr>
        <p:spPr>
          <a:xfrm>
            <a:off x="351631" y="5098690"/>
            <a:ext cx="8440738" cy="1187766"/>
          </a:xfrm>
        </p:spPr>
        <p:txBody>
          <a:bodyPr/>
          <a:lstStyle/>
          <a:p>
            <a:pPr marL="0" indent="0"/>
            <a:r>
              <a:rPr lang="el-GR" b="1" i="1" dirty="0">
                <a:latin typeface="Times New Roman" charset="0"/>
              </a:rPr>
              <a:t>σ</a:t>
            </a:r>
            <a:r>
              <a:rPr lang="en-US" dirty="0"/>
              <a:t>      is the population standard deviation (read as sigma),</a:t>
            </a:r>
          </a:p>
          <a:p>
            <a:pPr marL="0" indent="0"/>
            <a:r>
              <a:rPr lang="en-US" b="1" i="1" dirty="0">
                <a:latin typeface="Times New Roman" charset="0"/>
              </a:rPr>
              <a:t>s</a:t>
            </a:r>
            <a:r>
              <a:rPr lang="en-GB" dirty="0"/>
              <a:t>       is the sample standard deviation.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11119" y="6376371"/>
            <a:ext cx="2381250" cy="365125"/>
          </a:xfrm>
        </p:spPr>
        <p:txBody>
          <a:bodyPr/>
          <a:lstStyle/>
          <a:p>
            <a:fld id="{67B19427-F580-D146-B60E-4CADEE75497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6B5FF3A-F862-D544-A6B9-6D1B32AB9C4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4800" y="1477711"/>
            <a:ext cx="8534400" cy="533400"/>
          </a:xfrm>
        </p:spPr>
        <p:txBody>
          <a:bodyPr/>
          <a:lstStyle/>
          <a:p>
            <a:r>
              <a:rPr lang="en-US" dirty="0"/>
              <a:t>Formulas: Population 			Sample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BB65F1-1D0F-1B43-9F3D-74863BA5AAF4}"/>
              </a:ext>
            </a:extLst>
          </p:cNvPr>
          <p:cNvSpPr/>
          <p:nvPr/>
        </p:nvSpPr>
        <p:spPr>
          <a:xfrm>
            <a:off x="42435" y="6354486"/>
            <a:ext cx="8963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deviation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obtained by taking the square root of the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b1699f245f078d3c6c8ac466cf728e0a52c13"/>
</p:tagLst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E39A3ED730EF40BC95659DEDC34250" ma:contentTypeVersion="4" ma:contentTypeDescription="Create a new document." ma:contentTypeScope="" ma:versionID="35ae4085b5cb6bde6e905c69dcb10e27">
  <xsd:schema xmlns:xsd="http://www.w3.org/2001/XMLSchema" xmlns:xs="http://www.w3.org/2001/XMLSchema" xmlns:p="http://schemas.microsoft.com/office/2006/metadata/properties" xmlns:ns2="2e108766-8a5d-4dd6-bf2d-0e83b2e3ea10" targetNamespace="http://schemas.microsoft.com/office/2006/metadata/properties" ma:root="true" ma:fieldsID="6e076ca49e7c802acdbea8cc88235627" ns2:_="">
    <xsd:import namespace="2e108766-8a5d-4dd6-bf2d-0e83b2e3e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08766-8a5d-4dd6-bf2d-0e83b2e3e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7605ED-CCB9-4441-91E0-7F14D93A1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08766-8a5d-4dd6-bf2d-0e83b2e3e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36CF6A-C1C3-4ABA-ACA7-1D450D43CCA9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2e108766-8a5d-4dd6-bf2d-0e83b2e3ea10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93F815B-6E6B-437C-95EA-B6C979BFB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19501</TotalTime>
  <Words>2962</Words>
  <Application>Microsoft Office PowerPoint</Application>
  <PresentationFormat>On-screen Show (4:3)</PresentationFormat>
  <Paragraphs>342</Paragraphs>
  <Slides>46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63" baseType="lpstr">
      <vt:lpstr>Arial</vt:lpstr>
      <vt:lpstr>Calibri</vt:lpstr>
      <vt:lpstr>Cambria Math</vt:lpstr>
      <vt:lpstr>Courier New</vt:lpstr>
      <vt:lpstr>Source Sans Pro</vt:lpstr>
      <vt:lpstr>STIX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Equation</vt:lpstr>
      <vt:lpstr>Worksheet</vt:lpstr>
      <vt:lpstr>PowerPoint Presentation</vt:lpstr>
      <vt:lpstr>Review from session 4</vt:lpstr>
      <vt:lpstr>Review from session 4 continued</vt:lpstr>
      <vt:lpstr>Review from session 4 end</vt:lpstr>
      <vt:lpstr>3.2 Measures of Dispersion for Ungrouped Data</vt:lpstr>
      <vt:lpstr>Range</vt:lpstr>
      <vt:lpstr>Example 3-13</vt:lpstr>
      <vt:lpstr>Range Disadvantages</vt:lpstr>
      <vt:lpstr>Variance (Var) and Standard Deviation (SD) (1 of 2)</vt:lpstr>
      <vt:lpstr>Variance (Var) and Standard Deviation (SD) (2 of 2)</vt:lpstr>
      <vt:lpstr>Table 3.5</vt:lpstr>
      <vt:lpstr>Observations on SD and Var</vt:lpstr>
      <vt:lpstr>Example 3-14</vt:lpstr>
      <vt:lpstr>Example 3-14: Excel solution</vt:lpstr>
      <vt:lpstr>Example 3-15</vt:lpstr>
      <vt:lpstr>Coefficient of Variation (CV)</vt:lpstr>
      <vt:lpstr>Example 3-16</vt:lpstr>
      <vt:lpstr>Example 3-16: Solution</vt:lpstr>
      <vt:lpstr>Population Parameter Versus Sample Statistic</vt:lpstr>
      <vt:lpstr>3.4 Use of Standard Deviation</vt:lpstr>
      <vt:lpstr>Empirical Rule</vt:lpstr>
      <vt:lpstr>Figure 3.9 Illustration of the Empirical Rule</vt:lpstr>
      <vt:lpstr>Example 3-22</vt:lpstr>
      <vt:lpstr>Figure 3.10 Portion of People 16 to 64 Yrs Old</vt:lpstr>
      <vt:lpstr>3.5 Measures of Position</vt:lpstr>
      <vt:lpstr>Quartiles and Interquartile Range (1 of 2)</vt:lpstr>
      <vt:lpstr>Quartiles and Interquartile Range</vt:lpstr>
      <vt:lpstr>Example 3-23</vt:lpstr>
      <vt:lpstr>Example 3-23: Solution (1 of 5)</vt:lpstr>
      <vt:lpstr>Example 3-23: Solution (2 of 5)</vt:lpstr>
      <vt:lpstr>Example 3-23: Solution (3 of 5)</vt:lpstr>
      <vt:lpstr>Example 3-23: Solution (4 of 5)</vt:lpstr>
      <vt:lpstr>Example 3-23: Solution (5 of 5)</vt:lpstr>
      <vt:lpstr>Example 3-24</vt:lpstr>
      <vt:lpstr>Example 3-24: Solution</vt:lpstr>
      <vt:lpstr>Percentiles</vt:lpstr>
      <vt:lpstr>Example 3-25</vt:lpstr>
      <vt:lpstr>Percentile Rank</vt:lpstr>
      <vt:lpstr>Example 3-26</vt:lpstr>
      <vt:lpstr>Example 3-26: Solution</vt:lpstr>
      <vt:lpstr>3.6 Box-and-Whisker Plot</vt:lpstr>
      <vt:lpstr>Example 3-27 (1 of 5)</vt:lpstr>
      <vt:lpstr>Example 3-27 (2 of 5)</vt:lpstr>
      <vt:lpstr>Example 3-27 (3 of 5)</vt:lpstr>
      <vt:lpstr>Example 3-27 (4 of 5)</vt:lpstr>
      <vt:lpstr>Example 3-27 (5 of 5)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Statistics, 9e</dc:title>
  <dc:subject>Statistics</dc:subject>
  <dc:creator>Mann</dc:creator>
  <cp:lastModifiedBy>Victor.Lee1@mail.citytech.cuny.edu</cp:lastModifiedBy>
  <cp:revision>2051</cp:revision>
  <cp:lastPrinted>2017-04-26T13:25:47Z</cp:lastPrinted>
  <dcterms:created xsi:type="dcterms:W3CDTF">2017-04-21T14:49:46Z</dcterms:created>
  <dcterms:modified xsi:type="dcterms:W3CDTF">2022-02-15T06:23:05Z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0x01010070E39A3ED730EF40BC95659DEDC34250</vt:lpwstr>
  </property>
</Properties>
</file>