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6.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4"/>
    <p:sldMasterId id="2147483936" r:id="rId5"/>
    <p:sldMasterId id="2147483943" r:id="rId6"/>
    <p:sldMasterId id="2147483965" r:id="rId7"/>
    <p:sldMasterId id="2147483968" r:id="rId8"/>
    <p:sldMasterId id="2147483971" r:id="rId9"/>
    <p:sldMasterId id="2147483976" r:id="rId10"/>
  </p:sldMasterIdLst>
  <p:notesMasterIdLst>
    <p:notesMasterId r:id="rId48"/>
  </p:notesMasterIdLst>
  <p:sldIdLst>
    <p:sldId id="561" r:id="rId11"/>
    <p:sldId id="457" r:id="rId12"/>
    <p:sldId id="459" r:id="rId13"/>
    <p:sldId id="460" r:id="rId14"/>
    <p:sldId id="461" r:id="rId15"/>
    <p:sldId id="462" r:id="rId16"/>
    <p:sldId id="463" r:id="rId17"/>
    <p:sldId id="464" r:id="rId18"/>
    <p:sldId id="466" r:id="rId19"/>
    <p:sldId id="467" r:id="rId20"/>
    <p:sldId id="563" r:id="rId21"/>
    <p:sldId id="472" r:id="rId22"/>
    <p:sldId id="474" r:id="rId23"/>
    <p:sldId id="477" r:id="rId24"/>
    <p:sldId id="479" r:id="rId25"/>
    <p:sldId id="480" r:id="rId26"/>
    <p:sldId id="481" r:id="rId27"/>
    <p:sldId id="570" r:id="rId28"/>
    <p:sldId id="485" r:id="rId29"/>
    <p:sldId id="486" r:id="rId30"/>
    <p:sldId id="492" r:id="rId31"/>
    <p:sldId id="564" r:id="rId32"/>
    <p:sldId id="494" r:id="rId33"/>
    <p:sldId id="496" r:id="rId34"/>
    <p:sldId id="497" r:id="rId35"/>
    <p:sldId id="498" r:id="rId36"/>
    <p:sldId id="501" r:id="rId37"/>
    <p:sldId id="515" r:id="rId38"/>
    <p:sldId id="516" r:id="rId39"/>
    <p:sldId id="517" r:id="rId40"/>
    <p:sldId id="518" r:id="rId41"/>
    <p:sldId id="571" r:id="rId42"/>
    <p:sldId id="572" r:id="rId43"/>
    <p:sldId id="523" r:id="rId44"/>
    <p:sldId id="524" r:id="rId45"/>
    <p:sldId id="526" r:id="rId46"/>
    <p:sldId id="529" r:id="rId4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userDrawn="1">
          <p15:clr>
            <a:srgbClr val="A4A3A4"/>
          </p15:clr>
        </p15:guide>
        <p15:guide id="3" orient="horz" pos="1108" userDrawn="1">
          <p15:clr>
            <a:srgbClr val="A4A3A4"/>
          </p15:clr>
        </p15:guide>
        <p15:guide id="4" pos="4458" userDrawn="1">
          <p15:clr>
            <a:srgbClr val="A4A3A4"/>
          </p15:clr>
        </p15:guide>
        <p15:guide id="5" orient="horz" pos="2208">
          <p15:clr>
            <a:srgbClr val="A4A3A4"/>
          </p15:clr>
        </p15:guide>
        <p15:guide id="6" pos="2832">
          <p15:clr>
            <a:srgbClr val="A4A3A4"/>
          </p15:clr>
        </p15:guide>
        <p15:guide id="7" pos="5557">
          <p15:clr>
            <a:srgbClr val="A4A3A4"/>
          </p15:clr>
        </p15:guide>
        <p15:guide id="8" pos="203">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vin, Megan - Hoboken" initials="MG" lastIdx="38" clrIdx="0"/>
  <p:cmAuthor id="1" name="Michael, Leah - Indianapolis" initials="LM" lastIdx="9" clrIdx="1"/>
  <p:cmAuthor id="2" name="Heaney, Barbara - Hoboken" initials="BH" lastIdx="3" clrIdx="2"/>
  <p:cmAuthor id="3" name="Perry, Nancy - Hoboken" initials="NP" lastIdx="21" clrIdx="3"/>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7F"/>
    <a:srgbClr val="931B21"/>
    <a:srgbClr val="930000"/>
    <a:srgbClr val="EAEAE9"/>
    <a:srgbClr val="E4E5E3"/>
    <a:srgbClr val="F2F2F1"/>
    <a:srgbClr val="EB9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32" autoAdjust="0"/>
    <p:restoredTop sz="86327" autoAdjust="0"/>
  </p:normalViewPr>
  <p:slideViewPr>
    <p:cSldViewPr>
      <p:cViewPr varScale="1">
        <p:scale>
          <a:sx n="115" d="100"/>
          <a:sy n="115" d="100"/>
        </p:scale>
        <p:origin x="1620" y="84"/>
      </p:cViewPr>
      <p:guideLst>
        <p:guide orient="horz" pos="2112"/>
        <p:guide pos="2880"/>
        <p:guide orient="horz" pos="1108"/>
        <p:guide pos="4458"/>
        <p:guide orient="horz" pos="2208"/>
        <p:guide pos="2832"/>
        <p:guide pos="5557"/>
        <p:guide pos="203"/>
      </p:guideLst>
    </p:cSldViewPr>
  </p:slideViewPr>
  <p:outlineViewPr>
    <p:cViewPr>
      <p:scale>
        <a:sx n="33" d="100"/>
        <a:sy n="33" d="100"/>
      </p:scale>
      <p:origin x="0" y="-3672"/>
    </p:cViewPr>
  </p:outlineViewPr>
  <p:notesTextViewPr>
    <p:cViewPr>
      <p:scale>
        <a:sx n="66" d="100"/>
        <a:sy n="66" d="100"/>
      </p:scale>
      <p:origin x="0" y="0"/>
    </p:cViewPr>
  </p:notesTextViewPr>
  <p:sorterViewPr>
    <p:cViewPr>
      <p:scale>
        <a:sx n="70" d="100"/>
        <a:sy n="70" d="100"/>
      </p:scale>
      <p:origin x="0" y="6254"/>
    </p:cViewPr>
  </p:sorterViewPr>
  <p:notesViewPr>
    <p:cSldViewPr>
      <p:cViewPr varScale="1">
        <p:scale>
          <a:sx n="91" d="100"/>
          <a:sy n="91" d="100"/>
        </p:scale>
        <p:origin x="2472" y="184"/>
      </p:cViewPr>
      <p:guideLst>
        <p:guide orient="horz" pos="3024"/>
        <p:guide pos="2304"/>
      </p:guideLst>
    </p:cSldViewPr>
  </p:notes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presProps" Target="pres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notesMaster" Target="notesMasters/notesMaster1.xml"/><Relationship Id="rId8" Type="http://schemas.openxmlformats.org/officeDocument/2006/relationships/slideMaster" Target="slideMasters/slideMaster5.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20" Type="http://schemas.openxmlformats.org/officeDocument/2006/relationships/slide" Target="slides/slide10.xml"/><Relationship Id="rId41" Type="http://schemas.openxmlformats.org/officeDocument/2006/relationships/slide" Target="slides/slide3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46.wmf"/><Relationship Id="rId4" Type="http://schemas.openxmlformats.org/officeDocument/2006/relationships/image" Target="../media/image4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194C1A8-DC4B-4329-AF88-FD913597DE85}" type="datetimeFigureOut">
              <a:rPr lang="en-US" smtClean="0"/>
              <a:pPr/>
              <a:t>2/3/2022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8073E54-D085-4E2E-B9A5-A53D7E51940E}" type="slidenum">
              <a:rPr lang="en-US" smtClean="0"/>
              <a:pPr/>
              <a:t>‹#›</a:t>
            </a:fld>
            <a:endParaRPr lang="en-US" dirty="0"/>
          </a:p>
        </p:txBody>
      </p:sp>
    </p:spTree>
    <p:extLst>
      <p:ext uri="{BB962C8B-B14F-4D97-AF65-F5344CB8AC3E}">
        <p14:creationId xmlns:p14="http://schemas.microsoft.com/office/powerpoint/2010/main" val="26307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8073E54-D085-4E2E-B9A5-A53D7E51940E}" type="slidenum">
              <a:rPr lang="en-US" smtClean="0"/>
              <a:pPr/>
              <a:t>24</a:t>
            </a:fld>
            <a:endParaRPr lang="en-US" dirty="0"/>
          </a:p>
        </p:txBody>
      </p:sp>
    </p:spTree>
    <p:extLst>
      <p:ext uri="{BB962C8B-B14F-4D97-AF65-F5344CB8AC3E}">
        <p14:creationId xmlns:p14="http://schemas.microsoft.com/office/powerpoint/2010/main" val="4163450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er: Version A">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152400" y="365125"/>
            <a:ext cx="8839200" cy="1387475"/>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3" name="Edition"/>
          <p:cNvSpPr>
            <a:spLocks noGrp="1"/>
          </p:cNvSpPr>
          <p:nvPr>
            <p:ph sz="quarter" idx="21" hasCustomPrompt="1"/>
          </p:nvPr>
        </p:nvSpPr>
        <p:spPr>
          <a:xfrm>
            <a:off x="152400" y="1828800"/>
            <a:ext cx="8839200" cy="457200"/>
          </a:xfrm>
          <a:prstGeom prst="rect">
            <a:avLst/>
          </a:prstGeom>
        </p:spPr>
        <p:txBody>
          <a:bodyPr/>
          <a:lstStyle>
            <a:lvl1pPr marL="0" indent="0" algn="ctr">
              <a:buNone/>
              <a:defRPr sz="2900" b="1" i="0">
                <a:latin typeface="Times New Roman" charset="0"/>
                <a:ea typeface="Times New Roman" charset="0"/>
                <a:cs typeface="Times New Roman" charset="0"/>
              </a:defRPr>
            </a:lvl1pPr>
            <a:lvl2pPr marL="457200" indent="0" algn="ctr">
              <a:buNone/>
              <a:defRPr b="1" i="0">
                <a:latin typeface="Times New Roman" charset="0"/>
                <a:ea typeface="Times New Roman" charset="0"/>
                <a:cs typeface="Times New Roman" charset="0"/>
              </a:defRPr>
            </a:lvl2pPr>
            <a:lvl3pPr marL="914400" indent="0" algn="ctr">
              <a:buNone/>
              <a:defRPr b="1" i="0">
                <a:latin typeface="Times New Roman" charset="0"/>
                <a:ea typeface="Times New Roman" charset="0"/>
                <a:cs typeface="Times New Roman" charset="0"/>
              </a:defRPr>
            </a:lvl3pPr>
            <a:lvl4pPr marL="1371600" indent="0" algn="ctr">
              <a:buNone/>
              <a:defRPr b="1" i="0">
                <a:latin typeface="Times New Roman" charset="0"/>
                <a:ea typeface="Times New Roman" charset="0"/>
                <a:cs typeface="Times New Roman" charset="0"/>
              </a:defRPr>
            </a:lvl4pPr>
            <a:lvl5pPr marL="1828800" indent="0" algn="ctr">
              <a:buNone/>
              <a:defRPr b="1" i="0">
                <a:latin typeface="Times New Roman" charset="0"/>
                <a:ea typeface="Times New Roman" charset="0"/>
                <a:cs typeface="Times New Roman" charset="0"/>
              </a:defRPr>
            </a:lvl5pPr>
          </a:lstStyle>
          <a:p>
            <a:pPr lvl="0"/>
            <a:r>
              <a:rPr lang="en-US" dirty="0"/>
              <a:t>Third Edition</a:t>
            </a:r>
          </a:p>
        </p:txBody>
      </p:sp>
      <p:sp>
        <p:nvSpPr>
          <p:cNvPr id="5" name="Author"/>
          <p:cNvSpPr>
            <a:spLocks noGrp="1"/>
          </p:cNvSpPr>
          <p:nvPr>
            <p:ph sz="quarter" idx="22" hasCustomPrompt="1"/>
          </p:nvPr>
        </p:nvSpPr>
        <p:spPr>
          <a:xfrm>
            <a:off x="152400" y="2363724"/>
            <a:ext cx="8839200" cy="685800"/>
          </a:xfrm>
          <a:prstGeom prst="rect">
            <a:avLst/>
          </a:prstGeom>
        </p:spPr>
        <p:txBody>
          <a:bodyPr/>
          <a:lstStyle>
            <a:lvl1pPr marL="0" indent="0" algn="ctr">
              <a:buNone/>
              <a:defRPr b="0" i="0">
                <a:solidFill>
                  <a:schemeClr val="accent2"/>
                </a:solidFill>
                <a:latin typeface="Times New Roman" charset="0"/>
                <a:ea typeface="Times New Roman" charset="0"/>
                <a:cs typeface="Times New Roman" charset="0"/>
              </a:defRPr>
            </a:lvl1pPr>
          </a:lstStyle>
          <a:p>
            <a:pPr lvl="0"/>
            <a:r>
              <a:rPr lang="en-US" dirty="0"/>
              <a:t>David Klein</a:t>
            </a:r>
          </a:p>
        </p:txBody>
      </p:sp>
      <p:sp>
        <p:nvSpPr>
          <p:cNvPr id="29" name="CN"/>
          <p:cNvSpPr>
            <a:spLocks noGrp="1"/>
          </p:cNvSpPr>
          <p:nvPr>
            <p:ph sz="quarter" idx="19" hasCustomPrompt="1"/>
          </p:nvPr>
        </p:nvSpPr>
        <p:spPr>
          <a:xfrm>
            <a:off x="152400" y="37338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31" name="CT"/>
          <p:cNvSpPr>
            <a:spLocks noGrp="1"/>
          </p:cNvSpPr>
          <p:nvPr>
            <p:ph sz="quarter" idx="20" hasCustomPrompt="1"/>
          </p:nvPr>
        </p:nvSpPr>
        <p:spPr>
          <a:xfrm>
            <a:off x="152400" y="4419600"/>
            <a:ext cx="8839200" cy="22860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Tree>
    <p:extLst>
      <p:ext uri="{BB962C8B-B14F-4D97-AF65-F5344CB8AC3E}">
        <p14:creationId xmlns:p14="http://schemas.microsoft.com/office/powerpoint/2010/main" val="82637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pter Outline: Version E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with No Numbers and One-column</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340378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pter Outline: Version F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numCol="2"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and Double-numbered</a:t>
            </a:r>
          </a:p>
          <a:p>
            <a:pPr lvl="0"/>
            <a:r>
              <a:rPr lang="en-US" dirty="0"/>
              <a:t>1.2	It is Two-column </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205187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pter Outline: Version F2 (2 text boxes)">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1"/>
          <p:cNvSpPr>
            <a:spLocks noGrp="1"/>
          </p:cNvSpPr>
          <p:nvPr>
            <p:ph sz="quarter" idx="14" hasCustomPrompt="1"/>
          </p:nvPr>
        </p:nvSpPr>
        <p:spPr>
          <a:xfrm>
            <a:off x="304800"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(2 Boxes) and Double-numbered</a:t>
            </a:r>
          </a:p>
          <a:p>
            <a:pPr lvl="0"/>
            <a:r>
              <a:rPr lang="en-US" dirty="0"/>
              <a:t>1.2	It is Two-column </a:t>
            </a:r>
          </a:p>
          <a:p>
            <a:pPr lvl="0"/>
            <a:r>
              <a:rPr lang="en-US" dirty="0"/>
              <a:t>1.3	This Outline Has No Sub-lists</a:t>
            </a:r>
          </a:p>
          <a:p>
            <a:pPr lvl="0"/>
            <a:r>
              <a:rPr lang="en-US" dirty="0"/>
              <a:t>1.4	This List Is Double-numbered</a:t>
            </a:r>
          </a:p>
        </p:txBody>
      </p:sp>
      <p:sp>
        <p:nvSpPr>
          <p:cNvPr id="7" name="COBNL2"/>
          <p:cNvSpPr>
            <a:spLocks noGrp="1"/>
          </p:cNvSpPr>
          <p:nvPr>
            <p:ph sz="quarter" idx="15" hasCustomPrompt="1"/>
          </p:nvPr>
        </p:nvSpPr>
        <p:spPr>
          <a:xfrm>
            <a:off x="4767262"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1.9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1410060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pter Outline: Version G">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7"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520700" indent="-508000">
              <a:spcBef>
                <a:spcPts val="2000"/>
              </a:spcBef>
              <a:buNone/>
              <a:tabLst/>
              <a:defRPr sz="2800" b="0" i="0" baseline="0">
                <a:solidFill>
                  <a:schemeClr val="accent2"/>
                </a:solidFill>
                <a:latin typeface="Times New Roman" charset="0"/>
                <a:ea typeface="Times New Roman" charset="0"/>
                <a:cs typeface="Times New Roman" charset="0"/>
              </a:defRPr>
            </a:lvl2pPr>
            <a:lvl3pPr marL="635000" marR="0" indent="-395288" algn="l" defTabSz="914400" rtl="0" eaLnBrk="1" fontAlgn="auto" latinLnBrk="0" hangingPunct="1">
              <a:lnSpc>
                <a:spcPct val="90000"/>
              </a:lnSpc>
              <a:spcBef>
                <a:spcPts val="1000"/>
              </a:spcBef>
              <a:spcAft>
                <a:spcPts val="0"/>
              </a:spcAft>
              <a:buClr>
                <a:schemeClr val="accent2"/>
              </a:buClr>
              <a:buSzTx/>
              <a:buFont typeface="+mj-lt"/>
              <a:buAutoNum type="arabicPeriod"/>
              <a:tabLst/>
              <a:defRPr sz="2800" b="0" i="0">
                <a:solidFill>
                  <a:schemeClr val="tx1"/>
                </a:solidFill>
                <a:latin typeface="Times New Roman" charset="0"/>
                <a:ea typeface="Times New Roman" charset="0"/>
                <a:cs typeface="Times New Roman" charset="0"/>
              </a:defRPr>
            </a:lvl3pPr>
          </a:lstStyle>
          <a:p>
            <a:pPr lvl="0"/>
            <a:r>
              <a:rPr lang="en-US" dirty="0"/>
              <a:t>This Is a Sample Outline with No Numbers</a:t>
            </a:r>
          </a:p>
          <a:p>
            <a:pPr lvl="1"/>
            <a:r>
              <a:rPr lang="en-US" dirty="0"/>
              <a:t>Learning Objective</a:t>
            </a:r>
          </a:p>
          <a:p>
            <a:pPr lvl="2"/>
            <a:r>
              <a:rPr lang="en-US" dirty="0"/>
              <a:t>Describe what racial &amp; ethnic group make up Latin America.</a:t>
            </a:r>
          </a:p>
          <a:p>
            <a:pPr lvl="2"/>
            <a:r>
              <a:rPr lang="en-US" dirty="0"/>
              <a:t>Explain Latin American agricultural systems.</a:t>
            </a:r>
          </a:p>
          <a:p>
            <a:pPr lvl="2"/>
            <a:r>
              <a:rPr lang="en-US" dirty="0"/>
              <a:t>Critically evaluate models of biodiversity conservation in the Latin American context.</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195633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arning Objectives: Version A">
    <p:spTree>
      <p:nvGrpSpPr>
        <p:cNvPr id="1" name=""/>
        <p:cNvGrpSpPr/>
        <p:nvPr/>
      </p:nvGrpSpPr>
      <p:grpSpPr>
        <a:xfrm>
          <a:off x="0" y="0"/>
          <a:ext cx="0" cy="0"/>
          <a:chOff x="0" y="0"/>
          <a:chExt cx="0" cy="0"/>
        </a:xfrm>
      </p:grpSpPr>
      <p:sp>
        <p:nvSpPr>
          <p:cNvPr id="2"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9" name="LONL"/>
          <p:cNvSpPr>
            <a:spLocks noGrp="1"/>
          </p:cNvSpPr>
          <p:nvPr>
            <p:ph sz="quarter" idx="16"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6" name="Slide Number Placeholder 5"/>
          <p:cNvSpPr>
            <a:spLocks noGrp="1"/>
          </p:cNvSpPr>
          <p:nvPr>
            <p:ph type="sldNum" sz="quarter" idx="12"/>
          </p:nvPr>
        </p:nvSpPr>
        <p:spPr>
          <a:xfrm>
            <a:off x="6457950" y="6356350"/>
            <a:ext cx="2381250" cy="365125"/>
          </a:xfrm>
          <a:prstGeom prst="rect">
            <a:avLst/>
          </a:prstGeom>
        </p:spPr>
        <p:txBody>
          <a:bodyPr/>
          <a:lstStyle/>
          <a:p>
            <a:fld id="{957104EA-F2AF-1046-9253-EE8D978719B5}" type="slidenum">
              <a:rPr lang="en-US" smtClean="0"/>
              <a:pPr/>
              <a:t>‹#›</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r>
              <a:rPr lang="en-IN" dirty="0"/>
              <a:t>Copyright ©2016 John Wiley &amp; Sons, Inc.</a:t>
            </a:r>
            <a:r>
              <a:rPr lang="en-US" dirty="0"/>
              <a:t> </a:t>
            </a:r>
          </a:p>
        </p:txBody>
      </p:sp>
    </p:spTree>
    <p:extLst>
      <p:ext uri="{BB962C8B-B14F-4D97-AF65-F5344CB8AC3E}">
        <p14:creationId xmlns:p14="http://schemas.microsoft.com/office/powerpoint/2010/main" val="1882321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arning Objectives: Version B">
    <p:spTree>
      <p:nvGrpSpPr>
        <p:cNvPr id="1" name=""/>
        <p:cNvGrpSpPr/>
        <p:nvPr/>
      </p:nvGrpSpPr>
      <p:grpSpPr>
        <a:xfrm>
          <a:off x="0" y="0"/>
          <a:ext cx="0" cy="0"/>
          <a:chOff x="0" y="0"/>
          <a:chExt cx="0" cy="0"/>
        </a:xfrm>
      </p:grpSpPr>
      <p:sp>
        <p:nvSpPr>
          <p:cNvPr id="8"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7" name="LOBL"/>
          <p:cNvSpPr>
            <a:spLocks noGrp="1"/>
          </p:cNvSpPr>
          <p:nvPr>
            <p:ph sz="quarter" idx="16" hasCustomPrompt="1"/>
          </p:nvPr>
        </p:nvSpPr>
        <p:spPr>
          <a:xfrm>
            <a:off x="304800" y="1752600"/>
            <a:ext cx="8534400" cy="4495800"/>
          </a:xfrm>
          <a:prstGeom prst="rect">
            <a:avLst/>
          </a:prstGeom>
        </p:spPr>
        <p:txBody>
          <a:bodyPr/>
          <a:lstStyle>
            <a:lvl1pPr marL="292608" indent="-292608">
              <a:buClr>
                <a:schemeClr val="accent2"/>
              </a:buClr>
              <a:buFont typeface="Arial" charset="0"/>
              <a:buChar char="•"/>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Tree>
    <p:extLst>
      <p:ext uri="{BB962C8B-B14F-4D97-AF65-F5344CB8AC3E}">
        <p14:creationId xmlns:p14="http://schemas.microsoft.com/office/powerpoint/2010/main" val="817718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cept Check Question (1of 2)">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pPr lvl="0"/>
            <a:r>
              <a:rPr lang="en-US" dirty="0"/>
              <a:t>1.1 Periodicity Assumption</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
        <p:nvSpPr>
          <p:cNvPr id="7" name="Content Placeholder 6"/>
          <p:cNvSpPr>
            <a:spLocks noGrp="1"/>
          </p:cNvSpPr>
          <p:nvPr>
            <p:ph sz="quarter" idx="16" hasCustomPrompt="1"/>
          </p:nvPr>
        </p:nvSpPr>
        <p:spPr>
          <a:xfrm>
            <a:off x="304800" y="1752600"/>
            <a:ext cx="8534400" cy="4419600"/>
          </a:xfrm>
          <a:prstGeom prst="rect">
            <a:avLst/>
          </a:prstGeom>
        </p:spPr>
        <p:txBody>
          <a:bodyPr/>
          <a:lstStyle>
            <a:lvl1pPr marL="0" indent="0">
              <a:spcBef>
                <a:spcPts val="1000"/>
              </a:spcBef>
              <a:buNone/>
              <a:defRPr sz="2800" baseline="0">
                <a:latin typeface="Times New Roman" charset="0"/>
                <a:ea typeface="Times New Roman" charset="0"/>
                <a:cs typeface="Times New Roman" charset="0"/>
              </a:defRPr>
            </a:lvl1pPr>
            <a:lvl2pPr marL="804672" indent="-448056">
              <a:spcBef>
                <a:spcPts val="1000"/>
              </a:spcBef>
              <a:buClr>
                <a:schemeClr val="accent2"/>
              </a:buClr>
              <a:buFont typeface="+mj-lt"/>
              <a:buAutoNum type="alphaLcPeriod"/>
              <a:defRPr sz="2800" baseline="0">
                <a:latin typeface="Times New Roman" charset="0"/>
                <a:ea typeface="Times New Roman" charset="0"/>
                <a:cs typeface="Times New Roman" charset="0"/>
              </a:defRPr>
            </a:lvl2pPr>
            <a:lvl3pPr marL="914400" indent="0">
              <a:buNone/>
              <a:defRPr sz="3000">
                <a:latin typeface="STIX" charset="0"/>
                <a:ea typeface="STIX" charset="0"/>
                <a:cs typeface="STIX" charset="0"/>
              </a:defRPr>
            </a:lvl3pPr>
            <a:lvl4pPr marL="1371600" indent="0">
              <a:buNone/>
              <a:defRPr sz="3000">
                <a:latin typeface="STIX" charset="0"/>
                <a:ea typeface="STIX" charset="0"/>
                <a:cs typeface="STIX" charset="0"/>
              </a:defRPr>
            </a:lvl4pPr>
            <a:lvl5pPr marL="1828800" indent="0">
              <a:buNone/>
              <a:defRPr sz="3000">
                <a:latin typeface="STIX" charset="0"/>
                <a:ea typeface="STIX" charset="0"/>
                <a:cs typeface="STIX" charset="0"/>
              </a:defRPr>
            </a:lvl5pPr>
          </a:lstStyle>
          <a:p>
            <a:pPr lvl="0"/>
            <a:r>
              <a:rPr lang="en-US" dirty="0"/>
              <a:t>Which one of these statements about the accrual basis of accounting is false?</a:t>
            </a:r>
          </a:p>
          <a:p>
            <a:pPr lvl="1"/>
            <a:r>
              <a:rPr lang="en-US" dirty="0"/>
              <a:t>Companies record events that change their financial statements in the period in which event occur, even if cash was not exchanged.</a:t>
            </a:r>
          </a:p>
          <a:p>
            <a:pPr lvl="1"/>
            <a:r>
              <a:rPr lang="en-US" dirty="0"/>
              <a:t>Companies recognize revenue in the period in which the performance obligation is satisfied.</a:t>
            </a:r>
          </a:p>
          <a:p>
            <a:pPr lvl="1"/>
            <a:r>
              <a:rPr lang="en-US" dirty="0"/>
              <a:t>This basis is accord with generally accepted accounting principles.</a:t>
            </a:r>
          </a:p>
        </p:txBody>
      </p:sp>
    </p:spTree>
    <p:extLst>
      <p:ext uri="{BB962C8B-B14F-4D97-AF65-F5344CB8AC3E}">
        <p14:creationId xmlns:p14="http://schemas.microsoft.com/office/powerpoint/2010/main" val="812438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cept Check Question (2of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1.1 Periodicity Assumption</a:t>
            </a:r>
          </a:p>
        </p:txBody>
      </p:sp>
      <p:sp>
        <p:nvSpPr>
          <p:cNvPr id="12" name="Question"/>
          <p:cNvSpPr>
            <a:spLocks noGrp="1"/>
          </p:cNvSpPr>
          <p:nvPr>
            <p:ph sz="quarter" idx="15" hasCustomPrompt="1"/>
          </p:nvPr>
        </p:nvSpPr>
        <p:spPr>
          <a:xfrm>
            <a:off x="304800" y="1752600"/>
            <a:ext cx="8534400" cy="4419600"/>
          </a:xfrm>
          <a:prstGeom prst="rect">
            <a:avLst/>
          </a:prstGeom>
        </p:spPr>
        <p:txBody>
          <a:bodyPr/>
          <a:lstStyle>
            <a:lvl1pPr marL="0" indent="0">
              <a:spcBef>
                <a:spcPts val="1000"/>
              </a:spcBef>
              <a:buNone/>
              <a:tabLst/>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None/>
              <a:tabLst/>
              <a:defRPr sz="2800" b="0" i="0" baseline="0">
                <a:solidFill>
                  <a:schemeClr val="tx1"/>
                </a:solidFill>
                <a:latin typeface="Times New Roman" charset="0"/>
                <a:ea typeface="Times New Roman" charset="0"/>
                <a:cs typeface="Times New Roman" charset="0"/>
              </a:defRPr>
            </a:lvl2pPr>
            <a:lvl3pPr marL="349250" indent="-336550">
              <a:buClr>
                <a:schemeClr val="accent1"/>
              </a:buClr>
              <a:buFont typeface="Wingdings" charset="2"/>
              <a:buChar char="ü"/>
              <a:tabLst>
                <a:tab pos="796925" algn="l"/>
              </a:tabLst>
              <a:defRPr sz="2800" b="0" i="0">
                <a:latin typeface="Times New Roman" charset="0"/>
                <a:ea typeface="Times New Roman" charset="0"/>
                <a:cs typeface="Times New Roman" charset="0"/>
              </a:defRPr>
            </a:lvl3pPr>
          </a:lstStyle>
          <a:p>
            <a:pPr lvl="0"/>
            <a:r>
              <a:rPr lang="en-US" dirty="0"/>
              <a:t>Which one of these statements about the accrual basis of accounting is false?</a:t>
            </a:r>
          </a:p>
          <a:p>
            <a:pPr lvl="1"/>
            <a:r>
              <a:rPr lang="en-US" dirty="0"/>
              <a:t>a.  Companies record events that change their financial statements in the period in which event occur, even if cash was not exchanged.</a:t>
            </a:r>
          </a:p>
          <a:p>
            <a:pPr lvl="2"/>
            <a:r>
              <a:rPr lang="en-US" dirty="0"/>
              <a:t>b.  Companies recognize revenue in the period in which 	the performance obligation is satisfied.</a:t>
            </a:r>
          </a:p>
          <a:p>
            <a:pPr lvl="1"/>
            <a:r>
              <a:rPr lang="en-US" dirty="0"/>
              <a:t>c.  This basis is accord with generally accepted accounting principles.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Tree>
    <p:extLst>
      <p:ext uri="{BB962C8B-B14F-4D97-AF65-F5344CB8AC3E}">
        <p14:creationId xmlns:p14="http://schemas.microsoft.com/office/powerpoint/2010/main" val="852393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905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
        <p:nvSpPr>
          <p:cNvPr id="7" name="Content Placeholder 6">
            <a:extLst>
              <a:ext uri="{FF2B5EF4-FFF2-40B4-BE49-F238E27FC236}">
                <a16:creationId xmlns:a16="http://schemas.microsoft.com/office/drawing/2014/main" id="{3A107DC3-1D90-419E-B11C-A853993F33FB}"/>
              </a:ext>
            </a:extLst>
          </p:cNvPr>
          <p:cNvSpPr>
            <a:spLocks noGrp="1"/>
          </p:cNvSpPr>
          <p:nvPr>
            <p:ph sz="quarter" idx="17"/>
          </p:nvPr>
        </p:nvSpPr>
        <p:spPr>
          <a:xfrm>
            <a:off x="304800" y="3810000"/>
            <a:ext cx="8534400" cy="228600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1332506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hasCustomPrompt="1"/>
          </p:nvPr>
        </p:nvSpPr>
        <p:spPr>
          <a:xfrm>
            <a:off x="304800" y="1752600"/>
            <a:ext cx="8534400" cy="4114800"/>
          </a:xfrm>
          <a:prstGeom prst="rect">
            <a:avLst/>
          </a:prstGeom>
        </p:spPr>
        <p:txBody>
          <a:bodyPr/>
          <a:lstStyle>
            <a:lvl1pPr marL="292608" indent="-292608">
              <a:spcBef>
                <a:spcPts val="1000"/>
              </a:spcBef>
              <a:buClr>
                <a:schemeClr val="accent2"/>
              </a:buClr>
              <a:buFont typeface="Arial" charset="0"/>
              <a:buChar char="•"/>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Form of communication using sounds and symbols combined according to specified rules</a:t>
            </a:r>
          </a:p>
        </p:txBody>
      </p:sp>
      <p:sp>
        <p:nvSpPr>
          <p:cNvPr id="9" name="Media LInk"/>
          <p:cNvSpPr>
            <a:spLocks noGrp="1"/>
          </p:cNvSpPr>
          <p:nvPr>
            <p:ph sz="quarter" idx="16" hasCustomPrompt="1"/>
          </p:nvPr>
        </p:nvSpPr>
        <p:spPr>
          <a:xfrm>
            <a:off x="304800" y="58674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r>
              <a:rPr lang="en-US" dirty="0"/>
              <a:t>Media link placeholder</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Tree>
    <p:extLst>
      <p:ext uri="{BB962C8B-B14F-4D97-AF65-F5344CB8AC3E}">
        <p14:creationId xmlns:p14="http://schemas.microsoft.com/office/powerpoint/2010/main" val="70060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ener: Version B">
    <p:spTree>
      <p:nvGrpSpPr>
        <p:cNvPr id="1" name=""/>
        <p:cNvGrpSpPr/>
        <p:nvPr/>
      </p:nvGrpSpPr>
      <p:grpSpPr>
        <a:xfrm>
          <a:off x="0" y="0"/>
          <a:ext cx="0" cy="0"/>
          <a:chOff x="0" y="0"/>
          <a:chExt cx="0" cy="0"/>
        </a:xfrm>
      </p:grpSpPr>
      <p:sp>
        <p:nvSpPr>
          <p:cNvPr id="13" name="CN"/>
          <p:cNvSpPr>
            <a:spLocks noGrp="1"/>
          </p:cNvSpPr>
          <p:nvPr>
            <p:ph sz="quarter" idx="19" hasCustomPrompt="1"/>
          </p:nvPr>
        </p:nvSpPr>
        <p:spPr>
          <a:xfrm>
            <a:off x="152400" y="2286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14" name="CT"/>
          <p:cNvSpPr>
            <a:spLocks noGrp="1"/>
          </p:cNvSpPr>
          <p:nvPr>
            <p:ph sz="quarter" idx="20" hasCustomPrompt="1"/>
          </p:nvPr>
        </p:nvSpPr>
        <p:spPr>
          <a:xfrm>
            <a:off x="152400" y="838200"/>
            <a:ext cx="8839200" cy="22098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
        <p:nvSpPr>
          <p:cNvPr id="8" name="Title "/>
          <p:cNvSpPr>
            <a:spLocks noGrp="1"/>
          </p:cNvSpPr>
          <p:nvPr>
            <p:ph type="title" hasCustomPrompt="1"/>
          </p:nvPr>
        </p:nvSpPr>
        <p:spPr>
          <a:xfrm>
            <a:off x="152400" y="3505200"/>
            <a:ext cx="8839200" cy="1447800"/>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15" name="Edition"/>
          <p:cNvSpPr>
            <a:spLocks noGrp="1"/>
          </p:cNvSpPr>
          <p:nvPr>
            <p:ph sz="quarter" idx="17" hasCustomPrompt="1"/>
          </p:nvPr>
        </p:nvSpPr>
        <p:spPr>
          <a:xfrm>
            <a:off x="152400" y="5029200"/>
            <a:ext cx="8839200" cy="762000"/>
          </a:xfrm>
          <a:prstGeom prst="rect">
            <a:avLst/>
          </a:prstGeom>
        </p:spPr>
        <p:txBody>
          <a:bodyPr/>
          <a:lstStyle>
            <a:lvl1pPr marL="0" indent="0" algn="ctr">
              <a:buNone/>
              <a:defRPr sz="2900" b="1" i="0" baseline="0">
                <a:latin typeface="Times New Roman" charset="0"/>
                <a:ea typeface="Times New Roman" charset="0"/>
                <a:cs typeface="Times New Roman" charset="0"/>
              </a:defRPr>
            </a:lvl1pPr>
          </a:lstStyle>
          <a:p>
            <a:pPr lvl="0"/>
            <a:r>
              <a:rPr lang="en-US" dirty="0"/>
              <a:t>Third Edition</a:t>
            </a:r>
          </a:p>
        </p:txBody>
      </p:sp>
      <p:sp>
        <p:nvSpPr>
          <p:cNvPr id="16" name="Author"/>
          <p:cNvSpPr>
            <a:spLocks noGrp="1"/>
          </p:cNvSpPr>
          <p:nvPr>
            <p:ph sz="quarter" idx="18" hasCustomPrompt="1"/>
          </p:nvPr>
        </p:nvSpPr>
        <p:spPr>
          <a:xfrm>
            <a:off x="152400" y="6096000"/>
            <a:ext cx="8839200" cy="533400"/>
          </a:xfrm>
          <a:prstGeom prst="rect">
            <a:avLst/>
          </a:prstGeom>
        </p:spPr>
        <p:txBody>
          <a:bodyPr/>
          <a:lstStyle>
            <a:lvl1pPr marL="0" indent="0" algn="ctr">
              <a:buNone/>
              <a:defRPr b="0" i="0" baseline="0">
                <a:solidFill>
                  <a:schemeClr val="accent2"/>
                </a:solidFill>
                <a:latin typeface="STIX" charset="0"/>
                <a:ea typeface="STIX" charset="0"/>
                <a:cs typeface="STIX" charset="0"/>
              </a:defRPr>
            </a:lvl1pPr>
          </a:lstStyle>
          <a:p>
            <a:pPr lvl="0"/>
            <a:r>
              <a:rPr lang="en-US" dirty="0"/>
              <a:t>David Klein</a:t>
            </a:r>
          </a:p>
        </p:txBody>
      </p:sp>
    </p:spTree>
    <p:extLst>
      <p:ext uri="{BB962C8B-B14F-4D97-AF65-F5344CB8AC3E}">
        <p14:creationId xmlns:p14="http://schemas.microsoft.com/office/powerpoint/2010/main" val="1064232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ey Term: Version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Anatomy and Physiology Defined</a:t>
            </a:r>
          </a:p>
        </p:txBody>
      </p:sp>
      <p:sp>
        <p:nvSpPr>
          <p:cNvPr id="7" name="Definition of Key Term"/>
          <p:cNvSpPr>
            <a:spLocks noGrp="1"/>
          </p:cNvSpPr>
          <p:nvPr>
            <p:ph sz="quarter" idx="15" hasCustomPrompt="1"/>
          </p:nvPr>
        </p:nvSpPr>
        <p:spPr>
          <a:xfrm>
            <a:off x="304800" y="1905000"/>
            <a:ext cx="8534400" cy="3962400"/>
          </a:xfrm>
          <a:prstGeom prst="rect">
            <a:avLst/>
          </a:prstGeom>
        </p:spPr>
        <p:txBody>
          <a:bodyPr/>
          <a:lstStyle>
            <a:lvl1pPr marL="292608" indent="-292608">
              <a:spcBef>
                <a:spcPts val="1000"/>
              </a:spcBef>
              <a:buClr>
                <a:schemeClr val="accent2"/>
              </a:buClr>
              <a:buFont typeface="Arial" charset="0"/>
              <a:buChar char="•"/>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Anatomy is the science of structure and the relationships among structures.</a:t>
            </a:r>
          </a:p>
          <a:p>
            <a:pPr lvl="0"/>
            <a:r>
              <a:rPr lang="en-US" dirty="0"/>
              <a:t>Physiology is the science of body functions, that is, how the body parts work.</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Tree>
    <p:extLst>
      <p:ext uri="{BB962C8B-B14F-4D97-AF65-F5344CB8AC3E}">
        <p14:creationId xmlns:p14="http://schemas.microsoft.com/office/powerpoint/2010/main" val="662271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for Figure">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11" name="Content Placeholder 10"/>
          <p:cNvSpPr>
            <a:spLocks noGrp="1"/>
          </p:cNvSpPr>
          <p:nvPr>
            <p:ph sz="quarter" idx="16"/>
          </p:nvPr>
        </p:nvSpPr>
        <p:spPr>
          <a:xfrm>
            <a:off x="304800" y="1752600"/>
            <a:ext cx="8534400" cy="3276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cNvSpPr>
            <a:spLocks noGrp="1"/>
          </p:cNvSpPr>
          <p:nvPr>
            <p:ph sz="quarter" idx="15" hasCustomPrompt="1"/>
          </p:nvPr>
        </p:nvSpPr>
        <p:spPr>
          <a:xfrm>
            <a:off x="304800" y="5029200"/>
            <a:ext cx="8534400" cy="1143000"/>
          </a:xfrm>
          <a:prstGeom prst="rect">
            <a:avLst/>
          </a:prstGeom>
        </p:spPr>
        <p:txBody>
          <a:bodyPr/>
          <a:lstStyle>
            <a:lvl1pPr marL="0" indent="0">
              <a:spcBef>
                <a:spcPts val="1000"/>
              </a:spcBef>
              <a:buFont typeface="Arial" charset="0"/>
              <a:buNone/>
              <a:defRPr sz="2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sz="2000" dirty="0"/>
              <a:t>Figure 4.5 Figure title placeholder</a:t>
            </a:r>
          </a:p>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Tree>
    <p:extLst>
      <p:ext uri="{BB962C8B-B14F-4D97-AF65-F5344CB8AC3E}">
        <p14:creationId xmlns:p14="http://schemas.microsoft.com/office/powerpoint/2010/main" val="9771030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14513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
        <p:nvSpPr>
          <p:cNvPr id="7" name="Content Placeholder"/>
          <p:cNvSpPr>
            <a:spLocks noGrp="1"/>
          </p:cNvSpPr>
          <p:nvPr>
            <p:ph sz="quarter" idx="17"/>
          </p:nvPr>
        </p:nvSpPr>
        <p:spPr>
          <a:xfrm>
            <a:off x="321880" y="3270500"/>
            <a:ext cx="8534400" cy="114513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Tree>
    <p:extLst>
      <p:ext uri="{BB962C8B-B14F-4D97-AF65-F5344CB8AC3E}">
        <p14:creationId xmlns:p14="http://schemas.microsoft.com/office/powerpoint/2010/main" val="2539791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68976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3429000"/>
            <a:ext cx="8534400" cy="1524000"/>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5029200"/>
            <a:ext cx="8534400" cy="990600"/>
          </a:xfrm>
          <a:prstGeom prst="rect">
            <a:avLst/>
          </a:prstGeom>
        </p:spPr>
        <p:txBody>
          <a:bodyPr/>
          <a:lstStyle>
            <a:lvl1pPr marL="0" indent="0">
              <a:buNone/>
              <a:defRPr/>
            </a:lvl1pPr>
          </a:lstStyle>
          <a:p>
            <a:pPr lvl="0"/>
            <a:endParaRPr lang="en-US" dirty="0"/>
          </a:p>
        </p:txBody>
      </p:sp>
      <p:sp>
        <p:nvSpPr>
          <p:cNvPr id="8" name="Content Placeholder"/>
          <p:cNvSpPr>
            <a:spLocks noGrp="1"/>
          </p:cNvSpPr>
          <p:nvPr>
            <p:ph sz="quarter" idx="19"/>
          </p:nvPr>
        </p:nvSpPr>
        <p:spPr>
          <a:xfrm>
            <a:off x="321880" y="2594155"/>
            <a:ext cx="8534400" cy="68976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533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375848"/>
            <a:ext cx="8534400" cy="291152"/>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291152" y="2764808"/>
            <a:ext cx="8534400" cy="394648"/>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10" name="Content Placeholder 9"/>
          <p:cNvSpPr>
            <a:spLocks noGrp="1"/>
          </p:cNvSpPr>
          <p:nvPr>
            <p:ph sz="quarter" idx="19"/>
          </p:nvPr>
        </p:nvSpPr>
        <p:spPr>
          <a:xfrm>
            <a:off x="304800" y="32982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2" name="Content Placeholder 11"/>
          <p:cNvSpPr>
            <a:spLocks noGrp="1"/>
          </p:cNvSpPr>
          <p:nvPr>
            <p:ph sz="quarter" idx="20"/>
          </p:nvPr>
        </p:nvSpPr>
        <p:spPr>
          <a:xfrm>
            <a:off x="304800" y="38316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4" name="Content Placeholder 13"/>
          <p:cNvSpPr>
            <a:spLocks noGrp="1"/>
          </p:cNvSpPr>
          <p:nvPr>
            <p:ph sz="quarter" idx="21"/>
          </p:nvPr>
        </p:nvSpPr>
        <p:spPr>
          <a:xfrm>
            <a:off x="304800" y="4365008"/>
            <a:ext cx="8534400" cy="3048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6" name="Content Placeholder 15"/>
          <p:cNvSpPr>
            <a:spLocks noGrp="1"/>
          </p:cNvSpPr>
          <p:nvPr>
            <p:ph sz="quarter" idx="22"/>
          </p:nvPr>
        </p:nvSpPr>
        <p:spPr>
          <a:xfrm>
            <a:off x="304800" y="4822208"/>
            <a:ext cx="8534400" cy="304800"/>
          </a:xfrm>
          <a:prstGeom prst="rect">
            <a:avLst/>
          </a:prstGeom>
        </p:spPr>
        <p:txBody>
          <a:bodyPr/>
          <a:lstStyle>
            <a:lvl1pPr>
              <a:buNone/>
              <a:defRPr cap="none" baseline="0">
                <a:latin typeface="Times New Roman" pitchFamily="18" charset="0"/>
              </a:defRPr>
            </a:lvl1pPr>
          </a:lstStyle>
          <a:p>
            <a:pPr lvl="0"/>
            <a:endParaRPr lang="en-US" dirty="0"/>
          </a:p>
        </p:txBody>
      </p:sp>
      <p:sp>
        <p:nvSpPr>
          <p:cNvPr id="18" name="Content Placeholder 17"/>
          <p:cNvSpPr>
            <a:spLocks noGrp="1"/>
          </p:cNvSpPr>
          <p:nvPr>
            <p:ph sz="quarter" idx="23"/>
          </p:nvPr>
        </p:nvSpPr>
        <p:spPr>
          <a:xfrm>
            <a:off x="304800" y="5279408"/>
            <a:ext cx="8534400" cy="304800"/>
          </a:xfrm>
          <a:prstGeom prst="rect">
            <a:avLst/>
          </a:prstGeom>
        </p:spPr>
        <p:txBody>
          <a:bodyPr/>
          <a:lstStyle>
            <a:lvl1pPr>
              <a:buNone/>
              <a:defRPr baseline="0">
                <a:latin typeface="Times New Roman" pitchFamily="18" charset="0"/>
              </a:defRPr>
            </a:lvl1pPr>
          </a:lstStyle>
          <a:p>
            <a:pPr lvl="0"/>
            <a:endParaRPr lang="en-US" dirty="0"/>
          </a:p>
        </p:txBody>
      </p:sp>
      <p:sp>
        <p:nvSpPr>
          <p:cNvPr id="20" name="Content Placeholder 19"/>
          <p:cNvSpPr>
            <a:spLocks noGrp="1"/>
          </p:cNvSpPr>
          <p:nvPr>
            <p:ph sz="quarter" idx="24"/>
          </p:nvPr>
        </p:nvSpPr>
        <p:spPr>
          <a:xfrm>
            <a:off x="381000" y="5660408"/>
            <a:ext cx="8458200" cy="228600"/>
          </a:xfrm>
          <a:prstGeom prst="rect">
            <a:avLst/>
          </a:prstGeom>
        </p:spPr>
        <p:txBody>
          <a:bodyPr/>
          <a:lstStyle>
            <a:lvl1pPr>
              <a:buNone/>
              <a:defRPr baseline="0">
                <a:latin typeface="Times New Roman" pitchFamily="18" charset="0"/>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
          <p:cNvSpPr>
            <a:spLocks noGrp="1"/>
          </p:cNvSpPr>
          <p:nvPr>
            <p:ph type="ftr" sz="quarter" idx="11"/>
          </p:nvPr>
        </p:nvSpPr>
        <p:spPr/>
        <p:txBody>
          <a:bodyPr/>
          <a:lstStyle/>
          <a:p>
            <a:r>
              <a:rPr lang="en-IN" dirty="0"/>
              <a:t>Copyright ©2016 John Wiley &amp; Sons, Inc.</a:t>
            </a:r>
            <a:r>
              <a:rPr lang="en-US" dirty="0"/>
              <a:t> </a:t>
            </a:r>
          </a:p>
        </p:txBody>
      </p:sp>
    </p:spTree>
    <p:extLst>
      <p:ext uri="{BB962C8B-B14F-4D97-AF65-F5344CB8AC3E}">
        <p14:creationId xmlns:p14="http://schemas.microsoft.com/office/powerpoint/2010/main" val="12647604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
        <p:nvSpPr>
          <p:cNvPr id="9" name="Content Placeholder 8"/>
          <p:cNvSpPr>
            <a:spLocks noGrp="1"/>
          </p:cNvSpPr>
          <p:nvPr>
            <p:ph sz="quarter" idx="18"/>
          </p:nvPr>
        </p:nvSpPr>
        <p:spPr>
          <a:xfrm>
            <a:off x="2286000" y="4724400"/>
            <a:ext cx="4572000" cy="148907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Tree>
    <p:extLst>
      <p:ext uri="{BB962C8B-B14F-4D97-AF65-F5344CB8AC3E}">
        <p14:creationId xmlns:p14="http://schemas.microsoft.com/office/powerpoint/2010/main" val="6132984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r>
              <a:rPr lang="en-IN" dirty="0"/>
              <a:t>Copyright ©2016 John Wiley &amp; Sons, Inc.</a:t>
            </a:r>
            <a:r>
              <a:rPr lang="en-US" dirty="0"/>
              <a:t> </a:t>
            </a:r>
          </a:p>
        </p:txBody>
      </p:sp>
    </p:spTree>
    <p:extLst>
      <p:ext uri="{BB962C8B-B14F-4D97-AF65-F5344CB8AC3E}">
        <p14:creationId xmlns:p14="http://schemas.microsoft.com/office/powerpoint/2010/main" val="2150562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hasCustomPrompt="1"/>
          </p:nvPr>
        </p:nvSpPr>
        <p:spPr>
          <a:xfrm>
            <a:off x="304800" y="1752600"/>
            <a:ext cx="8534400" cy="4114800"/>
          </a:xfrm>
          <a:prstGeom prst="rect">
            <a:avLst/>
          </a:prstGeom>
        </p:spPr>
        <p:txBody>
          <a:bodyPr/>
          <a:lstStyle>
            <a:lvl1pPr marL="292608" indent="-292608">
              <a:spcBef>
                <a:spcPts val="1000"/>
              </a:spcBef>
              <a:buClr>
                <a:schemeClr val="accent2"/>
              </a:buClr>
              <a:buFont typeface="Arial" charset="0"/>
              <a:buChar char="•"/>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Form of communication using sounds and symbols combined according to specified rules</a:t>
            </a:r>
          </a:p>
        </p:txBody>
      </p:sp>
      <p:sp>
        <p:nvSpPr>
          <p:cNvPr id="9" name="Media LInk"/>
          <p:cNvSpPr>
            <a:spLocks noGrp="1"/>
          </p:cNvSpPr>
          <p:nvPr>
            <p:ph sz="quarter" idx="16" hasCustomPrompt="1"/>
          </p:nvPr>
        </p:nvSpPr>
        <p:spPr>
          <a:xfrm>
            <a:off x="304800" y="58674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r>
              <a:rPr lang="en-US" dirty="0"/>
              <a:t>Media link placeholder</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a:t>
            </a:r>
            <a:r>
              <a:rPr lang="en-US" dirty="0"/>
              <a:t> </a:t>
            </a:r>
          </a:p>
        </p:txBody>
      </p:sp>
    </p:spTree>
    <p:extLst>
      <p:ext uri="{BB962C8B-B14F-4D97-AF65-F5344CB8AC3E}">
        <p14:creationId xmlns:p14="http://schemas.microsoft.com/office/powerpoint/2010/main" val="22204905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r>
              <a:rPr lang="en-IN" dirty="0"/>
              <a:t>Copyright ©2016 John Wiley &amp; Sons, Inc.</a:t>
            </a:r>
            <a:r>
              <a:rPr lang="en-US" dirty="0"/>
              <a:t> </a:t>
            </a:r>
          </a:p>
        </p:txBody>
      </p:sp>
    </p:spTree>
    <p:extLst>
      <p:ext uri="{BB962C8B-B14F-4D97-AF65-F5344CB8AC3E}">
        <p14:creationId xmlns:p14="http://schemas.microsoft.com/office/powerpoint/2010/main" val="152105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Outline: Version A">
    <p:spTree>
      <p:nvGrpSpPr>
        <p:cNvPr id="1" name=""/>
        <p:cNvGrpSpPr/>
        <p:nvPr/>
      </p:nvGrpSpPr>
      <p:grpSpPr>
        <a:xfrm>
          <a:off x="0" y="0"/>
          <a:ext cx="0" cy="0"/>
          <a:chOff x="0" y="0"/>
          <a:chExt cx="0" cy="0"/>
        </a:xfrm>
      </p:grpSpPr>
      <p:sp>
        <p:nvSpPr>
          <p:cNvPr id="2"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3" name="COBBL"/>
          <p:cNvSpPr>
            <a:spLocks noGrp="1"/>
          </p:cNvSpPr>
          <p:nvPr>
            <p:ph sz="quarter" idx="10" hasCustomPrompt="1"/>
          </p:nvPr>
        </p:nvSpPr>
        <p:spPr>
          <a:xfrm>
            <a:off x="304800" y="1752600"/>
            <a:ext cx="8534400" cy="4495800"/>
          </a:xfrm>
          <a:prstGeom prst="rect">
            <a:avLst/>
          </a:prstGeom>
        </p:spPr>
        <p:txBody>
          <a:bodyPr/>
          <a:lstStyle>
            <a:lvl1pPr marL="295275" indent="-295275">
              <a:buClr>
                <a:schemeClr val="accent2"/>
              </a:buCl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Bulleted</a:t>
            </a:r>
          </a:p>
          <a:p>
            <a:pPr lvl="0"/>
            <a:r>
              <a:rPr lang="en-US" dirty="0"/>
              <a:t>The Outline Slide Has a Footer</a:t>
            </a:r>
          </a:p>
          <a:p>
            <a:pPr lvl="0"/>
            <a:r>
              <a:rPr lang="en-US" dirty="0"/>
              <a:t>Outline Items Usually Have No Ending Punctuation</a:t>
            </a:r>
          </a:p>
        </p:txBody>
      </p:sp>
      <p:sp>
        <p:nvSpPr>
          <p:cNvPr id="4" name="Slide Number Placeholder 3"/>
          <p:cNvSpPr>
            <a:spLocks noGrp="1"/>
          </p:cNvSpPr>
          <p:nvPr>
            <p:ph type="sldNum" sz="quarter" idx="12"/>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18669360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Image Slide: Version B">
    <p:spTree>
      <p:nvGrpSpPr>
        <p:cNvPr id="1" name=""/>
        <p:cNvGrpSpPr/>
        <p:nvPr/>
      </p:nvGrpSpPr>
      <p:grpSpPr>
        <a:xfrm>
          <a:off x="0" y="0"/>
          <a:ext cx="0" cy="0"/>
          <a:chOff x="0" y="0"/>
          <a:chExt cx="0" cy="0"/>
        </a:xfrm>
      </p:grpSpPr>
      <p:sp>
        <p:nvSpPr>
          <p:cNvPr id="2" name="Title 1"/>
          <p:cNvSpPr>
            <a:spLocks noGrp="1"/>
          </p:cNvSpPr>
          <p:nvPr>
            <p:ph type="title"/>
          </p:nvPr>
        </p:nvSpPr>
        <p:spPr>
          <a:xfrm>
            <a:off x="304800" y="5961253"/>
            <a:ext cx="8534400" cy="320675"/>
          </a:xfrm>
          <a:prstGeom prst="rect">
            <a:avLst/>
          </a:prstGeom>
        </p:spPr>
        <p:txBody>
          <a:bodyPr/>
          <a:lstStyle>
            <a:lvl1pPr algn="ctr">
              <a:defRPr>
                <a:latin typeface="Times New Roman" charset="0"/>
                <a:ea typeface="Times New Roman" charset="0"/>
                <a:cs typeface="Times New Roman" charset="0"/>
              </a:defRPr>
            </a:lvl1pPr>
          </a:lstStyle>
          <a:p>
            <a:r>
              <a:rPr lang="en-US" dirty="0"/>
              <a:t>Click to edit Master title style</a:t>
            </a:r>
          </a:p>
        </p:txBody>
      </p:sp>
      <p:sp>
        <p:nvSpPr>
          <p:cNvPr id="3" name="Content Placeholder 2"/>
          <p:cNvSpPr>
            <a:spLocks noGrp="1"/>
          </p:cNvSpPr>
          <p:nvPr>
            <p:ph idx="1"/>
          </p:nvPr>
        </p:nvSpPr>
        <p:spPr>
          <a:xfrm>
            <a:off x="304800" y="609601"/>
            <a:ext cx="8534400" cy="5277230"/>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6" name="Slide Number Placeholder 5"/>
          <p:cNvSpPr>
            <a:spLocks noGrp="1"/>
          </p:cNvSpPr>
          <p:nvPr>
            <p:ph type="sldNum" sz="quarter" idx="12"/>
          </p:nvPr>
        </p:nvSpPr>
        <p:spPr>
          <a:xfrm>
            <a:off x="6457950" y="6356350"/>
            <a:ext cx="2381250" cy="365125"/>
          </a:xfrm>
        </p:spPr>
        <p:txBody>
          <a:bodyPr/>
          <a:lstStyle/>
          <a:p>
            <a:fld id="{43DD970A-8A59-5645-997B-8F1EF841716D}" type="slidenum">
              <a:rPr lang="en-US" smtClean="0"/>
              <a:pPr/>
              <a:t>‹#›</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a:t>
            </a:r>
            <a:r>
              <a:rPr lang="en-US" dirty="0"/>
              <a:t> </a:t>
            </a:r>
          </a:p>
        </p:txBody>
      </p:sp>
    </p:spTree>
    <p:extLst>
      <p:ext uri="{BB962C8B-B14F-4D97-AF65-F5344CB8AC3E}">
        <p14:creationId xmlns:p14="http://schemas.microsoft.com/office/powerpoint/2010/main" val="57168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Outline: Version B">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BL 2-col"/>
          <p:cNvSpPr>
            <a:spLocks noGrp="1"/>
          </p:cNvSpPr>
          <p:nvPr>
            <p:ph sz="quarter" idx="12" hasCustomPrompt="1"/>
          </p:nvPr>
        </p:nvSpPr>
        <p:spPr>
          <a:xfrm>
            <a:off x="304800" y="1752600"/>
            <a:ext cx="8534400" cy="4419600"/>
          </a:xfrm>
          <a:prstGeom prst="rect">
            <a:avLst/>
          </a:prstGeom>
        </p:spPr>
        <p:txBody>
          <a:bodyPr numCol="2" spcCol="548640"/>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Two-Column</a:t>
            </a:r>
          </a:p>
          <a:p>
            <a:pPr lvl="0"/>
            <a:r>
              <a:rPr lang="en-US" dirty="0"/>
              <a:t>This Outline Has No Sub-lists</a:t>
            </a:r>
          </a:p>
          <a:p>
            <a:pPr lvl="0"/>
            <a:r>
              <a:rPr lang="en-US" dirty="0"/>
              <a:t>This List Is Bulleted</a:t>
            </a:r>
          </a:p>
          <a:p>
            <a:pPr lvl="0"/>
            <a:r>
              <a:rPr lang="en-US" dirty="0"/>
              <a:t>The Outline Slide Has A Footer</a:t>
            </a:r>
          </a:p>
          <a:p>
            <a:pPr lvl="0"/>
            <a:r>
              <a:rPr lang="en-US" dirty="0"/>
              <a:t>Outline Items Usually Have No Ending Punctuation</a:t>
            </a:r>
          </a:p>
          <a:p>
            <a:pPr lvl="0"/>
            <a:r>
              <a:rPr lang="en-US" dirty="0"/>
              <a:t>This is Another Heading</a:t>
            </a:r>
          </a:p>
          <a:p>
            <a:pPr lvl="0"/>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993600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Outline: Version C1 (single#)">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2"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Numbered</a:t>
            </a:r>
          </a:p>
          <a:p>
            <a:pPr lvl="0"/>
            <a:r>
              <a:rPr lang="en-US" dirty="0"/>
              <a:t>The Outline Slide Has a Footer</a:t>
            </a:r>
          </a:p>
          <a:p>
            <a:pPr lvl="0"/>
            <a:r>
              <a:rPr lang="en-US" dirty="0"/>
              <a:t>Outline Items Usually Have No Ending Punctuation</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178642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Outline: Version C2 (double#)">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0" name="COBNL"/>
          <p:cNvSpPr>
            <a:spLocks noGrp="1"/>
          </p:cNvSpPr>
          <p:nvPr>
            <p:ph sz="quarter" idx="14" hasCustomPrompt="1"/>
          </p:nvPr>
        </p:nvSpPr>
        <p:spPr>
          <a:xfrm>
            <a:off x="304800" y="1752600"/>
            <a:ext cx="8534400" cy="41148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stStyle>
          <a:p>
            <a:pPr lvl="0"/>
            <a:r>
              <a:rPr lang="en-US" dirty="0"/>
              <a:t>1.1	This Is a Sample Outline for One-Column and Double-numbered</a:t>
            </a:r>
          </a:p>
          <a:p>
            <a:pPr lvl="0"/>
            <a:r>
              <a:rPr lang="en-US" dirty="0"/>
              <a:t>1.2	It is One-column Only</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10.6	Outline Items Usually Have No Ending Punctuation</a:t>
            </a:r>
          </a:p>
        </p:txBody>
      </p:sp>
      <p:sp>
        <p:nvSpPr>
          <p:cNvPr id="8" name="Slide Number Placeholder 7"/>
          <p:cNvSpPr>
            <a:spLocks noGrp="1"/>
          </p:cNvSpPr>
          <p:nvPr>
            <p:ph type="sldNum" sz="quarter" idx="16"/>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5"/>
          </p:nvPr>
        </p:nvSpPr>
        <p:spPr/>
        <p:txBody>
          <a:bodyPr/>
          <a:lstStyle>
            <a:lvl1pPr>
              <a:defRPr>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112357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Outline: Version D">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8" name="COBBL"/>
          <p:cNvSpPr>
            <a:spLocks noGrp="1"/>
          </p:cNvSpPr>
          <p:nvPr>
            <p:ph sz="quarter" idx="12" hasCustomPrompt="1"/>
          </p:nvPr>
        </p:nvSpPr>
        <p:spPr>
          <a:xfrm>
            <a:off x="304800" y="1752600"/>
            <a:ext cx="8534400" cy="4495800"/>
          </a:xfrm>
          <a:prstGeom prst="rect">
            <a:avLst/>
          </a:prstGeom>
        </p:spPr>
        <p:txBody>
          <a:bodyPr/>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marL="621792" marR="0" indent="-320040" algn="l" defTabSz="914400" rtl="0" eaLnBrk="1" fontAlgn="auto" latinLnBrk="0" hangingPunct="1">
              <a:lnSpc>
                <a:spcPct val="90000"/>
              </a:lnSpc>
              <a:spcBef>
                <a:spcPts val="500"/>
              </a:spcBef>
              <a:spcAft>
                <a:spcPts val="0"/>
              </a:spcAft>
              <a:buClr>
                <a:schemeClr val="accent2"/>
              </a:buClr>
              <a:buSzPct val="80000"/>
              <a:buFont typeface="Courier New" charset="0"/>
              <a:buChar char="o"/>
              <a:tabLst/>
              <a:defRPr sz="2400" b="0" i="0" baseline="0">
                <a:latin typeface="Times New Roman" charset="0"/>
                <a:ea typeface="Times New Roman" charset="0"/>
                <a:cs typeface="Times New Roman"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1-Column </a:t>
            </a:r>
          </a:p>
          <a:p>
            <a:pPr lvl="1"/>
            <a:r>
              <a:rPr lang="en-US" dirty="0"/>
              <a:t>It Has H2s</a:t>
            </a:r>
          </a:p>
          <a:p>
            <a:pPr lvl="0"/>
            <a:r>
              <a:rPr lang="en-US" dirty="0"/>
              <a:t>It Is One-column Only</a:t>
            </a:r>
          </a:p>
          <a:p>
            <a:pPr lvl="1"/>
            <a:r>
              <a:rPr lang="en-US" dirty="0"/>
              <a:t>It Will Probably Not Have Art</a:t>
            </a:r>
          </a:p>
          <a:p>
            <a:pPr lvl="0"/>
            <a:r>
              <a:rPr lang="en-US" dirty="0"/>
              <a:t>This Is a Bulleted List</a:t>
            </a:r>
          </a:p>
          <a:p>
            <a:pPr lvl="1"/>
            <a:r>
              <a:rPr lang="en-US" dirty="0"/>
              <a:t>Make Sure That Any Links Included Here, for Any Reason, Have Descriptive Hyperlinks</a:t>
            </a:r>
          </a:p>
          <a:p>
            <a:pPr lvl="0"/>
            <a:r>
              <a:rPr lang="en-US" dirty="0"/>
              <a:t>Outline Items Usually Have No Ending Punctuation</a:t>
            </a:r>
          </a:p>
          <a:p>
            <a:pPr lvl="1"/>
            <a:r>
              <a:rPr lang="en-US" dirty="0"/>
              <a:t>There is a Footer</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83790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pter Outline: Version E1 (sing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a:lstStyle>
            <a:lvl1pPr marL="465138" indent="-465138">
              <a:buClr>
                <a:schemeClr val="accent2"/>
              </a:buClr>
              <a:buFont typeface="+mj-lt"/>
              <a:buAutoNum type="arabicPeriod"/>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for One-Column and single number</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126343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Outline: Version E2 (doub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3434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vl2pPr marL="1143000" indent="-292608">
              <a:buClr>
                <a:schemeClr val="accent2"/>
              </a:buClr>
              <a:defRPr sz="2400" b="0" i="0" baseline="0">
                <a:latin typeface="Times New Roman" charset="0"/>
                <a:ea typeface="Times New Roman" charset="0"/>
                <a:cs typeface="Times New Roman" charset="0"/>
              </a:defRPr>
            </a:lvl2pPr>
            <a:lvl3pPr marL="1143000" marR="0" indent="-292608"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1.1	This Is a Sample Outline for One-Column and Double-numbered</a:t>
            </a:r>
          </a:p>
          <a:p>
            <a:pPr lvl="1"/>
            <a:r>
              <a:rPr lang="en-US" dirty="0"/>
              <a:t>The H2 Level Does Not Have a Number</a:t>
            </a:r>
          </a:p>
          <a:p>
            <a:pPr lvl="2"/>
            <a:r>
              <a:rPr lang="en-US" dirty="0"/>
              <a:t>One of the Subheadings May Be a Special Feature </a:t>
            </a:r>
          </a:p>
          <a:p>
            <a:pPr lvl="0"/>
            <a:r>
              <a:rPr lang="en-US" dirty="0"/>
              <a:t>10.2	This Outline Has Two Levels</a:t>
            </a:r>
          </a:p>
          <a:p>
            <a:pPr lvl="1"/>
            <a:r>
              <a:rPr lang="en-US" dirty="0"/>
              <a:t>Outline Items Usually Have No Ending Punctuation</a:t>
            </a:r>
          </a:p>
          <a:p>
            <a:pPr lvl="2"/>
            <a:r>
              <a:rPr lang="en-US" dirty="0"/>
              <a:t>Special Feature </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104265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30.xml"/><Relationship Id="rId1"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304800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93880275"/>
      </p:ext>
    </p:extLst>
  </p:cSld>
  <p:clrMap bg1="lt1" tx1="dk1" bg2="lt2" tx2="dk2" accent1="accent1" accent2="accent2" accent3="accent3" accent4="accent4" accent5="accent5" accent6="accent6" hlink="hlink" folHlink="folHlink"/>
  <p:sldLayoutIdLst>
    <p:sldLayoutId id="2147483940" r:id="rId1"/>
    <p:sldLayoutId id="2147483941" r:id="rId2"/>
  </p:sldLayoutIdLst>
  <p:hf hdr="0" dt="0"/>
  <p:txStyles>
    <p:titleStyle>
      <a:lvl1pPr algn="ctr" defTabSz="914400" rtl="0" eaLnBrk="1" latinLnBrk="0" hangingPunct="1">
        <a:lnSpc>
          <a:spcPct val="90000"/>
        </a:lnSpc>
        <a:spcBef>
          <a:spcPct val="0"/>
        </a:spcBef>
        <a:buNone/>
        <a:defRPr sz="1100" kern="1200">
          <a:solidFill>
            <a:schemeClr val="tx1"/>
          </a:solidFill>
          <a:latin typeface="Source Sans Pro" charset="0"/>
          <a:ea typeface="Source Sans Pro" charset="0"/>
          <a:cs typeface="Source Sans Pro"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0"/>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16" name="Rectangle 15"/>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Source Sans Pro" charset="0"/>
                <a:ea typeface="Source Sans Pro" charset="0"/>
                <a:cs typeface="Source Sans Pro" charset="0"/>
              </a:defRPr>
            </a:lvl1pPr>
          </a:lstStyle>
          <a:p>
            <a:fld id="{67B19427-F580-D146-B60E-4CADEE75497F}" type="slidenum">
              <a:rPr lang="en-US" smtClean="0"/>
              <a:pPr/>
              <a:t>‹#›</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1611586285"/>
      </p:ext>
    </p:extLst>
  </p:cSld>
  <p:clrMap bg1="lt1" tx1="dk1" bg2="lt2" tx2="dk2" accent1="accent1" accent2="accent2" accent3="accent3" accent4="accent4" accent5="accent5" accent6="accent6" hlink="hlink" folHlink="folHlink"/>
  <p:sldLayoutIdLst>
    <p:sldLayoutId id="2147483937" r:id="rId1"/>
    <p:sldLayoutId id="2147483942" r:id="rId2"/>
    <p:sldLayoutId id="2147483956" r:id="rId3"/>
    <p:sldLayoutId id="2147483955" r:id="rId4"/>
    <p:sldLayoutId id="2147483957" r:id="rId5"/>
    <p:sldLayoutId id="2147483959" r:id="rId6"/>
    <p:sldLayoutId id="2147483958" r:id="rId7"/>
    <p:sldLayoutId id="2147483960" r:id="rId8"/>
    <p:sldLayoutId id="2147483961" r:id="rId9"/>
    <p:sldLayoutId id="2147483962" r:id="rId10"/>
    <p:sldLayoutId id="2147483963" r:id="rId11"/>
  </p:sldLayoutIdLst>
  <p:hf hdr="0" dt="0"/>
  <p:txStyles>
    <p:titleStyle>
      <a:lvl1pPr algn="l" defTabSz="914400" rtl="0" eaLnBrk="1" latinLnBrk="0" hangingPunct="1">
        <a:lnSpc>
          <a:spcPct val="90000"/>
        </a:lnSpc>
        <a:spcBef>
          <a:spcPct val="0"/>
        </a:spcBef>
        <a:buNone/>
        <a:defRPr sz="44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1066800"/>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1811935529"/>
      </p:ext>
    </p:extLst>
  </p:cSld>
  <p:clrMap bg1="lt1" tx1="dk1" bg2="lt2" tx2="dk2" accent1="accent1" accent2="accent2" accent3="accent3" accent4="accent4" accent5="accent5" accent6="accent6" hlink="hlink" folHlink="folHlink"/>
  <p:sldLayoutIdLst>
    <p:sldLayoutId id="2147483944" r:id="rId1"/>
    <p:sldLayoutId id="2147483964" r:id="rId2"/>
  </p:sldLayoutIdLst>
  <p:hf hdr="0" dt="0"/>
  <p:txStyles>
    <p:titleStyle>
      <a:lvl1pPr algn="l" defTabSz="914400" rtl="0" eaLnBrk="1" latinLnBrk="0" hangingPunct="1">
        <a:lnSpc>
          <a:spcPct val="90000"/>
        </a:lnSpc>
        <a:spcBef>
          <a:spcPct val="0"/>
        </a:spcBef>
        <a:buNone/>
        <a:defRPr sz="4000" b="1" i="0" kern="1200">
          <a:solidFill>
            <a:schemeClr val="accent2"/>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7"/>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332194706"/>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94" r:id="rId3"/>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2"/>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1616953850"/>
      </p:ext>
    </p:extLst>
  </p:cSld>
  <p:clrMap bg1="lt1" tx1="dk1" bg2="lt2" tx2="dk2" accent1="accent1" accent2="accent2" accent3="accent3" accent4="accent4" accent5="accent5" accent6="accent6" hlink="hlink" folHlink="folHlink"/>
  <p:sldLayoutIdLst>
    <p:sldLayoutId id="2147483969" r:id="rId1"/>
    <p:sldLayoutId id="2147483970" r:id="rId2"/>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a:t>
            </a:r>
            <a:r>
              <a:rPr lang="en-US" dirty="0"/>
              <a:t> </a:t>
            </a:r>
          </a:p>
        </p:txBody>
      </p:sp>
    </p:spTree>
    <p:extLst>
      <p:ext uri="{BB962C8B-B14F-4D97-AF65-F5344CB8AC3E}">
        <p14:creationId xmlns:p14="http://schemas.microsoft.com/office/powerpoint/2010/main" val="302625734"/>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91" r:id="rId3"/>
    <p:sldLayoutId id="2147483997" r:id="rId4"/>
    <p:sldLayoutId id="2147483974" r:id="rId5"/>
    <p:sldLayoutId id="2147483975" r:id="rId6"/>
    <p:sldLayoutId id="2147484000" r:id="rId7"/>
    <p:sldLayoutId id="2147484001" r:id="rId8"/>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Times New Roman" charset="0"/>
                <a:cs typeface="Times New Roman" charset="0"/>
              </a:defRPr>
            </a:lvl1pPr>
          </a:lstStyle>
          <a:p>
            <a:r>
              <a:rPr lang="en-IN" dirty="0"/>
              <a:t>Copyright ©2016 John Wiley &amp; Sons, Inc.</a:t>
            </a:r>
            <a:r>
              <a:rPr lang="en-US" dirty="0"/>
              <a:t> </a:t>
            </a:r>
          </a:p>
        </p:txBody>
      </p:sp>
      <p:sp>
        <p:nvSpPr>
          <p:cNvPr id="6" name="Slide Number Placeholder 5"/>
          <p:cNvSpPr>
            <a:spLocks noGrp="1"/>
          </p:cNvSpPr>
          <p:nvPr>
            <p:ph type="sldNum" sz="quarter" idx="4"/>
          </p:nvPr>
        </p:nvSpPr>
        <p:spPr>
          <a:xfrm>
            <a:off x="6457950" y="6356350"/>
            <a:ext cx="2457450" cy="365125"/>
          </a:xfrm>
          <a:prstGeom prst="rect">
            <a:avLst/>
          </a:prstGeom>
        </p:spPr>
        <p:txBody>
          <a:bodyPr vert="horz" lIns="91440" tIns="45720" rIns="91440" bIns="45720" rtlCol="0" anchor="ctr"/>
          <a:lstStyle>
            <a:lvl1pPr algn="r">
              <a:defRPr sz="1200">
                <a:solidFill>
                  <a:schemeClr val="tx1">
                    <a:tint val="75000"/>
                  </a:schemeClr>
                </a:solidFill>
                <a:latin typeface="Times New Roman" charset="0"/>
                <a:ea typeface="Times New Roman" charset="0"/>
                <a:cs typeface="Times New Roman" charset="0"/>
              </a:defRPr>
            </a:lvl1pPr>
          </a:lstStyle>
          <a:p>
            <a:fld id="{43DD970A-8A59-5645-997B-8F1EF841716D}" type="slidenum">
              <a:rPr lang="en-US" smtClean="0"/>
              <a:pPr/>
              <a:t>‹#›</a:t>
            </a:fld>
            <a:endParaRPr lang="en-US" dirty="0"/>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740712"/>
      </p:ext>
    </p:extLst>
  </p:cSld>
  <p:clrMap bg1="lt1" tx1="dk1" bg2="lt2" tx2="dk2" accent1="accent1" accent2="accent2" accent3="accent3" accent4="accent4" accent5="accent5" accent6="accent6" hlink="hlink" folHlink="folHlink"/>
  <p:sldLayoutIdLst>
    <p:sldLayoutId id="2147483988" r:id="rId1"/>
    <p:sldLayoutId id="2147483978" r:id="rId2"/>
  </p:sldLayoutIdLst>
  <p:hf hdr="0" dt="0"/>
  <p:txStyles>
    <p:titleStyle>
      <a:lvl1pPr algn="l" defTabSz="914400" rtl="0" eaLnBrk="1" latinLnBrk="0" hangingPunct="1">
        <a:lnSpc>
          <a:spcPct val="90000"/>
        </a:lnSpc>
        <a:spcBef>
          <a:spcPct val="0"/>
        </a:spcBef>
        <a:buNone/>
        <a:defRPr sz="1600" b="0" i="0" kern="1200">
          <a:solidFill>
            <a:schemeClr val="tx1"/>
          </a:solidFill>
          <a:latin typeface="STIX" charset="0"/>
          <a:ea typeface="STIX" charset="0"/>
          <a:cs typeface="STIX"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2.xml"/><Relationship Id="rId7" Type="http://schemas.openxmlformats.org/officeDocument/2006/relationships/image" Target="../media/image8.wmf"/><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3.wmf"/><Relationship Id="rId3" Type="http://schemas.openxmlformats.org/officeDocument/2006/relationships/slideLayout" Target="../slideLayouts/slideLayout24.xml"/><Relationship Id="rId7" Type="http://schemas.openxmlformats.org/officeDocument/2006/relationships/image" Target="../media/image10.wmf"/><Relationship Id="rId12" Type="http://schemas.openxmlformats.org/officeDocument/2006/relationships/oleObject" Target="../embeddings/oleObject7.bin"/><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11.wmf"/></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19.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8.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9.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1.xml"/><Relationship Id="rId1" Type="http://schemas.openxmlformats.org/officeDocument/2006/relationships/tags" Target="../tags/tag9.xml"/><Relationship Id="rId4" Type="http://schemas.openxmlformats.org/officeDocument/2006/relationships/hyperlink" Target="https://aflcio.org/executive-paywatch/company-pay-ratios" TargetMode="Externa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slideLayout" Target="../slideLayouts/slideLayout19.xml"/><Relationship Id="rId7" Type="http://schemas.openxmlformats.org/officeDocument/2006/relationships/image" Target="../media/image19.wmf"/><Relationship Id="rId2" Type="http://schemas.openxmlformats.org/officeDocument/2006/relationships/tags" Target="../tags/tag11.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18.wmf"/><Relationship Id="rId4" Type="http://schemas.openxmlformats.org/officeDocument/2006/relationships/oleObject" Target="../embeddings/oleObject8.bin"/><Relationship Id="rId9" Type="http://schemas.openxmlformats.org/officeDocument/2006/relationships/image" Target="../media/image20.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1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3.xml"/><Relationship Id="rId1" Type="http://schemas.openxmlformats.org/officeDocument/2006/relationships/vmlDrawing" Target="../drawings/vmlDrawing4.vml"/><Relationship Id="rId5" Type="http://schemas.openxmlformats.org/officeDocument/2006/relationships/image" Target="../media/image21.wmf"/><Relationship Id="rId4" Type="http://schemas.openxmlformats.org/officeDocument/2006/relationships/oleObject" Target="../embeddings/oleObject11.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slideLayout" Target="../slideLayouts/slideLayout24.xml"/><Relationship Id="rId1" Type="http://schemas.openxmlformats.org/officeDocument/2006/relationships/vmlDrawing" Target="../drawings/vmlDrawing5.v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22.wmf"/></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2.xml"/><Relationship Id="rId7" Type="http://schemas.openxmlformats.org/officeDocument/2006/relationships/image" Target="../media/image29.wmf"/><Relationship Id="rId2" Type="http://schemas.openxmlformats.org/officeDocument/2006/relationships/tags" Target="../tags/tag14.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28.wmf"/><Relationship Id="rId4" Type="http://schemas.openxmlformats.org/officeDocument/2006/relationships/oleObject" Target="../embeddings/oleObject13.bin"/></Relationships>
</file>

<file path=ppt/slides/_rels/slide24.x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oleObject" Target="../embeddings/oleObject19.bin"/><Relationship Id="rId3" Type="http://schemas.openxmlformats.org/officeDocument/2006/relationships/slideLayout" Target="../slideLayouts/slideLayout24.xml"/><Relationship Id="rId7" Type="http://schemas.openxmlformats.org/officeDocument/2006/relationships/oleObject" Target="../embeddings/oleObject16.bin"/><Relationship Id="rId12" Type="http://schemas.openxmlformats.org/officeDocument/2006/relationships/image" Target="../media/image33.wmf"/><Relationship Id="rId2" Type="http://schemas.openxmlformats.org/officeDocument/2006/relationships/tags" Target="../tags/tag15.xml"/><Relationship Id="rId16" Type="http://schemas.openxmlformats.org/officeDocument/2006/relationships/image" Target="../media/image35.wmf"/><Relationship Id="rId1" Type="http://schemas.openxmlformats.org/officeDocument/2006/relationships/vmlDrawing" Target="../drawings/vmlDrawing7.vml"/><Relationship Id="rId6" Type="http://schemas.openxmlformats.org/officeDocument/2006/relationships/image" Target="../media/image30.wmf"/><Relationship Id="rId11" Type="http://schemas.openxmlformats.org/officeDocument/2006/relationships/oleObject" Target="../embeddings/oleObject18.bin"/><Relationship Id="rId5" Type="http://schemas.openxmlformats.org/officeDocument/2006/relationships/oleObject" Target="../embeddings/oleObject15.bin"/><Relationship Id="rId15" Type="http://schemas.openxmlformats.org/officeDocument/2006/relationships/oleObject" Target="../embeddings/oleObject20.bin"/><Relationship Id="rId10" Type="http://schemas.openxmlformats.org/officeDocument/2006/relationships/image" Target="../media/image32.wmf"/><Relationship Id="rId4" Type="http://schemas.openxmlformats.org/officeDocument/2006/relationships/notesSlide" Target="../notesSlides/notesSlide1.xml"/><Relationship Id="rId9" Type="http://schemas.openxmlformats.org/officeDocument/2006/relationships/oleObject" Target="../embeddings/oleObject17.bin"/><Relationship Id="rId14" Type="http://schemas.openxmlformats.org/officeDocument/2006/relationships/image" Target="../media/image34.wmf"/></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ags" Target="../tags/tag16.xml"/></Relationships>
</file>

<file path=ppt/slides/_rels/slide26.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slideLayout" Target="../slideLayouts/slideLayout21.xml"/><Relationship Id="rId1" Type="http://schemas.openxmlformats.org/officeDocument/2006/relationships/tags" Target="../tags/tag17.xml"/><Relationship Id="rId4" Type="http://schemas.openxmlformats.org/officeDocument/2006/relationships/image" Target="../media/image37.jpeg"/></Relationships>
</file>

<file path=ppt/slides/_rels/slide27.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slideLayout" Target="../slideLayouts/slideLayout19.xml"/><Relationship Id="rId1" Type="http://schemas.openxmlformats.org/officeDocument/2006/relationships/tags" Target="../tags/tag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3.xml"/><Relationship Id="rId1" Type="http://schemas.openxmlformats.org/officeDocument/2006/relationships/vmlDrawing" Target="../drawings/vmlDrawing8.vml"/><Relationship Id="rId4" Type="http://schemas.openxmlformats.org/officeDocument/2006/relationships/image" Target="../media/image3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19.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tags" Target="../tags/tag20.xml"/><Relationship Id="rId1" Type="http://schemas.openxmlformats.org/officeDocument/2006/relationships/vmlDrawing" Target="../drawings/vmlDrawing9.vml"/><Relationship Id="rId5" Type="http://schemas.openxmlformats.org/officeDocument/2006/relationships/image" Target="../media/image41.wmf"/><Relationship Id="rId4" Type="http://schemas.openxmlformats.org/officeDocument/2006/relationships/oleObject" Target="../embeddings/oleObject22.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oleObject" Target="../embeddings/oleObject28.bin"/><Relationship Id="rId3" Type="http://schemas.openxmlformats.org/officeDocument/2006/relationships/slideLayout" Target="../slideLayouts/slideLayout20.xml"/><Relationship Id="rId7" Type="http://schemas.openxmlformats.org/officeDocument/2006/relationships/image" Target="../media/image43.wmf"/><Relationship Id="rId12" Type="http://schemas.openxmlformats.org/officeDocument/2006/relationships/oleObject" Target="../embeddings/oleObject27.bin"/><Relationship Id="rId2" Type="http://schemas.openxmlformats.org/officeDocument/2006/relationships/tags" Target="../tags/tag21.xml"/><Relationship Id="rId1" Type="http://schemas.openxmlformats.org/officeDocument/2006/relationships/vmlDrawing" Target="../drawings/vmlDrawing10.vml"/><Relationship Id="rId6" Type="http://schemas.openxmlformats.org/officeDocument/2006/relationships/oleObject" Target="../embeddings/oleObject24.bin"/><Relationship Id="rId11" Type="http://schemas.openxmlformats.org/officeDocument/2006/relationships/image" Target="../media/image45.wmf"/><Relationship Id="rId5" Type="http://schemas.openxmlformats.org/officeDocument/2006/relationships/image" Target="../media/image42.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44.wmf"/><Relationship Id="rId14" Type="http://schemas.openxmlformats.org/officeDocument/2006/relationships/image" Target="../media/image46.wmf"/></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22.xml"/></Relationships>
</file>

<file path=ppt/slides/_rels/slide35.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slideLayout" Target="../slideLayouts/slideLayout21.xml"/><Relationship Id="rId1" Type="http://schemas.openxmlformats.org/officeDocument/2006/relationships/tags" Target="../tags/tag23.xml"/><Relationship Id="rId5" Type="http://schemas.openxmlformats.org/officeDocument/2006/relationships/image" Target="../media/image49.png"/><Relationship Id="rId4" Type="http://schemas.openxmlformats.org/officeDocument/2006/relationships/image" Target="../media/image48.png"/></Relationships>
</file>

<file path=ppt/slides/_rels/slide3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slideLayout" Target="../slideLayouts/slideLayout21.xml"/><Relationship Id="rId1" Type="http://schemas.openxmlformats.org/officeDocument/2006/relationships/tags" Target="../tags/tag24.xml"/><Relationship Id="rId4" Type="http://schemas.openxmlformats.org/officeDocument/2006/relationships/image" Target="../media/image51.png"/></Relationships>
</file>

<file path=ppt/slides/_rels/slide37.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slideLayout" Target="../slideLayouts/slideLayout21.xml"/><Relationship Id="rId1" Type="http://schemas.openxmlformats.org/officeDocument/2006/relationships/tags" Target="../tags/tag25.xml"/><Relationship Id="rId4" Type="http://schemas.openxmlformats.org/officeDocument/2006/relationships/image" Target="../media/image5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D7E4D3-8A97-4719-BC9B-B3AFE3509321}"/>
              </a:ext>
            </a:extLst>
          </p:cNvPr>
          <p:cNvSpPr>
            <a:spLocks noGrp="1"/>
          </p:cNvSpPr>
          <p:nvPr>
            <p:ph sz="quarter" idx="20"/>
          </p:nvPr>
        </p:nvSpPr>
        <p:spPr>
          <a:xfrm>
            <a:off x="152400" y="1303939"/>
            <a:ext cx="8839200" cy="1290215"/>
          </a:xfrm>
        </p:spPr>
        <p:txBody>
          <a:bodyPr/>
          <a:lstStyle/>
          <a:p>
            <a:r>
              <a:rPr lang="en-GB" b="1" dirty="0"/>
              <a:t>Organizing and Graphing Data</a:t>
            </a:r>
            <a:endParaRPr lang="en-US" dirty="0"/>
          </a:p>
        </p:txBody>
      </p:sp>
      <p:sp>
        <p:nvSpPr>
          <p:cNvPr id="5" name="Content Placeholder 1">
            <a:extLst>
              <a:ext uri="{FF2B5EF4-FFF2-40B4-BE49-F238E27FC236}">
                <a16:creationId xmlns:a16="http://schemas.microsoft.com/office/drawing/2014/main" id="{051083D4-1BC4-3248-8E69-9E7869CFEC41}"/>
              </a:ext>
            </a:extLst>
          </p:cNvPr>
          <p:cNvSpPr>
            <a:spLocks noGrp="1"/>
          </p:cNvSpPr>
          <p:nvPr>
            <p:ph sz="quarter" idx="19"/>
          </p:nvPr>
        </p:nvSpPr>
        <p:spPr>
          <a:xfrm>
            <a:off x="152400" y="228599"/>
            <a:ext cx="8839200" cy="695865"/>
          </a:xfrm>
        </p:spPr>
        <p:txBody>
          <a:bodyPr/>
          <a:lstStyle/>
          <a:p>
            <a:r>
              <a:rPr lang="en-US" dirty="0"/>
              <a:t>Statistics Session 3</a:t>
            </a:r>
          </a:p>
        </p:txBody>
      </p:sp>
      <p:sp>
        <p:nvSpPr>
          <p:cNvPr id="7" name="Content Placeholder 5">
            <a:extLst>
              <a:ext uri="{FF2B5EF4-FFF2-40B4-BE49-F238E27FC236}">
                <a16:creationId xmlns:a16="http://schemas.microsoft.com/office/drawing/2014/main" id="{BBECD0A9-002D-D34F-B51C-E11E2E049CE9}"/>
              </a:ext>
            </a:extLst>
          </p:cNvPr>
          <p:cNvSpPr txBox="1">
            <a:spLocks/>
          </p:cNvSpPr>
          <p:nvPr/>
        </p:nvSpPr>
        <p:spPr>
          <a:xfrm>
            <a:off x="152400" y="3730447"/>
            <a:ext cx="8839200" cy="533400"/>
          </a:xfrm>
          <a:prstGeom prst="rect">
            <a:avLst/>
          </a:prstGeom>
        </p:spPr>
        <p:txBody>
          <a:bodyPr/>
          <a:lstStyle>
            <a:lvl1pPr marL="0" indent="0" algn="ctr" defTabSz="914400" rtl="0" eaLnBrk="1" latinLnBrk="0" hangingPunct="1">
              <a:lnSpc>
                <a:spcPct val="90000"/>
              </a:lnSpc>
              <a:spcBef>
                <a:spcPts val="1000"/>
              </a:spcBef>
              <a:buFont typeface="Arial"/>
              <a:buNone/>
              <a:defRPr sz="2800" b="0" i="0" kern="1200" baseline="0">
                <a:solidFill>
                  <a:schemeClr val="accent2"/>
                </a:solidFill>
                <a:latin typeface="STIX" charset="0"/>
                <a:ea typeface="STIX" charset="0"/>
                <a:cs typeface="STIX"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a:latin typeface="Times New Roman" panose="02020603050405020304" pitchFamily="18" charset="0"/>
              </a:rPr>
              <a:t>Ezra Halleck, City Tech (CUNY), Fall 2021</a:t>
            </a:r>
            <a:endParaRPr lang="en-US" dirty="0">
              <a:latin typeface="Times New Roman" panose="02020603050405020304" pitchFamily="18" charset="0"/>
            </a:endParaRPr>
          </a:p>
        </p:txBody>
      </p:sp>
    </p:spTree>
    <p:extLst>
      <p:ext uri="{BB962C8B-B14F-4D97-AF65-F5344CB8AC3E}">
        <p14:creationId xmlns:p14="http://schemas.microsoft.com/office/powerpoint/2010/main" val="364949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1017650"/>
          </a:xfrm>
        </p:spPr>
        <p:txBody>
          <a:bodyPr>
            <a:noAutofit/>
          </a:bodyPr>
          <a:lstStyle/>
          <a:p>
            <a:r>
              <a:rPr lang="en-GB" sz="3400" dirty="0"/>
              <a:t>Relative Frequency and Percentage Distributions</a:t>
            </a:r>
            <a:endParaRPr lang="en-US" sz="2000" b="0" dirty="0"/>
          </a:p>
        </p:txBody>
      </p:sp>
      <p:sp>
        <p:nvSpPr>
          <p:cNvPr id="3" name="Content Placeholder 2"/>
          <p:cNvSpPr>
            <a:spLocks noGrp="1"/>
          </p:cNvSpPr>
          <p:nvPr>
            <p:ph sz="quarter" idx="16"/>
          </p:nvPr>
        </p:nvSpPr>
        <p:spPr>
          <a:xfrm>
            <a:off x="594613" y="1871805"/>
            <a:ext cx="8196660" cy="607160"/>
          </a:xfrm>
        </p:spPr>
        <p:txBody>
          <a:bodyPr/>
          <a:lstStyle/>
          <a:p>
            <a:r>
              <a:rPr lang="en-GB" b="1" dirty="0">
                <a:solidFill>
                  <a:srgbClr val="00007F"/>
                </a:solidFill>
              </a:rPr>
              <a:t>Calculating Relative Frequency of a Category</a:t>
            </a:r>
            <a:endParaRPr lang="en-US" b="1" dirty="0">
              <a:solidFill>
                <a:srgbClr val="00007F"/>
              </a:solidFill>
            </a:endParaRPr>
          </a:p>
        </p:txBody>
      </p:sp>
      <p:graphicFrame>
        <p:nvGraphicFramePr>
          <p:cNvPr id="8" name="Content Placeholder 7" descr="Relative frequency of a category = Frequency of that category over Sum of all frequencies"/>
          <p:cNvGraphicFramePr>
            <a:graphicFrameLocks noGrp="1" noChangeAspect="1"/>
          </p:cNvGraphicFramePr>
          <p:nvPr>
            <p:ph sz="quarter" idx="17"/>
            <p:extLst>
              <p:ext uri="{D42A27DB-BD31-4B8C-83A1-F6EECF244321}">
                <p14:modId xmlns:p14="http://schemas.microsoft.com/office/powerpoint/2010/main" val="3751167212"/>
              </p:ext>
            </p:extLst>
          </p:nvPr>
        </p:nvGraphicFramePr>
        <p:xfrm>
          <a:off x="326497" y="2505804"/>
          <a:ext cx="8534400" cy="869357"/>
        </p:xfrm>
        <a:graphic>
          <a:graphicData uri="http://schemas.openxmlformats.org/presentationml/2006/ole">
            <mc:AlternateContent xmlns:mc="http://schemas.openxmlformats.org/markup-compatibility/2006">
              <mc:Choice xmlns:v="urn:schemas-microsoft-com:vml" Requires="v">
                <p:oleObj spid="_x0000_s1057" name="Equation" r:id="rId4" imgW="8851680" imgH="901440" progId="Equation.DSMT4">
                  <p:embed/>
                </p:oleObj>
              </mc:Choice>
              <mc:Fallback>
                <p:oleObj name="Equation" r:id="rId4" imgW="8851680" imgH="901440" progId="Equation.DSMT4">
                  <p:embed/>
                  <p:pic>
                    <p:nvPicPr>
                      <p:cNvPr id="8" name="Content Placeholder 7" descr="Relative frequency of a category = Frequency of that category over Sum of all frequencies"/>
                      <p:cNvPicPr/>
                      <p:nvPr/>
                    </p:nvPicPr>
                    <p:blipFill>
                      <a:blip r:embed="rId5"/>
                      <a:stretch>
                        <a:fillRect/>
                      </a:stretch>
                    </p:blipFill>
                    <p:spPr>
                      <a:xfrm>
                        <a:off x="326497" y="2505804"/>
                        <a:ext cx="8534400" cy="869357"/>
                      </a:xfrm>
                      <a:prstGeom prst="rect">
                        <a:avLst/>
                      </a:prstGeom>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10</a:t>
            </a:fld>
            <a:endParaRPr lang="en-US" dirty="0"/>
          </a:p>
        </p:txBody>
      </p:sp>
      <p:sp>
        <p:nvSpPr>
          <p:cNvPr id="7" name="Content Placeholder 2">
            <a:extLst>
              <a:ext uri="{FF2B5EF4-FFF2-40B4-BE49-F238E27FC236}">
                <a16:creationId xmlns:a16="http://schemas.microsoft.com/office/drawing/2014/main" id="{D07B9A4D-5767-E64F-A27E-B822D58FEBD7}"/>
              </a:ext>
            </a:extLst>
          </p:cNvPr>
          <p:cNvSpPr txBox="1">
            <a:spLocks/>
          </p:cNvSpPr>
          <p:nvPr/>
        </p:nvSpPr>
        <p:spPr>
          <a:xfrm>
            <a:off x="594613" y="3781639"/>
            <a:ext cx="8534400" cy="60716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b="1" dirty="0">
                <a:solidFill>
                  <a:srgbClr val="00007F"/>
                </a:solidFill>
              </a:rPr>
              <a:t>Calculating Percentage</a:t>
            </a:r>
          </a:p>
        </p:txBody>
      </p:sp>
      <p:graphicFrame>
        <p:nvGraphicFramePr>
          <p:cNvPr id="9" name="Content Placeholder 7" descr="Percentage = Relative frequency times 100%.">
            <a:extLst>
              <a:ext uri="{FF2B5EF4-FFF2-40B4-BE49-F238E27FC236}">
                <a16:creationId xmlns:a16="http://schemas.microsoft.com/office/drawing/2014/main" id="{4D0116F9-7372-D841-B318-49CAAB57EAC4}"/>
              </a:ext>
            </a:extLst>
          </p:cNvPr>
          <p:cNvGraphicFramePr>
            <a:graphicFrameLocks noChangeAspect="1"/>
          </p:cNvGraphicFramePr>
          <p:nvPr>
            <p:extLst>
              <p:ext uri="{D42A27DB-BD31-4B8C-83A1-F6EECF244321}">
                <p14:modId xmlns:p14="http://schemas.microsoft.com/office/powerpoint/2010/main" val="2573837453"/>
              </p:ext>
            </p:extLst>
          </p:nvPr>
        </p:nvGraphicFramePr>
        <p:xfrm>
          <a:off x="701355" y="4475121"/>
          <a:ext cx="5892800" cy="482600"/>
        </p:xfrm>
        <a:graphic>
          <a:graphicData uri="http://schemas.openxmlformats.org/presentationml/2006/ole">
            <mc:AlternateContent xmlns:mc="http://schemas.openxmlformats.org/markup-compatibility/2006">
              <mc:Choice xmlns:v="urn:schemas-microsoft-com:vml" Requires="v">
                <p:oleObj spid="_x0000_s1058" name="Equation" r:id="rId6" imgW="5892480" imgH="482400" progId="Equation.DSMT4">
                  <p:embed/>
                </p:oleObj>
              </mc:Choice>
              <mc:Fallback>
                <p:oleObj name="Equation" r:id="rId6" imgW="5892480" imgH="482400" progId="Equation.DSMT4">
                  <p:embed/>
                  <p:pic>
                    <p:nvPicPr>
                      <p:cNvPr id="9" name="Content Placeholder 7" descr="Percentage = Relative frequency times 100%.">
                        <a:extLst>
                          <a:ext uri="{FF2B5EF4-FFF2-40B4-BE49-F238E27FC236}">
                            <a16:creationId xmlns:a16="http://schemas.microsoft.com/office/drawing/2014/main" id="{4D0116F9-7372-D841-B318-49CAAB57EAC4}"/>
                          </a:ext>
                        </a:extLst>
                      </p:cNvPr>
                      <p:cNvPicPr/>
                      <p:nvPr/>
                    </p:nvPicPr>
                    <p:blipFill>
                      <a:blip r:embed="rId7"/>
                      <a:stretch>
                        <a:fillRect/>
                      </a:stretch>
                    </p:blipFill>
                    <p:spPr>
                      <a:xfrm>
                        <a:off x="701355" y="4475121"/>
                        <a:ext cx="5892800" cy="4826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48169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243" y="974642"/>
            <a:ext cx="8745005" cy="1149099"/>
          </a:xfrm>
        </p:spPr>
        <p:txBody>
          <a:bodyPr>
            <a:noAutofit/>
          </a:bodyPr>
          <a:lstStyle/>
          <a:p>
            <a:r>
              <a:rPr lang="en-GB" sz="3200" dirty="0"/>
              <a:t>Table 2.5: relative frequency and percentage distributions for the data in Table 2.4.</a:t>
            </a:r>
            <a:endParaRPr lang="en-US" sz="3200" dirty="0"/>
          </a:p>
        </p:txBody>
      </p:sp>
      <p:graphicFrame>
        <p:nvGraphicFramePr>
          <p:cNvPr id="25" name="Content Placeholder 24" descr="Table is accessible to screenreaders"/>
          <p:cNvGraphicFramePr>
            <a:graphicFrameLocks noGrp="1"/>
          </p:cNvGraphicFramePr>
          <p:nvPr>
            <p:ph sz="quarter" idx="20"/>
            <p:extLst>
              <p:ext uri="{D42A27DB-BD31-4B8C-83A1-F6EECF244321}">
                <p14:modId xmlns:p14="http://schemas.microsoft.com/office/powerpoint/2010/main" val="944723317"/>
              </p:ext>
            </p:extLst>
          </p:nvPr>
        </p:nvGraphicFramePr>
        <p:xfrm>
          <a:off x="409575" y="2670050"/>
          <a:ext cx="8120763" cy="3467314"/>
        </p:xfrm>
        <a:graphic>
          <a:graphicData uri="http://schemas.openxmlformats.org/drawingml/2006/table">
            <a:tbl>
              <a:tblPr firstRow="1" bandRow="1">
                <a:tableStyleId>{2D5ABB26-0587-4C30-8999-92F81FD0307C}</a:tableStyleId>
              </a:tblPr>
              <a:tblGrid>
                <a:gridCol w="2706921">
                  <a:extLst>
                    <a:ext uri="{9D8B030D-6E8A-4147-A177-3AD203B41FA5}">
                      <a16:colId xmlns:a16="http://schemas.microsoft.com/office/drawing/2014/main" val="20000"/>
                    </a:ext>
                  </a:extLst>
                </a:gridCol>
                <a:gridCol w="2706921">
                  <a:extLst>
                    <a:ext uri="{9D8B030D-6E8A-4147-A177-3AD203B41FA5}">
                      <a16:colId xmlns:a16="http://schemas.microsoft.com/office/drawing/2014/main" val="20001"/>
                    </a:ext>
                  </a:extLst>
                </a:gridCol>
                <a:gridCol w="2706921">
                  <a:extLst>
                    <a:ext uri="{9D8B030D-6E8A-4147-A177-3AD203B41FA5}">
                      <a16:colId xmlns:a16="http://schemas.microsoft.com/office/drawing/2014/main" val="20002"/>
                    </a:ext>
                  </a:extLst>
                </a:gridCol>
              </a:tblGrid>
              <a:tr h="389288">
                <a:tc>
                  <a:txBody>
                    <a:bodyPr/>
                    <a:lstStyle/>
                    <a:p>
                      <a:r>
                        <a:rPr lang="en-US" sz="2000" b="1" baseline="0" dirty="0">
                          <a:solidFill>
                            <a:schemeClr val="bg1"/>
                          </a:solidFill>
                          <a:latin typeface="Times New Roman" panose="02020603050405020304" pitchFamily="18" charset="0"/>
                          <a:cs typeface="Times New Roman" panose="02020603050405020304" pitchFamily="18" charset="0"/>
                        </a:rPr>
                        <a:t>Donut Variety</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000" b="1" baseline="0" dirty="0">
                          <a:solidFill>
                            <a:schemeClr val="bg1"/>
                          </a:solidFill>
                          <a:latin typeface="Times New Roman" panose="02020603050405020304" pitchFamily="18" charset="0"/>
                          <a:cs typeface="Times New Roman" panose="02020603050405020304" pitchFamily="18" charset="0"/>
                        </a:rPr>
                        <a:t>Relative Frequency</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000" b="1" baseline="0" dirty="0">
                          <a:solidFill>
                            <a:schemeClr val="bg1"/>
                          </a:solidFill>
                          <a:latin typeface="Times New Roman" panose="02020603050405020304" pitchFamily="18" charset="0"/>
                          <a:cs typeface="Times New Roman" panose="02020603050405020304" pitchFamily="18" charset="0"/>
                        </a:rPr>
                        <a:t>Percentage</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511293">
                <a:tc>
                  <a:txBody>
                    <a:bodyPr/>
                    <a:lstStyle/>
                    <a:p>
                      <a:r>
                        <a:rPr lang="en-US" sz="2000" baseline="0" dirty="0">
                          <a:latin typeface="Times New Roman" panose="02020603050405020304" pitchFamily="18" charset="0"/>
                          <a:cs typeface="Times New Roman" panose="02020603050405020304" pitchFamily="18" charset="0"/>
                        </a:rPr>
                        <a:t>Glazed</a:t>
                      </a:r>
                    </a:p>
                  </a:txBody>
                  <a:tcPr>
                    <a:lnT w="12700" cap="flat" cmpd="sng" algn="ctr">
                      <a:solidFill>
                        <a:schemeClr val="tx1"/>
                      </a:solidFill>
                      <a:prstDash val="solid"/>
                      <a:round/>
                      <a:headEnd type="none" w="med" len="med"/>
                      <a:tailEnd type="none" w="med" len="med"/>
                    </a:lnT>
                  </a:tcPr>
                </a:tc>
                <a:tc>
                  <a:txBody>
                    <a:bodyPr/>
                    <a:lstStyle/>
                    <a:p>
                      <a:pPr algn="ctr"/>
                      <a:r>
                        <a:rPr lang="en-US" sz="2000" baseline="0" dirty="0">
                          <a:solidFill>
                            <a:schemeClr val="bg1"/>
                          </a:solidFill>
                          <a:latin typeface="Times New Roman" panose="02020603050405020304" pitchFamily="18" charset="0"/>
                          <a:cs typeface="Times New Roman" panose="02020603050405020304" pitchFamily="18" charset="0"/>
                        </a:rPr>
                        <a:t>8 over 30 = .267</a:t>
                      </a:r>
                    </a:p>
                  </a:txBody>
                  <a:tcPr>
                    <a:lnT w="12700" cap="flat" cmpd="sng" algn="ctr">
                      <a:solidFill>
                        <a:schemeClr val="tx1"/>
                      </a:solidFill>
                      <a:prstDash val="solid"/>
                      <a:round/>
                      <a:headEnd type="none" w="med" len="med"/>
                      <a:tailEnd type="none" w="med" len="med"/>
                    </a:lnT>
                  </a:tcPr>
                </a:tc>
                <a:tc>
                  <a:txBody>
                    <a:bodyPr/>
                    <a:lstStyle/>
                    <a:p>
                      <a:pPr algn="ctr"/>
                      <a:r>
                        <a:rPr lang="en-US" sz="2000" baseline="0" dirty="0">
                          <a:latin typeface="Times New Roman" panose="02020603050405020304" pitchFamily="18" charset="0"/>
                          <a:cs typeface="Times New Roman" panose="02020603050405020304" pitchFamily="18" charset="0"/>
                        </a:rPr>
                        <a:t>.267(100) = 26.7</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511293">
                <a:tc>
                  <a:txBody>
                    <a:bodyPr/>
                    <a:lstStyle/>
                    <a:p>
                      <a:r>
                        <a:rPr lang="en-US" sz="2000" baseline="0" dirty="0">
                          <a:latin typeface="Times New Roman" panose="02020603050405020304" pitchFamily="18" charset="0"/>
                          <a:cs typeface="Times New Roman" panose="02020603050405020304" pitchFamily="18" charset="0"/>
                        </a:rPr>
                        <a:t>Filled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bg1"/>
                          </a:solidFill>
                          <a:latin typeface="Times New Roman" panose="02020603050405020304" pitchFamily="18" charset="0"/>
                          <a:cs typeface="Times New Roman" panose="02020603050405020304" pitchFamily="18" charset="0"/>
                        </a:rPr>
                        <a:t>7 over 30 = .233</a:t>
                      </a:r>
                    </a:p>
                  </a:txBody>
                  <a:tcPr/>
                </a:tc>
                <a:tc>
                  <a:txBody>
                    <a:bodyPr/>
                    <a:lstStyle/>
                    <a:p>
                      <a:pPr algn="ctr"/>
                      <a:r>
                        <a:rPr lang="en-US" sz="2000" baseline="0" dirty="0">
                          <a:latin typeface="Times New Roman" panose="02020603050405020304" pitchFamily="18" charset="0"/>
                          <a:cs typeface="Times New Roman" panose="02020603050405020304" pitchFamily="18" charset="0"/>
                        </a:rPr>
                        <a:t>.233(100) = 23.3</a:t>
                      </a:r>
                    </a:p>
                  </a:txBody>
                  <a:tcPr/>
                </a:tc>
                <a:extLst>
                  <a:ext uri="{0D108BD9-81ED-4DB2-BD59-A6C34878D82A}">
                    <a16:rowId xmlns:a16="http://schemas.microsoft.com/office/drawing/2014/main" val="10002"/>
                  </a:ext>
                </a:extLst>
              </a:tr>
              <a:tr h="511293">
                <a:tc>
                  <a:txBody>
                    <a:bodyPr/>
                    <a:lstStyle/>
                    <a:p>
                      <a:r>
                        <a:rPr lang="en-US" sz="2000" baseline="0" dirty="0">
                          <a:latin typeface="Times New Roman" panose="02020603050405020304" pitchFamily="18" charset="0"/>
                          <a:cs typeface="Times New Roman" panose="02020603050405020304" pitchFamily="18" charset="0"/>
                        </a:rPr>
                        <a:t>Frosted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bg1"/>
                          </a:solidFill>
                          <a:latin typeface="Times New Roman" panose="02020603050405020304" pitchFamily="18" charset="0"/>
                          <a:cs typeface="Times New Roman" panose="02020603050405020304" pitchFamily="18" charset="0"/>
                        </a:rPr>
                        <a:t>5 over 30 = .167</a:t>
                      </a:r>
                    </a:p>
                  </a:txBody>
                  <a:tcPr/>
                </a:tc>
                <a:tc>
                  <a:txBody>
                    <a:bodyPr/>
                    <a:lstStyle/>
                    <a:p>
                      <a:pPr algn="ctr"/>
                      <a:r>
                        <a:rPr lang="en-US" sz="2000" baseline="0" dirty="0">
                          <a:latin typeface="Times New Roman" panose="02020603050405020304" pitchFamily="18" charset="0"/>
                          <a:cs typeface="Times New Roman" panose="02020603050405020304" pitchFamily="18" charset="0"/>
                        </a:rPr>
                        <a:t>.167(100) = 16.7</a:t>
                      </a:r>
                    </a:p>
                  </a:txBody>
                  <a:tcPr/>
                </a:tc>
                <a:extLst>
                  <a:ext uri="{0D108BD9-81ED-4DB2-BD59-A6C34878D82A}">
                    <a16:rowId xmlns:a16="http://schemas.microsoft.com/office/drawing/2014/main" val="10003"/>
                  </a:ext>
                </a:extLst>
              </a:tr>
              <a:tr h="511293">
                <a:tc>
                  <a:txBody>
                    <a:bodyPr/>
                    <a:lstStyle/>
                    <a:p>
                      <a:r>
                        <a:rPr lang="en-US" sz="2000" baseline="0" dirty="0">
                          <a:latin typeface="Times New Roman" panose="02020603050405020304" pitchFamily="18" charset="0"/>
                          <a:cs typeface="Times New Roman" panose="02020603050405020304" pitchFamily="18" charset="0"/>
                        </a:rPr>
                        <a:t>Plain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bg1"/>
                          </a:solidFill>
                          <a:latin typeface="Times New Roman" panose="02020603050405020304" pitchFamily="18" charset="0"/>
                          <a:cs typeface="Times New Roman" panose="02020603050405020304" pitchFamily="18" charset="0"/>
                        </a:rPr>
                        <a:t>3 over 30 = .100</a:t>
                      </a:r>
                    </a:p>
                  </a:txBody>
                  <a:tcPr/>
                </a:tc>
                <a:tc>
                  <a:txBody>
                    <a:bodyPr/>
                    <a:lstStyle/>
                    <a:p>
                      <a:pPr algn="ctr"/>
                      <a:r>
                        <a:rPr lang="en-US" sz="2000" baseline="0" dirty="0">
                          <a:latin typeface="Times New Roman" panose="02020603050405020304" pitchFamily="18" charset="0"/>
                          <a:cs typeface="Times New Roman" panose="02020603050405020304" pitchFamily="18" charset="0"/>
                        </a:rPr>
                        <a:t>.100(100) = 10.0</a:t>
                      </a:r>
                    </a:p>
                  </a:txBody>
                  <a:tcPr/>
                </a:tc>
                <a:extLst>
                  <a:ext uri="{0D108BD9-81ED-4DB2-BD59-A6C34878D82A}">
                    <a16:rowId xmlns:a16="http://schemas.microsoft.com/office/drawing/2014/main" val="10004"/>
                  </a:ext>
                </a:extLst>
              </a:tr>
              <a:tr h="594387">
                <a:tc>
                  <a:txBody>
                    <a:bodyPr/>
                    <a:lstStyle/>
                    <a:p>
                      <a:r>
                        <a:rPr lang="en-US" sz="2000" baseline="0" dirty="0">
                          <a:latin typeface="Times New Roman" panose="02020603050405020304" pitchFamily="18" charset="0"/>
                          <a:cs typeface="Times New Roman" panose="02020603050405020304" pitchFamily="18" charset="0"/>
                        </a:rPr>
                        <a:t>Oilier</a:t>
                      </a:r>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bg1"/>
                          </a:solidFill>
                          <a:latin typeface="Times New Roman" panose="02020603050405020304" pitchFamily="18" charset="0"/>
                          <a:cs typeface="Times New Roman" panose="02020603050405020304" pitchFamily="18" charset="0"/>
                        </a:rPr>
                        <a:t>7 over 30 = .233</a:t>
                      </a:r>
                    </a:p>
                  </a:txBody>
                  <a:tcPr>
                    <a:lnB w="12700" cap="flat" cmpd="sng" algn="ctr">
                      <a:solidFill>
                        <a:schemeClr val="tx1"/>
                      </a:solidFill>
                      <a:prstDash val="solid"/>
                      <a:round/>
                      <a:headEnd type="none" w="med" len="med"/>
                      <a:tailEnd type="none" w="med" len="med"/>
                    </a:lnB>
                  </a:tcPr>
                </a:tc>
                <a:tc>
                  <a:txBody>
                    <a:bodyPr/>
                    <a:lstStyle/>
                    <a:p>
                      <a:pPr algn="ctr"/>
                      <a:r>
                        <a:rPr lang="en-US" sz="2000" baseline="0" dirty="0">
                          <a:latin typeface="Times New Roman" panose="02020603050405020304" pitchFamily="18" charset="0"/>
                          <a:cs typeface="Times New Roman" panose="02020603050405020304" pitchFamily="18" charset="0"/>
                        </a:rPr>
                        <a:t>.233(100) = 23.3</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31515">
                <a:tc>
                  <a:txBody>
                    <a:bodyPr/>
                    <a:lstStyle/>
                    <a:p>
                      <a:r>
                        <a:rPr lang="en-US" sz="2000" baseline="0" dirty="0">
                          <a:solidFill>
                            <a:schemeClr val="bg2"/>
                          </a:solidFill>
                          <a:latin typeface="Times New Roman" panose="02020603050405020304" pitchFamily="18" charset="0"/>
                          <a:cs typeface="Times New Roman" panose="02020603050405020304" pitchFamily="18" charset="0"/>
                        </a:rPr>
                        <a:t>Blank</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aseline="0" dirty="0">
                          <a:latin typeface="Times New Roman" panose="02020603050405020304" pitchFamily="18" charset="0"/>
                          <a:cs typeface="Times New Roman" panose="02020603050405020304" pitchFamily="18" charset="0"/>
                        </a:rPr>
                        <a:t>Sum = 1.000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aseline="0" dirty="0">
                          <a:latin typeface="Times New Roman" panose="02020603050405020304" pitchFamily="18" charset="0"/>
                          <a:cs typeface="Times New Roman" panose="02020603050405020304" pitchFamily="18" charset="0"/>
                        </a:rPr>
                        <a:t>Sum = 100%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20" name="Content Placeholder 19" descr="Image description is in table cell">
            <a:extLst>
              <a:ext uri="{FF2B5EF4-FFF2-40B4-BE49-F238E27FC236}">
                <a16:creationId xmlns:a16="http://schemas.microsoft.com/office/drawing/2014/main" id="{D71B390B-38F3-4FEB-9E33-5870AA3F1F38}"/>
              </a:ext>
            </a:extLst>
          </p:cNvPr>
          <p:cNvGraphicFramePr>
            <a:graphicFrameLocks noGrp="1" noChangeAspect="1"/>
          </p:cNvGraphicFramePr>
          <p:nvPr>
            <p:ph sz="quarter" idx="17"/>
            <p:extLst>
              <p:ext uri="{D42A27DB-BD31-4B8C-83A1-F6EECF244321}">
                <p14:modId xmlns:p14="http://schemas.microsoft.com/office/powerpoint/2010/main" val="2507497489"/>
              </p:ext>
            </p:extLst>
          </p:nvPr>
        </p:nvGraphicFramePr>
        <p:xfrm>
          <a:off x="4040990" y="3158989"/>
          <a:ext cx="626409" cy="386672"/>
        </p:xfrm>
        <a:graphic>
          <a:graphicData uri="http://schemas.openxmlformats.org/presentationml/2006/ole">
            <mc:AlternateContent xmlns:mc="http://schemas.openxmlformats.org/markup-compatibility/2006">
              <mc:Choice xmlns:v="urn:schemas-microsoft-com:vml" Requires="v">
                <p:oleObj spid="_x0000_s2129" name="Equation" r:id="rId4" imgW="1028520" imgH="634680" progId="Equation.DSMT4">
                  <p:embed/>
                </p:oleObj>
              </mc:Choice>
              <mc:Fallback>
                <p:oleObj name="Equation" r:id="rId4" imgW="1028520" imgH="634680" progId="Equation.DSMT4">
                  <p:embed/>
                  <p:pic>
                    <p:nvPicPr>
                      <p:cNvPr id="20" name="Content Placeholder 19" descr="Image description is in table cell">
                        <a:extLst>
                          <a:ext uri="{FF2B5EF4-FFF2-40B4-BE49-F238E27FC236}">
                            <a16:creationId xmlns:a16="http://schemas.microsoft.com/office/drawing/2014/main" id="{D71B390B-38F3-4FEB-9E33-5870AA3F1F38}"/>
                          </a:ext>
                        </a:extLst>
                      </p:cNvPr>
                      <p:cNvPicPr/>
                      <p:nvPr/>
                    </p:nvPicPr>
                    <p:blipFill>
                      <a:blip r:embed="rId5"/>
                      <a:stretch>
                        <a:fillRect/>
                      </a:stretch>
                    </p:blipFill>
                    <p:spPr>
                      <a:xfrm>
                        <a:off x="4040990" y="3158989"/>
                        <a:ext cx="626409" cy="386672"/>
                      </a:xfrm>
                      <a:prstGeom prst="rect">
                        <a:avLst/>
                      </a:prstGeom>
                    </p:spPr>
                  </p:pic>
                </p:oleObj>
              </mc:Fallback>
            </mc:AlternateContent>
          </a:graphicData>
        </a:graphic>
      </p:graphicFrame>
      <p:graphicFrame>
        <p:nvGraphicFramePr>
          <p:cNvPr id="21" name="Content Placeholder 20" descr="Image description is in table cell">
            <a:extLst>
              <a:ext uri="{FF2B5EF4-FFF2-40B4-BE49-F238E27FC236}">
                <a16:creationId xmlns:a16="http://schemas.microsoft.com/office/drawing/2014/main" id="{94C93042-1455-4311-9C21-C1BB5C024834}"/>
              </a:ext>
            </a:extLst>
          </p:cNvPr>
          <p:cNvGraphicFramePr>
            <a:graphicFrameLocks noGrp="1" noChangeAspect="1"/>
          </p:cNvGraphicFramePr>
          <p:nvPr>
            <p:ph sz="quarter" idx="18"/>
            <p:extLst>
              <p:ext uri="{D42A27DB-BD31-4B8C-83A1-F6EECF244321}">
                <p14:modId xmlns:p14="http://schemas.microsoft.com/office/powerpoint/2010/main" val="1184602476"/>
              </p:ext>
            </p:extLst>
          </p:nvPr>
        </p:nvGraphicFramePr>
        <p:xfrm>
          <a:off x="4030878" y="3603090"/>
          <a:ext cx="692912" cy="433070"/>
        </p:xfrm>
        <a:graphic>
          <a:graphicData uri="http://schemas.openxmlformats.org/presentationml/2006/ole">
            <mc:AlternateContent xmlns:mc="http://schemas.openxmlformats.org/markup-compatibility/2006">
              <mc:Choice xmlns:v="urn:schemas-microsoft-com:vml" Requires="v">
                <p:oleObj spid="_x0000_s2130" name="Equation" r:id="rId6" imgW="1015920" imgH="634680" progId="Equation.DSMT4">
                  <p:embed/>
                </p:oleObj>
              </mc:Choice>
              <mc:Fallback>
                <p:oleObj name="Equation" r:id="rId6" imgW="1015920" imgH="634680" progId="Equation.DSMT4">
                  <p:embed/>
                  <p:pic>
                    <p:nvPicPr>
                      <p:cNvPr id="21" name="Content Placeholder 20" descr="Image description is in table cell">
                        <a:extLst>
                          <a:ext uri="{FF2B5EF4-FFF2-40B4-BE49-F238E27FC236}">
                            <a16:creationId xmlns:a16="http://schemas.microsoft.com/office/drawing/2014/main" id="{94C93042-1455-4311-9C21-C1BB5C024834}"/>
                          </a:ext>
                        </a:extLst>
                      </p:cNvPr>
                      <p:cNvPicPr/>
                      <p:nvPr/>
                    </p:nvPicPr>
                    <p:blipFill>
                      <a:blip r:embed="rId7"/>
                      <a:stretch>
                        <a:fillRect/>
                      </a:stretch>
                    </p:blipFill>
                    <p:spPr>
                      <a:xfrm>
                        <a:off x="4030878" y="3603090"/>
                        <a:ext cx="692912" cy="433070"/>
                      </a:xfrm>
                      <a:prstGeom prst="rect">
                        <a:avLst/>
                      </a:prstGeom>
                    </p:spPr>
                  </p:pic>
                </p:oleObj>
              </mc:Fallback>
            </mc:AlternateContent>
          </a:graphicData>
        </a:graphic>
      </p:graphicFrame>
      <p:graphicFrame>
        <p:nvGraphicFramePr>
          <p:cNvPr id="22" name="Content Placeholder 21" descr="Image description is in table cell">
            <a:extLst>
              <a:ext uri="{FF2B5EF4-FFF2-40B4-BE49-F238E27FC236}">
                <a16:creationId xmlns:a16="http://schemas.microsoft.com/office/drawing/2014/main" id="{57D30322-F804-46B6-B8D3-30C65A42DB57}"/>
              </a:ext>
            </a:extLst>
          </p:cNvPr>
          <p:cNvGraphicFramePr>
            <a:graphicFrameLocks noGrp="1" noChangeAspect="1"/>
          </p:cNvGraphicFramePr>
          <p:nvPr>
            <p:ph sz="quarter" idx="19"/>
            <p:extLst>
              <p:ext uri="{D42A27DB-BD31-4B8C-83A1-F6EECF244321}">
                <p14:modId xmlns:p14="http://schemas.microsoft.com/office/powerpoint/2010/main" val="1566348613"/>
              </p:ext>
            </p:extLst>
          </p:nvPr>
        </p:nvGraphicFramePr>
        <p:xfrm>
          <a:off x="4044848" y="4071147"/>
          <a:ext cx="678942" cy="419100"/>
        </p:xfrm>
        <a:graphic>
          <a:graphicData uri="http://schemas.openxmlformats.org/presentationml/2006/ole">
            <mc:AlternateContent xmlns:mc="http://schemas.openxmlformats.org/markup-compatibility/2006">
              <mc:Choice xmlns:v="urn:schemas-microsoft-com:vml" Requires="v">
                <p:oleObj spid="_x0000_s2131" name="Equation" r:id="rId8" imgW="1028520" imgH="634680" progId="Equation.DSMT4">
                  <p:embed/>
                </p:oleObj>
              </mc:Choice>
              <mc:Fallback>
                <p:oleObj name="Equation" r:id="rId8" imgW="1028520" imgH="634680" progId="Equation.DSMT4">
                  <p:embed/>
                  <p:pic>
                    <p:nvPicPr>
                      <p:cNvPr id="22" name="Content Placeholder 21" descr="Image description is in table cell">
                        <a:extLst>
                          <a:ext uri="{FF2B5EF4-FFF2-40B4-BE49-F238E27FC236}">
                            <a16:creationId xmlns:a16="http://schemas.microsoft.com/office/drawing/2014/main" id="{57D30322-F804-46B6-B8D3-30C65A42DB57}"/>
                          </a:ext>
                        </a:extLst>
                      </p:cNvPr>
                      <p:cNvPicPr/>
                      <p:nvPr/>
                    </p:nvPicPr>
                    <p:blipFill>
                      <a:blip r:embed="rId9"/>
                      <a:stretch>
                        <a:fillRect/>
                      </a:stretch>
                    </p:blipFill>
                    <p:spPr>
                      <a:xfrm>
                        <a:off x="4044848" y="4071147"/>
                        <a:ext cx="678942" cy="419100"/>
                      </a:xfrm>
                      <a:prstGeom prst="rect">
                        <a:avLst/>
                      </a:prstGeom>
                    </p:spPr>
                  </p:pic>
                </p:oleObj>
              </mc:Fallback>
            </mc:AlternateContent>
          </a:graphicData>
        </a:graphic>
      </p:graphicFrame>
      <p:graphicFrame>
        <p:nvGraphicFramePr>
          <p:cNvPr id="23" name="Content Placeholder 22" descr="Image description is in table cell">
            <a:extLst>
              <a:ext uri="{FF2B5EF4-FFF2-40B4-BE49-F238E27FC236}">
                <a16:creationId xmlns:a16="http://schemas.microsoft.com/office/drawing/2014/main" id="{78C1A0FB-9C52-463F-8C2B-47270DBF989A}"/>
              </a:ext>
            </a:extLst>
          </p:cNvPr>
          <p:cNvGraphicFramePr>
            <a:graphicFrameLocks noGrp="1" noChangeAspect="1"/>
          </p:cNvGraphicFramePr>
          <p:nvPr>
            <p:ph sz="quarter" idx="22"/>
            <p:extLst>
              <p:ext uri="{D42A27DB-BD31-4B8C-83A1-F6EECF244321}">
                <p14:modId xmlns:p14="http://schemas.microsoft.com/office/powerpoint/2010/main" val="2824049864"/>
              </p:ext>
            </p:extLst>
          </p:nvPr>
        </p:nvGraphicFramePr>
        <p:xfrm>
          <a:off x="4029644" y="4617106"/>
          <a:ext cx="649102" cy="405689"/>
        </p:xfrm>
        <a:graphic>
          <a:graphicData uri="http://schemas.openxmlformats.org/presentationml/2006/ole">
            <mc:AlternateContent xmlns:mc="http://schemas.openxmlformats.org/markup-compatibility/2006">
              <mc:Choice xmlns:v="urn:schemas-microsoft-com:vml" Requires="v">
                <p:oleObj spid="_x0000_s2132" name="Equation" r:id="rId10" imgW="1015920" imgH="634680" progId="Equation.DSMT4">
                  <p:embed/>
                </p:oleObj>
              </mc:Choice>
              <mc:Fallback>
                <p:oleObj name="Equation" r:id="rId10" imgW="1015920" imgH="634680" progId="Equation.DSMT4">
                  <p:embed/>
                  <p:pic>
                    <p:nvPicPr>
                      <p:cNvPr id="23" name="Content Placeholder 22" descr="Image description is in table cell">
                        <a:extLst>
                          <a:ext uri="{FF2B5EF4-FFF2-40B4-BE49-F238E27FC236}">
                            <a16:creationId xmlns:a16="http://schemas.microsoft.com/office/drawing/2014/main" id="{78C1A0FB-9C52-463F-8C2B-47270DBF989A}"/>
                          </a:ext>
                        </a:extLst>
                      </p:cNvPr>
                      <p:cNvPicPr/>
                      <p:nvPr/>
                    </p:nvPicPr>
                    <p:blipFill>
                      <a:blip r:embed="rId11"/>
                      <a:stretch>
                        <a:fillRect/>
                      </a:stretch>
                    </p:blipFill>
                    <p:spPr>
                      <a:xfrm>
                        <a:off x="4029644" y="4617106"/>
                        <a:ext cx="649102" cy="405689"/>
                      </a:xfrm>
                      <a:prstGeom prst="rect">
                        <a:avLst/>
                      </a:prstGeom>
                    </p:spPr>
                  </p:pic>
                </p:oleObj>
              </mc:Fallback>
            </mc:AlternateContent>
          </a:graphicData>
        </a:graphic>
      </p:graphicFrame>
      <p:graphicFrame>
        <p:nvGraphicFramePr>
          <p:cNvPr id="24" name="Content Placeholder 23" descr="Image description is in table cell">
            <a:extLst>
              <a:ext uri="{FF2B5EF4-FFF2-40B4-BE49-F238E27FC236}">
                <a16:creationId xmlns:a16="http://schemas.microsoft.com/office/drawing/2014/main" id="{81E971A7-7F5F-477B-8418-D71FF627ADFD}"/>
              </a:ext>
            </a:extLst>
          </p:cNvPr>
          <p:cNvGraphicFramePr>
            <a:graphicFrameLocks noGrp="1" noChangeAspect="1"/>
          </p:cNvGraphicFramePr>
          <p:nvPr>
            <p:ph sz="quarter" idx="21"/>
            <p:extLst>
              <p:ext uri="{D42A27DB-BD31-4B8C-83A1-F6EECF244321}">
                <p14:modId xmlns:p14="http://schemas.microsoft.com/office/powerpoint/2010/main" val="2367177166"/>
              </p:ext>
            </p:extLst>
          </p:nvPr>
        </p:nvGraphicFramePr>
        <p:xfrm>
          <a:off x="4029644" y="5148371"/>
          <a:ext cx="649102" cy="405689"/>
        </p:xfrm>
        <a:graphic>
          <a:graphicData uri="http://schemas.openxmlformats.org/presentationml/2006/ole">
            <mc:AlternateContent xmlns:mc="http://schemas.openxmlformats.org/markup-compatibility/2006">
              <mc:Choice xmlns:v="urn:schemas-microsoft-com:vml" Requires="v">
                <p:oleObj spid="_x0000_s2133" name="Equation" r:id="rId12" imgW="1015920" imgH="634680" progId="Equation.DSMT4">
                  <p:embed/>
                </p:oleObj>
              </mc:Choice>
              <mc:Fallback>
                <p:oleObj name="Equation" r:id="rId12" imgW="1015920" imgH="634680" progId="Equation.DSMT4">
                  <p:embed/>
                  <p:pic>
                    <p:nvPicPr>
                      <p:cNvPr id="24" name="Content Placeholder 23" descr="Image description is in table cell">
                        <a:extLst>
                          <a:ext uri="{FF2B5EF4-FFF2-40B4-BE49-F238E27FC236}">
                            <a16:creationId xmlns:a16="http://schemas.microsoft.com/office/drawing/2014/main" id="{81E971A7-7F5F-477B-8418-D71FF627ADFD}"/>
                          </a:ext>
                        </a:extLst>
                      </p:cNvPr>
                      <p:cNvPicPr/>
                      <p:nvPr/>
                    </p:nvPicPr>
                    <p:blipFill>
                      <a:blip r:embed="rId13"/>
                      <a:stretch>
                        <a:fillRect/>
                      </a:stretch>
                    </p:blipFill>
                    <p:spPr>
                      <a:xfrm>
                        <a:off x="4029644" y="5148371"/>
                        <a:ext cx="649102" cy="405689"/>
                      </a:xfrm>
                      <a:prstGeom prst="rect">
                        <a:avLst/>
                      </a:prstGeom>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11</a:t>
            </a:fld>
            <a:endParaRPr lang="en-US" dirty="0"/>
          </a:p>
        </p:txBody>
      </p:sp>
      <p:sp>
        <p:nvSpPr>
          <p:cNvPr id="11" name="TextBox 10">
            <a:extLst>
              <a:ext uri="{FF2B5EF4-FFF2-40B4-BE49-F238E27FC236}">
                <a16:creationId xmlns:a16="http://schemas.microsoft.com/office/drawing/2014/main" id="{015C2364-FF29-0447-8B19-D287363FE088}"/>
              </a:ext>
            </a:extLst>
          </p:cNvPr>
          <p:cNvSpPr txBox="1"/>
          <p:nvPr/>
        </p:nvSpPr>
        <p:spPr>
          <a:xfrm>
            <a:off x="145799" y="6290797"/>
            <a:ext cx="8120763" cy="646331"/>
          </a:xfrm>
          <a:prstGeom prst="rect">
            <a:avLst/>
          </a:prstGeom>
          <a:noFill/>
        </p:spPr>
        <p:txBody>
          <a:bodyPr wrap="square" rtlCol="0">
            <a:spAutoFit/>
          </a:bodyPr>
          <a:lstStyle/>
          <a:p>
            <a:r>
              <a:rPr lang="en-US" dirty="0"/>
              <a:t>Note how the frequencies 8, 7, 5, 3 and 7 appear as the numerators of the fractions in the middle column. </a:t>
            </a:r>
          </a:p>
        </p:txBody>
      </p:sp>
    </p:spTree>
    <p:custDataLst>
      <p:tags r:id="rId2"/>
    </p:custDataLst>
    <p:extLst>
      <p:ext uri="{BB962C8B-B14F-4D97-AF65-F5344CB8AC3E}">
        <p14:creationId xmlns:p14="http://schemas.microsoft.com/office/powerpoint/2010/main" val="46750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Graphical Presentation of Qualitative Data </a:t>
            </a:r>
            <a:r>
              <a:rPr lang="en-GB" sz="2000" b="0" dirty="0"/>
              <a:t>(1 of 3)</a:t>
            </a:r>
            <a:endParaRPr lang="en-US" sz="2000" b="0" dirty="0"/>
          </a:p>
        </p:txBody>
      </p:sp>
      <p:sp>
        <p:nvSpPr>
          <p:cNvPr id="3" name="Content Placeholder 2"/>
          <p:cNvSpPr>
            <a:spLocks noGrp="1"/>
          </p:cNvSpPr>
          <p:nvPr>
            <p:ph sz="quarter" idx="15"/>
          </p:nvPr>
        </p:nvSpPr>
        <p:spPr>
          <a:xfrm>
            <a:off x="327711" y="1379834"/>
            <a:ext cx="8534400" cy="2200955"/>
          </a:xfrm>
        </p:spPr>
        <p:txBody>
          <a:bodyPr/>
          <a:lstStyle/>
          <a:p>
            <a:pPr marL="0" indent="0">
              <a:buNone/>
            </a:pPr>
            <a:r>
              <a:rPr lang="en-GB" sz="2800" dirty="0"/>
              <a:t>A graph made of bars whose heights represent the frequencies of respective categories is a</a:t>
            </a:r>
            <a:r>
              <a:rPr lang="en-GB" sz="2800" dirty="0">
                <a:solidFill>
                  <a:schemeClr val="accent2"/>
                </a:solidFill>
              </a:rPr>
              <a:t> </a:t>
            </a:r>
            <a:r>
              <a:rPr lang="en-GB" sz="2800" b="1" dirty="0">
                <a:solidFill>
                  <a:schemeClr val="accent2"/>
                </a:solidFill>
              </a:rPr>
              <a:t>bar graph</a:t>
            </a:r>
            <a:r>
              <a:rPr lang="en-GB" sz="2800" dirty="0"/>
              <a:t>.</a:t>
            </a:r>
          </a:p>
          <a:p>
            <a:pPr marL="0" indent="0">
              <a:buNone/>
            </a:pPr>
            <a:r>
              <a:rPr lang="en-GB" sz="2800" dirty="0"/>
              <a:t>Figure 2.1 Bar Graph </a:t>
            </a:r>
          </a:p>
          <a:p>
            <a:pPr marL="0" indent="0">
              <a:buNone/>
            </a:pPr>
            <a:r>
              <a:rPr lang="en-GB" sz="2800" dirty="0"/>
              <a:t>for Table 2.4:</a:t>
            </a:r>
            <a:endParaRPr lang="en-US" sz="2800" dirty="0"/>
          </a:p>
        </p:txBody>
      </p:sp>
      <p:sp>
        <p:nvSpPr>
          <p:cNvPr id="5" name="Slide Number Placeholder 4"/>
          <p:cNvSpPr>
            <a:spLocks noGrp="1"/>
          </p:cNvSpPr>
          <p:nvPr>
            <p:ph type="sldNum" sz="quarter" idx="10"/>
          </p:nvPr>
        </p:nvSpPr>
        <p:spPr/>
        <p:txBody>
          <a:bodyPr/>
          <a:lstStyle/>
          <a:p>
            <a:fld id="{67B19427-F580-D146-B60E-4CADEE75497F}" type="slidenum">
              <a:rPr lang="en-US" smtClean="0"/>
              <a:pPr/>
              <a:t>12</a:t>
            </a:fld>
            <a:endParaRPr lang="en-US" dirty="0"/>
          </a:p>
        </p:txBody>
      </p:sp>
      <p:pic>
        <p:nvPicPr>
          <p:cNvPr id="7" name="Content Placeholder 8" descr="Bar graph for donut variety with frequency ranging from 0 to 9, has for glazed 8, for filled 7, for frosted 5, for plain 3, for other 7.">
            <a:extLst>
              <a:ext uri="{FF2B5EF4-FFF2-40B4-BE49-F238E27FC236}">
                <a16:creationId xmlns:a16="http://schemas.microsoft.com/office/drawing/2014/main" id="{EF656129-261A-E84C-B779-DAE386FFEAA6}"/>
              </a:ext>
            </a:extLst>
          </p:cNvPr>
          <p:cNvPicPr>
            <a:picLocks noGrp="1" noChangeAspect="1"/>
          </p:cNvPicPr>
          <p:nvPr>
            <p:ph sz="quarter" idx="16"/>
          </p:nvPr>
        </p:nvPicPr>
        <p:blipFill>
          <a:blip r:embed="rId3">
            <a:extLst>
              <a:ext uri="{28A0092B-C50C-407E-A947-70E740481C1C}">
                <a14:useLocalDpi xmlns:a14="http://schemas.microsoft.com/office/drawing/2010/main"/>
              </a:ext>
            </a:extLst>
          </a:blip>
          <a:stretch>
            <a:fillRect/>
          </a:stretch>
        </p:blipFill>
        <p:spPr>
          <a:xfrm>
            <a:off x="3549212" y="2218033"/>
            <a:ext cx="5236755" cy="4034103"/>
          </a:xfrm>
          <a:prstGeom prst="rect">
            <a:avLst/>
          </a:prstGeom>
        </p:spPr>
      </p:pic>
    </p:spTree>
    <p:custDataLst>
      <p:tags r:id="rId1"/>
    </p:custDataLst>
    <p:extLst>
      <p:ext uri="{BB962C8B-B14F-4D97-AF65-F5344CB8AC3E}">
        <p14:creationId xmlns:p14="http://schemas.microsoft.com/office/powerpoint/2010/main" val="3799584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745" y="469095"/>
            <a:ext cx="8534400" cy="838199"/>
          </a:xfrm>
        </p:spPr>
        <p:txBody>
          <a:bodyPr>
            <a:normAutofit fontScale="90000"/>
          </a:bodyPr>
          <a:lstStyle/>
          <a:p>
            <a:r>
              <a:rPr lang="en-GB" sz="3600" dirty="0"/>
              <a:t>Graphical Presentation of Qualitative Data </a:t>
            </a:r>
            <a:r>
              <a:rPr lang="en-GB" sz="2200" b="0" dirty="0"/>
              <a:t>(2 of 3)</a:t>
            </a:r>
            <a:endParaRPr lang="en-US" sz="2200" dirty="0"/>
          </a:p>
        </p:txBody>
      </p:sp>
      <p:sp>
        <p:nvSpPr>
          <p:cNvPr id="3" name="Content Placeholder 2"/>
          <p:cNvSpPr>
            <a:spLocks noGrp="1"/>
          </p:cNvSpPr>
          <p:nvPr>
            <p:ph sz="quarter" idx="15"/>
          </p:nvPr>
        </p:nvSpPr>
        <p:spPr>
          <a:xfrm>
            <a:off x="294745" y="1000360"/>
            <a:ext cx="8669110" cy="4174225"/>
          </a:xfrm>
        </p:spPr>
        <p:txBody>
          <a:bodyPr/>
          <a:lstStyle/>
          <a:p>
            <a:pPr marL="0" indent="0">
              <a:buNone/>
            </a:pPr>
            <a:r>
              <a:rPr lang="en-GB" sz="2800" dirty="0"/>
              <a:t>A </a:t>
            </a:r>
            <a:r>
              <a:rPr lang="en-GB" sz="2800" b="1" dirty="0">
                <a:solidFill>
                  <a:schemeClr val="accent2"/>
                </a:solidFill>
              </a:rPr>
              <a:t>Pareto chart</a:t>
            </a:r>
            <a:r>
              <a:rPr lang="en-US" sz="2800" dirty="0">
                <a:solidFill>
                  <a:schemeClr val="accent2"/>
                </a:solidFill>
              </a:rPr>
              <a:t> </a:t>
            </a:r>
            <a:r>
              <a:rPr lang="en-US" sz="2800" dirty="0"/>
              <a:t>is a bar graph with bars arranged by their heights in descending order:</a:t>
            </a:r>
          </a:p>
          <a:p>
            <a:pPr marL="809625" lvl="1" indent="-457200">
              <a:buFont typeface="Courier New" panose="02070309020205020404" pitchFamily="49" charset="0"/>
              <a:buChar char="o"/>
            </a:pPr>
            <a:r>
              <a:rPr lang="en-US" sz="2000" dirty="0"/>
              <a:t>the bar with the largest height appears first;</a:t>
            </a:r>
          </a:p>
          <a:p>
            <a:pPr marL="809625" lvl="1" indent="-457200">
              <a:buFont typeface="Courier New" panose="02070309020205020404" pitchFamily="49" charset="0"/>
              <a:buChar char="o"/>
            </a:pPr>
            <a:r>
              <a:rPr lang="en-US" sz="2000" dirty="0"/>
              <a:t>subsequent bars are arranged in descending order;</a:t>
            </a:r>
          </a:p>
          <a:p>
            <a:pPr marL="809625" lvl="1" indent="-457200">
              <a:buFont typeface="Courier New" panose="02070309020205020404" pitchFamily="49" charset="0"/>
              <a:buChar char="o"/>
            </a:pPr>
            <a:r>
              <a:rPr lang="en-US" sz="2000" dirty="0"/>
              <a:t>bar with smallest height appears last.</a:t>
            </a:r>
          </a:p>
          <a:p>
            <a:pPr marL="9525" lvl="1" indent="0">
              <a:buNone/>
            </a:pPr>
            <a:r>
              <a:rPr lang="en-GB" sz="2400" dirty="0"/>
              <a:t>Figure 2.2</a:t>
            </a:r>
          </a:p>
          <a:p>
            <a:pPr marL="9525" lvl="1" indent="0">
              <a:buNone/>
            </a:pPr>
            <a:r>
              <a:rPr lang="en-GB" sz="2400" dirty="0"/>
              <a:t>Pareto Chart </a:t>
            </a:r>
          </a:p>
          <a:p>
            <a:pPr marL="9525" lvl="1" indent="0">
              <a:buNone/>
            </a:pPr>
            <a:r>
              <a:rPr lang="en-GB" sz="2400" dirty="0"/>
              <a:t>for Table 2.4</a:t>
            </a:r>
            <a:endParaRPr lang="en-US" sz="2400" dirty="0"/>
          </a:p>
        </p:txBody>
      </p:sp>
      <p:sp>
        <p:nvSpPr>
          <p:cNvPr id="5" name="Slide Number Placeholder 4"/>
          <p:cNvSpPr>
            <a:spLocks noGrp="1"/>
          </p:cNvSpPr>
          <p:nvPr>
            <p:ph type="sldNum" sz="quarter" idx="10"/>
          </p:nvPr>
        </p:nvSpPr>
        <p:spPr/>
        <p:txBody>
          <a:bodyPr/>
          <a:lstStyle/>
          <a:p>
            <a:fld id="{67B19427-F580-D146-B60E-4CADEE75497F}" type="slidenum">
              <a:rPr lang="en-US" smtClean="0"/>
              <a:pPr/>
              <a:t>13</a:t>
            </a:fld>
            <a:endParaRPr lang="en-US" dirty="0"/>
          </a:p>
        </p:txBody>
      </p:sp>
      <p:pic>
        <p:nvPicPr>
          <p:cNvPr id="6" name="Content Placeholder 8" descr="Bar graph for donut variety with frequency ranging from 0 to 9, has for glazed 8, for filled 7, for other 7, for frosted 5, for plain 3.">
            <a:extLst>
              <a:ext uri="{FF2B5EF4-FFF2-40B4-BE49-F238E27FC236}">
                <a16:creationId xmlns:a16="http://schemas.microsoft.com/office/drawing/2014/main" id="{5E509CAC-6D42-8246-9CA2-077281D6CE2F}"/>
              </a:ext>
            </a:extLst>
          </p:cNvPr>
          <p:cNvPicPr>
            <a:picLocks noGrp="1" noChangeAspect="1" noChangeArrowheads="1"/>
          </p:cNvPicPr>
          <p:nvPr>
            <p:ph sz="quarter" idx="16"/>
          </p:nvPr>
        </p:nvPicPr>
        <p:blipFill>
          <a:blip r:embed="rId3">
            <a:extLst>
              <a:ext uri="{28A0092B-C50C-407E-A947-70E740481C1C}">
                <a14:useLocalDpi xmlns:a14="http://schemas.microsoft.com/office/drawing/2010/main"/>
              </a:ext>
            </a:extLst>
          </a:blip>
          <a:srcRect/>
          <a:stretch>
            <a:fillRect/>
          </a:stretch>
        </p:blipFill>
        <p:spPr bwMode="auto">
          <a:xfrm>
            <a:off x="2371045" y="3087472"/>
            <a:ext cx="5958692" cy="3730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64227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709" y="474930"/>
            <a:ext cx="8534400" cy="693729"/>
          </a:xfrm>
        </p:spPr>
        <p:txBody>
          <a:bodyPr>
            <a:normAutofit fontScale="90000"/>
          </a:bodyPr>
          <a:lstStyle/>
          <a:p>
            <a:r>
              <a:rPr lang="en-GB" sz="3600" dirty="0"/>
              <a:t>Graphical Presentation of Qualitative Data </a:t>
            </a:r>
            <a:r>
              <a:rPr lang="en-GB" sz="2200" b="0" dirty="0"/>
              <a:t>(3 of 3)</a:t>
            </a:r>
            <a:endParaRPr lang="en-US" sz="2200" dirty="0"/>
          </a:p>
        </p:txBody>
      </p:sp>
      <p:sp>
        <p:nvSpPr>
          <p:cNvPr id="3" name="Content Placeholder 2"/>
          <p:cNvSpPr>
            <a:spLocks noGrp="1"/>
          </p:cNvSpPr>
          <p:nvPr>
            <p:ph sz="quarter" idx="15"/>
          </p:nvPr>
        </p:nvSpPr>
        <p:spPr>
          <a:xfrm>
            <a:off x="94195" y="1155721"/>
            <a:ext cx="9107400" cy="2956333"/>
          </a:xfrm>
        </p:spPr>
        <p:txBody>
          <a:bodyPr/>
          <a:lstStyle/>
          <a:p>
            <a:pPr marL="0" indent="0">
              <a:buNone/>
            </a:pPr>
            <a:r>
              <a:rPr lang="en-GB" sz="2800" dirty="0"/>
              <a:t>A </a:t>
            </a:r>
            <a:r>
              <a:rPr lang="en-GB" sz="2800" b="1" dirty="0">
                <a:solidFill>
                  <a:schemeClr val="accent2"/>
                </a:solidFill>
              </a:rPr>
              <a:t>pie chart</a:t>
            </a:r>
            <a:r>
              <a:rPr lang="en-GB" sz="2800" dirty="0"/>
              <a:t> is a circle divided into portions that represent relative frequencies or percentages of a population or sample belonging to different categories. </a:t>
            </a:r>
          </a:p>
          <a:p>
            <a:pPr marL="0" indent="0">
              <a:buNone/>
            </a:pPr>
            <a:r>
              <a:rPr lang="en-GB" sz="2800" dirty="0"/>
              <a:t>Figure 2.2 Pie Chart </a:t>
            </a:r>
          </a:p>
          <a:p>
            <a:pPr marL="0" indent="0">
              <a:buNone/>
            </a:pPr>
            <a:r>
              <a:rPr lang="en-GB" sz="2800" dirty="0"/>
              <a:t>for Percentage Distribution </a:t>
            </a:r>
          </a:p>
          <a:p>
            <a:pPr marL="0" indent="0">
              <a:buNone/>
            </a:pPr>
            <a:r>
              <a:rPr lang="en-GB" sz="2800" dirty="0"/>
              <a:t>of Table 2.5:</a:t>
            </a:r>
          </a:p>
        </p:txBody>
      </p:sp>
      <p:sp>
        <p:nvSpPr>
          <p:cNvPr id="5" name="Slide Number Placeholder 4"/>
          <p:cNvSpPr>
            <a:spLocks noGrp="1"/>
          </p:cNvSpPr>
          <p:nvPr>
            <p:ph type="sldNum" sz="quarter" idx="10"/>
          </p:nvPr>
        </p:nvSpPr>
        <p:spPr/>
        <p:txBody>
          <a:bodyPr/>
          <a:lstStyle/>
          <a:p>
            <a:fld id="{67B19427-F580-D146-B60E-4CADEE75497F}" type="slidenum">
              <a:rPr lang="en-US" smtClean="0"/>
              <a:pPr/>
              <a:t>14</a:t>
            </a:fld>
            <a:endParaRPr lang="en-US" dirty="0"/>
          </a:p>
        </p:txBody>
      </p:sp>
      <p:pic>
        <p:nvPicPr>
          <p:cNvPr id="6" name="Content Placeholder 8" descr="Pie chart for the percentage distribution has portions for other 23.3%, for plain 10.0%, for frosted 16.7%, for filled 23.3%, for glazed 26.7%.">
            <a:extLst>
              <a:ext uri="{FF2B5EF4-FFF2-40B4-BE49-F238E27FC236}">
                <a16:creationId xmlns:a16="http://schemas.microsoft.com/office/drawing/2014/main" id="{4EADD00B-35F5-5044-868C-FE5D616D51B0}"/>
              </a:ext>
            </a:extLst>
          </p:cNvPr>
          <p:cNvPicPr>
            <a:picLocks noGrp="1" noChangeAspect="1" noChangeArrowheads="1"/>
          </p:cNvPicPr>
          <p:nvPr>
            <p:ph sz="quarter" idx="16"/>
          </p:nvPr>
        </p:nvPicPr>
        <p:blipFill>
          <a:blip r:embed="rId3" cstate="screen">
            <a:extLst>
              <a:ext uri="{28A0092B-C50C-407E-A947-70E740481C1C}">
                <a14:useLocalDpi xmlns:a14="http://schemas.microsoft.com/office/drawing/2010/main"/>
              </a:ext>
            </a:extLst>
          </a:blip>
          <a:srcRect/>
          <a:stretch>
            <a:fillRect/>
          </a:stretch>
        </p:blipFill>
        <p:spPr bwMode="auto">
          <a:xfrm>
            <a:off x="4862435" y="2166656"/>
            <a:ext cx="4004872" cy="4004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29239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2.2 Organizing and Graphing Quantitative Data</a:t>
            </a:r>
            <a:endParaRPr lang="en-US" sz="3200" dirty="0"/>
          </a:p>
        </p:txBody>
      </p:sp>
      <p:sp>
        <p:nvSpPr>
          <p:cNvPr id="3" name="Content Placeholder 2"/>
          <p:cNvSpPr>
            <a:spLocks noGrp="1"/>
          </p:cNvSpPr>
          <p:nvPr>
            <p:ph sz="quarter" idx="16"/>
          </p:nvPr>
        </p:nvSpPr>
        <p:spPr>
          <a:xfrm>
            <a:off x="304800" y="1752600"/>
            <a:ext cx="8534400" cy="2359455"/>
          </a:xfrm>
        </p:spPr>
        <p:txBody>
          <a:bodyPr/>
          <a:lstStyle/>
          <a:p>
            <a:pPr marL="292608" indent="-292608">
              <a:buClr>
                <a:schemeClr val="accent2"/>
              </a:buClr>
              <a:buFont typeface="Arial" panose="020B0604020202020204" pitchFamily="34" charset="0"/>
              <a:buChar char="•"/>
            </a:pPr>
            <a:r>
              <a:rPr lang="en-US" dirty="0"/>
              <a:t>Frequency Distribution Tables</a:t>
            </a:r>
          </a:p>
          <a:p>
            <a:pPr marL="978408" lvl="1" indent="-292608">
              <a:buClr>
                <a:schemeClr val="accent2"/>
              </a:buClr>
              <a:buFont typeface="Arial" panose="020B0604020202020204" pitchFamily="34" charset="0"/>
              <a:buChar char="•"/>
            </a:pPr>
            <a:r>
              <a:rPr lang="en-US" dirty="0"/>
              <a:t>Often data are put into </a:t>
            </a:r>
            <a:r>
              <a:rPr lang="en-US" b="1" dirty="0"/>
              <a:t>classes</a:t>
            </a:r>
            <a:r>
              <a:rPr lang="en-US" dirty="0"/>
              <a:t> or bins.</a:t>
            </a:r>
          </a:p>
          <a:p>
            <a:pPr marL="292608" indent="-292608">
              <a:buClr>
                <a:schemeClr val="accent2"/>
              </a:buClr>
              <a:buFont typeface="Arial" panose="020B0604020202020204" pitchFamily="34" charset="0"/>
              <a:buChar char="•"/>
            </a:pPr>
            <a:r>
              <a:rPr lang="en-US" dirty="0"/>
              <a:t>Graphing Grouped Data</a:t>
            </a:r>
          </a:p>
          <a:p>
            <a:pPr marL="978408" lvl="1" indent="-292608">
              <a:buClr>
                <a:schemeClr val="accent2"/>
              </a:buClr>
              <a:buFont typeface="Arial" panose="020B0604020202020204" pitchFamily="34" charset="0"/>
              <a:buChar char="•"/>
            </a:pPr>
            <a:r>
              <a:rPr lang="en-US" dirty="0"/>
              <a:t>Often in the form of a </a:t>
            </a:r>
            <a:r>
              <a:rPr lang="en-US" b="1" dirty="0"/>
              <a:t>histogram</a:t>
            </a:r>
            <a:r>
              <a:rPr lang="en-US" dirty="0"/>
              <a:t>, a bar graph with no gaps.</a:t>
            </a:r>
          </a:p>
        </p:txBody>
      </p:sp>
      <p:sp>
        <p:nvSpPr>
          <p:cNvPr id="4" name="Slide Number Placeholder 3"/>
          <p:cNvSpPr>
            <a:spLocks noGrp="1"/>
          </p:cNvSpPr>
          <p:nvPr>
            <p:ph type="sldNum" sz="quarter" idx="10"/>
          </p:nvPr>
        </p:nvSpPr>
        <p:spPr/>
        <p:txBody>
          <a:bodyPr/>
          <a:lstStyle/>
          <a:p>
            <a:fld id="{67B19427-F580-D146-B60E-4CADEE75497F}" type="slidenum">
              <a:rPr lang="en-US" smtClean="0"/>
              <a:pPr/>
              <a:t>15</a:t>
            </a:fld>
            <a:endParaRPr lang="en-US" dirty="0"/>
          </a:p>
        </p:txBody>
      </p:sp>
    </p:spTree>
    <p:custDataLst>
      <p:tags r:id="rId1"/>
    </p:custDataLst>
    <p:extLst>
      <p:ext uri="{BB962C8B-B14F-4D97-AF65-F5344CB8AC3E}">
        <p14:creationId xmlns:p14="http://schemas.microsoft.com/office/powerpoint/2010/main" val="389789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95" y="762001"/>
            <a:ext cx="8879715" cy="678643"/>
          </a:xfrm>
        </p:spPr>
        <p:txBody>
          <a:bodyPr>
            <a:noAutofit/>
          </a:bodyPr>
          <a:lstStyle/>
          <a:p>
            <a:r>
              <a:rPr lang="en-GB" sz="3400" dirty="0"/>
              <a:t>Table 2.6 Earnings of employees in a Company</a:t>
            </a:r>
            <a:endParaRPr lang="en-US" sz="3400" dirty="0"/>
          </a:p>
        </p:txBody>
      </p:sp>
      <p:pic>
        <p:nvPicPr>
          <p:cNvPr id="9" name="Content Placeholder 8" descr="A table titled, Weekly Earnings of 100 Employees of a Company.  The table has 6 rows and 2 columns. The variable column is weekly earnings (dollars) and the frequency column is the number of employees f. The row entries are as follows. Row 1: weekly earnings in dollars, 801 to 1000. number of employees f, 9. Row 2: weekly earnings in dollars, 1001 to 1200. number of employees f, 22. Row 3 is the third class: weekly earnings in dollars, 1201 to 1400. Number of employees f, 39 is the frequency of the class. Row 4: weekly earnings in dollars, 1401 to 1600, number of employees f, 15. Row 5: weekly earnings in dollars, 1601 to 1800 number of employees f, 9.Row 6: weekly earnings in dollars, 1801, which is the lower limit of the sixth class,  to 2000, which is the upper limit of the sixth class, number of employees f, 6."/>
          <p:cNvPicPr>
            <a:picLocks noGrp="1" noChangeAspect="1"/>
          </p:cNvPicPr>
          <p:nvPr>
            <p:ph sz="quarter" idx="16"/>
          </p:nvPr>
        </p:nvPicPr>
        <p:blipFill>
          <a:blip r:embed="rId3">
            <a:extLst>
              <a:ext uri="{28A0092B-C50C-407E-A947-70E740481C1C}">
                <a14:useLocalDpi xmlns:a14="http://schemas.microsoft.com/office/drawing/2010/main"/>
              </a:ext>
            </a:extLst>
          </a:blip>
          <a:stretch>
            <a:fillRect/>
          </a:stretch>
        </p:blipFill>
        <p:spPr>
          <a:xfrm>
            <a:off x="349804" y="1397387"/>
            <a:ext cx="8368495" cy="3443170"/>
          </a:xfrm>
          <a:prstGeom prst="rect">
            <a:avLst/>
          </a:prstGeom>
        </p:spPr>
      </p:pic>
      <p:sp>
        <p:nvSpPr>
          <p:cNvPr id="5" name="Slide Number Placeholder 4"/>
          <p:cNvSpPr>
            <a:spLocks noGrp="1"/>
          </p:cNvSpPr>
          <p:nvPr>
            <p:ph type="sldNum" sz="quarter" idx="10"/>
          </p:nvPr>
        </p:nvSpPr>
        <p:spPr/>
        <p:txBody>
          <a:bodyPr/>
          <a:lstStyle/>
          <a:p>
            <a:fld id="{67B19427-F580-D146-B60E-4CADEE75497F}" type="slidenum">
              <a:rPr lang="en-US" smtClean="0"/>
              <a:pPr/>
              <a:t>16</a:t>
            </a:fld>
            <a:endParaRPr lang="en-US" dirty="0"/>
          </a:p>
        </p:txBody>
      </p:sp>
      <p:sp>
        <p:nvSpPr>
          <p:cNvPr id="3" name="TextBox 2">
            <a:extLst>
              <a:ext uri="{FF2B5EF4-FFF2-40B4-BE49-F238E27FC236}">
                <a16:creationId xmlns:a16="http://schemas.microsoft.com/office/drawing/2014/main" id="{D86A67EC-8C56-804B-8D53-99A9CE9132E7}"/>
              </a:ext>
            </a:extLst>
          </p:cNvPr>
          <p:cNvSpPr txBox="1"/>
          <p:nvPr/>
        </p:nvSpPr>
        <p:spPr>
          <a:xfrm>
            <a:off x="213484" y="4847397"/>
            <a:ext cx="8760426" cy="1015663"/>
          </a:xfrm>
          <a:prstGeom prst="rect">
            <a:avLst/>
          </a:prstGeom>
          <a:noFill/>
        </p:spPr>
        <p:txBody>
          <a:bodyPr wrap="square" rtlCol="0">
            <a:spAutoFit/>
          </a:bodyPr>
          <a:lstStyle/>
          <a:p>
            <a:r>
              <a:rPr lang="en-US" sz="2000" dirty="0"/>
              <a:t>This 2 to 1 ratio for the top earners to the bottom earners is uncommon in the US.</a:t>
            </a:r>
          </a:p>
          <a:p>
            <a:r>
              <a:rPr lang="en-US" sz="2000" dirty="0"/>
              <a:t>More </a:t>
            </a:r>
            <a:r>
              <a:rPr lang="en-US" sz="2000" dirty="0">
                <a:hlinkClick r:id="rId4"/>
              </a:rPr>
              <a:t>typical</a:t>
            </a:r>
            <a:r>
              <a:rPr lang="en-US" sz="2000" dirty="0"/>
              <a:t> is for the top executives to have salaries, 100’s or even 1000’s of times that of their lowest paid workers.</a:t>
            </a:r>
          </a:p>
        </p:txBody>
      </p:sp>
    </p:spTree>
    <p:custDataLst>
      <p:tags r:id="rId1"/>
    </p:custDataLst>
    <p:extLst>
      <p:ext uri="{BB962C8B-B14F-4D97-AF65-F5344CB8AC3E}">
        <p14:creationId xmlns:p14="http://schemas.microsoft.com/office/powerpoint/2010/main" val="705340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90" y="762001"/>
            <a:ext cx="8803820" cy="693730"/>
          </a:xfrm>
        </p:spPr>
        <p:txBody>
          <a:bodyPr>
            <a:noAutofit/>
          </a:bodyPr>
          <a:lstStyle/>
          <a:p>
            <a:r>
              <a:rPr lang="en-GB" sz="3400" dirty="0"/>
              <a:t>Frequency Distributions for Quantitative Data</a:t>
            </a:r>
            <a:endParaRPr lang="en-US" sz="2000" b="0" dirty="0"/>
          </a:p>
        </p:txBody>
      </p:sp>
      <p:sp>
        <p:nvSpPr>
          <p:cNvPr id="3" name="Content Placeholder 2"/>
          <p:cNvSpPr>
            <a:spLocks noGrp="1"/>
          </p:cNvSpPr>
          <p:nvPr>
            <p:ph sz="quarter" idx="15"/>
          </p:nvPr>
        </p:nvSpPr>
        <p:spPr>
          <a:xfrm>
            <a:off x="304800" y="1379835"/>
            <a:ext cx="8534400" cy="4976515"/>
          </a:xfrm>
        </p:spPr>
        <p:txBody>
          <a:bodyPr/>
          <a:lstStyle/>
          <a:p>
            <a:pPr marL="0" indent="0">
              <a:buNone/>
            </a:pPr>
            <a:r>
              <a:rPr lang="en-GB" sz="2800" dirty="0"/>
              <a:t>A </a:t>
            </a:r>
            <a:r>
              <a:rPr lang="en-GB" sz="2800" b="1" dirty="0">
                <a:solidFill>
                  <a:schemeClr val="accent2"/>
                </a:solidFill>
              </a:rPr>
              <a:t>frequency distribution</a:t>
            </a:r>
            <a:r>
              <a:rPr lang="en-GB" sz="2800" dirty="0">
                <a:solidFill>
                  <a:schemeClr val="accent2"/>
                </a:solidFill>
              </a:rPr>
              <a:t> </a:t>
            </a:r>
            <a:r>
              <a:rPr lang="en-GB" sz="2800" b="1" dirty="0">
                <a:solidFill>
                  <a:schemeClr val="accent2"/>
                </a:solidFill>
              </a:rPr>
              <a:t>for quantitative data</a:t>
            </a:r>
            <a:r>
              <a:rPr lang="en-GB" sz="2800" dirty="0">
                <a:solidFill>
                  <a:schemeClr val="accent2"/>
                </a:solidFill>
              </a:rPr>
              <a:t> </a:t>
            </a:r>
            <a:r>
              <a:rPr lang="en-GB" sz="2800" dirty="0"/>
              <a:t>lists</a:t>
            </a:r>
          </a:p>
          <a:p>
            <a:r>
              <a:rPr lang="en-GB" sz="2800" dirty="0"/>
              <a:t>all classes and the # of values that belong to each class.</a:t>
            </a:r>
          </a:p>
          <a:p>
            <a:pPr marL="0" indent="0">
              <a:buNone/>
            </a:pPr>
            <a:r>
              <a:rPr lang="en-GB" sz="2800" dirty="0"/>
              <a:t>The data presented in this table are said to be </a:t>
            </a:r>
            <a:r>
              <a:rPr lang="en-GB" sz="2800" b="1" dirty="0">
                <a:solidFill>
                  <a:schemeClr val="accent2"/>
                </a:solidFill>
              </a:rPr>
              <a:t>grouped</a:t>
            </a:r>
            <a:r>
              <a:rPr lang="en-GB" sz="2800" dirty="0"/>
              <a:t>.</a:t>
            </a:r>
          </a:p>
        </p:txBody>
      </p:sp>
      <p:sp>
        <p:nvSpPr>
          <p:cNvPr id="5" name="Slide Number Placeholder 4"/>
          <p:cNvSpPr>
            <a:spLocks noGrp="1"/>
          </p:cNvSpPr>
          <p:nvPr>
            <p:ph type="sldNum" sz="quarter" idx="10"/>
          </p:nvPr>
        </p:nvSpPr>
        <p:spPr/>
        <p:txBody>
          <a:bodyPr/>
          <a:lstStyle/>
          <a:p>
            <a:fld id="{67B19427-F580-D146-B60E-4CADEE75497F}" type="slidenum">
              <a:rPr lang="en-US" smtClean="0"/>
              <a:pPr/>
              <a:t>17</a:t>
            </a:fld>
            <a:endParaRPr lang="en-US" dirty="0"/>
          </a:p>
        </p:txBody>
      </p:sp>
    </p:spTree>
    <p:custDataLst>
      <p:tags r:id="rId1"/>
    </p:custDataLst>
    <p:extLst>
      <p:ext uri="{BB962C8B-B14F-4D97-AF65-F5344CB8AC3E}">
        <p14:creationId xmlns:p14="http://schemas.microsoft.com/office/powerpoint/2010/main" val="341033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1"/>
            <a:ext cx="9144000" cy="693730"/>
          </a:xfrm>
        </p:spPr>
        <p:txBody>
          <a:bodyPr>
            <a:noAutofit/>
          </a:bodyPr>
          <a:lstStyle/>
          <a:p>
            <a:r>
              <a:rPr lang="en-GB" sz="3200" dirty="0"/>
              <a:t>Frequency Distributions for Quantitative Data </a:t>
            </a:r>
            <a:r>
              <a:rPr lang="en-GB" sz="2400" dirty="0"/>
              <a:t>(</a:t>
            </a:r>
            <a:r>
              <a:rPr lang="en-GB" sz="2400" dirty="0" err="1"/>
              <a:t>cont</a:t>
            </a:r>
            <a:r>
              <a:rPr lang="en-GB" sz="2400" dirty="0"/>
              <a:t>)</a:t>
            </a:r>
            <a:endParaRPr lang="en-US" sz="1800" b="0" dirty="0"/>
          </a:p>
        </p:txBody>
      </p:sp>
      <p:sp>
        <p:nvSpPr>
          <p:cNvPr id="3" name="Content Placeholder 2"/>
          <p:cNvSpPr>
            <a:spLocks noGrp="1"/>
          </p:cNvSpPr>
          <p:nvPr>
            <p:ph sz="quarter" idx="15"/>
          </p:nvPr>
        </p:nvSpPr>
        <p:spPr>
          <a:xfrm>
            <a:off x="304800" y="1379835"/>
            <a:ext cx="8534400" cy="4976515"/>
          </a:xfrm>
        </p:spPr>
        <p:txBody>
          <a:bodyPr/>
          <a:lstStyle/>
          <a:p>
            <a:pPr marL="0" indent="0">
              <a:buNone/>
            </a:pPr>
            <a:r>
              <a:rPr lang="en-GB" sz="2800" b="1" dirty="0">
                <a:solidFill>
                  <a:srgbClr val="00007F"/>
                </a:solidFill>
              </a:rPr>
              <a:t>Finding Class Width</a:t>
            </a:r>
          </a:p>
          <a:p>
            <a:pPr marL="0" indent="0">
              <a:buNone/>
            </a:pPr>
            <a:endParaRPr lang="en-GB" sz="2800" b="1" dirty="0">
              <a:solidFill>
                <a:srgbClr val="00007F"/>
              </a:solidFill>
            </a:endParaRPr>
          </a:p>
          <a:p>
            <a:pPr marL="0" indent="0">
              <a:buNone/>
            </a:pPr>
            <a:r>
              <a:rPr lang="en-GB" sz="2800" b="1" dirty="0">
                <a:solidFill>
                  <a:srgbClr val="00007F"/>
                </a:solidFill>
              </a:rPr>
              <a:t>Calculating Class Midpoint or Mark</a:t>
            </a:r>
          </a:p>
          <a:p>
            <a:pPr marL="0" indent="0">
              <a:buNone/>
            </a:pPr>
            <a:endParaRPr lang="en-GB" sz="1200" b="1" dirty="0">
              <a:solidFill>
                <a:srgbClr val="00007F"/>
              </a:solidFill>
            </a:endParaRPr>
          </a:p>
          <a:p>
            <a:pPr marL="0" indent="0">
              <a:buNone/>
            </a:pPr>
            <a:endParaRPr lang="en-GB" sz="2400" b="1" dirty="0">
              <a:solidFill>
                <a:srgbClr val="00007F"/>
              </a:solidFill>
            </a:endParaRPr>
          </a:p>
          <a:p>
            <a:pPr marL="0" indent="0">
              <a:buNone/>
            </a:pPr>
            <a:r>
              <a:rPr lang="en-GB" sz="2800" b="1" dirty="0">
                <a:solidFill>
                  <a:srgbClr val="00007F"/>
                </a:solidFill>
              </a:rPr>
              <a:t>Calculation of Class Width</a:t>
            </a:r>
          </a:p>
          <a:p>
            <a:pPr marL="0" indent="0">
              <a:buNone/>
            </a:pPr>
            <a:endParaRPr lang="en-US" sz="2800" dirty="0"/>
          </a:p>
        </p:txBody>
      </p:sp>
      <p:sp>
        <p:nvSpPr>
          <p:cNvPr id="5" name="Slide Number Placeholder 4"/>
          <p:cNvSpPr>
            <a:spLocks noGrp="1"/>
          </p:cNvSpPr>
          <p:nvPr>
            <p:ph type="sldNum" sz="quarter" idx="10"/>
          </p:nvPr>
        </p:nvSpPr>
        <p:spPr/>
        <p:txBody>
          <a:bodyPr/>
          <a:lstStyle/>
          <a:p>
            <a:fld id="{67B19427-F580-D146-B60E-4CADEE75497F}" type="slidenum">
              <a:rPr lang="en-US" smtClean="0"/>
              <a:pPr/>
              <a:t>18</a:t>
            </a:fld>
            <a:endParaRPr lang="en-US" dirty="0"/>
          </a:p>
        </p:txBody>
      </p:sp>
      <p:graphicFrame>
        <p:nvGraphicFramePr>
          <p:cNvPr id="8" name="Content Placeholder 7" descr="Width of a class = Lower limit of the next class minus Lower limit of the current class.">
            <a:extLst>
              <a:ext uri="{FF2B5EF4-FFF2-40B4-BE49-F238E27FC236}">
                <a16:creationId xmlns:a16="http://schemas.microsoft.com/office/drawing/2014/main" id="{86BB561C-B61C-8349-93DE-6FF116EC5032}"/>
              </a:ext>
            </a:extLst>
          </p:cNvPr>
          <p:cNvGraphicFramePr>
            <a:graphicFrameLocks noGrp="1" noChangeAspect="1"/>
          </p:cNvGraphicFramePr>
          <p:nvPr>
            <p:ph sz="quarter" idx="16"/>
            <p:extLst>
              <p:ext uri="{D42A27DB-BD31-4B8C-83A1-F6EECF244321}">
                <p14:modId xmlns:p14="http://schemas.microsoft.com/office/powerpoint/2010/main" val="975969948"/>
              </p:ext>
            </p:extLst>
          </p:nvPr>
        </p:nvGraphicFramePr>
        <p:xfrm>
          <a:off x="603349" y="1962150"/>
          <a:ext cx="8235851" cy="222830"/>
        </p:xfrm>
        <a:graphic>
          <a:graphicData uri="http://schemas.openxmlformats.org/presentationml/2006/ole">
            <mc:AlternateContent xmlns:mc="http://schemas.openxmlformats.org/markup-compatibility/2006">
              <mc:Choice xmlns:v="urn:schemas-microsoft-com:vml" Requires="v">
                <p:oleObj spid="_x0000_s15379" name="Equation" r:id="rId4" imgW="11734560" imgH="317160" progId="Equation.DSMT4">
                  <p:embed/>
                </p:oleObj>
              </mc:Choice>
              <mc:Fallback>
                <p:oleObj name="Equation" r:id="rId4" imgW="11734560" imgH="317160" progId="Equation.DSMT4">
                  <p:embed/>
                  <p:pic>
                    <p:nvPicPr>
                      <p:cNvPr id="8" name="Content Placeholder 7" descr="Width of a class = Lower limit of the next class minus Lower limit of the current class.">
                        <a:extLst>
                          <a:ext uri="{FF2B5EF4-FFF2-40B4-BE49-F238E27FC236}">
                            <a16:creationId xmlns:a16="http://schemas.microsoft.com/office/drawing/2014/main" id="{86BB561C-B61C-8349-93DE-6FF116EC5032}"/>
                          </a:ext>
                        </a:extLst>
                      </p:cNvPr>
                      <p:cNvPicPr/>
                      <p:nvPr/>
                    </p:nvPicPr>
                    <p:blipFill>
                      <a:blip r:embed="rId5"/>
                      <a:stretch>
                        <a:fillRect/>
                      </a:stretch>
                    </p:blipFill>
                    <p:spPr>
                      <a:xfrm>
                        <a:off x="603349" y="1962150"/>
                        <a:ext cx="8235851" cy="222830"/>
                      </a:xfrm>
                      <a:prstGeom prst="rect">
                        <a:avLst/>
                      </a:prstGeom>
                    </p:spPr>
                  </p:pic>
                </p:oleObj>
              </mc:Fallback>
            </mc:AlternateContent>
          </a:graphicData>
        </a:graphic>
      </p:graphicFrame>
      <p:graphicFrame>
        <p:nvGraphicFramePr>
          <p:cNvPr id="9" name="Content Placeholder 7" descr="Class midpoint of mark = start fraction lower limit + upper limit over 2 end fraction.">
            <a:extLst>
              <a:ext uri="{FF2B5EF4-FFF2-40B4-BE49-F238E27FC236}">
                <a16:creationId xmlns:a16="http://schemas.microsoft.com/office/drawing/2014/main" id="{B8A2DA3D-92EC-684D-BE8A-DE84CD0283CD}"/>
              </a:ext>
            </a:extLst>
          </p:cNvPr>
          <p:cNvGraphicFramePr>
            <a:graphicFrameLocks noChangeAspect="1"/>
          </p:cNvGraphicFramePr>
          <p:nvPr>
            <p:extLst>
              <p:ext uri="{D42A27DB-BD31-4B8C-83A1-F6EECF244321}">
                <p14:modId xmlns:p14="http://schemas.microsoft.com/office/powerpoint/2010/main" val="1830911063"/>
              </p:ext>
            </p:extLst>
          </p:nvPr>
        </p:nvGraphicFramePr>
        <p:xfrm>
          <a:off x="865610" y="2810078"/>
          <a:ext cx="7172861" cy="773195"/>
        </p:xfrm>
        <a:graphic>
          <a:graphicData uri="http://schemas.openxmlformats.org/presentationml/2006/ole">
            <mc:AlternateContent xmlns:mc="http://schemas.openxmlformats.org/markup-compatibility/2006">
              <mc:Choice xmlns:v="urn:schemas-microsoft-com:vml" Requires="v">
                <p:oleObj spid="_x0000_s15380" name="Equation" r:id="rId6" imgW="7657920" imgH="825480" progId="Equation.DSMT4">
                  <p:embed/>
                </p:oleObj>
              </mc:Choice>
              <mc:Fallback>
                <p:oleObj name="Equation" r:id="rId6" imgW="7657920" imgH="825480" progId="Equation.DSMT4">
                  <p:embed/>
                  <p:pic>
                    <p:nvPicPr>
                      <p:cNvPr id="9" name="Content Placeholder 7" descr="Class midpoint of mark = start fraction lower limit + upper limit over 2 end fraction.">
                        <a:extLst>
                          <a:ext uri="{FF2B5EF4-FFF2-40B4-BE49-F238E27FC236}">
                            <a16:creationId xmlns:a16="http://schemas.microsoft.com/office/drawing/2014/main" id="{B8A2DA3D-92EC-684D-BE8A-DE84CD0283CD}"/>
                          </a:ext>
                        </a:extLst>
                      </p:cNvPr>
                      <p:cNvPicPr/>
                      <p:nvPr/>
                    </p:nvPicPr>
                    <p:blipFill>
                      <a:blip r:embed="rId7"/>
                      <a:stretch>
                        <a:fillRect/>
                      </a:stretch>
                    </p:blipFill>
                    <p:spPr>
                      <a:xfrm>
                        <a:off x="865610" y="2810078"/>
                        <a:ext cx="7172861" cy="773195"/>
                      </a:xfrm>
                      <a:prstGeom prst="rect">
                        <a:avLst/>
                      </a:prstGeom>
                    </p:spPr>
                  </p:pic>
                </p:oleObj>
              </mc:Fallback>
            </mc:AlternateContent>
          </a:graphicData>
        </a:graphic>
      </p:graphicFrame>
      <p:graphicFrame>
        <p:nvGraphicFramePr>
          <p:cNvPr id="10" name="Content Placeholder 7" descr="Approximate class width = start fraction largest value minus smallest value over number of classes end fraction.">
            <a:extLst>
              <a:ext uri="{FF2B5EF4-FFF2-40B4-BE49-F238E27FC236}">
                <a16:creationId xmlns:a16="http://schemas.microsoft.com/office/drawing/2014/main" id="{16325CAE-4FA9-3C4D-8E98-91036ED53EBF}"/>
              </a:ext>
            </a:extLst>
          </p:cNvPr>
          <p:cNvGraphicFramePr>
            <a:graphicFrameLocks noChangeAspect="1"/>
          </p:cNvGraphicFramePr>
          <p:nvPr>
            <p:extLst>
              <p:ext uri="{D42A27DB-BD31-4B8C-83A1-F6EECF244321}">
                <p14:modId xmlns:p14="http://schemas.microsoft.com/office/powerpoint/2010/main" val="2743133548"/>
              </p:ext>
            </p:extLst>
          </p:nvPr>
        </p:nvGraphicFramePr>
        <p:xfrm>
          <a:off x="758948" y="4201107"/>
          <a:ext cx="7924652" cy="781805"/>
        </p:xfrm>
        <a:graphic>
          <a:graphicData uri="http://schemas.openxmlformats.org/presentationml/2006/ole">
            <mc:AlternateContent xmlns:mc="http://schemas.openxmlformats.org/markup-compatibility/2006">
              <mc:Choice xmlns:v="urn:schemas-microsoft-com:vml" Requires="v">
                <p:oleObj spid="_x0000_s15381" name="Equation" r:id="rId8" imgW="8496000" imgH="838080" progId="Equation.DSMT4">
                  <p:embed/>
                </p:oleObj>
              </mc:Choice>
              <mc:Fallback>
                <p:oleObj name="Equation" r:id="rId8" imgW="8496000" imgH="838080" progId="Equation.DSMT4">
                  <p:embed/>
                  <p:pic>
                    <p:nvPicPr>
                      <p:cNvPr id="10" name="Content Placeholder 7" descr="Approximate class width = start fraction largest value minus smallest value over number of classes end fraction.">
                        <a:extLst>
                          <a:ext uri="{FF2B5EF4-FFF2-40B4-BE49-F238E27FC236}">
                            <a16:creationId xmlns:a16="http://schemas.microsoft.com/office/drawing/2014/main" id="{16325CAE-4FA9-3C4D-8E98-91036ED53EBF}"/>
                          </a:ext>
                        </a:extLst>
                      </p:cNvPr>
                      <p:cNvPicPr/>
                      <p:nvPr/>
                    </p:nvPicPr>
                    <p:blipFill>
                      <a:blip r:embed="rId9"/>
                      <a:stretch>
                        <a:fillRect/>
                      </a:stretch>
                    </p:blipFill>
                    <p:spPr>
                      <a:xfrm>
                        <a:off x="758948" y="4201107"/>
                        <a:ext cx="7924652" cy="781805"/>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05358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94" y="569991"/>
            <a:ext cx="8955611" cy="997309"/>
          </a:xfrm>
        </p:spPr>
        <p:txBody>
          <a:bodyPr>
            <a:noAutofit/>
          </a:bodyPr>
          <a:lstStyle/>
          <a:p>
            <a:r>
              <a:rPr lang="en-GB" sz="3400" dirty="0"/>
              <a:t>Class Widths and Class Midpoints for Table 2.6</a:t>
            </a:r>
            <a:endParaRPr lang="en-US" sz="3400" dirty="0"/>
          </a:p>
        </p:txBody>
      </p:sp>
      <p:graphicFrame>
        <p:nvGraphicFramePr>
          <p:cNvPr id="8" name="Content Placeholder 7" descr="Table is accessible to screenreaders"/>
          <p:cNvGraphicFramePr>
            <a:graphicFrameLocks noGrp="1"/>
          </p:cNvGraphicFramePr>
          <p:nvPr>
            <p:ph sz="quarter" idx="16"/>
            <p:extLst>
              <p:ext uri="{D42A27DB-BD31-4B8C-83A1-F6EECF244321}">
                <p14:modId xmlns:p14="http://schemas.microsoft.com/office/powerpoint/2010/main" val="3269576839"/>
              </p:ext>
            </p:extLst>
          </p:nvPr>
        </p:nvGraphicFramePr>
        <p:xfrm>
          <a:off x="777250" y="1455730"/>
          <a:ext cx="7361817" cy="3200400"/>
        </p:xfrm>
        <a:graphic>
          <a:graphicData uri="http://schemas.openxmlformats.org/drawingml/2006/table">
            <a:tbl>
              <a:tblPr firstRow="1" bandRow="1">
                <a:tableStyleId>{2D5ABB26-0587-4C30-8999-92F81FD0307C}</a:tableStyleId>
              </a:tblPr>
              <a:tblGrid>
                <a:gridCol w="2453939">
                  <a:extLst>
                    <a:ext uri="{9D8B030D-6E8A-4147-A177-3AD203B41FA5}">
                      <a16:colId xmlns:a16="http://schemas.microsoft.com/office/drawing/2014/main" val="20000"/>
                    </a:ext>
                  </a:extLst>
                </a:gridCol>
                <a:gridCol w="2453939">
                  <a:extLst>
                    <a:ext uri="{9D8B030D-6E8A-4147-A177-3AD203B41FA5}">
                      <a16:colId xmlns:a16="http://schemas.microsoft.com/office/drawing/2014/main" val="20001"/>
                    </a:ext>
                  </a:extLst>
                </a:gridCol>
                <a:gridCol w="2453939">
                  <a:extLst>
                    <a:ext uri="{9D8B030D-6E8A-4147-A177-3AD203B41FA5}">
                      <a16:colId xmlns:a16="http://schemas.microsoft.com/office/drawing/2014/main" val="20002"/>
                    </a:ext>
                  </a:extLst>
                </a:gridCol>
              </a:tblGrid>
              <a:tr h="370840">
                <a:tc>
                  <a:txBody>
                    <a:bodyPr/>
                    <a:lstStyle/>
                    <a:p>
                      <a:pPr algn="ctr"/>
                      <a:r>
                        <a:rPr lang="en-US" sz="2400" b="1" dirty="0">
                          <a:solidFill>
                            <a:schemeClr val="bg1"/>
                          </a:solidFill>
                          <a:latin typeface="Times New Roman" panose="02020603050405020304" pitchFamily="18" charset="0"/>
                          <a:cs typeface="Times New Roman" panose="02020603050405020304" pitchFamily="18" charset="0"/>
                        </a:rPr>
                        <a:t>Class Limits</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400" b="1" dirty="0">
                          <a:solidFill>
                            <a:schemeClr val="bg1"/>
                          </a:solidFill>
                          <a:latin typeface="Times New Roman" panose="02020603050405020304" pitchFamily="18" charset="0"/>
                          <a:cs typeface="Times New Roman" panose="02020603050405020304" pitchFamily="18" charset="0"/>
                        </a:rPr>
                        <a:t>Class Width</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400" b="1" dirty="0">
                          <a:solidFill>
                            <a:schemeClr val="bg1"/>
                          </a:solidFill>
                          <a:latin typeface="Times New Roman" panose="02020603050405020304" pitchFamily="18" charset="0"/>
                          <a:cs typeface="Times New Roman" panose="02020603050405020304" pitchFamily="18" charset="0"/>
                        </a:rPr>
                        <a:t>Class Midpoint</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70840">
                <a:tc>
                  <a:txBody>
                    <a:bodyPr/>
                    <a:lstStyle/>
                    <a:p>
                      <a:pPr marL="0" indent="176213" algn="ctr"/>
                      <a:r>
                        <a:rPr lang="en-US" sz="2400" dirty="0">
                          <a:latin typeface="Times New Roman" panose="02020603050405020304" pitchFamily="18" charset="0"/>
                          <a:cs typeface="Times New Roman" panose="02020603050405020304" pitchFamily="18" charset="0"/>
                        </a:rPr>
                        <a:t>801 to 1000</a:t>
                      </a:r>
                    </a:p>
                  </a:txBody>
                  <a:tcPr>
                    <a:lnT w="12700" cap="flat" cmpd="sng" algn="ctr">
                      <a:solidFill>
                        <a:schemeClr val="tx1"/>
                      </a:solidFill>
                      <a:prstDash val="solid"/>
                      <a:round/>
                      <a:headEnd type="none" w="med" len="med"/>
                      <a:tailEnd type="none" w="med" len="med"/>
                    </a:lnT>
                  </a:tcPr>
                </a:tc>
                <a:tc>
                  <a:txBody>
                    <a:bodyPr/>
                    <a:lstStyle/>
                    <a:p>
                      <a:pPr algn="ctr"/>
                      <a:r>
                        <a:rPr lang="en-US" sz="2400" dirty="0">
                          <a:latin typeface="Times New Roman" panose="02020603050405020304" pitchFamily="18" charset="0"/>
                          <a:cs typeface="Times New Roman" panose="02020603050405020304" pitchFamily="18" charset="0"/>
                        </a:rPr>
                        <a:t>200</a:t>
                      </a:r>
                    </a:p>
                  </a:txBody>
                  <a:tcPr>
                    <a:lnT w="12700" cap="flat" cmpd="sng" algn="ctr">
                      <a:solidFill>
                        <a:schemeClr val="tx1"/>
                      </a:solidFill>
                      <a:prstDash val="solid"/>
                      <a:round/>
                      <a:headEnd type="none" w="med" len="med"/>
                      <a:tailEnd type="none" w="med" len="med"/>
                    </a:lnT>
                  </a:tcPr>
                </a:tc>
                <a:tc>
                  <a:txBody>
                    <a:bodyPr/>
                    <a:lstStyle/>
                    <a:p>
                      <a:pPr marL="0" indent="112713" algn="ctr"/>
                      <a:r>
                        <a:rPr lang="en-US" sz="2400" dirty="0">
                          <a:latin typeface="Times New Roman" panose="02020603050405020304" pitchFamily="18" charset="0"/>
                          <a:cs typeface="Times New Roman" panose="02020603050405020304" pitchFamily="18" charset="0"/>
                        </a:rPr>
                        <a:t>900.5</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ctr"/>
                      <a:r>
                        <a:rPr lang="en-US" sz="2400" dirty="0">
                          <a:latin typeface="Times New Roman" panose="02020603050405020304" pitchFamily="18" charset="0"/>
                          <a:cs typeface="Times New Roman" panose="02020603050405020304" pitchFamily="18" charset="0"/>
                        </a:rPr>
                        <a:t>1001 to 1200</a:t>
                      </a:r>
                    </a:p>
                  </a:txBody>
                  <a:tcPr/>
                </a:tc>
                <a:tc>
                  <a:txBody>
                    <a:bodyPr/>
                    <a:lstStyle/>
                    <a:p>
                      <a:pPr algn="ctr"/>
                      <a:r>
                        <a:rPr lang="en-US" sz="2400" dirty="0">
                          <a:latin typeface="Times New Roman" panose="02020603050405020304" pitchFamily="18" charset="0"/>
                          <a:cs typeface="Times New Roman" panose="02020603050405020304" pitchFamily="18" charset="0"/>
                        </a:rPr>
                        <a:t>200</a:t>
                      </a:r>
                    </a:p>
                  </a:txBody>
                  <a:tcPr/>
                </a:tc>
                <a:tc>
                  <a:txBody>
                    <a:bodyPr/>
                    <a:lstStyle/>
                    <a:p>
                      <a:pPr algn="ctr"/>
                      <a:r>
                        <a:rPr lang="en-US" sz="2400" dirty="0">
                          <a:latin typeface="Times New Roman" panose="02020603050405020304" pitchFamily="18" charset="0"/>
                          <a:cs typeface="Times New Roman" panose="02020603050405020304" pitchFamily="18" charset="0"/>
                        </a:rPr>
                        <a:t>1100.5</a:t>
                      </a:r>
                    </a:p>
                  </a:txBody>
                  <a:tcPr/>
                </a:tc>
                <a:extLst>
                  <a:ext uri="{0D108BD9-81ED-4DB2-BD59-A6C34878D82A}">
                    <a16:rowId xmlns:a16="http://schemas.microsoft.com/office/drawing/2014/main" val="10002"/>
                  </a:ext>
                </a:extLst>
              </a:tr>
              <a:tr h="370840">
                <a:tc>
                  <a:txBody>
                    <a:bodyPr/>
                    <a:lstStyle/>
                    <a:p>
                      <a:pPr algn="ctr"/>
                      <a:r>
                        <a:rPr lang="en-US" sz="2400" dirty="0">
                          <a:latin typeface="Times New Roman" panose="02020603050405020304" pitchFamily="18" charset="0"/>
                          <a:cs typeface="Times New Roman" panose="02020603050405020304" pitchFamily="18" charset="0"/>
                        </a:rPr>
                        <a:t>1201 to 1400</a:t>
                      </a:r>
                    </a:p>
                  </a:txBody>
                  <a:tcPr/>
                </a:tc>
                <a:tc>
                  <a:txBody>
                    <a:bodyPr/>
                    <a:lstStyle/>
                    <a:p>
                      <a:pPr algn="ctr"/>
                      <a:r>
                        <a:rPr lang="en-US" sz="2400" dirty="0">
                          <a:latin typeface="Times New Roman" panose="02020603050405020304" pitchFamily="18" charset="0"/>
                          <a:cs typeface="Times New Roman" panose="02020603050405020304" pitchFamily="18" charset="0"/>
                        </a:rPr>
                        <a:t>200</a:t>
                      </a:r>
                    </a:p>
                  </a:txBody>
                  <a:tcPr/>
                </a:tc>
                <a:tc>
                  <a:txBody>
                    <a:bodyPr/>
                    <a:lstStyle/>
                    <a:p>
                      <a:pPr algn="ctr"/>
                      <a:r>
                        <a:rPr lang="en-US" sz="2400" dirty="0">
                          <a:latin typeface="Times New Roman" panose="02020603050405020304" pitchFamily="18" charset="0"/>
                          <a:cs typeface="Times New Roman" panose="02020603050405020304" pitchFamily="18" charset="0"/>
                        </a:rPr>
                        <a:t>1300.5</a:t>
                      </a:r>
                    </a:p>
                  </a:txBody>
                  <a:tcPr/>
                </a:tc>
                <a:extLst>
                  <a:ext uri="{0D108BD9-81ED-4DB2-BD59-A6C34878D82A}">
                    <a16:rowId xmlns:a16="http://schemas.microsoft.com/office/drawing/2014/main" val="10003"/>
                  </a:ext>
                </a:extLst>
              </a:tr>
              <a:tr h="370840">
                <a:tc>
                  <a:txBody>
                    <a:bodyPr/>
                    <a:lstStyle/>
                    <a:p>
                      <a:pPr algn="ctr"/>
                      <a:r>
                        <a:rPr lang="en-US" sz="2400" dirty="0">
                          <a:latin typeface="Times New Roman" panose="02020603050405020304" pitchFamily="18" charset="0"/>
                          <a:cs typeface="Times New Roman" panose="02020603050405020304" pitchFamily="18" charset="0"/>
                        </a:rPr>
                        <a:t>1401 to 1600</a:t>
                      </a:r>
                    </a:p>
                  </a:txBody>
                  <a:tcPr/>
                </a:tc>
                <a:tc>
                  <a:txBody>
                    <a:bodyPr/>
                    <a:lstStyle/>
                    <a:p>
                      <a:pPr algn="ctr"/>
                      <a:r>
                        <a:rPr lang="en-US" sz="2400" dirty="0">
                          <a:latin typeface="Times New Roman" panose="02020603050405020304" pitchFamily="18" charset="0"/>
                          <a:cs typeface="Times New Roman" panose="02020603050405020304" pitchFamily="18" charset="0"/>
                        </a:rPr>
                        <a:t>200</a:t>
                      </a:r>
                    </a:p>
                  </a:txBody>
                  <a:tcPr/>
                </a:tc>
                <a:tc>
                  <a:txBody>
                    <a:bodyPr/>
                    <a:lstStyle/>
                    <a:p>
                      <a:pPr algn="ctr"/>
                      <a:r>
                        <a:rPr lang="en-US" sz="2400" dirty="0">
                          <a:latin typeface="Times New Roman" panose="02020603050405020304" pitchFamily="18" charset="0"/>
                          <a:cs typeface="Times New Roman" panose="02020603050405020304" pitchFamily="18" charset="0"/>
                        </a:rPr>
                        <a:t>1500.5</a:t>
                      </a:r>
                    </a:p>
                  </a:txBody>
                  <a:tcPr/>
                </a:tc>
                <a:extLst>
                  <a:ext uri="{0D108BD9-81ED-4DB2-BD59-A6C34878D82A}">
                    <a16:rowId xmlns:a16="http://schemas.microsoft.com/office/drawing/2014/main" val="10004"/>
                  </a:ext>
                </a:extLst>
              </a:tr>
              <a:tr h="370840">
                <a:tc>
                  <a:txBody>
                    <a:bodyPr/>
                    <a:lstStyle/>
                    <a:p>
                      <a:pPr algn="ctr"/>
                      <a:r>
                        <a:rPr lang="en-US" sz="2400" dirty="0">
                          <a:latin typeface="Times New Roman" panose="02020603050405020304" pitchFamily="18" charset="0"/>
                          <a:cs typeface="Times New Roman" panose="02020603050405020304" pitchFamily="18" charset="0"/>
                        </a:rPr>
                        <a:t>1601 to 1800</a:t>
                      </a:r>
                    </a:p>
                  </a:txBody>
                  <a:tcPr/>
                </a:tc>
                <a:tc>
                  <a:txBody>
                    <a:bodyPr/>
                    <a:lstStyle/>
                    <a:p>
                      <a:pPr algn="ctr"/>
                      <a:r>
                        <a:rPr lang="en-US" sz="2400" dirty="0">
                          <a:latin typeface="Times New Roman" panose="02020603050405020304" pitchFamily="18" charset="0"/>
                          <a:cs typeface="Times New Roman" panose="02020603050405020304" pitchFamily="18" charset="0"/>
                        </a:rPr>
                        <a:t>200</a:t>
                      </a:r>
                    </a:p>
                  </a:txBody>
                  <a:tcPr/>
                </a:tc>
                <a:tc>
                  <a:txBody>
                    <a:bodyPr/>
                    <a:lstStyle/>
                    <a:p>
                      <a:pPr algn="ctr"/>
                      <a:r>
                        <a:rPr lang="en-US" sz="2400" dirty="0">
                          <a:latin typeface="Times New Roman" panose="02020603050405020304" pitchFamily="18" charset="0"/>
                          <a:cs typeface="Times New Roman" panose="02020603050405020304" pitchFamily="18" charset="0"/>
                        </a:rPr>
                        <a:t>1700.5</a:t>
                      </a:r>
                    </a:p>
                  </a:txBody>
                  <a:tcPr/>
                </a:tc>
                <a:extLst>
                  <a:ext uri="{0D108BD9-81ED-4DB2-BD59-A6C34878D82A}">
                    <a16:rowId xmlns:a16="http://schemas.microsoft.com/office/drawing/2014/main" val="10005"/>
                  </a:ext>
                </a:extLst>
              </a:tr>
              <a:tr h="370840">
                <a:tc>
                  <a:txBody>
                    <a:bodyPr/>
                    <a:lstStyle/>
                    <a:p>
                      <a:pPr algn="ctr"/>
                      <a:r>
                        <a:rPr lang="en-US" sz="2400" dirty="0">
                          <a:latin typeface="Times New Roman" panose="02020603050405020304" pitchFamily="18" charset="0"/>
                          <a:cs typeface="Times New Roman" panose="02020603050405020304" pitchFamily="18" charset="0"/>
                        </a:rPr>
                        <a:t>1801 to 2000</a:t>
                      </a:r>
                    </a:p>
                  </a:txBody>
                  <a:tcPr>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200</a:t>
                      </a:r>
                    </a:p>
                  </a:txBody>
                  <a:tcPr>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1900.5</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19</a:t>
            </a:fld>
            <a:endParaRPr lang="en-US" dirty="0"/>
          </a:p>
        </p:txBody>
      </p:sp>
    </p:spTree>
    <p:extLst>
      <p:ext uri="{BB962C8B-B14F-4D97-AF65-F5344CB8AC3E}">
        <p14:creationId xmlns:p14="http://schemas.microsoft.com/office/powerpoint/2010/main" val="142697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p:txBody>
          <a:bodyPr>
            <a:normAutofit/>
          </a:bodyPr>
          <a:lstStyle/>
          <a:p>
            <a:r>
              <a:rPr lang="en-US" sz="3200" dirty="0"/>
              <a:t>2.1 Organizing and Graphing Qualitative Data</a:t>
            </a:r>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304800" y="1752600"/>
            <a:ext cx="8534400" cy="2131770"/>
          </a:xfrm>
        </p:spPr>
        <p:txBody>
          <a:bodyPr/>
          <a:lstStyle/>
          <a:p>
            <a:pPr marL="0" indent="0">
              <a:buNone/>
            </a:pPr>
            <a:r>
              <a:rPr lang="en-US" sz="2800" b="1" dirty="0">
                <a:solidFill>
                  <a:srgbClr val="00007F"/>
                </a:solidFill>
              </a:rPr>
              <a:t>Definition</a:t>
            </a:r>
          </a:p>
          <a:p>
            <a:pPr marL="0" indent="0">
              <a:buNone/>
            </a:pPr>
            <a:r>
              <a:rPr lang="en-US" sz="2800" dirty="0"/>
              <a:t>Data recorded in the sequence in which they are collected and before they are processed or ranked are </a:t>
            </a:r>
            <a:r>
              <a:rPr lang="en-US" sz="2800" b="1" dirty="0">
                <a:solidFill>
                  <a:schemeClr val="accent2"/>
                </a:solidFill>
              </a:rPr>
              <a:t>raw data</a:t>
            </a:r>
            <a:r>
              <a:rPr lang="en-US" sz="2800" dirty="0"/>
              <a:t>.</a:t>
            </a:r>
          </a:p>
        </p:txBody>
      </p:sp>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2</a:t>
            </a:fld>
            <a:endParaRPr lang="en-US" dirty="0"/>
          </a:p>
        </p:txBody>
      </p:sp>
    </p:spTree>
    <p:extLst>
      <p:ext uri="{BB962C8B-B14F-4D97-AF65-F5344CB8AC3E}">
        <p14:creationId xmlns:p14="http://schemas.microsoft.com/office/powerpoint/2010/main" val="2825957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69095"/>
            <a:ext cx="8534400" cy="838199"/>
          </a:xfrm>
        </p:spPr>
        <p:txBody>
          <a:bodyPr/>
          <a:lstStyle/>
          <a:p>
            <a:r>
              <a:rPr lang="en-GB" dirty="0"/>
              <a:t>Example 2-3</a:t>
            </a:r>
            <a:endParaRPr lang="en-US" sz="2000" b="0" dirty="0"/>
          </a:p>
        </p:txBody>
      </p:sp>
      <p:sp>
        <p:nvSpPr>
          <p:cNvPr id="3" name="Content Placeholder 2"/>
          <p:cNvSpPr>
            <a:spLocks noGrp="1"/>
          </p:cNvSpPr>
          <p:nvPr>
            <p:ph sz="quarter" idx="16"/>
          </p:nvPr>
        </p:nvSpPr>
        <p:spPr>
          <a:xfrm>
            <a:off x="94195" y="1152150"/>
            <a:ext cx="8879715" cy="5705850"/>
          </a:xfrm>
        </p:spPr>
        <p:txBody>
          <a:bodyPr/>
          <a:lstStyle/>
          <a:p>
            <a:r>
              <a:rPr lang="en-US" sz="2000" dirty="0"/>
              <a:t>The following is a fragment of table giving the value (in million dollars) of each of the 30 baseball teams (source: Forbes Magazine, April 13, 2015). </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dirty="0"/>
          </a:p>
          <a:p>
            <a:r>
              <a:rPr lang="en-US" sz="2000" dirty="0"/>
              <a:t>Construct a frequency distribution table. Note the min and max for this fragment.</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20</a:t>
            </a:fld>
            <a:endParaRPr lang="en-US" dirty="0"/>
          </a:p>
        </p:txBody>
      </p:sp>
      <p:graphicFrame>
        <p:nvGraphicFramePr>
          <p:cNvPr id="6" name="Content Placeholder 7" descr="Table is accessible to screenreaders">
            <a:extLst>
              <a:ext uri="{FF2B5EF4-FFF2-40B4-BE49-F238E27FC236}">
                <a16:creationId xmlns:a16="http://schemas.microsoft.com/office/drawing/2014/main" id="{10BEBC5A-A0A8-3D44-AC39-E057B201D5C7}"/>
              </a:ext>
            </a:extLst>
          </p:cNvPr>
          <p:cNvGraphicFramePr>
            <a:graphicFrameLocks/>
          </p:cNvGraphicFramePr>
          <p:nvPr>
            <p:extLst>
              <p:ext uri="{D42A27DB-BD31-4B8C-83A1-F6EECF244321}">
                <p14:modId xmlns:p14="http://schemas.microsoft.com/office/powerpoint/2010/main" val="144643063"/>
              </p:ext>
            </p:extLst>
          </p:nvPr>
        </p:nvGraphicFramePr>
        <p:xfrm>
          <a:off x="1384410" y="1797257"/>
          <a:ext cx="6055558" cy="4445000"/>
        </p:xfrm>
        <a:graphic>
          <a:graphicData uri="http://schemas.openxmlformats.org/drawingml/2006/table">
            <a:tbl>
              <a:tblPr firstRow="1" bandRow="1">
                <a:tableStyleId>{2D5ABB26-0587-4C30-8999-92F81FD0307C}</a:tableStyleId>
              </a:tblPr>
              <a:tblGrid>
                <a:gridCol w="3268079">
                  <a:extLst>
                    <a:ext uri="{9D8B030D-6E8A-4147-A177-3AD203B41FA5}">
                      <a16:colId xmlns:a16="http://schemas.microsoft.com/office/drawing/2014/main" val="20000"/>
                    </a:ext>
                  </a:extLst>
                </a:gridCol>
                <a:gridCol w="2787479">
                  <a:extLst>
                    <a:ext uri="{9D8B030D-6E8A-4147-A177-3AD203B41FA5}">
                      <a16:colId xmlns:a16="http://schemas.microsoft.com/office/drawing/2014/main" val="20001"/>
                    </a:ext>
                  </a:extLst>
                </a:gridCol>
              </a:tblGrid>
              <a:tr h="226075">
                <a:tc>
                  <a:txBody>
                    <a:bodyPr/>
                    <a:lstStyle/>
                    <a:p>
                      <a:pPr algn="ctr"/>
                      <a:r>
                        <a:rPr lang="en-US" sz="1800" b="1" dirty="0">
                          <a:solidFill>
                            <a:schemeClr val="bg1"/>
                          </a:solidFill>
                          <a:latin typeface="Times New Roman" panose="02020603050405020304" pitchFamily="18" charset="0"/>
                          <a:cs typeface="Times New Roman" panose="02020603050405020304" pitchFamily="18" charset="0"/>
                        </a:rPr>
                        <a:t>Value Team</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dirty="0">
                          <a:solidFill>
                            <a:schemeClr val="bg1"/>
                          </a:solidFill>
                          <a:latin typeface="Times New Roman" panose="02020603050405020304" pitchFamily="18" charset="0"/>
                          <a:cs typeface="Times New Roman" panose="02020603050405020304" pitchFamily="18" charset="0"/>
                        </a:rPr>
                        <a:t>Value (millions </a:t>
                      </a:r>
                      <a:r>
                        <a:rPr lang="en-US" sz="1800" b="1" dirty="0" smtClean="0">
                          <a:solidFill>
                            <a:schemeClr val="bg1"/>
                          </a:solidFill>
                          <a:latin typeface="Times New Roman" panose="02020603050405020304" pitchFamily="18" charset="0"/>
                          <a:cs typeface="Times New Roman" panose="02020603050405020304" pitchFamily="18" charset="0"/>
                        </a:rPr>
                        <a:t>of </a:t>
                      </a:r>
                      <a:r>
                        <a:rPr lang="en-US" sz="1800" b="1" dirty="0">
                          <a:solidFill>
                            <a:schemeClr val="bg1"/>
                          </a:solidFill>
                          <a:latin typeface="Times New Roman" panose="02020603050405020304" pitchFamily="18" charset="0"/>
                          <a:cs typeface="Times New Roman" panose="02020603050405020304" pitchFamily="18" charset="0"/>
                        </a:rPr>
                        <a:t>dollars)</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70840">
                <a:tc>
                  <a:txBody>
                    <a:bodyPr/>
                    <a:lstStyle/>
                    <a:p>
                      <a:pPr marL="0" indent="112713" algn="l" fontAlgn="t"/>
                      <a:r>
                        <a:rPr lang="en-US" sz="1800" u="none" strike="noStrike" dirty="0">
                          <a:effectLst/>
                          <a:latin typeface="Times New Roman" panose="02020603050405020304" pitchFamily="18" charset="0"/>
                          <a:cs typeface="Times New Roman" panose="02020603050405020304" pitchFamily="18" charset="0"/>
                        </a:rPr>
                        <a:t>Kansas City Royals</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marL="0" indent="112713" algn="ctr" fontAlgn="t"/>
                      <a:r>
                        <a:rPr lang="en-US" sz="1800" u="none" strike="noStrike" dirty="0">
                          <a:effectLst/>
                          <a:latin typeface="Times New Roman" panose="02020603050405020304" pitchFamily="18" charset="0"/>
                          <a:cs typeface="Times New Roman" panose="02020603050405020304" pitchFamily="18" charset="0"/>
                        </a:rPr>
                        <a:t>700</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marL="0" indent="112713" algn="l" fontAlgn="t"/>
                      <a:r>
                        <a:rPr lang="de-DE" sz="1800" u="none" strike="noStrike" dirty="0">
                          <a:effectLst/>
                          <a:latin typeface="Times New Roman" panose="02020603050405020304" pitchFamily="18" charset="0"/>
                          <a:cs typeface="Times New Roman" panose="02020603050405020304" pitchFamily="18" charset="0"/>
                        </a:rPr>
                        <a:t>Los Angeles Angels of Anaheim</a:t>
                      </a:r>
                      <a:endParaRPr lang="de-DE"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t"/>
                      <a:r>
                        <a:rPr lang="en-US" sz="1800" u="none" strike="noStrike" dirty="0">
                          <a:effectLst/>
                          <a:latin typeface="Times New Roman" panose="02020603050405020304" pitchFamily="18" charset="0"/>
                          <a:cs typeface="Times New Roman" panose="02020603050405020304" pitchFamily="18" charset="0"/>
                        </a:rPr>
                        <a:t>1300</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2"/>
                  </a:ext>
                </a:extLst>
              </a:tr>
              <a:tr h="370840">
                <a:tc>
                  <a:txBody>
                    <a:bodyPr/>
                    <a:lstStyle/>
                    <a:p>
                      <a:pPr marL="0" indent="112713" algn="l" fontAlgn="t"/>
                      <a:r>
                        <a:rPr lang="en-US" sz="1800" u="none" strike="noStrike" dirty="0">
                          <a:effectLst/>
                          <a:latin typeface="Times New Roman" panose="02020603050405020304" pitchFamily="18" charset="0"/>
                          <a:cs typeface="Times New Roman" panose="02020603050405020304" pitchFamily="18" charset="0"/>
                        </a:rPr>
                        <a:t>Los Angeles Dodgers</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t"/>
                      <a:r>
                        <a:rPr lang="en-US" sz="1800" u="none" strike="noStrike" dirty="0">
                          <a:effectLst/>
                          <a:latin typeface="Times New Roman" panose="02020603050405020304" pitchFamily="18" charset="0"/>
                          <a:cs typeface="Times New Roman" panose="02020603050405020304" pitchFamily="18" charset="0"/>
                        </a:rPr>
                        <a:t>2400</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3"/>
                  </a:ext>
                </a:extLst>
              </a:tr>
              <a:tr h="370840">
                <a:tc>
                  <a:txBody>
                    <a:bodyPr/>
                    <a:lstStyle/>
                    <a:p>
                      <a:pPr marL="0" indent="112713" algn="l" fontAlgn="t"/>
                      <a:r>
                        <a:rPr lang="en-US" sz="1800" u="none" strike="noStrike" dirty="0">
                          <a:effectLst/>
                          <a:latin typeface="Times New Roman" panose="02020603050405020304" pitchFamily="18" charset="0"/>
                          <a:cs typeface="Times New Roman" panose="02020603050405020304" pitchFamily="18" charset="0"/>
                        </a:rPr>
                        <a:t>Miami Marlins</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marL="0" indent="112713" algn="ctr" fontAlgn="t"/>
                      <a:r>
                        <a:rPr lang="en-US" sz="1800" u="none" strike="noStrike" dirty="0">
                          <a:effectLst/>
                          <a:latin typeface="Times New Roman" panose="02020603050405020304" pitchFamily="18" charset="0"/>
                          <a:cs typeface="Times New Roman" panose="02020603050405020304" pitchFamily="18" charset="0"/>
                        </a:rPr>
                        <a:t>650</a:t>
                      </a:r>
                      <a:endParaRPr lang="en-US" sz="18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4"/>
                  </a:ext>
                </a:extLst>
              </a:tr>
              <a:tr h="370840">
                <a:tc>
                  <a:txBody>
                    <a:bodyPr/>
                    <a:lstStyle/>
                    <a:p>
                      <a:pPr marL="0" indent="112713" algn="l" fontAlgn="t"/>
                      <a:r>
                        <a:rPr lang="en-US" sz="1800" b="0" i="0" u="none" strike="noStrike" dirty="0">
                          <a:effectLst/>
                          <a:latin typeface="Times New Roman" panose="02020603050405020304" pitchFamily="18" charset="0"/>
                          <a:cs typeface="Times New Roman" panose="02020603050405020304" pitchFamily="18" charset="0"/>
                        </a:rPr>
                        <a:t>Milwaukee Brewers</a:t>
                      </a:r>
                    </a:p>
                  </a:txBody>
                  <a:tcPr marL="9525" marR="9525" marT="9525" marB="0" anchor="b"/>
                </a:tc>
                <a:tc>
                  <a:txBody>
                    <a:bodyPr/>
                    <a:lstStyle/>
                    <a:p>
                      <a:pPr marL="0" indent="112713" algn="ctr" fontAlgn="t"/>
                      <a:r>
                        <a:rPr lang="en-US" sz="1800" b="0" i="0" u="none" strike="noStrike" dirty="0">
                          <a:effectLst/>
                          <a:latin typeface="Times New Roman" panose="02020603050405020304" pitchFamily="18" charset="0"/>
                          <a:cs typeface="Times New Roman" panose="02020603050405020304" pitchFamily="18" charset="0"/>
                        </a:rPr>
                        <a:t>875</a:t>
                      </a:r>
                    </a:p>
                  </a:txBody>
                  <a:tcPr marL="9525" marR="9525" marT="9525" marB="0" anchor="b"/>
                </a:tc>
                <a:extLst>
                  <a:ext uri="{0D108BD9-81ED-4DB2-BD59-A6C34878D82A}">
                    <a16:rowId xmlns:a16="http://schemas.microsoft.com/office/drawing/2014/main" val="10005"/>
                  </a:ext>
                </a:extLst>
              </a:tr>
              <a:tr h="370840">
                <a:tc>
                  <a:txBody>
                    <a:bodyPr/>
                    <a:lstStyle/>
                    <a:p>
                      <a:pPr marL="0" indent="112713" algn="l" fontAlgn="t"/>
                      <a:r>
                        <a:rPr lang="en-US" sz="1800" b="0" i="0" u="none" strike="noStrike" dirty="0">
                          <a:effectLst/>
                          <a:latin typeface="Times New Roman" panose="02020603050405020304" pitchFamily="18" charset="0"/>
                          <a:cs typeface="Times New Roman" panose="02020603050405020304" pitchFamily="18" charset="0"/>
                        </a:rPr>
                        <a:t>Minnesota Twins</a:t>
                      </a:r>
                    </a:p>
                  </a:txBody>
                  <a:tcPr marL="9525" marR="9525" marT="9525" marB="0" anchor="b"/>
                </a:tc>
                <a:tc>
                  <a:txBody>
                    <a:bodyPr/>
                    <a:lstStyle/>
                    <a:p>
                      <a:pPr marL="0" indent="112713" algn="ctr" fontAlgn="t"/>
                      <a:r>
                        <a:rPr lang="en-US" sz="1800" b="0" i="0" u="none" strike="noStrike" dirty="0">
                          <a:effectLst/>
                          <a:latin typeface="Times New Roman" panose="02020603050405020304" pitchFamily="18" charset="0"/>
                          <a:cs typeface="Times New Roman" panose="02020603050405020304" pitchFamily="18" charset="0"/>
                        </a:rPr>
                        <a:t>895</a:t>
                      </a:r>
                    </a:p>
                  </a:txBody>
                  <a:tcPr marL="9525" marR="9525" marT="9525" marB="0" anchor="b"/>
                </a:tc>
                <a:extLst>
                  <a:ext uri="{0D108BD9-81ED-4DB2-BD59-A6C34878D82A}">
                    <a16:rowId xmlns:a16="http://schemas.microsoft.com/office/drawing/2014/main" val="10006"/>
                  </a:ext>
                </a:extLst>
              </a:tr>
              <a:tr h="370840">
                <a:tc>
                  <a:txBody>
                    <a:bodyPr/>
                    <a:lstStyle/>
                    <a:p>
                      <a:pPr marL="0" indent="112713" algn="l" fontAlgn="t"/>
                      <a:r>
                        <a:rPr lang="en-US" sz="1800" b="0" i="0" u="none" strike="noStrike" dirty="0">
                          <a:effectLst/>
                          <a:latin typeface="Times New Roman" panose="02020603050405020304" pitchFamily="18" charset="0"/>
                          <a:cs typeface="Times New Roman" panose="02020603050405020304" pitchFamily="18" charset="0"/>
                        </a:rPr>
                        <a:t>New York Mets</a:t>
                      </a:r>
                    </a:p>
                  </a:txBody>
                  <a:tcPr marL="9525" marR="9525" marT="9525" marB="0" anchor="b"/>
                </a:tc>
                <a:tc>
                  <a:txBody>
                    <a:bodyPr/>
                    <a:lstStyle/>
                    <a:p>
                      <a:pPr marL="0" indent="112713" algn="ctr" fontAlgn="t"/>
                      <a:r>
                        <a:rPr lang="en-US" sz="1800" b="0" i="0" u="none" strike="noStrike" dirty="0">
                          <a:effectLst/>
                          <a:latin typeface="Times New Roman" panose="02020603050405020304" pitchFamily="18" charset="0"/>
                          <a:cs typeface="Times New Roman" panose="02020603050405020304" pitchFamily="18" charset="0"/>
                        </a:rPr>
                        <a:t>1350</a:t>
                      </a:r>
                    </a:p>
                  </a:txBody>
                  <a:tcPr marL="9525" marR="9525" marT="9525" marB="0" anchor="b"/>
                </a:tc>
                <a:extLst>
                  <a:ext uri="{0D108BD9-81ED-4DB2-BD59-A6C34878D82A}">
                    <a16:rowId xmlns:a16="http://schemas.microsoft.com/office/drawing/2014/main" val="10007"/>
                  </a:ext>
                </a:extLst>
              </a:tr>
              <a:tr h="370840">
                <a:tc>
                  <a:txBody>
                    <a:bodyPr/>
                    <a:lstStyle/>
                    <a:p>
                      <a:pPr marL="0" indent="112713" algn="l" fontAlgn="t"/>
                      <a:r>
                        <a:rPr lang="en-US" sz="1800" b="0" i="0" u="none" strike="noStrike" dirty="0">
                          <a:effectLst/>
                          <a:latin typeface="Times New Roman" panose="02020603050405020304" pitchFamily="18" charset="0"/>
                          <a:cs typeface="Times New Roman" panose="02020603050405020304" pitchFamily="18" charset="0"/>
                        </a:rPr>
                        <a:t>New York Yankees</a:t>
                      </a:r>
                    </a:p>
                  </a:txBody>
                  <a:tcPr marL="9525" marR="9525" marT="9525" marB="0" anchor="b"/>
                </a:tc>
                <a:tc>
                  <a:txBody>
                    <a:bodyPr/>
                    <a:lstStyle/>
                    <a:p>
                      <a:pPr marL="0" indent="112713" algn="ctr" fontAlgn="t"/>
                      <a:r>
                        <a:rPr lang="en-US" sz="1800" b="0" i="0" u="none" strike="noStrike" dirty="0">
                          <a:effectLst/>
                          <a:latin typeface="Times New Roman" panose="02020603050405020304" pitchFamily="18" charset="0"/>
                          <a:cs typeface="Times New Roman" panose="02020603050405020304" pitchFamily="18" charset="0"/>
                        </a:rPr>
                        <a:t>3200</a:t>
                      </a:r>
                    </a:p>
                  </a:txBody>
                  <a:tcPr marL="9525" marR="9525" marT="9525" marB="0" anchor="b"/>
                </a:tc>
                <a:extLst>
                  <a:ext uri="{0D108BD9-81ED-4DB2-BD59-A6C34878D82A}">
                    <a16:rowId xmlns:a16="http://schemas.microsoft.com/office/drawing/2014/main" val="10008"/>
                  </a:ext>
                </a:extLst>
              </a:tr>
              <a:tr h="370840">
                <a:tc>
                  <a:txBody>
                    <a:bodyPr/>
                    <a:lstStyle/>
                    <a:p>
                      <a:pPr marL="0" indent="112713" algn="l" fontAlgn="t"/>
                      <a:r>
                        <a:rPr lang="en-US" sz="1800" b="0" i="0" u="none" strike="noStrike" dirty="0">
                          <a:effectLst/>
                          <a:latin typeface="Times New Roman" panose="02020603050405020304" pitchFamily="18" charset="0"/>
                          <a:cs typeface="Times New Roman" panose="02020603050405020304" pitchFamily="18" charset="0"/>
                        </a:rPr>
                        <a:t>Oakland Athletics</a:t>
                      </a:r>
                    </a:p>
                  </a:txBody>
                  <a:tcPr marL="9525" marR="9525" marT="9525" marB="0" anchor="b"/>
                </a:tc>
                <a:tc>
                  <a:txBody>
                    <a:bodyPr/>
                    <a:lstStyle/>
                    <a:p>
                      <a:pPr marL="0" indent="112713" algn="ctr" fontAlgn="t"/>
                      <a:r>
                        <a:rPr lang="en-US" sz="1800" b="0" i="0" u="none" strike="noStrike" dirty="0">
                          <a:effectLst/>
                          <a:latin typeface="Times New Roman" panose="02020603050405020304" pitchFamily="18" charset="0"/>
                          <a:cs typeface="Times New Roman" panose="02020603050405020304" pitchFamily="18" charset="0"/>
                        </a:rPr>
                        <a:t>725</a:t>
                      </a:r>
                    </a:p>
                  </a:txBody>
                  <a:tcPr marL="9525" marR="9525" marT="9525" marB="0" anchor="b"/>
                </a:tc>
                <a:extLst>
                  <a:ext uri="{0D108BD9-81ED-4DB2-BD59-A6C34878D82A}">
                    <a16:rowId xmlns:a16="http://schemas.microsoft.com/office/drawing/2014/main" val="10009"/>
                  </a:ext>
                </a:extLst>
              </a:tr>
              <a:tr h="370840">
                <a:tc>
                  <a:txBody>
                    <a:bodyPr/>
                    <a:lstStyle/>
                    <a:p>
                      <a:pPr marL="0" indent="112713" algn="l" fontAlgn="t"/>
                      <a:r>
                        <a:rPr lang="en-US" sz="1800" b="0" i="0" u="none" strike="noStrike" dirty="0">
                          <a:effectLst/>
                          <a:latin typeface="Times New Roman" panose="02020603050405020304" pitchFamily="18" charset="0"/>
                          <a:cs typeface="Times New Roman" panose="02020603050405020304" pitchFamily="18" charset="0"/>
                        </a:rPr>
                        <a:t>Philadelphia Phillies</a:t>
                      </a:r>
                    </a:p>
                  </a:txBody>
                  <a:tcPr marL="9525" marR="9525" marT="9525" marB="0" anchor="b"/>
                </a:tc>
                <a:tc>
                  <a:txBody>
                    <a:bodyPr/>
                    <a:lstStyle/>
                    <a:p>
                      <a:pPr marL="0" indent="112713" algn="ctr" fontAlgn="t"/>
                      <a:r>
                        <a:rPr lang="en-US" sz="1800" b="0" i="0" u="none" strike="noStrike" dirty="0">
                          <a:effectLst/>
                          <a:latin typeface="Times New Roman" panose="02020603050405020304" pitchFamily="18" charset="0"/>
                          <a:cs typeface="Times New Roman" panose="02020603050405020304" pitchFamily="18" charset="0"/>
                        </a:rPr>
                        <a:t>1250</a:t>
                      </a:r>
                    </a:p>
                  </a:txBody>
                  <a:tcPr marL="9525" marR="9525" marT="9525" marB="0" anchor="b"/>
                </a:tc>
                <a:extLst>
                  <a:ext uri="{0D108BD9-81ED-4DB2-BD59-A6C34878D82A}">
                    <a16:rowId xmlns:a16="http://schemas.microsoft.com/office/drawing/2014/main" val="10010"/>
                  </a:ext>
                </a:extLst>
              </a:tr>
              <a:tr h="370840">
                <a:tc>
                  <a:txBody>
                    <a:bodyPr/>
                    <a:lstStyle/>
                    <a:p>
                      <a:pPr marL="0" indent="112713" algn="l" fontAlgn="t"/>
                      <a:r>
                        <a:rPr lang="en-US" sz="1800" b="0" i="0" u="none" strike="noStrike" dirty="0">
                          <a:effectLst/>
                          <a:latin typeface="Times New Roman" panose="02020603050405020304" pitchFamily="18" charset="0"/>
                          <a:cs typeface="Times New Roman" panose="02020603050405020304" pitchFamily="18" charset="0"/>
                        </a:rPr>
                        <a:t>Pittsburgh Pirates</a:t>
                      </a:r>
                    </a:p>
                  </a:txBody>
                  <a:tcPr marL="9525" marR="9525" marT="9525" marB="0" anchor="b">
                    <a:lnB w="12700" cap="flat" cmpd="sng" algn="ctr">
                      <a:solidFill>
                        <a:schemeClr val="tx1"/>
                      </a:solidFill>
                      <a:prstDash val="solid"/>
                      <a:round/>
                      <a:headEnd type="none" w="med" len="med"/>
                      <a:tailEnd type="none" w="med" len="med"/>
                    </a:lnB>
                  </a:tcPr>
                </a:tc>
                <a:tc>
                  <a:txBody>
                    <a:bodyPr/>
                    <a:lstStyle/>
                    <a:p>
                      <a:pPr marL="0" indent="112713" algn="ctr" fontAlgn="t"/>
                      <a:r>
                        <a:rPr lang="en-US" sz="1800" b="0" i="0" u="none" strike="noStrike" dirty="0">
                          <a:effectLst/>
                          <a:latin typeface="Times New Roman" panose="02020603050405020304" pitchFamily="18" charset="0"/>
                          <a:cs typeface="Times New Roman" panose="02020603050405020304" pitchFamily="18" charset="0"/>
                        </a:rPr>
                        <a:t>900</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ustDataLst>
      <p:tags r:id="rId1"/>
    </p:custDataLst>
    <p:extLst>
      <p:ext uri="{BB962C8B-B14F-4D97-AF65-F5344CB8AC3E}">
        <p14:creationId xmlns:p14="http://schemas.microsoft.com/office/powerpoint/2010/main" val="207228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2-3: Solution</a:t>
            </a:r>
            <a:endParaRPr lang="en-US" dirty="0"/>
          </a:p>
        </p:txBody>
      </p:sp>
      <p:sp>
        <p:nvSpPr>
          <p:cNvPr id="3" name="Content Placeholder 2"/>
          <p:cNvSpPr>
            <a:spLocks noGrp="1"/>
          </p:cNvSpPr>
          <p:nvPr>
            <p:ph sz="quarter" idx="16"/>
          </p:nvPr>
        </p:nvSpPr>
        <p:spPr>
          <a:xfrm>
            <a:off x="218803" y="1476794"/>
            <a:ext cx="8534400" cy="4879556"/>
          </a:xfrm>
        </p:spPr>
        <p:txBody>
          <a:bodyPr/>
          <a:lstStyle/>
          <a:p>
            <a:r>
              <a:rPr lang="en-GB" sz="2400" dirty="0">
                <a:latin typeface="Times New Roman" panose="02020603050405020304" pitchFamily="18" charset="0"/>
                <a:cs typeface="Times New Roman" panose="02020603050405020304" pitchFamily="18" charset="0"/>
              </a:rPr>
              <a:t>The minimum value is 605 (Tampa Bay Rays, not in fragment);</a:t>
            </a:r>
          </a:p>
          <a:p>
            <a:r>
              <a:rPr lang="en-GB" sz="2400" dirty="0">
                <a:latin typeface="Times New Roman" panose="02020603050405020304" pitchFamily="18" charset="0"/>
                <a:cs typeface="Times New Roman" panose="02020603050405020304" pitchFamily="18" charset="0"/>
              </a:rPr>
              <a:t>the maximum value is 3200 (New York Yankees).</a:t>
            </a:r>
          </a:p>
          <a:p>
            <a:r>
              <a:rPr lang="en-GB" sz="2400" dirty="0">
                <a:latin typeface="Times New Roman" panose="02020603050405020304" pitchFamily="18" charset="0"/>
                <a:cs typeface="Times New Roman" panose="02020603050405020304" pitchFamily="18" charset="0"/>
              </a:rPr>
              <a:t>We group these data using six classes of equal width. Then,</a:t>
            </a:r>
          </a:p>
          <a:p>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We round this approximate width to a convenient number, say 450. </a:t>
            </a:r>
          </a:p>
          <a:p>
            <a:r>
              <a:rPr lang="en-GB" sz="2400" dirty="0">
                <a:latin typeface="Times New Roman" panose="02020603050405020304" pitchFamily="18" charset="0"/>
                <a:cs typeface="Times New Roman" panose="02020603050405020304" pitchFamily="18" charset="0"/>
              </a:rPr>
              <a:t>The lower limit of the first class can be taken as 605 or any # &lt; 605. </a:t>
            </a:r>
          </a:p>
          <a:p>
            <a:r>
              <a:rPr lang="en-GB" sz="2400" dirty="0">
                <a:latin typeface="Times New Roman" panose="02020603050405020304" pitchFamily="18" charset="0"/>
                <a:cs typeface="Times New Roman" panose="02020603050405020304" pitchFamily="18" charset="0"/>
              </a:rPr>
              <a:t>For readability, we take 601 as the lower limit of the first class. </a:t>
            </a:r>
          </a:p>
          <a:p>
            <a:r>
              <a:rPr lang="en-GB" sz="2400" dirty="0">
                <a:latin typeface="Times New Roman" panose="02020603050405020304" pitchFamily="18" charset="0"/>
                <a:cs typeface="Times New Roman" panose="02020603050405020304" pitchFamily="18" charset="0"/>
              </a:rPr>
              <a:t>Then our classes are:</a:t>
            </a:r>
          </a:p>
          <a:p>
            <a:r>
              <a:rPr lang="en-GB" sz="2400" dirty="0">
                <a:latin typeface="Times New Roman" panose="02020603050405020304" pitchFamily="18" charset="0"/>
                <a:cs typeface="Times New Roman" panose="02020603050405020304" pitchFamily="18" charset="0"/>
              </a:rPr>
              <a:t>   601–1050, 1051–1500, 1501–1950, 1951–2400, and 2851–3300</a:t>
            </a:r>
            <a:endParaRPr lang="en-US" sz="2400" dirty="0">
              <a:latin typeface="Times New Roman" panose="02020603050405020304" pitchFamily="18" charset="0"/>
              <a:cs typeface="Times New Roman" panose="02020603050405020304" pitchFamily="18" charset="0"/>
            </a:endParaRPr>
          </a:p>
        </p:txBody>
      </p:sp>
      <p:graphicFrame>
        <p:nvGraphicFramePr>
          <p:cNvPr id="11" name="Content Placeholder 10" descr="Approximate width of each class = 3200 minus 605 over 6 = 432.5"/>
          <p:cNvGraphicFramePr>
            <a:graphicFrameLocks noGrp="1" noChangeAspect="1"/>
          </p:cNvGraphicFramePr>
          <p:nvPr>
            <p:ph sz="quarter" idx="16"/>
            <p:extLst>
              <p:ext uri="{D42A27DB-BD31-4B8C-83A1-F6EECF244321}">
                <p14:modId xmlns:p14="http://schemas.microsoft.com/office/powerpoint/2010/main" val="2369364199"/>
              </p:ext>
            </p:extLst>
          </p:nvPr>
        </p:nvGraphicFramePr>
        <p:xfrm>
          <a:off x="937781" y="2977262"/>
          <a:ext cx="7096444" cy="762811"/>
        </p:xfrm>
        <a:graphic>
          <a:graphicData uri="http://schemas.openxmlformats.org/presentationml/2006/ole">
            <mc:AlternateContent xmlns:mc="http://schemas.openxmlformats.org/markup-compatibility/2006">
              <mc:Choice xmlns:v="urn:schemas-microsoft-com:vml" Requires="v">
                <p:oleObj spid="_x0000_s7185" name="Equation" r:id="rId4" imgW="7797600" imgH="838080" progId="Equation.DSMT4">
                  <p:embed/>
                </p:oleObj>
              </mc:Choice>
              <mc:Fallback>
                <p:oleObj name="Equation" r:id="rId4" imgW="7797600" imgH="838080" progId="Equation.DSMT4">
                  <p:embed/>
                  <p:pic>
                    <p:nvPicPr>
                      <p:cNvPr id="11" name="Content Placeholder 10" descr="Approximate width of each class = 3200 minus 605 over 6 = 432.5"/>
                      <p:cNvPicPr/>
                      <p:nvPr/>
                    </p:nvPicPr>
                    <p:blipFill>
                      <a:blip r:embed="rId5"/>
                      <a:stretch>
                        <a:fillRect/>
                      </a:stretch>
                    </p:blipFill>
                    <p:spPr>
                      <a:xfrm>
                        <a:off x="937781" y="2977262"/>
                        <a:ext cx="7096444" cy="762811"/>
                      </a:xfrm>
                      <a:prstGeom prst="rect">
                        <a:avLst/>
                      </a:prstGeom>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21</a:t>
            </a:fld>
            <a:endParaRPr lang="en-US" dirty="0"/>
          </a:p>
        </p:txBody>
      </p:sp>
    </p:spTree>
    <p:custDataLst>
      <p:tags r:id="rId2"/>
    </p:custDataLst>
    <p:extLst>
      <p:ext uri="{BB962C8B-B14F-4D97-AF65-F5344CB8AC3E}">
        <p14:creationId xmlns:p14="http://schemas.microsoft.com/office/powerpoint/2010/main" val="119403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1059313"/>
          </a:xfrm>
        </p:spPr>
        <p:txBody>
          <a:bodyPr>
            <a:normAutofit fontScale="90000"/>
          </a:bodyPr>
          <a:lstStyle/>
          <a:p>
            <a:r>
              <a:rPr lang="en-GB" dirty="0"/>
              <a:t>Table 2.8 Frequency Distribution for the Values of Baseball Teams, 2015</a:t>
            </a:r>
            <a:endParaRPr lang="en-US" dirty="0"/>
          </a:p>
        </p:txBody>
      </p:sp>
      <p:graphicFrame>
        <p:nvGraphicFramePr>
          <p:cNvPr id="28" name="Content Placeholder 27" descr="Table is accessible to screenreaders"/>
          <p:cNvGraphicFramePr>
            <a:graphicFrameLocks noGrp="1"/>
          </p:cNvGraphicFramePr>
          <p:nvPr>
            <p:ph sz="quarter" idx="24"/>
            <p:extLst>
              <p:ext uri="{D42A27DB-BD31-4B8C-83A1-F6EECF244321}">
                <p14:modId xmlns:p14="http://schemas.microsoft.com/office/powerpoint/2010/main" val="3070605356"/>
              </p:ext>
            </p:extLst>
          </p:nvPr>
        </p:nvGraphicFramePr>
        <p:xfrm>
          <a:off x="777250" y="2214312"/>
          <a:ext cx="7513605" cy="3749040"/>
        </p:xfrm>
        <a:graphic>
          <a:graphicData uri="http://schemas.openxmlformats.org/drawingml/2006/table">
            <a:tbl>
              <a:tblPr firstRow="1" bandRow="1">
                <a:tableStyleId>{2D5ABB26-0587-4C30-8999-92F81FD0307C}</a:tableStyleId>
              </a:tblPr>
              <a:tblGrid>
                <a:gridCol w="2439481">
                  <a:extLst>
                    <a:ext uri="{9D8B030D-6E8A-4147-A177-3AD203B41FA5}">
                      <a16:colId xmlns:a16="http://schemas.microsoft.com/office/drawing/2014/main" val="20000"/>
                    </a:ext>
                  </a:extLst>
                </a:gridCol>
                <a:gridCol w="2720464">
                  <a:extLst>
                    <a:ext uri="{9D8B030D-6E8A-4147-A177-3AD203B41FA5}">
                      <a16:colId xmlns:a16="http://schemas.microsoft.com/office/drawing/2014/main" val="20001"/>
                    </a:ext>
                  </a:extLst>
                </a:gridCol>
                <a:gridCol w="2353660">
                  <a:extLst>
                    <a:ext uri="{9D8B030D-6E8A-4147-A177-3AD203B41FA5}">
                      <a16:colId xmlns:a16="http://schemas.microsoft.com/office/drawing/2014/main" val="20002"/>
                    </a:ext>
                  </a:extLst>
                </a:gridCol>
              </a:tblGrid>
              <a:tr h="370840">
                <a:tc>
                  <a:txBody>
                    <a:bodyPr/>
                    <a:lstStyle/>
                    <a:p>
                      <a:pPr algn="ctr"/>
                      <a:r>
                        <a:rPr lang="en-US" sz="2200" b="1" dirty="0">
                          <a:solidFill>
                            <a:schemeClr val="bg1"/>
                          </a:solidFill>
                          <a:latin typeface="Times New Roman" panose="02020603050405020304" pitchFamily="18" charset="0"/>
                          <a:cs typeface="Times New Roman" panose="02020603050405020304" pitchFamily="18" charset="0"/>
                        </a:rPr>
                        <a:t>Value of a Team (in million$)</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200" b="1" dirty="0">
                          <a:solidFill>
                            <a:schemeClr val="bg1"/>
                          </a:solidFill>
                          <a:latin typeface="Times New Roman" panose="02020603050405020304" pitchFamily="18" charset="0"/>
                          <a:cs typeface="Times New Roman" panose="02020603050405020304" pitchFamily="18" charset="0"/>
                        </a:rPr>
                        <a:t>Tally</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200" b="1" dirty="0">
                          <a:solidFill>
                            <a:schemeClr val="bg1"/>
                          </a:solidFill>
                          <a:latin typeface="Times New Roman" panose="02020603050405020304" pitchFamily="18" charset="0"/>
                          <a:cs typeface="Times New Roman" panose="02020603050405020304" pitchFamily="18" charset="0"/>
                        </a:rPr>
                        <a:t>Number of Teams (</a:t>
                      </a:r>
                      <a:r>
                        <a:rPr lang="en-US" sz="2200" b="1" i="1" dirty="0">
                          <a:solidFill>
                            <a:schemeClr val="bg1"/>
                          </a:solidFill>
                          <a:latin typeface="Times New Roman" panose="02020603050405020304" pitchFamily="18" charset="0"/>
                          <a:cs typeface="Times New Roman" panose="02020603050405020304" pitchFamily="18" charset="0"/>
                        </a:rPr>
                        <a:t>f</a:t>
                      </a:r>
                      <a:r>
                        <a:rPr lang="en-US" sz="2200" b="1" dirty="0">
                          <a:solidFill>
                            <a:schemeClr val="bg1"/>
                          </a:solidFill>
                          <a:latin typeface="Times New Roman" panose="02020603050405020304" pitchFamily="18" charset="0"/>
                          <a:cs typeface="Times New Roman" panose="02020603050405020304" pitchFamily="18" charset="0"/>
                        </a:rPr>
                        <a:t>)</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70840">
                <a:tc>
                  <a:txBody>
                    <a:bodyPr/>
                    <a:lstStyle/>
                    <a:p>
                      <a:pPr marL="0" indent="112713" algn="ctr"/>
                      <a:r>
                        <a:rPr lang="en-US" sz="2200" dirty="0">
                          <a:latin typeface="Times New Roman" panose="02020603050405020304" pitchFamily="18" charset="0"/>
                          <a:cs typeface="Times New Roman" panose="02020603050405020304" pitchFamily="18" charset="0"/>
                        </a:rPr>
                        <a:t>601–1050</a:t>
                      </a:r>
                    </a:p>
                  </a:txBody>
                  <a:tcPr>
                    <a:lnT w="12700" cap="flat" cmpd="sng" algn="ctr">
                      <a:solidFill>
                        <a:schemeClr val="tx1"/>
                      </a:solidFill>
                      <a:prstDash val="solid"/>
                      <a:round/>
                      <a:headEnd type="none" w="med" len="med"/>
                      <a:tailEnd type="none" w="med" len="med"/>
                    </a:lnT>
                  </a:tcPr>
                </a:tc>
                <a:tc>
                  <a:txBody>
                    <a:bodyPr/>
                    <a:lstStyle/>
                    <a:p>
                      <a:pPr algn="ctr" fontAlgn="b"/>
                      <a:r>
                        <a:rPr lang="en-IN" sz="1200" b="0" i="0" u="none" strike="noStrike" dirty="0">
                          <a:solidFill>
                            <a:schemeClr val="bg1"/>
                          </a:solidFill>
                          <a:effectLst/>
                          <a:latin typeface="Times New Roman" panose="02020603050405020304" pitchFamily="18" charset="0"/>
                        </a:rPr>
                        <a:t>16 tally marks</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a:r>
                        <a:rPr lang="en-US" sz="2200" dirty="0">
                          <a:latin typeface="Times New Roman" panose="02020603050405020304" pitchFamily="18" charset="0"/>
                          <a:cs typeface="Times New Roman" panose="02020603050405020304" pitchFamily="18" charset="0"/>
                        </a:rPr>
                        <a:t>16</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ctr"/>
                      <a:r>
                        <a:rPr lang="en-US" sz="2200" dirty="0">
                          <a:latin typeface="Times New Roman" panose="02020603050405020304" pitchFamily="18" charset="0"/>
                          <a:cs typeface="Times New Roman" panose="02020603050405020304" pitchFamily="18" charset="0"/>
                        </a:rPr>
                        <a:t>1051–1500</a:t>
                      </a:r>
                    </a:p>
                  </a:txBody>
                  <a:tcPr/>
                </a:tc>
                <a:tc>
                  <a:txBody>
                    <a:bodyPr/>
                    <a:lstStyle/>
                    <a:p>
                      <a:pPr algn="ctr" fontAlgn="b"/>
                      <a:r>
                        <a:rPr lang="en-IN" sz="1200" b="0" i="0" u="none" strike="noStrike" dirty="0">
                          <a:solidFill>
                            <a:schemeClr val="bg1"/>
                          </a:solidFill>
                          <a:effectLst/>
                          <a:latin typeface="Times New Roman" panose="02020603050405020304" pitchFamily="18" charset="0"/>
                        </a:rPr>
                        <a:t>9 tally marks</a:t>
                      </a:r>
                    </a:p>
                  </a:txBody>
                  <a:tcPr marL="9525" marR="9525" marT="9525" marB="0" anchor="b"/>
                </a:tc>
                <a:tc>
                  <a:txBody>
                    <a:bodyPr/>
                    <a:lstStyle/>
                    <a:p>
                      <a:pPr marL="0" indent="176213" algn="ctr"/>
                      <a:r>
                        <a:rPr lang="en-US" sz="2200" dirty="0">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10002"/>
                  </a:ext>
                </a:extLst>
              </a:tr>
              <a:tr h="370840">
                <a:tc>
                  <a:txBody>
                    <a:bodyPr/>
                    <a:lstStyle/>
                    <a:p>
                      <a:pPr algn="ctr"/>
                      <a:r>
                        <a:rPr lang="en-US" sz="2200" dirty="0">
                          <a:latin typeface="Times New Roman" panose="02020603050405020304" pitchFamily="18" charset="0"/>
                          <a:cs typeface="Times New Roman" panose="02020603050405020304" pitchFamily="18" charset="0"/>
                        </a:rPr>
                        <a:t>1551–1950</a:t>
                      </a:r>
                    </a:p>
                  </a:txBody>
                  <a:tcPr/>
                </a:tc>
                <a:tc>
                  <a:txBody>
                    <a:bodyPr/>
                    <a:lstStyle/>
                    <a:p>
                      <a:pPr algn="ctr" fontAlgn="b"/>
                      <a:r>
                        <a:rPr lang="en-IN" sz="1200" b="0" i="0" u="none" strike="noStrike" dirty="0">
                          <a:solidFill>
                            <a:schemeClr val="bg1"/>
                          </a:solidFill>
                          <a:effectLst/>
                          <a:latin typeface="Times New Roman" panose="02020603050405020304" pitchFamily="18" charset="0"/>
                        </a:rPr>
                        <a:t>1 tally mark</a:t>
                      </a:r>
                    </a:p>
                  </a:txBody>
                  <a:tcPr marL="9525" marR="9525" marT="9525" marB="0" anchor="b"/>
                </a:tc>
                <a:tc>
                  <a:txBody>
                    <a:bodyPr/>
                    <a:lstStyle/>
                    <a:p>
                      <a:pPr marL="0" indent="176213" algn="ctr"/>
                      <a:r>
                        <a:rPr lang="en-US" sz="2200" dirty="0">
                          <a:latin typeface="Times New Roman" panose="02020603050405020304" pitchFamily="18" charset="0"/>
                          <a:cs typeface="Times New Roman" panose="02020603050405020304" pitchFamily="18" charset="0"/>
                        </a:rPr>
                        <a:t>1</a:t>
                      </a:r>
                    </a:p>
                  </a:txBody>
                  <a:tcPr/>
                </a:tc>
                <a:extLst>
                  <a:ext uri="{0D108BD9-81ED-4DB2-BD59-A6C34878D82A}">
                    <a16:rowId xmlns:a16="http://schemas.microsoft.com/office/drawing/2014/main" val="10003"/>
                  </a:ext>
                </a:extLst>
              </a:tr>
              <a:tr h="370840">
                <a:tc>
                  <a:txBody>
                    <a:bodyPr/>
                    <a:lstStyle/>
                    <a:p>
                      <a:pPr algn="ctr"/>
                      <a:r>
                        <a:rPr lang="en-US" sz="2200" dirty="0">
                          <a:latin typeface="Times New Roman" panose="02020603050405020304" pitchFamily="18" charset="0"/>
                          <a:cs typeface="Times New Roman" panose="02020603050405020304" pitchFamily="18" charset="0"/>
                        </a:rPr>
                        <a:t>1951–2400</a:t>
                      </a:r>
                    </a:p>
                  </a:txBody>
                  <a:tcPr/>
                </a:tc>
                <a:tc>
                  <a:txBody>
                    <a:bodyPr/>
                    <a:lstStyle/>
                    <a:p>
                      <a:pPr algn="ctr" fontAlgn="b"/>
                      <a:r>
                        <a:rPr lang="en-IN" sz="1200" b="0" i="0" u="none" strike="noStrike" dirty="0">
                          <a:solidFill>
                            <a:schemeClr val="bg1"/>
                          </a:solidFill>
                          <a:effectLst/>
                          <a:latin typeface="Times New Roman" panose="02020603050405020304" pitchFamily="18" charset="0"/>
                        </a:rPr>
                        <a:t>3 tally marks</a:t>
                      </a:r>
                    </a:p>
                  </a:txBody>
                  <a:tcPr marL="9525" marR="9525" marT="9525" marB="0" anchor="b"/>
                </a:tc>
                <a:tc>
                  <a:txBody>
                    <a:bodyPr/>
                    <a:lstStyle/>
                    <a:p>
                      <a:pPr marL="0" indent="176213" algn="ctr"/>
                      <a:r>
                        <a:rPr lang="en-US" sz="2200" dirty="0">
                          <a:latin typeface="Times New Roman" panose="02020603050405020304" pitchFamily="18" charset="0"/>
                          <a:cs typeface="Times New Roman" panose="02020603050405020304" pitchFamily="18" charset="0"/>
                        </a:rPr>
                        <a:t>3</a:t>
                      </a:r>
                    </a:p>
                  </a:txBody>
                  <a:tcPr/>
                </a:tc>
                <a:extLst>
                  <a:ext uri="{0D108BD9-81ED-4DB2-BD59-A6C34878D82A}">
                    <a16:rowId xmlns:a16="http://schemas.microsoft.com/office/drawing/2014/main" val="10004"/>
                  </a:ext>
                </a:extLst>
              </a:tr>
              <a:tr h="370840">
                <a:tc>
                  <a:txBody>
                    <a:bodyPr/>
                    <a:lstStyle/>
                    <a:p>
                      <a:pPr algn="ctr"/>
                      <a:r>
                        <a:rPr lang="en-US" sz="2200" dirty="0">
                          <a:latin typeface="Times New Roman" panose="02020603050405020304" pitchFamily="18" charset="0"/>
                          <a:cs typeface="Times New Roman" panose="02020603050405020304" pitchFamily="18" charset="0"/>
                        </a:rPr>
                        <a:t>2401–2850</a:t>
                      </a:r>
                    </a:p>
                  </a:txBody>
                  <a:tcPr/>
                </a:tc>
                <a:tc>
                  <a:txBody>
                    <a:bodyPr/>
                    <a:lstStyle/>
                    <a:p>
                      <a:pPr algn="ctr"/>
                      <a:r>
                        <a:rPr lang="en-US" sz="1200" dirty="0">
                          <a:solidFill>
                            <a:schemeClr val="bg1"/>
                          </a:solidFill>
                          <a:latin typeface="Times New Roman" panose="02020603050405020304" pitchFamily="18" charset="0"/>
                          <a:cs typeface="Times New Roman" panose="02020603050405020304" pitchFamily="18" charset="0"/>
                        </a:rPr>
                        <a:t>Blank</a:t>
                      </a:r>
                    </a:p>
                  </a:txBody>
                  <a:tcPr/>
                </a:tc>
                <a:tc>
                  <a:txBody>
                    <a:bodyPr/>
                    <a:lstStyle/>
                    <a:p>
                      <a:pPr marL="0" indent="176213" algn="ctr"/>
                      <a:r>
                        <a:rPr lang="en-US" sz="2200" dirty="0">
                          <a:latin typeface="Times New Roman" panose="02020603050405020304" pitchFamily="18" charset="0"/>
                          <a:cs typeface="Times New Roman" panose="02020603050405020304" pitchFamily="18" charset="0"/>
                        </a:rPr>
                        <a:t>0</a:t>
                      </a:r>
                    </a:p>
                  </a:txBody>
                  <a:tcPr/>
                </a:tc>
                <a:extLst>
                  <a:ext uri="{0D108BD9-81ED-4DB2-BD59-A6C34878D82A}">
                    <a16:rowId xmlns:a16="http://schemas.microsoft.com/office/drawing/2014/main" val="10005"/>
                  </a:ext>
                </a:extLst>
              </a:tr>
              <a:tr h="370840">
                <a:tc>
                  <a:txBody>
                    <a:bodyPr/>
                    <a:lstStyle/>
                    <a:p>
                      <a:pPr algn="ctr"/>
                      <a:r>
                        <a:rPr lang="en-US" sz="2200" dirty="0">
                          <a:latin typeface="Times New Roman" panose="02020603050405020304" pitchFamily="18" charset="0"/>
                          <a:cs typeface="Times New Roman" panose="02020603050405020304" pitchFamily="18" charset="0"/>
                        </a:rPr>
                        <a:t>2851–3300</a:t>
                      </a:r>
                    </a:p>
                  </a:txBody>
                  <a:tcPr>
                    <a:lnB w="12700" cap="flat" cmpd="sng" algn="ctr">
                      <a:solidFill>
                        <a:schemeClr val="tx1"/>
                      </a:solidFill>
                      <a:prstDash val="solid"/>
                      <a:round/>
                      <a:headEnd type="none" w="med" len="med"/>
                      <a:tailEnd type="none" w="med" len="med"/>
                    </a:lnB>
                  </a:tcPr>
                </a:tc>
                <a:tc>
                  <a:txBody>
                    <a:bodyPr/>
                    <a:lstStyle/>
                    <a:p>
                      <a:pPr algn="ctr" fontAlgn="b"/>
                      <a:r>
                        <a:rPr lang="en-IN" sz="1200" b="0" i="0" u="none" strike="noStrike" dirty="0">
                          <a:solidFill>
                            <a:schemeClr val="bg1"/>
                          </a:solidFill>
                          <a:effectLst/>
                          <a:latin typeface="Times New Roman" panose="02020603050405020304" pitchFamily="18" charset="0"/>
                        </a:rPr>
                        <a:t>1 tally mark</a:t>
                      </a:r>
                    </a:p>
                  </a:txBody>
                  <a:tcPr marL="9525" marR="9525" marT="9525" marB="0" anchor="b">
                    <a:lnB w="12700" cap="flat" cmpd="sng" algn="ctr">
                      <a:solidFill>
                        <a:schemeClr val="tx1"/>
                      </a:solidFill>
                      <a:prstDash val="solid"/>
                      <a:round/>
                      <a:headEnd type="none" w="med" len="med"/>
                      <a:tailEnd type="none" w="med" len="med"/>
                    </a:lnB>
                  </a:tcPr>
                </a:tc>
                <a:tc>
                  <a:txBody>
                    <a:bodyPr/>
                    <a:lstStyle/>
                    <a:p>
                      <a:pPr marL="0" indent="176213" algn="ctr"/>
                      <a:r>
                        <a:rPr lang="en-US" sz="2200" dirty="0">
                          <a:latin typeface="Times New Roman" panose="02020603050405020304" pitchFamily="18" charset="0"/>
                          <a:cs typeface="Times New Roman" panose="02020603050405020304" pitchFamily="18" charset="0"/>
                        </a:rPr>
                        <a:t>1</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algn="ctr"/>
                      <a:r>
                        <a:rPr kumimoji="0" lang="en-US" sz="2200" b="0" i="0" u="none" strike="noStrike" kern="1200" cap="none" spc="0" normalizeH="0" baseline="0" noProof="0">
                          <a:ln>
                            <a:noFill/>
                          </a:ln>
                          <a:solidFill>
                            <a:srgbClr val="FFFFFF"/>
                          </a:solidFill>
                          <a:effectLst/>
                          <a:uLnTx/>
                          <a:uFillTx/>
                          <a:latin typeface="Times New Roman" panose="02020603050405020304" pitchFamily="18" charset="0"/>
                          <a:ea typeface="+mn-ea"/>
                          <a:cs typeface="Times New Roman" panose="02020603050405020304" pitchFamily="18" charset="0"/>
                        </a:rPr>
                        <a:t>Blank</a:t>
                      </a:r>
                      <a:endParaRPr lang="en-US" sz="2200"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22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Blank</a:t>
                      </a:r>
                      <a:endParaRPr lang="en-US" sz="2200"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200" b="0" i="0" u="none" strike="noStrike" dirty="0">
                          <a:solidFill>
                            <a:schemeClr val="bg1"/>
                          </a:solidFill>
                          <a:effectLst/>
                          <a:latin typeface="Times New Roman" panose="02020603050405020304" pitchFamily="18" charset="0"/>
                        </a:rPr>
                        <a:t>Summation of f = 30</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21" name="Content Placeholder 20" descr="Image description is in table cell">
            <a:extLst>
              <a:ext uri="{FF2B5EF4-FFF2-40B4-BE49-F238E27FC236}">
                <a16:creationId xmlns:a16="http://schemas.microsoft.com/office/drawing/2014/main" id="{F762FD36-34A0-4C12-8D7F-978C6159A817}"/>
              </a:ext>
            </a:extLst>
          </p:cNvPr>
          <p:cNvPicPr>
            <a:picLocks noGrp="1" noChangeAspect="1"/>
          </p:cNvPicPr>
          <p:nvPr>
            <p:ph sz="quarter" idx="16"/>
          </p:nvPr>
        </p:nvPicPr>
        <p:blipFill>
          <a:blip r:embed="rId3">
            <a:extLst>
              <a:ext uri="{28A0092B-C50C-407E-A947-70E740481C1C}">
                <a14:useLocalDpi xmlns:a14="http://schemas.microsoft.com/office/drawing/2010/main"/>
              </a:ext>
            </a:extLst>
          </a:blip>
          <a:stretch>
            <a:fillRect/>
          </a:stretch>
        </p:blipFill>
        <p:spPr>
          <a:xfrm>
            <a:off x="4075266" y="3104738"/>
            <a:ext cx="993468" cy="248367"/>
          </a:xfrm>
          <a:prstGeom prst="rect">
            <a:avLst/>
          </a:prstGeom>
        </p:spPr>
      </p:pic>
      <p:pic>
        <p:nvPicPr>
          <p:cNvPr id="22" name="Content Placeholder 21" descr="Image description is in table cell">
            <a:extLst>
              <a:ext uri="{FF2B5EF4-FFF2-40B4-BE49-F238E27FC236}">
                <a16:creationId xmlns:a16="http://schemas.microsoft.com/office/drawing/2014/main" id="{95F5273E-7FBA-4722-8A33-42A59AAFD8D1}"/>
              </a:ext>
            </a:extLst>
          </p:cNvPr>
          <p:cNvPicPr>
            <a:picLocks noGrp="1" noChangeAspect="1"/>
          </p:cNvPicPr>
          <p:nvPr>
            <p:ph sz="quarter" idx="17"/>
          </p:nvPr>
        </p:nvPicPr>
        <p:blipFill>
          <a:blip r:embed="rId4">
            <a:extLst>
              <a:ext uri="{28A0092B-C50C-407E-A947-70E740481C1C}">
                <a14:useLocalDpi xmlns:a14="http://schemas.microsoft.com/office/drawing/2010/main"/>
              </a:ext>
            </a:extLst>
          </a:blip>
          <a:stretch>
            <a:fillRect/>
          </a:stretch>
        </p:blipFill>
        <p:spPr>
          <a:xfrm>
            <a:off x="4139757" y="3471255"/>
            <a:ext cx="629553" cy="261325"/>
          </a:xfrm>
          <a:prstGeom prst="rect">
            <a:avLst/>
          </a:prstGeom>
        </p:spPr>
      </p:pic>
      <p:pic>
        <p:nvPicPr>
          <p:cNvPr id="23" name="Content Placeholder 22" descr="Image description is in table cell">
            <a:extLst>
              <a:ext uri="{FF2B5EF4-FFF2-40B4-BE49-F238E27FC236}">
                <a16:creationId xmlns:a16="http://schemas.microsoft.com/office/drawing/2014/main" id="{86620F7F-A8C1-46C1-8CD7-0A2FF656682A}"/>
              </a:ext>
            </a:extLst>
          </p:cNvPr>
          <p:cNvPicPr>
            <a:picLocks noGrp="1" noChangeAspect="1"/>
          </p:cNvPicPr>
          <p:nvPr>
            <p:ph sz="quarter" idx="18"/>
          </p:nvPr>
        </p:nvPicPr>
        <p:blipFill>
          <a:blip r:embed="rId5">
            <a:extLst>
              <a:ext uri="{28A0092B-C50C-407E-A947-70E740481C1C}">
                <a14:useLocalDpi xmlns:a14="http://schemas.microsoft.com/office/drawing/2010/main"/>
              </a:ext>
            </a:extLst>
          </a:blip>
          <a:stretch>
            <a:fillRect/>
          </a:stretch>
        </p:blipFill>
        <p:spPr>
          <a:xfrm>
            <a:off x="4286904" y="3950382"/>
            <a:ext cx="21597" cy="237568"/>
          </a:xfrm>
          <a:prstGeom prst="rect">
            <a:avLst/>
          </a:prstGeom>
        </p:spPr>
      </p:pic>
      <p:pic>
        <p:nvPicPr>
          <p:cNvPr id="24" name="Content Placeholder 23" descr="Image description is in table cell">
            <a:extLst>
              <a:ext uri="{FF2B5EF4-FFF2-40B4-BE49-F238E27FC236}">
                <a16:creationId xmlns:a16="http://schemas.microsoft.com/office/drawing/2014/main" id="{6DAA81E5-5E9F-4BBA-9039-DFF9845C2E1E}"/>
              </a:ext>
            </a:extLst>
          </p:cNvPr>
          <p:cNvPicPr>
            <a:picLocks noGrp="1" noChangeAspect="1"/>
          </p:cNvPicPr>
          <p:nvPr>
            <p:ph sz="quarter" idx="19"/>
          </p:nvPr>
        </p:nvPicPr>
        <p:blipFill>
          <a:blip r:embed="rId6">
            <a:extLst>
              <a:ext uri="{28A0092B-C50C-407E-A947-70E740481C1C}">
                <a14:useLocalDpi xmlns:a14="http://schemas.microsoft.com/office/drawing/2010/main"/>
              </a:ext>
            </a:extLst>
          </a:blip>
          <a:stretch>
            <a:fillRect/>
          </a:stretch>
        </p:blipFill>
        <p:spPr>
          <a:xfrm>
            <a:off x="4243838" y="4358240"/>
            <a:ext cx="166298" cy="285080"/>
          </a:xfrm>
          <a:prstGeom prst="rect">
            <a:avLst/>
          </a:prstGeom>
        </p:spPr>
      </p:pic>
      <p:pic>
        <p:nvPicPr>
          <p:cNvPr id="25" name="Content Placeholder 24" descr="Image description is in table cell">
            <a:extLst>
              <a:ext uri="{FF2B5EF4-FFF2-40B4-BE49-F238E27FC236}">
                <a16:creationId xmlns:a16="http://schemas.microsoft.com/office/drawing/2014/main" id="{6C227F0F-D63E-4F81-81FF-D3EBDCFCC901}"/>
              </a:ext>
            </a:extLst>
          </p:cNvPr>
          <p:cNvPicPr>
            <a:picLocks noGrp="1" noChangeAspect="1"/>
          </p:cNvPicPr>
          <p:nvPr>
            <p:ph sz="quarter" idx="20"/>
          </p:nvPr>
        </p:nvPicPr>
        <p:blipFill>
          <a:blip r:embed="rId7"/>
          <a:stretch>
            <a:fillRect/>
          </a:stretch>
        </p:blipFill>
        <p:spPr>
          <a:xfrm>
            <a:off x="4267077" y="5174585"/>
            <a:ext cx="10800" cy="259164"/>
          </a:xfrm>
          <a:prstGeom prst="rect">
            <a:avLst/>
          </a:prstGeom>
        </p:spPr>
      </p:pic>
      <p:graphicFrame>
        <p:nvGraphicFramePr>
          <p:cNvPr id="27" name="Content Placeholder 26" descr="sum of f = 30."/>
          <p:cNvGraphicFramePr>
            <a:graphicFrameLocks noGrp="1" noChangeAspect="1"/>
          </p:cNvGraphicFramePr>
          <p:nvPr>
            <p:ph sz="quarter" idx="23"/>
            <p:extLst>
              <p:ext uri="{D42A27DB-BD31-4B8C-83A1-F6EECF244321}">
                <p14:modId xmlns:p14="http://schemas.microsoft.com/office/powerpoint/2010/main" val="1586178102"/>
              </p:ext>
            </p:extLst>
          </p:nvPr>
        </p:nvGraphicFramePr>
        <p:xfrm>
          <a:off x="6924745" y="5611772"/>
          <a:ext cx="792480" cy="304800"/>
        </p:xfrm>
        <a:graphic>
          <a:graphicData uri="http://schemas.openxmlformats.org/presentationml/2006/ole">
            <mc:AlternateContent xmlns:mc="http://schemas.openxmlformats.org/markup-compatibility/2006">
              <mc:Choice xmlns:v="urn:schemas-microsoft-com:vml" Requires="v">
                <p:oleObj spid="_x0000_s8209" name="Equation" r:id="rId8" imgW="1320480" imgH="507960" progId="Equation.DSMT4">
                  <p:embed/>
                </p:oleObj>
              </mc:Choice>
              <mc:Fallback>
                <p:oleObj name="Equation" r:id="rId8" imgW="1320480" imgH="507960" progId="Equation.DSMT4">
                  <p:embed/>
                  <p:pic>
                    <p:nvPicPr>
                      <p:cNvPr id="27" name="Content Placeholder 26" descr="sum of f = 30."/>
                      <p:cNvPicPr/>
                      <p:nvPr/>
                    </p:nvPicPr>
                    <p:blipFill>
                      <a:blip r:embed="rId9"/>
                      <a:stretch>
                        <a:fillRect/>
                      </a:stretch>
                    </p:blipFill>
                    <p:spPr>
                      <a:xfrm>
                        <a:off x="6924745" y="5611772"/>
                        <a:ext cx="792480" cy="304800"/>
                      </a:xfrm>
                      <a:prstGeom prst="rect">
                        <a:avLst/>
                      </a:prstGeom>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22</a:t>
            </a:fld>
            <a:endParaRPr lang="en-US" dirty="0"/>
          </a:p>
        </p:txBody>
      </p:sp>
    </p:spTree>
    <p:extLst>
      <p:ext uri="{BB962C8B-B14F-4D97-AF65-F5344CB8AC3E}">
        <p14:creationId xmlns:p14="http://schemas.microsoft.com/office/powerpoint/2010/main" val="5071875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990599"/>
          </a:xfrm>
        </p:spPr>
        <p:txBody>
          <a:bodyPr>
            <a:normAutofit/>
          </a:bodyPr>
          <a:lstStyle/>
          <a:p>
            <a:r>
              <a:rPr lang="en-GB" dirty="0"/>
              <a:t>Relative Frequency and Percentage</a:t>
            </a:r>
            <a:endParaRPr lang="en-US" dirty="0"/>
          </a:p>
        </p:txBody>
      </p:sp>
      <p:graphicFrame>
        <p:nvGraphicFramePr>
          <p:cNvPr id="12" name="Content Placeholder 11" descr="Relative frequency of a class = Frequency of that class divided by sum of all frequencies = f divided by the summation of f"/>
          <p:cNvGraphicFramePr>
            <a:graphicFrameLocks noGrp="1" noChangeAspect="1"/>
          </p:cNvGraphicFramePr>
          <p:nvPr>
            <p:ph sz="quarter" idx="16"/>
            <p:extLst>
              <p:ext uri="{D42A27DB-BD31-4B8C-83A1-F6EECF244321}">
                <p14:modId xmlns:p14="http://schemas.microsoft.com/office/powerpoint/2010/main" val="1364490102"/>
              </p:ext>
            </p:extLst>
          </p:nvPr>
        </p:nvGraphicFramePr>
        <p:xfrm>
          <a:off x="302341" y="1894533"/>
          <a:ext cx="8201391" cy="908609"/>
        </p:xfrm>
        <a:graphic>
          <a:graphicData uri="http://schemas.openxmlformats.org/presentationml/2006/ole">
            <mc:AlternateContent xmlns:mc="http://schemas.openxmlformats.org/markup-compatibility/2006">
              <mc:Choice xmlns:v="urn:schemas-microsoft-com:vml" Requires="v">
                <p:oleObj spid="_x0000_s9249" name="Equation" r:id="rId4" imgW="8712000" imgH="965160" progId="Equation.DSMT4">
                  <p:embed/>
                </p:oleObj>
              </mc:Choice>
              <mc:Fallback>
                <p:oleObj name="Equation" r:id="rId4" imgW="8712000" imgH="965160" progId="Equation.DSMT4">
                  <p:embed/>
                  <p:pic>
                    <p:nvPicPr>
                      <p:cNvPr id="12" name="Content Placeholder 11" descr="Relative frequency of a class = Frequency of that class divided by sum of all frequencies = f divided by the summation of f"/>
                      <p:cNvPicPr/>
                      <p:nvPr/>
                    </p:nvPicPr>
                    <p:blipFill>
                      <a:blip r:embed="rId5"/>
                      <a:stretch>
                        <a:fillRect/>
                      </a:stretch>
                    </p:blipFill>
                    <p:spPr>
                      <a:xfrm>
                        <a:off x="302341" y="1894533"/>
                        <a:ext cx="8201391" cy="908609"/>
                      </a:xfrm>
                      <a:prstGeom prst="rect">
                        <a:avLst/>
                      </a:prstGeom>
                    </p:spPr>
                  </p:pic>
                </p:oleObj>
              </mc:Fallback>
            </mc:AlternateContent>
          </a:graphicData>
        </a:graphic>
      </p:graphicFrame>
      <p:graphicFrame>
        <p:nvGraphicFramePr>
          <p:cNvPr id="14" name="Content Placeholder 13" descr="Percentage = Relative frequency times 100%.">
            <a:extLst>
              <a:ext uri="{FF2B5EF4-FFF2-40B4-BE49-F238E27FC236}">
                <a16:creationId xmlns:a16="http://schemas.microsoft.com/office/drawing/2014/main" id="{31A48C59-79BE-4540-82EF-AC1318FECF83}"/>
              </a:ext>
            </a:extLst>
          </p:cNvPr>
          <p:cNvGraphicFramePr>
            <a:graphicFrameLocks noGrp="1" noChangeAspect="1"/>
          </p:cNvGraphicFramePr>
          <p:nvPr>
            <p:ph sz="quarter" idx="16"/>
            <p:extLst>
              <p:ext uri="{D42A27DB-BD31-4B8C-83A1-F6EECF244321}">
                <p14:modId xmlns:p14="http://schemas.microsoft.com/office/powerpoint/2010/main" val="2965935565"/>
              </p:ext>
            </p:extLst>
          </p:nvPr>
        </p:nvGraphicFramePr>
        <p:xfrm>
          <a:off x="1526486" y="3330575"/>
          <a:ext cx="5753100" cy="482600"/>
        </p:xfrm>
        <a:graphic>
          <a:graphicData uri="http://schemas.openxmlformats.org/presentationml/2006/ole">
            <mc:AlternateContent xmlns:mc="http://schemas.openxmlformats.org/markup-compatibility/2006">
              <mc:Choice xmlns:v="urn:schemas-microsoft-com:vml" Requires="v">
                <p:oleObj spid="_x0000_s9250" name="Equation" r:id="rId6" imgW="5752800" imgH="482400" progId="Equation.DSMT4">
                  <p:embed/>
                </p:oleObj>
              </mc:Choice>
              <mc:Fallback>
                <p:oleObj name="Equation" r:id="rId6" imgW="5752800" imgH="482400" progId="Equation.DSMT4">
                  <p:embed/>
                  <p:pic>
                    <p:nvPicPr>
                      <p:cNvPr id="14" name="Content Placeholder 13" descr="Percentage = Relative frequency times 100%.">
                        <a:extLst>
                          <a:ext uri="{FF2B5EF4-FFF2-40B4-BE49-F238E27FC236}">
                            <a16:creationId xmlns:a16="http://schemas.microsoft.com/office/drawing/2014/main" id="{31A48C59-79BE-4540-82EF-AC1318FECF83}"/>
                          </a:ext>
                        </a:extLst>
                      </p:cNvPr>
                      <p:cNvPicPr/>
                      <p:nvPr/>
                    </p:nvPicPr>
                    <p:blipFill>
                      <a:blip r:embed="rId7"/>
                      <a:stretch>
                        <a:fillRect/>
                      </a:stretch>
                    </p:blipFill>
                    <p:spPr>
                      <a:xfrm>
                        <a:off x="1526486" y="3330575"/>
                        <a:ext cx="5753100" cy="482600"/>
                      </a:xfrm>
                      <a:prstGeom prst="rect">
                        <a:avLst/>
                      </a:prstGeom>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23</a:t>
            </a:fld>
            <a:endParaRPr lang="en-US" dirty="0"/>
          </a:p>
        </p:txBody>
      </p:sp>
      <p:sp>
        <p:nvSpPr>
          <p:cNvPr id="8" name="Rectangle 7">
            <a:extLst>
              <a:ext uri="{FF2B5EF4-FFF2-40B4-BE49-F238E27FC236}">
                <a16:creationId xmlns:a16="http://schemas.microsoft.com/office/drawing/2014/main" id="{9C8FE6C0-E778-3A41-AD59-9E9FED0C015C}"/>
              </a:ext>
            </a:extLst>
          </p:cNvPr>
          <p:cNvSpPr/>
          <p:nvPr/>
        </p:nvSpPr>
        <p:spPr>
          <a:xfrm>
            <a:off x="243527" y="4187950"/>
            <a:ext cx="8595673" cy="892552"/>
          </a:xfrm>
          <a:prstGeom prst="rect">
            <a:avLst/>
          </a:prstGeom>
        </p:spPr>
        <p:txBody>
          <a:bodyPr wrap="square">
            <a:spAutoFit/>
          </a:bodyPr>
          <a:lstStyle/>
          <a:p>
            <a:r>
              <a:rPr lang="en-GB" sz="2800" b="1" dirty="0">
                <a:solidFill>
                  <a:schemeClr val="accent1"/>
                </a:solidFill>
              </a:rPr>
              <a:t>Example 2.4</a:t>
            </a:r>
          </a:p>
          <a:p>
            <a:r>
              <a:rPr lang="en-GB" sz="2400" dirty="0"/>
              <a:t>Calculate the relative frequencies and percentages for Table 2.8.</a:t>
            </a:r>
            <a:endParaRPr lang="en-US" sz="2400" dirty="0"/>
          </a:p>
        </p:txBody>
      </p:sp>
    </p:spTree>
    <p:custDataLst>
      <p:tags r:id="rId2"/>
    </p:custDataLst>
    <p:extLst>
      <p:ext uri="{BB962C8B-B14F-4D97-AF65-F5344CB8AC3E}">
        <p14:creationId xmlns:p14="http://schemas.microsoft.com/office/powerpoint/2010/main" val="135663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404" y="464756"/>
            <a:ext cx="8534400" cy="631921"/>
          </a:xfrm>
        </p:spPr>
        <p:txBody>
          <a:bodyPr>
            <a:normAutofit fontScale="90000"/>
          </a:bodyPr>
          <a:lstStyle/>
          <a:p>
            <a:r>
              <a:rPr lang="en-GB" dirty="0"/>
              <a:t>Example 2-4: Solution</a:t>
            </a:r>
            <a:endParaRPr lang="en-US" dirty="0"/>
          </a:p>
        </p:txBody>
      </p:sp>
      <p:sp>
        <p:nvSpPr>
          <p:cNvPr id="3" name="Content Placeholder 2"/>
          <p:cNvSpPr>
            <a:spLocks noGrp="1"/>
          </p:cNvSpPr>
          <p:nvPr>
            <p:ph sz="quarter" idx="16"/>
          </p:nvPr>
        </p:nvSpPr>
        <p:spPr>
          <a:xfrm>
            <a:off x="170090" y="1092413"/>
            <a:ext cx="8534400" cy="696948"/>
          </a:xfrm>
        </p:spPr>
        <p:txBody>
          <a:bodyPr/>
          <a:lstStyle/>
          <a:p>
            <a:r>
              <a:rPr lang="en-GB" sz="2200" b="1" dirty="0">
                <a:solidFill>
                  <a:schemeClr val="accent1"/>
                </a:solidFill>
              </a:rPr>
              <a:t>Relative Frequency and Percentage Distribution for the Values of Baseball Teams, 2015</a:t>
            </a:r>
            <a:endParaRPr lang="en-US" sz="2200" b="1" dirty="0">
              <a:solidFill>
                <a:schemeClr val="accent1"/>
              </a:solidFill>
            </a:endParaRPr>
          </a:p>
        </p:txBody>
      </p:sp>
      <p:graphicFrame>
        <p:nvGraphicFramePr>
          <p:cNvPr id="29" name="Content Placeholder 28" descr="Table is accessible to screenreaders"/>
          <p:cNvGraphicFramePr>
            <a:graphicFrameLocks noGrp="1"/>
          </p:cNvGraphicFramePr>
          <p:nvPr>
            <p:ph sz="quarter" idx="24"/>
            <p:extLst>
              <p:ext uri="{D42A27DB-BD31-4B8C-83A1-F6EECF244321}">
                <p14:modId xmlns:p14="http://schemas.microsoft.com/office/powerpoint/2010/main" val="3202924506"/>
              </p:ext>
            </p:extLst>
          </p:nvPr>
        </p:nvGraphicFramePr>
        <p:xfrm>
          <a:off x="777250" y="2020706"/>
          <a:ext cx="7058235" cy="3642960"/>
        </p:xfrm>
        <a:graphic>
          <a:graphicData uri="http://schemas.openxmlformats.org/drawingml/2006/table">
            <a:tbl>
              <a:tblPr firstRow="1" bandRow="1">
                <a:tableStyleId>{2D5ABB26-0587-4C30-8999-92F81FD0307C}</a:tableStyleId>
              </a:tblPr>
              <a:tblGrid>
                <a:gridCol w="1973270">
                  <a:extLst>
                    <a:ext uri="{9D8B030D-6E8A-4147-A177-3AD203B41FA5}">
                      <a16:colId xmlns:a16="http://schemas.microsoft.com/office/drawing/2014/main" val="20000"/>
                    </a:ext>
                  </a:extLst>
                </a:gridCol>
                <a:gridCol w="1888783">
                  <a:extLst>
                    <a:ext uri="{9D8B030D-6E8A-4147-A177-3AD203B41FA5}">
                      <a16:colId xmlns:a16="http://schemas.microsoft.com/office/drawing/2014/main" val="20001"/>
                    </a:ext>
                  </a:extLst>
                </a:gridCol>
                <a:gridCol w="3196182">
                  <a:extLst>
                    <a:ext uri="{9D8B030D-6E8A-4147-A177-3AD203B41FA5}">
                      <a16:colId xmlns:a16="http://schemas.microsoft.com/office/drawing/2014/main" val="20002"/>
                    </a:ext>
                  </a:extLst>
                </a:gridCol>
              </a:tblGrid>
              <a:tr h="650338">
                <a:tc>
                  <a:txBody>
                    <a:bodyPr/>
                    <a:lstStyle/>
                    <a:p>
                      <a:pPr algn="ctr"/>
                      <a:r>
                        <a:rPr lang="en-US" sz="1800" b="1" baseline="0" dirty="0">
                          <a:solidFill>
                            <a:schemeClr val="bg1"/>
                          </a:solidFill>
                          <a:latin typeface="Times New Roman" panose="02020603050405020304" pitchFamily="18" charset="0"/>
                          <a:cs typeface="Times New Roman" panose="02020603050405020304" pitchFamily="18" charset="0"/>
                        </a:rPr>
                        <a:t>Value of a Team (in million $)</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baseline="0" dirty="0">
                          <a:solidFill>
                            <a:schemeClr val="bg1"/>
                          </a:solidFill>
                          <a:latin typeface="Times New Roman" panose="02020603050405020304" pitchFamily="18" charset="0"/>
                          <a:cs typeface="Times New Roman" panose="02020603050405020304" pitchFamily="18" charset="0"/>
                        </a:rPr>
                        <a:t>Relative Frequency</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baseline="0" dirty="0">
                          <a:solidFill>
                            <a:schemeClr val="bg1"/>
                          </a:solidFill>
                          <a:latin typeface="Times New Roman" panose="02020603050405020304" pitchFamily="18" charset="0"/>
                          <a:cs typeface="Times New Roman" panose="02020603050405020304" pitchFamily="18" charset="0"/>
                        </a:rPr>
                        <a:t>Percentage</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427517">
                <a:tc>
                  <a:txBody>
                    <a:bodyPr/>
                    <a:lstStyle/>
                    <a:p>
                      <a:r>
                        <a:rPr lang="en-US" sz="1800" baseline="0" dirty="0">
                          <a:latin typeface="Times New Roman" panose="02020603050405020304" pitchFamily="18" charset="0"/>
                          <a:cs typeface="Times New Roman" panose="02020603050405020304" pitchFamily="18" charset="0"/>
                        </a:rPr>
                        <a:t>601-1050</a:t>
                      </a:r>
                    </a:p>
                  </a:txBody>
                  <a:tcP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a:solidFill>
                            <a:schemeClr val="bg1"/>
                          </a:solidFill>
                          <a:latin typeface="Times New Roman" panose="02020603050405020304" pitchFamily="18" charset="0"/>
                          <a:cs typeface="Times New Roman" panose="02020603050405020304" pitchFamily="18" charset="0"/>
                        </a:rPr>
                        <a:t>16 over 30 = .533</a:t>
                      </a:r>
                    </a:p>
                  </a:txBody>
                  <a:tcPr>
                    <a:lnT w="12700" cap="flat" cmpd="sng" algn="ctr">
                      <a:solidFill>
                        <a:schemeClr val="tx1"/>
                      </a:solidFill>
                      <a:prstDash val="solid"/>
                      <a:round/>
                      <a:headEnd type="none" w="med" len="med"/>
                      <a:tailEnd type="none" w="med" len="med"/>
                    </a:lnT>
                  </a:tcPr>
                </a:tc>
                <a:tc>
                  <a:txBody>
                    <a:bodyPr/>
                    <a:lstStyle/>
                    <a:p>
                      <a:pPr algn="ctr"/>
                      <a:r>
                        <a:rPr lang="en-US" sz="1800" baseline="0" dirty="0">
                          <a:latin typeface="Times New Roman" panose="02020603050405020304" pitchFamily="18" charset="0"/>
                          <a:cs typeface="Times New Roman" panose="02020603050405020304" pitchFamily="18" charset="0"/>
                        </a:rPr>
                        <a:t>53.3</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427517">
                <a:tc>
                  <a:txBody>
                    <a:bodyPr/>
                    <a:lstStyle/>
                    <a:p>
                      <a:r>
                        <a:rPr lang="en-US" sz="1800" baseline="0" dirty="0">
                          <a:latin typeface="Times New Roman" panose="02020603050405020304" pitchFamily="18" charset="0"/>
                          <a:cs typeface="Times New Roman" panose="02020603050405020304" pitchFamily="18" charset="0"/>
                        </a:rPr>
                        <a:t>1051- 1500</a:t>
                      </a:r>
                    </a:p>
                  </a:txBody>
                  <a:tcPr/>
                </a:tc>
                <a:tc>
                  <a:txBody>
                    <a:bodyPr/>
                    <a:lstStyle/>
                    <a:p>
                      <a:pPr marL="0" marR="0" indent="112713" algn="ctr" defTabSz="914400" rtl="0" eaLnBrk="1" fontAlgn="auto" latinLnBrk="0" hangingPunct="1">
                        <a:lnSpc>
                          <a:spcPct val="100000"/>
                        </a:lnSpc>
                        <a:spcBef>
                          <a:spcPts val="0"/>
                        </a:spcBef>
                        <a:spcAft>
                          <a:spcPts val="0"/>
                        </a:spcAft>
                        <a:buClrTx/>
                        <a:buSzTx/>
                        <a:buFontTx/>
                        <a:buNone/>
                        <a:tabLst/>
                        <a:defRPr/>
                      </a:pPr>
                      <a:r>
                        <a:rPr lang="en-US" sz="1800" baseline="0" dirty="0">
                          <a:solidFill>
                            <a:schemeClr val="bg1"/>
                          </a:solidFill>
                          <a:latin typeface="Times New Roman" panose="02020603050405020304" pitchFamily="18" charset="0"/>
                          <a:cs typeface="Times New Roman" panose="02020603050405020304" pitchFamily="18" charset="0"/>
                        </a:rPr>
                        <a:t>9 over 30 = .300</a:t>
                      </a:r>
                    </a:p>
                  </a:txBody>
                  <a:tcPr/>
                </a:tc>
                <a:tc>
                  <a:txBody>
                    <a:bodyPr/>
                    <a:lstStyle/>
                    <a:p>
                      <a:pPr algn="ctr"/>
                      <a:r>
                        <a:rPr lang="en-US" sz="1800" baseline="0" dirty="0">
                          <a:latin typeface="Times New Roman" panose="02020603050405020304" pitchFamily="18" charset="0"/>
                          <a:cs typeface="Times New Roman" panose="02020603050405020304" pitchFamily="18" charset="0"/>
                        </a:rPr>
                        <a:t>30.0</a:t>
                      </a:r>
                    </a:p>
                  </a:txBody>
                  <a:tcPr/>
                </a:tc>
                <a:extLst>
                  <a:ext uri="{0D108BD9-81ED-4DB2-BD59-A6C34878D82A}">
                    <a16:rowId xmlns:a16="http://schemas.microsoft.com/office/drawing/2014/main" val="10002"/>
                  </a:ext>
                </a:extLst>
              </a:tr>
              <a:tr h="427517">
                <a:tc>
                  <a:txBody>
                    <a:bodyPr/>
                    <a:lstStyle/>
                    <a:p>
                      <a:r>
                        <a:rPr lang="en-US" sz="1800" baseline="0" dirty="0">
                          <a:latin typeface="Times New Roman" panose="02020603050405020304" pitchFamily="18" charset="0"/>
                          <a:cs typeface="Times New Roman" panose="02020603050405020304" pitchFamily="18" charset="0"/>
                        </a:rPr>
                        <a:t>1501-1950</a:t>
                      </a:r>
                    </a:p>
                  </a:txBody>
                  <a:tcPr/>
                </a:tc>
                <a:tc>
                  <a:txBody>
                    <a:bodyPr/>
                    <a:lstStyle/>
                    <a:p>
                      <a:pPr marL="0" marR="0" indent="112713" algn="ctr" defTabSz="914400" rtl="0" eaLnBrk="1" fontAlgn="auto" latinLnBrk="0" hangingPunct="1">
                        <a:lnSpc>
                          <a:spcPct val="100000"/>
                        </a:lnSpc>
                        <a:spcBef>
                          <a:spcPts val="0"/>
                        </a:spcBef>
                        <a:spcAft>
                          <a:spcPts val="0"/>
                        </a:spcAft>
                        <a:buClrTx/>
                        <a:buSzTx/>
                        <a:buFontTx/>
                        <a:buNone/>
                        <a:tabLst/>
                        <a:defRPr/>
                      </a:pPr>
                      <a:r>
                        <a:rPr lang="en-US" sz="1800" baseline="0" dirty="0">
                          <a:solidFill>
                            <a:schemeClr val="bg1"/>
                          </a:solidFill>
                          <a:latin typeface="Times New Roman" panose="02020603050405020304" pitchFamily="18" charset="0"/>
                          <a:cs typeface="Times New Roman" panose="02020603050405020304" pitchFamily="18" charset="0"/>
                        </a:rPr>
                        <a:t>1 over 30 = .033</a:t>
                      </a:r>
                    </a:p>
                  </a:txBody>
                  <a:tcPr/>
                </a:tc>
                <a:tc>
                  <a:txBody>
                    <a:bodyPr/>
                    <a:lstStyle/>
                    <a:p>
                      <a:pPr marL="0" indent="176213" algn="ctr"/>
                      <a:r>
                        <a:rPr lang="en-US" sz="1800" baseline="0" dirty="0">
                          <a:latin typeface="Times New Roman" panose="02020603050405020304" pitchFamily="18" charset="0"/>
                          <a:cs typeface="Times New Roman" panose="02020603050405020304" pitchFamily="18" charset="0"/>
                        </a:rPr>
                        <a:t>3.3</a:t>
                      </a:r>
                    </a:p>
                  </a:txBody>
                  <a:tcPr/>
                </a:tc>
                <a:extLst>
                  <a:ext uri="{0D108BD9-81ED-4DB2-BD59-A6C34878D82A}">
                    <a16:rowId xmlns:a16="http://schemas.microsoft.com/office/drawing/2014/main" val="10003"/>
                  </a:ext>
                </a:extLst>
              </a:tr>
              <a:tr h="427517">
                <a:tc>
                  <a:txBody>
                    <a:bodyPr/>
                    <a:lstStyle/>
                    <a:p>
                      <a:r>
                        <a:rPr lang="en-US" sz="1800" baseline="0" dirty="0">
                          <a:latin typeface="Times New Roman" panose="02020603050405020304" pitchFamily="18" charset="0"/>
                          <a:cs typeface="Times New Roman" panose="02020603050405020304" pitchFamily="18" charset="0"/>
                        </a:rPr>
                        <a:t>1951-2400</a:t>
                      </a:r>
                    </a:p>
                  </a:txBody>
                  <a:tcPr/>
                </a:tc>
                <a:tc>
                  <a:txBody>
                    <a:bodyPr/>
                    <a:lstStyle/>
                    <a:p>
                      <a:pPr marL="0" marR="0" indent="112713" algn="ctr" defTabSz="914400" rtl="0" eaLnBrk="1" fontAlgn="auto" latinLnBrk="0" hangingPunct="1">
                        <a:lnSpc>
                          <a:spcPct val="100000"/>
                        </a:lnSpc>
                        <a:spcBef>
                          <a:spcPts val="0"/>
                        </a:spcBef>
                        <a:spcAft>
                          <a:spcPts val="0"/>
                        </a:spcAft>
                        <a:buClrTx/>
                        <a:buSzTx/>
                        <a:buFontTx/>
                        <a:buNone/>
                        <a:tabLst/>
                        <a:defRPr/>
                      </a:pPr>
                      <a:r>
                        <a:rPr lang="en-US" sz="1800" baseline="0" dirty="0">
                          <a:solidFill>
                            <a:schemeClr val="bg1"/>
                          </a:solidFill>
                          <a:latin typeface="Times New Roman" panose="02020603050405020304" pitchFamily="18" charset="0"/>
                          <a:cs typeface="Times New Roman" panose="02020603050405020304" pitchFamily="18" charset="0"/>
                        </a:rPr>
                        <a:t>3 over 30 = .100</a:t>
                      </a:r>
                    </a:p>
                  </a:txBody>
                  <a:tcPr/>
                </a:tc>
                <a:tc>
                  <a:txBody>
                    <a:bodyPr/>
                    <a:lstStyle/>
                    <a:p>
                      <a:pPr algn="ctr"/>
                      <a:r>
                        <a:rPr lang="en-US" sz="1800" baseline="0" dirty="0">
                          <a:latin typeface="Times New Roman" panose="02020603050405020304" pitchFamily="18" charset="0"/>
                          <a:cs typeface="Times New Roman" panose="02020603050405020304" pitchFamily="18" charset="0"/>
                        </a:rPr>
                        <a:t>10.0</a:t>
                      </a:r>
                    </a:p>
                  </a:txBody>
                  <a:tcPr/>
                </a:tc>
                <a:extLst>
                  <a:ext uri="{0D108BD9-81ED-4DB2-BD59-A6C34878D82A}">
                    <a16:rowId xmlns:a16="http://schemas.microsoft.com/office/drawing/2014/main" val="10004"/>
                  </a:ext>
                </a:extLst>
              </a:tr>
              <a:tr h="427517">
                <a:tc>
                  <a:txBody>
                    <a:bodyPr/>
                    <a:lstStyle/>
                    <a:p>
                      <a:r>
                        <a:rPr lang="en-US" sz="1800" baseline="0" dirty="0">
                          <a:latin typeface="Times New Roman" panose="02020603050405020304" pitchFamily="18" charset="0"/>
                          <a:cs typeface="Times New Roman" panose="02020603050405020304" pitchFamily="18" charset="0"/>
                        </a:rPr>
                        <a:t>2401-2850</a:t>
                      </a:r>
                    </a:p>
                  </a:txBody>
                  <a:tcPr/>
                </a:tc>
                <a:tc>
                  <a:txBody>
                    <a:bodyPr/>
                    <a:lstStyle/>
                    <a:p>
                      <a:pPr marL="0" marR="0" indent="112713" algn="ctr" defTabSz="914400" rtl="0" eaLnBrk="1" fontAlgn="auto" latinLnBrk="0" hangingPunct="1">
                        <a:lnSpc>
                          <a:spcPct val="100000"/>
                        </a:lnSpc>
                        <a:spcBef>
                          <a:spcPts val="0"/>
                        </a:spcBef>
                        <a:spcAft>
                          <a:spcPts val="0"/>
                        </a:spcAft>
                        <a:buClrTx/>
                        <a:buSzTx/>
                        <a:buFontTx/>
                        <a:buNone/>
                        <a:tabLst/>
                        <a:defRPr/>
                      </a:pPr>
                      <a:r>
                        <a:rPr lang="en-US" sz="1800" baseline="0" dirty="0">
                          <a:solidFill>
                            <a:schemeClr val="bg1"/>
                          </a:solidFill>
                          <a:latin typeface="Times New Roman" panose="02020603050405020304" pitchFamily="18" charset="0"/>
                          <a:cs typeface="Times New Roman" panose="02020603050405020304" pitchFamily="18" charset="0"/>
                        </a:rPr>
                        <a:t>0 over 30 = .000</a:t>
                      </a:r>
                    </a:p>
                  </a:txBody>
                  <a:tcPr/>
                </a:tc>
                <a:tc>
                  <a:txBody>
                    <a:bodyPr/>
                    <a:lstStyle/>
                    <a:p>
                      <a:pPr marL="0" indent="176213" algn="ctr"/>
                      <a:r>
                        <a:rPr lang="en-US" sz="1800" baseline="0" dirty="0">
                          <a:latin typeface="Times New Roman" panose="02020603050405020304" pitchFamily="18" charset="0"/>
                          <a:cs typeface="Times New Roman" panose="02020603050405020304" pitchFamily="18" charset="0"/>
                        </a:rPr>
                        <a:t>0.0</a:t>
                      </a:r>
                    </a:p>
                  </a:txBody>
                  <a:tcPr/>
                </a:tc>
                <a:extLst>
                  <a:ext uri="{0D108BD9-81ED-4DB2-BD59-A6C34878D82A}">
                    <a16:rowId xmlns:a16="http://schemas.microsoft.com/office/drawing/2014/main" val="10005"/>
                  </a:ext>
                </a:extLst>
              </a:tr>
              <a:tr h="475562">
                <a:tc>
                  <a:txBody>
                    <a:bodyPr/>
                    <a:lstStyle/>
                    <a:p>
                      <a:r>
                        <a:rPr lang="en-US" sz="1800" baseline="0" dirty="0">
                          <a:latin typeface="Times New Roman" panose="02020603050405020304" pitchFamily="18" charset="0"/>
                          <a:cs typeface="Times New Roman" panose="02020603050405020304" pitchFamily="18" charset="0"/>
                        </a:rPr>
                        <a:t>2851-3300</a:t>
                      </a:r>
                    </a:p>
                  </a:txBody>
                  <a:tcPr>
                    <a:lnB w="12700" cap="flat" cmpd="sng" algn="ctr">
                      <a:solidFill>
                        <a:schemeClr val="tx1"/>
                      </a:solidFill>
                      <a:prstDash val="solid"/>
                      <a:round/>
                      <a:headEnd type="none" w="med" len="med"/>
                      <a:tailEnd type="none" w="med" len="med"/>
                    </a:lnB>
                  </a:tcPr>
                </a:tc>
                <a:tc>
                  <a:txBody>
                    <a:bodyPr/>
                    <a:lstStyle/>
                    <a:p>
                      <a:pPr marL="0" marR="0" indent="112713" algn="ctr" defTabSz="914400" rtl="0" eaLnBrk="1" fontAlgn="auto" latinLnBrk="0" hangingPunct="1">
                        <a:lnSpc>
                          <a:spcPct val="100000"/>
                        </a:lnSpc>
                        <a:spcBef>
                          <a:spcPts val="0"/>
                        </a:spcBef>
                        <a:spcAft>
                          <a:spcPts val="0"/>
                        </a:spcAft>
                        <a:buClrTx/>
                        <a:buSzTx/>
                        <a:buFontTx/>
                        <a:buNone/>
                        <a:tabLst/>
                        <a:defRPr/>
                      </a:pPr>
                      <a:r>
                        <a:rPr lang="en-US" sz="1800" baseline="0" dirty="0">
                          <a:solidFill>
                            <a:schemeClr val="bg1"/>
                          </a:solidFill>
                          <a:latin typeface="Times New Roman" panose="02020603050405020304" pitchFamily="18" charset="0"/>
                          <a:cs typeface="Times New Roman" panose="02020603050405020304" pitchFamily="18" charset="0"/>
                        </a:rPr>
                        <a:t>1 over 30 = .033</a:t>
                      </a:r>
                    </a:p>
                  </a:txBody>
                  <a:tcPr>
                    <a:lnB w="12700" cap="flat" cmpd="sng" algn="ctr">
                      <a:solidFill>
                        <a:schemeClr val="tx1"/>
                      </a:solidFill>
                      <a:prstDash val="solid"/>
                      <a:round/>
                      <a:headEnd type="none" w="med" len="med"/>
                      <a:tailEnd type="none" w="med" len="med"/>
                    </a:lnB>
                  </a:tcPr>
                </a:tc>
                <a:tc>
                  <a:txBody>
                    <a:bodyPr/>
                    <a:lstStyle/>
                    <a:p>
                      <a:pPr marL="0" indent="176213" algn="ctr"/>
                      <a:r>
                        <a:rPr lang="en-US" sz="1800" baseline="0" dirty="0">
                          <a:latin typeface="Times New Roman" panose="02020603050405020304" pitchFamily="18" charset="0"/>
                          <a:cs typeface="Times New Roman" panose="02020603050405020304" pitchFamily="18" charset="0"/>
                        </a:rPr>
                        <a:t>3.3</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9475">
                <a:tc>
                  <a:txBody>
                    <a:bodyPr/>
                    <a:lstStyle/>
                    <a:p>
                      <a:r>
                        <a:rPr lang="en-US" sz="1800" baseline="0" dirty="0">
                          <a:solidFill>
                            <a:schemeClr val="bg2"/>
                          </a:solidFill>
                          <a:latin typeface="Times New Roman" panose="02020603050405020304" pitchFamily="18" charset="0"/>
                          <a:cs typeface="Times New Roman" panose="02020603050405020304" pitchFamily="18" charset="0"/>
                        </a:rPr>
                        <a:t>Blank</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a:latin typeface="Times New Roman" panose="02020603050405020304" pitchFamily="18" charset="0"/>
                          <a:cs typeface="Times New Roman" panose="02020603050405020304" pitchFamily="18" charset="0"/>
                        </a:rPr>
                        <a:t>Sum = 1.000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a:latin typeface="Times New Roman" panose="02020603050405020304" pitchFamily="18" charset="0"/>
                          <a:cs typeface="Times New Roman" panose="02020603050405020304" pitchFamily="18" charset="0"/>
                        </a:rPr>
                        <a:t>Sum = 100%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21" name="Content Placeholder 20" descr="Image description is in table cell">
            <a:extLst>
              <a:ext uri="{FF2B5EF4-FFF2-40B4-BE49-F238E27FC236}">
                <a16:creationId xmlns:a16="http://schemas.microsoft.com/office/drawing/2014/main" id="{11739FB9-AEA8-4936-846F-55DCDC09145B}"/>
              </a:ext>
            </a:extLst>
          </p:cNvPr>
          <p:cNvGraphicFramePr>
            <a:graphicFrameLocks noGrp="1" noChangeAspect="1"/>
          </p:cNvGraphicFramePr>
          <p:nvPr>
            <p:ph sz="quarter" idx="17"/>
            <p:extLst>
              <p:ext uri="{D42A27DB-BD31-4B8C-83A1-F6EECF244321}">
                <p14:modId xmlns:p14="http://schemas.microsoft.com/office/powerpoint/2010/main" val="133369499"/>
              </p:ext>
            </p:extLst>
          </p:nvPr>
        </p:nvGraphicFramePr>
        <p:xfrm>
          <a:off x="3326513" y="2687783"/>
          <a:ext cx="562431" cy="351519"/>
        </p:xfrm>
        <a:graphic>
          <a:graphicData uri="http://schemas.openxmlformats.org/presentationml/2006/ole">
            <mc:AlternateContent xmlns:mc="http://schemas.openxmlformats.org/markup-compatibility/2006">
              <mc:Choice xmlns:v="urn:schemas-microsoft-com:vml" Requires="v">
                <p:oleObj spid="_x0000_s10337" name="Equation" r:id="rId5" imgW="1015920" imgH="634680" progId="Equation.DSMT4">
                  <p:embed/>
                </p:oleObj>
              </mc:Choice>
              <mc:Fallback>
                <p:oleObj name="Equation" r:id="rId5" imgW="1015920" imgH="634680" progId="Equation.DSMT4">
                  <p:embed/>
                  <p:pic>
                    <p:nvPicPr>
                      <p:cNvPr id="21" name="Content Placeholder 20" descr="Image description is in table cell">
                        <a:extLst>
                          <a:ext uri="{FF2B5EF4-FFF2-40B4-BE49-F238E27FC236}">
                            <a16:creationId xmlns:a16="http://schemas.microsoft.com/office/drawing/2014/main" id="{11739FB9-AEA8-4936-846F-55DCDC09145B}"/>
                          </a:ext>
                        </a:extLst>
                      </p:cNvPr>
                      <p:cNvPicPr/>
                      <p:nvPr/>
                    </p:nvPicPr>
                    <p:blipFill>
                      <a:blip r:embed="rId6"/>
                      <a:stretch>
                        <a:fillRect/>
                      </a:stretch>
                    </p:blipFill>
                    <p:spPr>
                      <a:xfrm>
                        <a:off x="3326513" y="2687783"/>
                        <a:ext cx="562431" cy="351519"/>
                      </a:xfrm>
                      <a:prstGeom prst="rect">
                        <a:avLst/>
                      </a:prstGeom>
                    </p:spPr>
                  </p:pic>
                </p:oleObj>
              </mc:Fallback>
            </mc:AlternateContent>
          </a:graphicData>
        </a:graphic>
      </p:graphicFrame>
      <p:graphicFrame>
        <p:nvGraphicFramePr>
          <p:cNvPr id="22" name="Content Placeholder 21" descr="Image description is in table cell">
            <a:extLst>
              <a:ext uri="{FF2B5EF4-FFF2-40B4-BE49-F238E27FC236}">
                <a16:creationId xmlns:a16="http://schemas.microsoft.com/office/drawing/2014/main" id="{B67CA992-381D-4A6E-8ACE-0F4CA9085B14}"/>
              </a:ext>
            </a:extLst>
          </p:cNvPr>
          <p:cNvGraphicFramePr>
            <a:graphicFrameLocks noGrp="1" noChangeAspect="1"/>
          </p:cNvGraphicFramePr>
          <p:nvPr>
            <p:ph sz="quarter" idx="18"/>
            <p:extLst>
              <p:ext uri="{D42A27DB-BD31-4B8C-83A1-F6EECF244321}">
                <p14:modId xmlns:p14="http://schemas.microsoft.com/office/powerpoint/2010/main" val="3232469377"/>
              </p:ext>
            </p:extLst>
          </p:nvPr>
        </p:nvGraphicFramePr>
        <p:xfrm>
          <a:off x="3305101" y="3086906"/>
          <a:ext cx="629921" cy="393700"/>
        </p:xfrm>
        <a:graphic>
          <a:graphicData uri="http://schemas.openxmlformats.org/presentationml/2006/ole">
            <mc:AlternateContent xmlns:mc="http://schemas.openxmlformats.org/markup-compatibility/2006">
              <mc:Choice xmlns:v="urn:schemas-microsoft-com:vml" Requires="v">
                <p:oleObj spid="_x0000_s10338" name="Equation" r:id="rId7" imgW="1015920" imgH="634680" progId="Equation.DSMT4">
                  <p:embed/>
                </p:oleObj>
              </mc:Choice>
              <mc:Fallback>
                <p:oleObj name="Equation" r:id="rId7" imgW="1015920" imgH="634680" progId="Equation.DSMT4">
                  <p:embed/>
                  <p:pic>
                    <p:nvPicPr>
                      <p:cNvPr id="22" name="Content Placeholder 21" descr="Image description is in table cell">
                        <a:extLst>
                          <a:ext uri="{FF2B5EF4-FFF2-40B4-BE49-F238E27FC236}">
                            <a16:creationId xmlns:a16="http://schemas.microsoft.com/office/drawing/2014/main" id="{B67CA992-381D-4A6E-8ACE-0F4CA9085B14}"/>
                          </a:ext>
                        </a:extLst>
                      </p:cNvPr>
                      <p:cNvPicPr/>
                      <p:nvPr/>
                    </p:nvPicPr>
                    <p:blipFill>
                      <a:blip r:embed="rId8"/>
                      <a:stretch>
                        <a:fillRect/>
                      </a:stretch>
                    </p:blipFill>
                    <p:spPr>
                      <a:xfrm>
                        <a:off x="3305101" y="3086906"/>
                        <a:ext cx="629921" cy="393700"/>
                      </a:xfrm>
                      <a:prstGeom prst="rect">
                        <a:avLst/>
                      </a:prstGeom>
                    </p:spPr>
                  </p:pic>
                </p:oleObj>
              </mc:Fallback>
            </mc:AlternateContent>
          </a:graphicData>
        </a:graphic>
      </p:graphicFrame>
      <p:graphicFrame>
        <p:nvGraphicFramePr>
          <p:cNvPr id="23" name="Content Placeholder 22" descr="Image description is in table cell">
            <a:extLst>
              <a:ext uri="{FF2B5EF4-FFF2-40B4-BE49-F238E27FC236}">
                <a16:creationId xmlns:a16="http://schemas.microsoft.com/office/drawing/2014/main" id="{14D20E44-6B18-478D-90B3-2B03863DE8CF}"/>
              </a:ext>
            </a:extLst>
          </p:cNvPr>
          <p:cNvGraphicFramePr>
            <a:graphicFrameLocks noGrp="1" noChangeAspect="1"/>
          </p:cNvGraphicFramePr>
          <p:nvPr>
            <p:ph sz="quarter" idx="19"/>
            <p:extLst>
              <p:ext uri="{D42A27DB-BD31-4B8C-83A1-F6EECF244321}">
                <p14:modId xmlns:p14="http://schemas.microsoft.com/office/powerpoint/2010/main" val="2000801131"/>
              </p:ext>
            </p:extLst>
          </p:nvPr>
        </p:nvGraphicFramePr>
        <p:xfrm>
          <a:off x="3290792" y="3478504"/>
          <a:ext cx="609600" cy="381000"/>
        </p:xfrm>
        <a:graphic>
          <a:graphicData uri="http://schemas.openxmlformats.org/presentationml/2006/ole">
            <mc:AlternateContent xmlns:mc="http://schemas.openxmlformats.org/markup-compatibility/2006">
              <mc:Choice xmlns:v="urn:schemas-microsoft-com:vml" Requires="v">
                <p:oleObj spid="_x0000_s10339" name="Equation" r:id="rId9" imgW="1015920" imgH="634680" progId="Equation.DSMT4">
                  <p:embed/>
                </p:oleObj>
              </mc:Choice>
              <mc:Fallback>
                <p:oleObj name="Equation" r:id="rId9" imgW="1015920" imgH="634680" progId="Equation.DSMT4">
                  <p:embed/>
                  <p:pic>
                    <p:nvPicPr>
                      <p:cNvPr id="23" name="Content Placeholder 22" descr="Image description is in table cell">
                        <a:extLst>
                          <a:ext uri="{FF2B5EF4-FFF2-40B4-BE49-F238E27FC236}">
                            <a16:creationId xmlns:a16="http://schemas.microsoft.com/office/drawing/2014/main" id="{14D20E44-6B18-478D-90B3-2B03863DE8CF}"/>
                          </a:ext>
                        </a:extLst>
                      </p:cNvPr>
                      <p:cNvPicPr/>
                      <p:nvPr/>
                    </p:nvPicPr>
                    <p:blipFill>
                      <a:blip r:embed="rId10"/>
                      <a:stretch>
                        <a:fillRect/>
                      </a:stretch>
                    </p:blipFill>
                    <p:spPr>
                      <a:xfrm>
                        <a:off x="3290792" y="3478504"/>
                        <a:ext cx="609600" cy="381000"/>
                      </a:xfrm>
                      <a:prstGeom prst="rect">
                        <a:avLst/>
                      </a:prstGeom>
                    </p:spPr>
                  </p:pic>
                </p:oleObj>
              </mc:Fallback>
            </mc:AlternateContent>
          </a:graphicData>
        </a:graphic>
      </p:graphicFrame>
      <p:graphicFrame>
        <p:nvGraphicFramePr>
          <p:cNvPr id="24" name="Content Placeholder 23" descr="Image description is in table cell">
            <a:extLst>
              <a:ext uri="{FF2B5EF4-FFF2-40B4-BE49-F238E27FC236}">
                <a16:creationId xmlns:a16="http://schemas.microsoft.com/office/drawing/2014/main" id="{BFE8BD21-43D3-412C-9BD7-B240AFBD3F97}"/>
              </a:ext>
            </a:extLst>
          </p:cNvPr>
          <p:cNvGraphicFramePr>
            <a:graphicFrameLocks noGrp="1" noChangeAspect="1"/>
          </p:cNvGraphicFramePr>
          <p:nvPr>
            <p:ph sz="quarter" idx="20"/>
            <p:extLst>
              <p:ext uri="{D42A27DB-BD31-4B8C-83A1-F6EECF244321}">
                <p14:modId xmlns:p14="http://schemas.microsoft.com/office/powerpoint/2010/main" val="930364114"/>
              </p:ext>
            </p:extLst>
          </p:nvPr>
        </p:nvGraphicFramePr>
        <p:xfrm>
          <a:off x="3248864" y="3865969"/>
          <a:ext cx="670560" cy="419100"/>
        </p:xfrm>
        <a:graphic>
          <a:graphicData uri="http://schemas.openxmlformats.org/presentationml/2006/ole">
            <mc:AlternateContent xmlns:mc="http://schemas.openxmlformats.org/markup-compatibility/2006">
              <mc:Choice xmlns:v="urn:schemas-microsoft-com:vml" Requires="v">
                <p:oleObj spid="_x0000_s10340" name="Equation" r:id="rId11" imgW="1015920" imgH="634680" progId="Equation.DSMT4">
                  <p:embed/>
                </p:oleObj>
              </mc:Choice>
              <mc:Fallback>
                <p:oleObj name="Equation" r:id="rId11" imgW="1015920" imgH="634680" progId="Equation.DSMT4">
                  <p:embed/>
                  <p:pic>
                    <p:nvPicPr>
                      <p:cNvPr id="24" name="Content Placeholder 23" descr="Image description is in table cell">
                        <a:extLst>
                          <a:ext uri="{FF2B5EF4-FFF2-40B4-BE49-F238E27FC236}">
                            <a16:creationId xmlns:a16="http://schemas.microsoft.com/office/drawing/2014/main" id="{BFE8BD21-43D3-412C-9BD7-B240AFBD3F97}"/>
                          </a:ext>
                        </a:extLst>
                      </p:cNvPr>
                      <p:cNvPicPr/>
                      <p:nvPr/>
                    </p:nvPicPr>
                    <p:blipFill>
                      <a:blip r:embed="rId12"/>
                      <a:stretch>
                        <a:fillRect/>
                      </a:stretch>
                    </p:blipFill>
                    <p:spPr>
                      <a:xfrm>
                        <a:off x="3248864" y="3865969"/>
                        <a:ext cx="670560" cy="419100"/>
                      </a:xfrm>
                      <a:prstGeom prst="rect">
                        <a:avLst/>
                      </a:prstGeom>
                    </p:spPr>
                  </p:pic>
                </p:oleObj>
              </mc:Fallback>
            </mc:AlternateContent>
          </a:graphicData>
        </a:graphic>
      </p:graphicFrame>
      <p:graphicFrame>
        <p:nvGraphicFramePr>
          <p:cNvPr id="26" name="Content Placeholder 25" descr="Image description is in table cell">
            <a:extLst>
              <a:ext uri="{FF2B5EF4-FFF2-40B4-BE49-F238E27FC236}">
                <a16:creationId xmlns:a16="http://schemas.microsoft.com/office/drawing/2014/main" id="{6D7BBF0C-3FE0-4F13-8B1D-F684712540E9}"/>
              </a:ext>
            </a:extLst>
          </p:cNvPr>
          <p:cNvGraphicFramePr>
            <a:graphicFrameLocks noGrp="1" noChangeAspect="1"/>
          </p:cNvGraphicFramePr>
          <p:nvPr>
            <p:ph sz="quarter" idx="22"/>
            <p:extLst>
              <p:ext uri="{D42A27DB-BD31-4B8C-83A1-F6EECF244321}">
                <p14:modId xmlns:p14="http://schemas.microsoft.com/office/powerpoint/2010/main" val="3630454274"/>
              </p:ext>
            </p:extLst>
          </p:nvPr>
        </p:nvGraphicFramePr>
        <p:xfrm>
          <a:off x="3264224" y="4322621"/>
          <a:ext cx="590093" cy="368808"/>
        </p:xfrm>
        <a:graphic>
          <a:graphicData uri="http://schemas.openxmlformats.org/presentationml/2006/ole">
            <mc:AlternateContent xmlns:mc="http://schemas.openxmlformats.org/markup-compatibility/2006">
              <mc:Choice xmlns:v="urn:schemas-microsoft-com:vml" Requires="v">
                <p:oleObj spid="_x0000_s10341" name="Equation" r:id="rId13" imgW="1015920" imgH="634680" progId="Equation.DSMT4">
                  <p:embed/>
                </p:oleObj>
              </mc:Choice>
              <mc:Fallback>
                <p:oleObj name="Equation" r:id="rId13" imgW="1015920" imgH="634680" progId="Equation.DSMT4">
                  <p:embed/>
                  <p:pic>
                    <p:nvPicPr>
                      <p:cNvPr id="26" name="Content Placeholder 25" descr="Image description is in table cell">
                        <a:extLst>
                          <a:ext uri="{FF2B5EF4-FFF2-40B4-BE49-F238E27FC236}">
                            <a16:creationId xmlns:a16="http://schemas.microsoft.com/office/drawing/2014/main" id="{6D7BBF0C-3FE0-4F13-8B1D-F684712540E9}"/>
                          </a:ext>
                        </a:extLst>
                      </p:cNvPr>
                      <p:cNvPicPr/>
                      <p:nvPr/>
                    </p:nvPicPr>
                    <p:blipFill>
                      <a:blip r:embed="rId14"/>
                      <a:stretch>
                        <a:fillRect/>
                      </a:stretch>
                    </p:blipFill>
                    <p:spPr>
                      <a:xfrm>
                        <a:off x="3264224" y="4322621"/>
                        <a:ext cx="590093" cy="368808"/>
                      </a:xfrm>
                      <a:prstGeom prst="rect">
                        <a:avLst/>
                      </a:prstGeom>
                    </p:spPr>
                  </p:pic>
                </p:oleObj>
              </mc:Fallback>
            </mc:AlternateContent>
          </a:graphicData>
        </a:graphic>
      </p:graphicFrame>
      <p:graphicFrame>
        <p:nvGraphicFramePr>
          <p:cNvPr id="27" name="Content Placeholder 26" descr="Image description is in table cell">
            <a:extLst>
              <a:ext uri="{FF2B5EF4-FFF2-40B4-BE49-F238E27FC236}">
                <a16:creationId xmlns:a16="http://schemas.microsoft.com/office/drawing/2014/main" id="{7CD716A5-9A56-462B-B38B-B8788B5C78FD}"/>
              </a:ext>
            </a:extLst>
          </p:cNvPr>
          <p:cNvGraphicFramePr>
            <a:graphicFrameLocks noGrp="1" noChangeAspect="1"/>
          </p:cNvGraphicFramePr>
          <p:nvPr>
            <p:ph sz="quarter" idx="23"/>
            <p:extLst>
              <p:ext uri="{D42A27DB-BD31-4B8C-83A1-F6EECF244321}">
                <p14:modId xmlns:p14="http://schemas.microsoft.com/office/powerpoint/2010/main" val="616117042"/>
              </p:ext>
            </p:extLst>
          </p:nvPr>
        </p:nvGraphicFramePr>
        <p:xfrm>
          <a:off x="3219824" y="4724868"/>
          <a:ext cx="714012" cy="446258"/>
        </p:xfrm>
        <a:graphic>
          <a:graphicData uri="http://schemas.openxmlformats.org/presentationml/2006/ole">
            <mc:AlternateContent xmlns:mc="http://schemas.openxmlformats.org/markup-compatibility/2006">
              <mc:Choice xmlns:v="urn:schemas-microsoft-com:vml" Requires="v">
                <p:oleObj spid="_x0000_s10342" name="Equation" r:id="rId15" imgW="1015920" imgH="634680" progId="Equation.DSMT4">
                  <p:embed/>
                </p:oleObj>
              </mc:Choice>
              <mc:Fallback>
                <p:oleObj name="Equation" r:id="rId15" imgW="1015920" imgH="634680" progId="Equation.DSMT4">
                  <p:embed/>
                  <p:pic>
                    <p:nvPicPr>
                      <p:cNvPr id="27" name="Content Placeholder 26" descr="Image description is in table cell">
                        <a:extLst>
                          <a:ext uri="{FF2B5EF4-FFF2-40B4-BE49-F238E27FC236}">
                            <a16:creationId xmlns:a16="http://schemas.microsoft.com/office/drawing/2014/main" id="{7CD716A5-9A56-462B-B38B-B8788B5C78FD}"/>
                          </a:ext>
                        </a:extLst>
                      </p:cNvPr>
                      <p:cNvPicPr/>
                      <p:nvPr/>
                    </p:nvPicPr>
                    <p:blipFill>
                      <a:blip r:embed="rId16"/>
                      <a:stretch>
                        <a:fillRect/>
                      </a:stretch>
                    </p:blipFill>
                    <p:spPr>
                      <a:xfrm>
                        <a:off x="3219824" y="4724868"/>
                        <a:ext cx="714012" cy="446258"/>
                      </a:xfrm>
                      <a:prstGeom prst="rect">
                        <a:avLst/>
                      </a:prstGeom>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24</a:t>
            </a:fld>
            <a:endParaRPr lang="en-US" dirty="0"/>
          </a:p>
        </p:txBody>
      </p:sp>
      <p:sp>
        <p:nvSpPr>
          <p:cNvPr id="12" name="TextBox 11">
            <a:extLst>
              <a:ext uri="{FF2B5EF4-FFF2-40B4-BE49-F238E27FC236}">
                <a16:creationId xmlns:a16="http://schemas.microsoft.com/office/drawing/2014/main" id="{A4396E7D-AE73-5A4B-A118-5B28FCDB7F89}"/>
              </a:ext>
            </a:extLst>
          </p:cNvPr>
          <p:cNvSpPr txBox="1"/>
          <p:nvPr/>
        </p:nvSpPr>
        <p:spPr>
          <a:xfrm>
            <a:off x="41541" y="6261597"/>
            <a:ext cx="8671845" cy="646331"/>
          </a:xfrm>
          <a:prstGeom prst="rect">
            <a:avLst/>
          </a:prstGeom>
          <a:noFill/>
        </p:spPr>
        <p:txBody>
          <a:bodyPr wrap="square" rtlCol="0">
            <a:spAutoFit/>
          </a:bodyPr>
          <a:lstStyle/>
          <a:p>
            <a:r>
              <a:rPr lang="en-US" dirty="0"/>
              <a:t>Note how the frequencies 16, 9, 1, 3, 0 and 1 appear as the numerators of the fractions in the middle column. </a:t>
            </a:r>
          </a:p>
        </p:txBody>
      </p:sp>
    </p:spTree>
    <p:custDataLst>
      <p:tags r:id="rId2"/>
    </p:custDataLst>
    <p:extLst>
      <p:ext uri="{BB962C8B-B14F-4D97-AF65-F5344CB8AC3E}">
        <p14:creationId xmlns:p14="http://schemas.microsoft.com/office/powerpoint/2010/main" val="290421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Graphing Grouped Data: histogram</a:t>
            </a:r>
            <a:endParaRPr lang="en-US" sz="2000" b="0" dirty="0"/>
          </a:p>
        </p:txBody>
      </p:sp>
      <p:sp>
        <p:nvSpPr>
          <p:cNvPr id="3" name="Content Placeholder 2"/>
          <p:cNvSpPr>
            <a:spLocks noGrp="1"/>
          </p:cNvSpPr>
          <p:nvPr>
            <p:ph sz="quarter" idx="15"/>
          </p:nvPr>
        </p:nvSpPr>
        <p:spPr>
          <a:xfrm>
            <a:off x="94196" y="1455730"/>
            <a:ext cx="8879714" cy="4401910"/>
          </a:xfrm>
        </p:spPr>
        <p:txBody>
          <a:bodyPr/>
          <a:lstStyle/>
          <a:p>
            <a:pPr marL="0" indent="0">
              <a:buNone/>
            </a:pPr>
            <a:r>
              <a:rPr lang="en-GB" sz="2800" dirty="0"/>
              <a:t>A </a:t>
            </a:r>
            <a:r>
              <a:rPr lang="en-GB" sz="2800" b="1" dirty="0">
                <a:solidFill>
                  <a:schemeClr val="accent2"/>
                </a:solidFill>
              </a:rPr>
              <a:t>histogram</a:t>
            </a:r>
            <a:r>
              <a:rPr lang="en-GB" sz="2800" dirty="0">
                <a:solidFill>
                  <a:schemeClr val="accent2"/>
                </a:solidFill>
              </a:rPr>
              <a:t> </a:t>
            </a:r>
            <a:r>
              <a:rPr lang="en-GB" sz="2800" dirty="0"/>
              <a:t>is a graph in which classes are marked on the horizontal axis and </a:t>
            </a:r>
          </a:p>
          <a:p>
            <a:pPr marL="809625" lvl="1" indent="-457200">
              <a:buFont typeface="Courier New" panose="02070309020205020404" pitchFamily="49" charset="0"/>
              <a:buChar char="o"/>
            </a:pPr>
            <a:r>
              <a:rPr lang="en-GB" sz="2600" dirty="0"/>
              <a:t>the frequencies</a:t>
            </a:r>
          </a:p>
          <a:p>
            <a:pPr marL="809625" lvl="1" indent="-457200">
              <a:buFont typeface="Courier New" panose="02070309020205020404" pitchFamily="49" charset="0"/>
              <a:buChar char="o"/>
            </a:pPr>
            <a:r>
              <a:rPr lang="en-GB" sz="2600" dirty="0"/>
              <a:t>relative frequencies</a:t>
            </a:r>
          </a:p>
          <a:p>
            <a:pPr marL="809625" lvl="1" indent="-457200">
              <a:buFont typeface="Courier New" panose="02070309020205020404" pitchFamily="49" charset="0"/>
              <a:buChar char="o"/>
            </a:pPr>
            <a:r>
              <a:rPr lang="en-GB" sz="2600" dirty="0"/>
              <a:t>or percentages</a:t>
            </a:r>
          </a:p>
          <a:p>
            <a:pPr marL="0" indent="0">
              <a:buNone/>
            </a:pPr>
            <a:r>
              <a:rPr lang="en-GB" sz="2800" dirty="0"/>
              <a:t>are represented by the heights of the bars.</a:t>
            </a:r>
          </a:p>
          <a:p>
            <a:pPr marL="0" indent="0">
              <a:buNone/>
            </a:pPr>
            <a:r>
              <a:rPr lang="en-GB" sz="2800" dirty="0"/>
              <a:t>Unlike a bar graph for categorical data,</a:t>
            </a:r>
          </a:p>
          <a:p>
            <a:r>
              <a:rPr lang="en-GB" sz="2800" dirty="0"/>
              <a:t>in a histogram: the bars are drawn </a:t>
            </a:r>
            <a:r>
              <a:rPr lang="en-GB" sz="2800" b="1" dirty="0"/>
              <a:t>adjacent</a:t>
            </a:r>
            <a:r>
              <a:rPr lang="en-GB" sz="2800" dirty="0"/>
              <a:t> to each other.</a:t>
            </a:r>
            <a:endParaRPr lang="en-US" sz="2800" dirty="0"/>
          </a:p>
        </p:txBody>
      </p:sp>
      <p:sp>
        <p:nvSpPr>
          <p:cNvPr id="5" name="Slide Number Placeholder 4"/>
          <p:cNvSpPr>
            <a:spLocks noGrp="1"/>
          </p:cNvSpPr>
          <p:nvPr>
            <p:ph type="sldNum" sz="quarter" idx="10"/>
          </p:nvPr>
        </p:nvSpPr>
        <p:spPr/>
        <p:txBody>
          <a:bodyPr/>
          <a:lstStyle/>
          <a:p>
            <a:fld id="{67B19427-F580-D146-B60E-4CADEE75497F}" type="slidenum">
              <a:rPr lang="en-US" smtClean="0"/>
              <a:pPr/>
              <a:t>25</a:t>
            </a:fld>
            <a:endParaRPr lang="en-US" dirty="0"/>
          </a:p>
        </p:txBody>
      </p:sp>
    </p:spTree>
    <p:custDataLst>
      <p:tags r:id="rId1"/>
    </p:custDataLst>
    <p:extLst>
      <p:ext uri="{BB962C8B-B14F-4D97-AF65-F5344CB8AC3E}">
        <p14:creationId xmlns:p14="http://schemas.microsoft.com/office/powerpoint/2010/main" val="179366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93" y="469095"/>
            <a:ext cx="9107707" cy="502237"/>
          </a:xfrm>
        </p:spPr>
        <p:txBody>
          <a:bodyPr>
            <a:noAutofit/>
          </a:bodyPr>
          <a:lstStyle/>
          <a:p>
            <a:r>
              <a:rPr lang="en-GB" sz="3200" dirty="0"/>
              <a:t>Histograms for Table 2.8</a:t>
            </a:r>
            <a:endParaRPr lang="en-US" sz="3200" dirty="0"/>
          </a:p>
        </p:txBody>
      </p:sp>
      <p:pic>
        <p:nvPicPr>
          <p:cNvPr id="9" name="Content Placeholder 7" descr="Bar graph for frequency histogram with frequency ranging from 0 to 16, and bars measuring value in million dollars, has for bar 825.5 frequency 16, for bar 1275.5 frequency 9, for bar 1725.5 frequency 1, for bar 2175.5 frequency 3, for bar 2625.5 frequency 0, for bar 3075.5 frequency 1."/>
          <p:cNvPicPr>
            <a:picLocks noGrp="1" noChangeAspect="1" noChangeArrowheads="1"/>
          </p:cNvPicPr>
          <p:nvPr>
            <p:ph sz="quarter" idx="16"/>
          </p:nvPr>
        </p:nvPicPr>
        <p:blipFill>
          <a:blip r:embed="rId3" cstate="screen">
            <a:extLst>
              <a:ext uri="{28A0092B-C50C-407E-A947-70E740481C1C}">
                <a14:useLocalDpi xmlns:a14="http://schemas.microsoft.com/office/drawing/2010/main"/>
              </a:ext>
            </a:extLst>
          </a:blip>
          <a:srcRect/>
          <a:stretch>
            <a:fillRect/>
          </a:stretch>
        </p:blipFill>
        <p:spPr bwMode="auto">
          <a:xfrm>
            <a:off x="94561" y="1291238"/>
            <a:ext cx="4354470" cy="3187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0"/>
          </p:nvPr>
        </p:nvSpPr>
        <p:spPr/>
        <p:txBody>
          <a:bodyPr/>
          <a:lstStyle/>
          <a:p>
            <a:fld id="{67B19427-F580-D146-B60E-4CADEE75497F}" type="slidenum">
              <a:rPr lang="en-US" smtClean="0"/>
              <a:pPr/>
              <a:t>26</a:t>
            </a:fld>
            <a:endParaRPr lang="en-US" dirty="0"/>
          </a:p>
        </p:txBody>
      </p:sp>
      <p:pic>
        <p:nvPicPr>
          <p:cNvPr id="7" name="Content Placeholder 7" descr="Bar graph for relative frequency histogram with percent ranging from 0 to 60, the values in million $ has for bar 825.5 percent 53.3, for bar 1275.5 percent 30, for bar 1725.5 percent 3.3, for bar 2175.5 percent 10, for bar 2625.5 percent 0, for bar 3075.5 percent 3.3.">
            <a:extLst>
              <a:ext uri="{FF2B5EF4-FFF2-40B4-BE49-F238E27FC236}">
                <a16:creationId xmlns:a16="http://schemas.microsoft.com/office/drawing/2014/main" id="{5E5F17E8-8B98-2645-A260-CB0D5EA81997}"/>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496418" y="1293124"/>
            <a:ext cx="4566827" cy="3343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FE527B68-D561-5A41-95C2-743D703FAEF3}"/>
              </a:ext>
            </a:extLst>
          </p:cNvPr>
          <p:cNvSpPr txBox="1"/>
          <p:nvPr/>
        </p:nvSpPr>
        <p:spPr>
          <a:xfrm>
            <a:off x="444268" y="4871005"/>
            <a:ext cx="7699672" cy="1015663"/>
          </a:xfrm>
          <a:prstGeom prst="rect">
            <a:avLst/>
          </a:prstGeom>
          <a:noFill/>
        </p:spPr>
        <p:txBody>
          <a:bodyPr wrap="none" rtlCol="0">
            <a:spAutoFit/>
          </a:bodyPr>
          <a:lstStyle/>
          <a:p>
            <a:r>
              <a:rPr lang="en-US" sz="2000" dirty="0"/>
              <a:t>Note how the bars are labeled with the midpoints. </a:t>
            </a:r>
          </a:p>
          <a:p>
            <a:pPr marL="342900" indent="-342900">
              <a:buFont typeface="Arial" panose="020B0604020202020204" pitchFamily="34" charset="0"/>
              <a:buChar char="•"/>
            </a:pPr>
            <a:r>
              <a:rPr lang="en-US" sz="2000" dirty="0"/>
              <a:t>Alternatively, we can label using the intervals (as done on next slide);</a:t>
            </a:r>
          </a:p>
          <a:p>
            <a:pPr marL="342900" indent="-342900">
              <a:buFont typeface="Arial" panose="020B0604020202020204" pitchFamily="34" charset="0"/>
              <a:buChar char="•"/>
            </a:pPr>
            <a:r>
              <a:rPr lang="en-US" sz="2000" dirty="0"/>
              <a:t>Or the boundaries are labeled instead (as done by </a:t>
            </a:r>
            <a:r>
              <a:rPr lang="en-US" sz="2000" dirty="0" err="1"/>
              <a:t>Rguroo</a:t>
            </a:r>
            <a:r>
              <a:rPr lang="en-US" sz="2000" dirty="0"/>
              <a:t>).</a:t>
            </a:r>
          </a:p>
        </p:txBody>
      </p:sp>
      <p:sp>
        <p:nvSpPr>
          <p:cNvPr id="4" name="TextBox 3">
            <a:extLst>
              <a:ext uri="{FF2B5EF4-FFF2-40B4-BE49-F238E27FC236}">
                <a16:creationId xmlns:a16="http://schemas.microsoft.com/office/drawing/2014/main" id="{BCE951AE-32F6-D349-B33B-CB212BBCDA00}"/>
              </a:ext>
            </a:extLst>
          </p:cNvPr>
          <p:cNvSpPr txBox="1"/>
          <p:nvPr/>
        </p:nvSpPr>
        <p:spPr>
          <a:xfrm>
            <a:off x="1612095" y="905580"/>
            <a:ext cx="1165897" cy="369332"/>
          </a:xfrm>
          <a:prstGeom prst="rect">
            <a:avLst/>
          </a:prstGeom>
          <a:noFill/>
        </p:spPr>
        <p:txBody>
          <a:bodyPr wrap="none" rtlCol="0">
            <a:spAutoFit/>
          </a:bodyPr>
          <a:lstStyle/>
          <a:p>
            <a:r>
              <a:rPr lang="en-GB" dirty="0"/>
              <a:t>Frequency</a:t>
            </a:r>
            <a:endParaRPr lang="en-US" dirty="0"/>
          </a:p>
        </p:txBody>
      </p:sp>
      <p:sp>
        <p:nvSpPr>
          <p:cNvPr id="8" name="TextBox 7">
            <a:extLst>
              <a:ext uri="{FF2B5EF4-FFF2-40B4-BE49-F238E27FC236}">
                <a16:creationId xmlns:a16="http://schemas.microsoft.com/office/drawing/2014/main" id="{B80DC965-3C3E-E642-9F70-A51A5E9FDD88}"/>
              </a:ext>
            </a:extLst>
          </p:cNvPr>
          <p:cNvSpPr txBox="1"/>
          <p:nvPr/>
        </p:nvSpPr>
        <p:spPr>
          <a:xfrm>
            <a:off x="6187232" y="926572"/>
            <a:ext cx="1230978" cy="369332"/>
          </a:xfrm>
          <a:prstGeom prst="rect">
            <a:avLst/>
          </a:prstGeom>
          <a:noFill/>
        </p:spPr>
        <p:txBody>
          <a:bodyPr wrap="none" rtlCol="0">
            <a:spAutoFit/>
          </a:bodyPr>
          <a:lstStyle/>
          <a:p>
            <a:r>
              <a:rPr lang="en-GB" dirty="0"/>
              <a:t>Percentage</a:t>
            </a:r>
            <a:endParaRPr lang="en-US" dirty="0"/>
          </a:p>
        </p:txBody>
      </p:sp>
    </p:spTree>
    <p:custDataLst>
      <p:tags r:id="rId1"/>
    </p:custDataLst>
    <p:extLst>
      <p:ext uri="{BB962C8B-B14F-4D97-AF65-F5344CB8AC3E}">
        <p14:creationId xmlns:p14="http://schemas.microsoft.com/office/powerpoint/2010/main" val="68434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745" y="482141"/>
            <a:ext cx="8534400" cy="784166"/>
          </a:xfrm>
        </p:spPr>
        <p:txBody>
          <a:bodyPr/>
          <a:lstStyle/>
          <a:p>
            <a:r>
              <a:rPr lang="en-GB" dirty="0"/>
              <a:t>Graphing Grouped Data: polygon</a:t>
            </a:r>
            <a:endParaRPr lang="en-US" sz="2000" dirty="0"/>
          </a:p>
        </p:txBody>
      </p:sp>
      <p:sp>
        <p:nvSpPr>
          <p:cNvPr id="3" name="Content Placeholder 2"/>
          <p:cNvSpPr>
            <a:spLocks noGrp="1"/>
          </p:cNvSpPr>
          <p:nvPr>
            <p:ph sz="quarter" idx="15"/>
          </p:nvPr>
        </p:nvSpPr>
        <p:spPr>
          <a:xfrm>
            <a:off x="170090" y="1181326"/>
            <a:ext cx="9144000" cy="1045442"/>
          </a:xfrm>
        </p:spPr>
        <p:txBody>
          <a:bodyPr/>
          <a:lstStyle/>
          <a:p>
            <a:pPr marL="0" indent="0">
              <a:lnSpc>
                <a:spcPct val="100000"/>
              </a:lnSpc>
              <a:buNone/>
            </a:pPr>
            <a:r>
              <a:rPr lang="en-GB" sz="2800" dirty="0"/>
              <a:t>A graph formed by joining the midpoints of the tops of successive bars in a histogram with straight lines is a</a:t>
            </a:r>
            <a:r>
              <a:rPr lang="en-GB" sz="2800" dirty="0">
                <a:solidFill>
                  <a:schemeClr val="hlink"/>
                </a:solidFill>
              </a:rPr>
              <a:t> </a:t>
            </a:r>
            <a:r>
              <a:rPr lang="en-GB" sz="2800" b="1" dirty="0">
                <a:solidFill>
                  <a:schemeClr val="accent2"/>
                </a:solidFill>
              </a:rPr>
              <a:t>polygon</a:t>
            </a:r>
            <a:r>
              <a:rPr lang="en-GB" sz="2800" dirty="0"/>
              <a:t>.</a:t>
            </a:r>
            <a:endParaRPr lang="en-US" sz="2800" dirty="0"/>
          </a:p>
        </p:txBody>
      </p:sp>
      <p:sp>
        <p:nvSpPr>
          <p:cNvPr id="5" name="Slide Number Placeholder 4"/>
          <p:cNvSpPr>
            <a:spLocks noGrp="1"/>
          </p:cNvSpPr>
          <p:nvPr>
            <p:ph type="sldNum" sz="quarter" idx="10"/>
          </p:nvPr>
        </p:nvSpPr>
        <p:spPr/>
        <p:txBody>
          <a:bodyPr/>
          <a:lstStyle/>
          <a:p>
            <a:fld id="{67B19427-F580-D146-B60E-4CADEE75497F}" type="slidenum">
              <a:rPr lang="en-US" smtClean="0"/>
              <a:pPr/>
              <a:t>27</a:t>
            </a:fld>
            <a:endParaRPr lang="en-US" dirty="0"/>
          </a:p>
        </p:txBody>
      </p:sp>
      <p:sp>
        <p:nvSpPr>
          <p:cNvPr id="4" name="Rectangle 3">
            <a:extLst>
              <a:ext uri="{FF2B5EF4-FFF2-40B4-BE49-F238E27FC236}">
                <a16:creationId xmlns:a16="http://schemas.microsoft.com/office/drawing/2014/main" id="{02193256-54A6-4240-B2D1-F16922316182}"/>
              </a:ext>
            </a:extLst>
          </p:cNvPr>
          <p:cNvSpPr/>
          <p:nvPr/>
        </p:nvSpPr>
        <p:spPr>
          <a:xfrm>
            <a:off x="625460" y="2226767"/>
            <a:ext cx="6348213" cy="523220"/>
          </a:xfrm>
          <a:prstGeom prst="rect">
            <a:avLst/>
          </a:prstGeom>
        </p:spPr>
        <p:txBody>
          <a:bodyPr wrap="none">
            <a:spAutoFit/>
          </a:bodyPr>
          <a:lstStyle/>
          <a:p>
            <a:r>
              <a:rPr lang="en-GB" sz="2800" dirty="0">
                <a:solidFill>
                  <a:schemeClr val="accent1"/>
                </a:solidFill>
              </a:rPr>
              <a:t>Figure 2.6 Frequency Polygon for Table 2.8</a:t>
            </a:r>
            <a:endParaRPr lang="en-US" sz="2800" dirty="0">
              <a:solidFill>
                <a:schemeClr val="accent1"/>
              </a:solidFill>
            </a:endParaRPr>
          </a:p>
        </p:txBody>
      </p:sp>
      <p:pic>
        <p:nvPicPr>
          <p:cNvPr id="7" name="Content Placeholder 7" descr="A graph titled frequency polygon with horizontal axis labeled value in million $, vertical axis labeled frequency ranging from 0 to 16 has 8 points plotted with coordinates: for x = 375.5, y = 0; for x = 825.5, y = 16; for x = 1275.5, y = 9, for x = 1725.5, y = 1, for x = 2175.5 , y = 3, for x = 2625.5, y = 0; for x = 3075.5, y = 1, for x = 3525.5, y = 0. The points are connected with straight lines.&#10;">
            <a:extLst>
              <a:ext uri="{FF2B5EF4-FFF2-40B4-BE49-F238E27FC236}">
                <a16:creationId xmlns:a16="http://schemas.microsoft.com/office/drawing/2014/main" id="{2D547E5E-E733-5641-B0ED-80E3461C7F47}"/>
              </a:ext>
            </a:extLst>
          </p:cNvPr>
          <p:cNvPicPr>
            <a:picLocks noGrp="1" noChangeAspect="1" noChangeArrowheads="1"/>
          </p:cNvPicPr>
          <p:nvPr>
            <p:ph sz="quarter" idx="16"/>
          </p:nvPr>
        </p:nvPicPr>
        <p:blipFill>
          <a:blip r:embed="rId3">
            <a:extLst>
              <a:ext uri="{28A0092B-C50C-407E-A947-70E740481C1C}">
                <a14:useLocalDpi xmlns:a14="http://schemas.microsoft.com/office/drawing/2010/main"/>
              </a:ext>
            </a:extLst>
          </a:blip>
          <a:srcRect/>
          <a:stretch>
            <a:fillRect/>
          </a:stretch>
        </p:blipFill>
        <p:spPr bwMode="auto">
          <a:xfrm>
            <a:off x="625461" y="2897735"/>
            <a:ext cx="7210024" cy="3314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DA200161-812F-414B-B260-582A4D4D784A}"/>
              </a:ext>
            </a:extLst>
          </p:cNvPr>
          <p:cNvSpPr txBox="1"/>
          <p:nvPr/>
        </p:nvSpPr>
        <p:spPr>
          <a:xfrm>
            <a:off x="0" y="6379794"/>
            <a:ext cx="8671845" cy="369332"/>
          </a:xfrm>
          <a:prstGeom prst="rect">
            <a:avLst/>
          </a:prstGeom>
          <a:noFill/>
        </p:spPr>
        <p:txBody>
          <a:bodyPr wrap="square" rtlCol="0">
            <a:spAutoFit/>
          </a:bodyPr>
          <a:lstStyle/>
          <a:p>
            <a:r>
              <a:rPr lang="en-US" dirty="0"/>
              <a:t>An empty bin has been added to each end so that the graph starts and ends on the x-axis. </a:t>
            </a:r>
          </a:p>
        </p:txBody>
      </p:sp>
    </p:spTree>
    <p:custDataLst>
      <p:tags r:id="rId1"/>
    </p:custDataLst>
    <p:extLst>
      <p:ext uri="{BB962C8B-B14F-4D97-AF65-F5344CB8AC3E}">
        <p14:creationId xmlns:p14="http://schemas.microsoft.com/office/powerpoint/2010/main" val="89594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2"/>
            <a:ext cx="8534400" cy="729338"/>
          </a:xfrm>
        </p:spPr>
        <p:txBody>
          <a:bodyPr/>
          <a:lstStyle/>
          <a:p>
            <a:r>
              <a:rPr lang="en-GB" dirty="0"/>
              <a:t>Example 2-6</a:t>
            </a:r>
            <a:endParaRPr lang="en-US" dirty="0"/>
          </a:p>
        </p:txBody>
      </p:sp>
      <p:sp>
        <p:nvSpPr>
          <p:cNvPr id="3" name="Content Placeholder 2"/>
          <p:cNvSpPr>
            <a:spLocks noGrp="1"/>
          </p:cNvSpPr>
          <p:nvPr>
            <p:ph sz="quarter" idx="16"/>
          </p:nvPr>
        </p:nvSpPr>
        <p:spPr>
          <a:xfrm>
            <a:off x="397775" y="1415825"/>
            <a:ext cx="8534400" cy="1660795"/>
          </a:xfrm>
        </p:spPr>
        <p:txBody>
          <a:bodyPr/>
          <a:lstStyle/>
          <a:p>
            <a:r>
              <a:rPr lang="en-GB" sz="2400" dirty="0"/>
              <a:t>The administration in a large city wanted to know the distribution of vehicles owned by households in that city.</a:t>
            </a:r>
          </a:p>
          <a:p>
            <a:r>
              <a:rPr lang="en-GB" sz="2400" dirty="0"/>
              <a:t>A sample of 40 randomly selected households from this city produced the following data on the number of vehicles owned:</a:t>
            </a:r>
            <a:endParaRPr lang="en-US" sz="2400" dirty="0"/>
          </a:p>
        </p:txBody>
      </p:sp>
      <p:graphicFrame>
        <p:nvGraphicFramePr>
          <p:cNvPr id="10" name="Content Placeholder 9" descr="Table is accessible to screenreaders"/>
          <p:cNvGraphicFramePr>
            <a:graphicFrameLocks noGrp="1"/>
          </p:cNvGraphicFramePr>
          <p:nvPr>
            <p:ph sz="quarter" idx="16"/>
            <p:extLst>
              <p:ext uri="{D42A27DB-BD31-4B8C-83A1-F6EECF244321}">
                <p14:modId xmlns:p14="http://schemas.microsoft.com/office/powerpoint/2010/main" val="3644827761"/>
              </p:ext>
            </p:extLst>
          </p:nvPr>
        </p:nvGraphicFramePr>
        <p:xfrm>
          <a:off x="1308515" y="3345785"/>
          <a:ext cx="6096000" cy="1828800"/>
        </p:xfrm>
        <a:graphic>
          <a:graphicData uri="http://schemas.openxmlformats.org/drawingml/2006/table">
            <a:tbl>
              <a:tblPr firstRow="1" bandRow="1">
                <a:tableStyleId>{2D5ABB26-0587-4C30-8999-92F81FD0307C}</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370840">
                <a:tc>
                  <a:txBody>
                    <a:bodyPr/>
                    <a:lstStyle/>
                    <a:p>
                      <a:pPr algn="ctr"/>
                      <a:r>
                        <a:rPr lang="en-US" sz="2400" baseline="0" dirty="0">
                          <a:latin typeface="Times New Roman" panose="02020603050405020304" pitchFamily="18" charset="0"/>
                        </a:rPr>
                        <a:t>5</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2</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0</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2</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3</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3</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0</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2</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5</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2</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3</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4</a:t>
                      </a:r>
                      <a:endParaRPr lang="en-US" sz="2400" baseline="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pPr algn="ctr"/>
                      <a:r>
                        <a:rPr lang="en-US" sz="2400" baseline="0" dirty="0">
                          <a:latin typeface="Times New Roman" panose="02020603050405020304" pitchFamily="18" charset="0"/>
                        </a:rPr>
                        <a:t>2</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2</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2</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2</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2</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pPr algn="ctr"/>
                      <a:r>
                        <a:rPr lang="en-US" sz="2400" baseline="0" dirty="0">
                          <a:latin typeface="Times New Roman" panose="02020603050405020304" pitchFamily="18" charset="0"/>
                        </a:rPr>
                        <a:t>4</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2</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2</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4</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1</a:t>
                      </a:r>
                      <a:endParaRPr lang="en-US" sz="2400" baseline="0" dirty="0">
                        <a:latin typeface="Times New Roman" panose="02020603050405020304" pitchFamily="18" charset="0"/>
                        <a:cs typeface="Times New Roman" panose="02020603050405020304" pitchFamily="18" charset="0"/>
                      </a:endParaRPr>
                    </a:p>
                  </a:txBody>
                  <a:tcPr/>
                </a:tc>
                <a:tc>
                  <a:txBody>
                    <a:bodyPr/>
                    <a:lstStyle/>
                    <a:p>
                      <a:pPr algn="ctr"/>
                      <a:r>
                        <a:rPr lang="en-US" sz="2400" baseline="0" dirty="0">
                          <a:latin typeface="Times New Roman" panose="02020603050405020304" pitchFamily="18" charset="0"/>
                        </a:rPr>
                        <a:t>3</a:t>
                      </a:r>
                      <a:endParaRPr lang="en-US" sz="2400" baseline="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
        <p:nvSpPr>
          <p:cNvPr id="6" name="Content Placeholder 5"/>
          <p:cNvSpPr>
            <a:spLocks noGrp="1"/>
          </p:cNvSpPr>
          <p:nvPr>
            <p:ph sz="quarter" idx="17"/>
          </p:nvPr>
        </p:nvSpPr>
        <p:spPr>
          <a:xfrm>
            <a:off x="170090" y="5388150"/>
            <a:ext cx="8534400" cy="754635"/>
          </a:xfrm>
        </p:spPr>
        <p:txBody>
          <a:bodyPr/>
          <a:lstStyle/>
          <a:p>
            <a:r>
              <a:rPr lang="en-GB" sz="2400" dirty="0">
                <a:latin typeface="Times New Roman" panose="02020603050405020304" pitchFamily="18" charset="0"/>
                <a:cs typeface="Times New Roman" panose="02020603050405020304" pitchFamily="18" charset="0"/>
              </a:rPr>
              <a:t>Construct a frequency distribution table for these data using single-valued classes.</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67B19427-F580-D146-B60E-4CADEE75497F}" type="slidenum">
              <a:rPr lang="en-US" smtClean="0"/>
              <a:pPr/>
              <a:t>28</a:t>
            </a:fld>
            <a:endParaRPr lang="en-US" dirty="0"/>
          </a:p>
        </p:txBody>
      </p:sp>
    </p:spTree>
    <p:extLst>
      <p:ext uri="{BB962C8B-B14F-4D97-AF65-F5344CB8AC3E}">
        <p14:creationId xmlns:p14="http://schemas.microsoft.com/office/powerpoint/2010/main" val="4248701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2-6: Solution</a:t>
            </a:r>
            <a:endParaRPr lang="en-US" dirty="0"/>
          </a:p>
        </p:txBody>
      </p:sp>
      <p:sp>
        <p:nvSpPr>
          <p:cNvPr id="3" name="Content Placeholder 2"/>
          <p:cNvSpPr>
            <a:spLocks noGrp="1"/>
          </p:cNvSpPr>
          <p:nvPr>
            <p:ph sz="quarter" idx="16"/>
          </p:nvPr>
        </p:nvSpPr>
        <p:spPr>
          <a:xfrm>
            <a:off x="304800" y="1752600"/>
            <a:ext cx="8534400" cy="462080"/>
          </a:xfrm>
        </p:spPr>
        <p:txBody>
          <a:bodyPr/>
          <a:lstStyle/>
          <a:p>
            <a:r>
              <a:rPr lang="en-GB" sz="2400" b="1" dirty="0"/>
              <a:t>Table 2.12 Frequency Distribution of Vehicles Owned</a:t>
            </a:r>
            <a:endParaRPr lang="en-US" sz="2400" b="1" dirty="0"/>
          </a:p>
        </p:txBody>
      </p:sp>
      <p:graphicFrame>
        <p:nvGraphicFramePr>
          <p:cNvPr id="13" name="Content Placeholder 12" descr="Table is accessible to screenreaders"/>
          <p:cNvGraphicFramePr>
            <a:graphicFrameLocks noGrp="1"/>
          </p:cNvGraphicFramePr>
          <p:nvPr>
            <p:ph sz="quarter" idx="16"/>
            <p:extLst>
              <p:ext uri="{D42A27DB-BD31-4B8C-83A1-F6EECF244321}">
                <p14:modId xmlns:p14="http://schemas.microsoft.com/office/powerpoint/2010/main" val="3747297633"/>
              </p:ext>
            </p:extLst>
          </p:nvPr>
        </p:nvGraphicFramePr>
        <p:xfrm>
          <a:off x="549565" y="2621680"/>
          <a:ext cx="4414110" cy="3235960"/>
        </p:xfrm>
        <a:graphic>
          <a:graphicData uri="http://schemas.openxmlformats.org/drawingml/2006/table">
            <a:tbl>
              <a:tblPr firstRow="1" bandRow="1">
                <a:tableStyleId>{2D5ABB26-0587-4C30-8999-92F81FD0307C}</a:tableStyleId>
              </a:tblPr>
              <a:tblGrid>
                <a:gridCol w="2207055">
                  <a:extLst>
                    <a:ext uri="{9D8B030D-6E8A-4147-A177-3AD203B41FA5}">
                      <a16:colId xmlns:a16="http://schemas.microsoft.com/office/drawing/2014/main" val="20000"/>
                    </a:ext>
                  </a:extLst>
                </a:gridCol>
                <a:gridCol w="2207055">
                  <a:extLst>
                    <a:ext uri="{9D8B030D-6E8A-4147-A177-3AD203B41FA5}">
                      <a16:colId xmlns:a16="http://schemas.microsoft.com/office/drawing/2014/main" val="20001"/>
                    </a:ext>
                  </a:extLst>
                </a:gridCol>
              </a:tblGrid>
              <a:tr h="370840">
                <a:tc>
                  <a:txBody>
                    <a:bodyPr/>
                    <a:lstStyle/>
                    <a:p>
                      <a:pPr algn="ctr"/>
                      <a:r>
                        <a:rPr lang="en-US" b="1" dirty="0">
                          <a:solidFill>
                            <a:schemeClr val="bg1"/>
                          </a:solidFill>
                          <a:latin typeface="Times New Roman" panose="02020603050405020304" pitchFamily="18" charset="0"/>
                          <a:cs typeface="Times New Roman" panose="02020603050405020304" pitchFamily="18" charset="0"/>
                        </a:rPr>
                        <a:t>Vehicles Owned</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b="1" dirty="0">
                          <a:solidFill>
                            <a:schemeClr val="bg1"/>
                          </a:solidFill>
                          <a:latin typeface="Times New Roman" panose="02020603050405020304" pitchFamily="18" charset="0"/>
                          <a:cs typeface="Times New Roman" panose="02020603050405020304" pitchFamily="18" charset="0"/>
                        </a:rPr>
                        <a:t>Number of Households (</a:t>
                      </a:r>
                      <a:r>
                        <a:rPr lang="en-US" b="1" i="1" dirty="0">
                          <a:solidFill>
                            <a:schemeClr val="bg1"/>
                          </a:solidFill>
                          <a:latin typeface="Times New Roman" panose="02020603050405020304" pitchFamily="18" charset="0"/>
                          <a:cs typeface="Times New Roman" panose="02020603050405020304" pitchFamily="18" charset="0"/>
                        </a:rPr>
                        <a:t>f</a:t>
                      </a:r>
                      <a:r>
                        <a:rPr lang="en-US" b="1" dirty="0">
                          <a:solidFill>
                            <a:schemeClr val="bg1"/>
                          </a:solidFill>
                          <a:latin typeface="Times New Roman" panose="02020603050405020304" pitchFamily="18" charset="0"/>
                          <a:cs typeface="Times New Roman" panose="02020603050405020304" pitchFamily="18" charset="0"/>
                        </a:rPr>
                        <a:t>)</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70840">
                <a:tc>
                  <a:txBody>
                    <a:bodyPr/>
                    <a:lstStyle/>
                    <a:p>
                      <a:pPr algn="ctr"/>
                      <a:r>
                        <a:rPr lang="en-US" dirty="0">
                          <a:latin typeface="Times New Roman" panose="02020603050405020304" pitchFamily="18" charset="0"/>
                          <a:cs typeface="Times New Roman" panose="02020603050405020304" pitchFamily="18" charset="0"/>
                        </a:rPr>
                        <a:t>0</a:t>
                      </a:r>
                    </a:p>
                  </a:txBody>
                  <a:tcPr>
                    <a:lnT w="12700" cap="flat" cmpd="sng" algn="ctr">
                      <a:solidFill>
                        <a:schemeClr val="tx1"/>
                      </a:solidFill>
                      <a:prstDash val="solid"/>
                      <a:round/>
                      <a:headEnd type="none" w="med" len="med"/>
                      <a:tailEnd type="none" w="med" len="med"/>
                    </a:lnT>
                  </a:tcPr>
                </a:tc>
                <a:tc>
                  <a:txBody>
                    <a:bodyPr/>
                    <a:lstStyle/>
                    <a:p>
                      <a:pPr algn="ctr"/>
                      <a:r>
                        <a:rPr lang="en-US" dirty="0">
                          <a:latin typeface="Times New Roman" panose="02020603050405020304" pitchFamily="18" charset="0"/>
                          <a:cs typeface="Times New Roman" panose="02020603050405020304" pitchFamily="18" charset="0"/>
                        </a:rPr>
                        <a:t>2</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ctr"/>
                      <a:r>
                        <a:rPr lang="en-US" dirty="0">
                          <a:latin typeface="Times New Roman" panose="02020603050405020304" pitchFamily="18" charset="0"/>
                          <a:cs typeface="Times New Roman" panose="02020603050405020304" pitchFamily="18" charset="0"/>
                        </a:rPr>
                        <a:t>1</a:t>
                      </a:r>
                    </a:p>
                  </a:txBody>
                  <a:tcPr/>
                </a:tc>
                <a:tc>
                  <a:txBody>
                    <a:bodyPr/>
                    <a:lstStyle/>
                    <a:p>
                      <a:pPr algn="ctr"/>
                      <a:r>
                        <a:rPr lang="en-US"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10002"/>
                  </a:ext>
                </a:extLst>
              </a:tr>
              <a:tr h="370840">
                <a:tc>
                  <a:txBody>
                    <a:bodyPr/>
                    <a:lstStyle/>
                    <a:p>
                      <a:pPr algn="ctr"/>
                      <a:r>
                        <a:rPr lang="en-US" dirty="0">
                          <a:latin typeface="Times New Roman" panose="02020603050405020304" pitchFamily="18" charset="0"/>
                          <a:cs typeface="Times New Roman" panose="02020603050405020304" pitchFamily="18" charset="0"/>
                        </a:rPr>
                        <a:t>2</a:t>
                      </a:r>
                    </a:p>
                  </a:txBody>
                  <a:tcPr/>
                </a:tc>
                <a:tc>
                  <a:txBody>
                    <a:bodyPr/>
                    <a:lstStyle/>
                    <a:p>
                      <a:pPr algn="ctr"/>
                      <a:r>
                        <a:rPr lang="en-US" dirty="0">
                          <a:latin typeface="Times New Roman" panose="02020603050405020304" pitchFamily="18" charset="0"/>
                          <a:cs typeface="Times New Roman" panose="02020603050405020304" pitchFamily="18" charset="0"/>
                        </a:rPr>
                        <a:t>11</a:t>
                      </a:r>
                    </a:p>
                  </a:txBody>
                  <a:tcPr/>
                </a:tc>
                <a:extLst>
                  <a:ext uri="{0D108BD9-81ED-4DB2-BD59-A6C34878D82A}">
                    <a16:rowId xmlns:a16="http://schemas.microsoft.com/office/drawing/2014/main" val="10003"/>
                  </a:ext>
                </a:extLst>
              </a:tr>
              <a:tr h="370840">
                <a:tc>
                  <a:txBody>
                    <a:bodyPr/>
                    <a:lstStyle/>
                    <a:p>
                      <a:pPr algn="ctr"/>
                      <a:r>
                        <a:rPr lang="en-US" dirty="0">
                          <a:latin typeface="Times New Roman" panose="02020603050405020304" pitchFamily="18" charset="0"/>
                          <a:cs typeface="Times New Roman" panose="02020603050405020304" pitchFamily="18" charset="0"/>
                        </a:rPr>
                        <a:t>3</a:t>
                      </a:r>
                    </a:p>
                  </a:txBody>
                  <a:tcPr/>
                </a:tc>
                <a:tc>
                  <a:txBody>
                    <a:bodyPr/>
                    <a:lstStyle/>
                    <a:p>
                      <a:pPr algn="ctr"/>
                      <a:r>
                        <a:rPr lang="en-US" dirty="0">
                          <a:latin typeface="Times New Roman" panose="02020603050405020304" pitchFamily="18" charset="0"/>
                          <a:cs typeface="Times New Roman" panose="02020603050405020304" pitchFamily="18" charset="0"/>
                        </a:rPr>
                        <a:t>4</a:t>
                      </a:r>
                    </a:p>
                  </a:txBody>
                  <a:tcPr/>
                </a:tc>
                <a:extLst>
                  <a:ext uri="{0D108BD9-81ED-4DB2-BD59-A6C34878D82A}">
                    <a16:rowId xmlns:a16="http://schemas.microsoft.com/office/drawing/2014/main" val="10004"/>
                  </a:ext>
                </a:extLst>
              </a:tr>
              <a:tr h="370840">
                <a:tc>
                  <a:txBody>
                    <a:bodyPr/>
                    <a:lstStyle/>
                    <a:p>
                      <a:pPr algn="ctr"/>
                      <a:r>
                        <a:rPr lang="en-US" dirty="0">
                          <a:latin typeface="Times New Roman" panose="02020603050405020304" pitchFamily="18" charset="0"/>
                          <a:cs typeface="Times New Roman" panose="02020603050405020304" pitchFamily="18" charset="0"/>
                        </a:rPr>
                        <a:t>4</a:t>
                      </a:r>
                    </a:p>
                  </a:txBody>
                  <a:tcPr/>
                </a:tc>
                <a:tc>
                  <a:txBody>
                    <a:bodyPr/>
                    <a:lstStyle/>
                    <a:p>
                      <a:pPr algn="ctr"/>
                      <a:r>
                        <a:rPr lang="en-US" dirty="0">
                          <a:latin typeface="Times New Roman" panose="02020603050405020304" pitchFamily="18" charset="0"/>
                          <a:cs typeface="Times New Roman" panose="02020603050405020304" pitchFamily="18" charset="0"/>
                        </a:rPr>
                        <a:t>3</a:t>
                      </a:r>
                    </a:p>
                  </a:txBody>
                  <a:tcPr/>
                </a:tc>
                <a:extLst>
                  <a:ext uri="{0D108BD9-81ED-4DB2-BD59-A6C34878D82A}">
                    <a16:rowId xmlns:a16="http://schemas.microsoft.com/office/drawing/2014/main" val="10005"/>
                  </a:ext>
                </a:extLst>
              </a:tr>
              <a:tr h="370840">
                <a:tc>
                  <a:txBody>
                    <a:bodyPr/>
                    <a:lstStyle/>
                    <a:p>
                      <a:pPr algn="ctr"/>
                      <a:r>
                        <a:rPr lang="en-US" dirty="0">
                          <a:latin typeface="Times New Roman" panose="02020603050405020304" pitchFamily="18" charset="0"/>
                          <a:cs typeface="Times New Roman" panose="02020603050405020304" pitchFamily="18" charset="0"/>
                        </a:rPr>
                        <a:t>5</a:t>
                      </a:r>
                    </a:p>
                  </a:txBody>
                  <a:tcPr>
                    <a:lnB w="12700" cap="flat" cmpd="sng" algn="ctr">
                      <a:solidFill>
                        <a:schemeClr val="tx1"/>
                      </a:solidFill>
                      <a:prstDash val="solid"/>
                      <a:round/>
                      <a:headEnd type="none" w="med" len="med"/>
                      <a:tailEnd type="none" w="med" len="med"/>
                    </a:lnB>
                  </a:tcPr>
                </a:tc>
                <a:tc>
                  <a:txBody>
                    <a:bodyPr/>
                    <a:lstStyle/>
                    <a:p>
                      <a:pPr algn="ctr"/>
                      <a:r>
                        <a:rPr lang="en-US" dirty="0">
                          <a:latin typeface="Times New Roman" panose="02020603050405020304" pitchFamily="18" charset="0"/>
                          <a:cs typeface="Times New Roman" panose="02020603050405020304" pitchFamily="18" charset="0"/>
                        </a:rPr>
                        <a:t>2</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algn="ctr"/>
                      <a:r>
                        <a:rPr lang="en-US" dirty="0">
                          <a:solidFill>
                            <a:schemeClr val="bg1"/>
                          </a:solidFill>
                          <a:latin typeface="Times New Roman" panose="02020603050405020304" pitchFamily="18" charset="0"/>
                          <a:cs typeface="Times New Roman" panose="02020603050405020304" pitchFamily="18" charset="0"/>
                        </a:rPr>
                        <a:t>Blank</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200" b="0" i="0" u="none" strike="noStrike" dirty="0">
                          <a:solidFill>
                            <a:schemeClr val="bg1"/>
                          </a:solidFill>
                          <a:effectLst/>
                          <a:latin typeface="Times New Roman" panose="02020603050405020304" pitchFamily="18" charset="0"/>
                        </a:rPr>
                        <a:t>Summation of f = 40</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11" name="Content Placeholder 10" descr="Image description is in table cell"/>
          <p:cNvGraphicFramePr>
            <a:graphicFrameLocks noGrp="1" noChangeAspect="1"/>
          </p:cNvGraphicFramePr>
          <p:nvPr>
            <p:ph sz="quarter" idx="16"/>
            <p:extLst>
              <p:ext uri="{D42A27DB-BD31-4B8C-83A1-F6EECF244321}">
                <p14:modId xmlns:p14="http://schemas.microsoft.com/office/powerpoint/2010/main" val="2100981920"/>
              </p:ext>
            </p:extLst>
          </p:nvPr>
        </p:nvGraphicFramePr>
        <p:xfrm>
          <a:off x="3509470" y="5480175"/>
          <a:ext cx="939800" cy="342900"/>
        </p:xfrm>
        <a:graphic>
          <a:graphicData uri="http://schemas.openxmlformats.org/presentationml/2006/ole">
            <mc:AlternateContent xmlns:mc="http://schemas.openxmlformats.org/markup-compatibility/2006">
              <mc:Choice xmlns:v="urn:schemas-microsoft-com:vml" Requires="v">
                <p:oleObj spid="_x0000_s12305" name="Equation" r:id="rId3" imgW="939600" imgH="342720" progId="Equation.DSMT4">
                  <p:embed/>
                </p:oleObj>
              </mc:Choice>
              <mc:Fallback>
                <p:oleObj name="Equation" r:id="rId3" imgW="939600" imgH="342720" progId="Equation.DSMT4">
                  <p:embed/>
                  <p:pic>
                    <p:nvPicPr>
                      <p:cNvPr id="11" name="Content Placeholder 10" descr="Image description is in table cell"/>
                      <p:cNvPicPr/>
                      <p:nvPr/>
                    </p:nvPicPr>
                    <p:blipFill>
                      <a:blip r:embed="rId4"/>
                      <a:stretch>
                        <a:fillRect/>
                      </a:stretch>
                    </p:blipFill>
                    <p:spPr>
                      <a:xfrm>
                        <a:off x="3509470" y="5480175"/>
                        <a:ext cx="939800" cy="342900"/>
                      </a:xfrm>
                      <a:prstGeom prst="rect">
                        <a:avLst/>
                      </a:prstGeom>
                    </p:spPr>
                  </p:pic>
                </p:oleObj>
              </mc:Fallback>
            </mc:AlternateContent>
          </a:graphicData>
        </a:graphic>
      </p:graphicFrame>
      <p:sp>
        <p:nvSpPr>
          <p:cNvPr id="6" name="Content Placeholder 5"/>
          <p:cNvSpPr>
            <a:spLocks noGrp="1"/>
          </p:cNvSpPr>
          <p:nvPr>
            <p:ph sz="quarter" idx="17"/>
          </p:nvPr>
        </p:nvSpPr>
        <p:spPr>
          <a:xfrm>
            <a:off x="5255055" y="2670049"/>
            <a:ext cx="3584144" cy="2732221"/>
          </a:xfrm>
        </p:spPr>
        <p:txBody>
          <a:bodyPr/>
          <a:lstStyle/>
          <a:p>
            <a:r>
              <a:rPr lang="en-US" sz="2400" dirty="0">
                <a:latin typeface="Times New Roman" panose="02020603050405020304" pitchFamily="18" charset="0"/>
                <a:cs typeface="Times New Roman" panose="02020603050405020304" pitchFamily="18" charset="0"/>
              </a:rPr>
              <a:t>The observations assume only six distinct values:</a:t>
            </a:r>
          </a:p>
          <a:p>
            <a:r>
              <a:rPr lang="en-US" sz="2400" dirty="0">
                <a:latin typeface="Times New Roman" panose="02020603050405020304" pitchFamily="18" charset="0"/>
                <a:cs typeface="Times New Roman" panose="02020603050405020304" pitchFamily="18" charset="0"/>
              </a:rPr>
              <a:t>0, 1, 2, 3, 4 and 5.</a:t>
            </a:r>
          </a:p>
          <a:p>
            <a:r>
              <a:rPr lang="en-US" sz="2400" dirty="0">
                <a:latin typeface="Times New Roman" panose="02020603050405020304" pitchFamily="18" charset="0"/>
                <a:cs typeface="Times New Roman" panose="02020603050405020304" pitchFamily="18" charset="0"/>
              </a:rPr>
              <a:t>Each of these six values is used as a class in the frequency distribution in Table 2.12.</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29</a:t>
            </a:fld>
            <a:endParaRPr lang="en-US" dirty="0"/>
          </a:p>
        </p:txBody>
      </p:sp>
    </p:spTree>
    <p:extLst>
      <p:ext uri="{BB962C8B-B14F-4D97-AF65-F5344CB8AC3E}">
        <p14:creationId xmlns:p14="http://schemas.microsoft.com/office/powerpoint/2010/main" val="149971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Table 2.1 Ages of 50 Students</a:t>
            </a:r>
            <a:endParaRPr lang="en-US" dirty="0"/>
          </a:p>
        </p:txBody>
      </p:sp>
      <p:graphicFrame>
        <p:nvGraphicFramePr>
          <p:cNvPr id="9" name="Content Placeholder 8" descr="Table is accessible to screenreaders"/>
          <p:cNvGraphicFramePr>
            <a:graphicFrameLocks noGrp="1"/>
          </p:cNvGraphicFramePr>
          <p:nvPr>
            <p:ph sz="quarter" idx="16"/>
            <p:extLst>
              <p:ext uri="{D42A27DB-BD31-4B8C-83A1-F6EECF244321}">
                <p14:modId xmlns:p14="http://schemas.microsoft.com/office/powerpoint/2010/main" val="3716474191"/>
              </p:ext>
            </p:extLst>
          </p:nvPr>
        </p:nvGraphicFramePr>
        <p:xfrm>
          <a:off x="321880" y="2083840"/>
          <a:ext cx="8517320" cy="1876425"/>
        </p:xfrm>
        <a:graphic>
          <a:graphicData uri="http://schemas.openxmlformats.org/drawingml/2006/table">
            <a:tbl>
              <a:tblPr firstRow="1" bandRow="1">
                <a:tableStyleId>{5C22544A-7EE6-4342-B048-85BDC9FD1C3A}</a:tableStyleId>
              </a:tblPr>
              <a:tblGrid>
                <a:gridCol w="836360">
                  <a:extLst>
                    <a:ext uri="{9D8B030D-6E8A-4147-A177-3AD203B41FA5}">
                      <a16:colId xmlns:a16="http://schemas.microsoft.com/office/drawing/2014/main" val="3126957485"/>
                    </a:ext>
                  </a:extLst>
                </a:gridCol>
                <a:gridCol w="853440">
                  <a:extLst>
                    <a:ext uri="{9D8B030D-6E8A-4147-A177-3AD203B41FA5}">
                      <a16:colId xmlns:a16="http://schemas.microsoft.com/office/drawing/2014/main" val="1646093463"/>
                    </a:ext>
                  </a:extLst>
                </a:gridCol>
                <a:gridCol w="853440">
                  <a:extLst>
                    <a:ext uri="{9D8B030D-6E8A-4147-A177-3AD203B41FA5}">
                      <a16:colId xmlns:a16="http://schemas.microsoft.com/office/drawing/2014/main" val="2321318053"/>
                    </a:ext>
                  </a:extLst>
                </a:gridCol>
                <a:gridCol w="853440">
                  <a:extLst>
                    <a:ext uri="{9D8B030D-6E8A-4147-A177-3AD203B41FA5}">
                      <a16:colId xmlns:a16="http://schemas.microsoft.com/office/drawing/2014/main" val="1143016433"/>
                    </a:ext>
                  </a:extLst>
                </a:gridCol>
                <a:gridCol w="853440">
                  <a:extLst>
                    <a:ext uri="{9D8B030D-6E8A-4147-A177-3AD203B41FA5}">
                      <a16:colId xmlns:a16="http://schemas.microsoft.com/office/drawing/2014/main" val="719448029"/>
                    </a:ext>
                  </a:extLst>
                </a:gridCol>
                <a:gridCol w="853440">
                  <a:extLst>
                    <a:ext uri="{9D8B030D-6E8A-4147-A177-3AD203B41FA5}">
                      <a16:colId xmlns:a16="http://schemas.microsoft.com/office/drawing/2014/main" val="492488107"/>
                    </a:ext>
                  </a:extLst>
                </a:gridCol>
                <a:gridCol w="853440">
                  <a:extLst>
                    <a:ext uri="{9D8B030D-6E8A-4147-A177-3AD203B41FA5}">
                      <a16:colId xmlns:a16="http://schemas.microsoft.com/office/drawing/2014/main" val="2967656740"/>
                    </a:ext>
                  </a:extLst>
                </a:gridCol>
                <a:gridCol w="853440">
                  <a:extLst>
                    <a:ext uri="{9D8B030D-6E8A-4147-A177-3AD203B41FA5}">
                      <a16:colId xmlns:a16="http://schemas.microsoft.com/office/drawing/2014/main" val="1610777008"/>
                    </a:ext>
                  </a:extLst>
                </a:gridCol>
                <a:gridCol w="853440">
                  <a:extLst>
                    <a:ext uri="{9D8B030D-6E8A-4147-A177-3AD203B41FA5}">
                      <a16:colId xmlns:a16="http://schemas.microsoft.com/office/drawing/2014/main" val="3983638746"/>
                    </a:ext>
                  </a:extLst>
                </a:gridCol>
                <a:gridCol w="853440">
                  <a:extLst>
                    <a:ext uri="{9D8B030D-6E8A-4147-A177-3AD203B41FA5}">
                      <a16:colId xmlns:a16="http://schemas.microsoft.com/office/drawing/2014/main" val="1460538694"/>
                    </a:ext>
                  </a:extLst>
                </a:gridCol>
              </a:tblGrid>
              <a:tr h="370840">
                <a:tc>
                  <a:txBody>
                    <a:bodyPr/>
                    <a:lstStyle/>
                    <a:p>
                      <a:pPr algn="ctr" fontAlgn="t"/>
                      <a:r>
                        <a:rPr lang="en-US" sz="2400" b="0" u="none" strike="noStrike" dirty="0">
                          <a:solidFill>
                            <a:schemeClr val="tx1"/>
                          </a:solidFill>
                          <a:effectLst/>
                          <a:latin typeface="Times New Roman" panose="02020603050405020304" pitchFamily="18" charset="0"/>
                          <a:cs typeface="Times New Roman" panose="02020603050405020304" pitchFamily="18" charset="0"/>
                        </a:rPr>
                        <a:t>21</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u="none" strike="noStrike" dirty="0">
                          <a:solidFill>
                            <a:schemeClr val="tx1"/>
                          </a:solidFill>
                          <a:effectLst/>
                          <a:latin typeface="Times New Roman" panose="02020603050405020304" pitchFamily="18" charset="0"/>
                          <a:cs typeface="Times New Roman" panose="02020603050405020304" pitchFamily="18" charset="0"/>
                        </a:rPr>
                        <a:t>19</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u="none" strike="noStrike" dirty="0">
                          <a:solidFill>
                            <a:schemeClr val="tx1"/>
                          </a:solidFill>
                          <a:effectLst/>
                          <a:latin typeface="Times New Roman" panose="02020603050405020304" pitchFamily="18" charset="0"/>
                          <a:cs typeface="Times New Roman" panose="02020603050405020304" pitchFamily="18" charset="0"/>
                        </a:rPr>
                        <a:t>24</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u="none" strike="noStrike" dirty="0">
                          <a:solidFill>
                            <a:schemeClr val="tx1"/>
                          </a:solidFill>
                          <a:effectLst/>
                          <a:latin typeface="Times New Roman" panose="02020603050405020304" pitchFamily="18" charset="0"/>
                          <a:cs typeface="Times New Roman" panose="02020603050405020304" pitchFamily="18" charset="0"/>
                        </a:rPr>
                        <a:t>25</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u="none" strike="noStrike" dirty="0">
                          <a:solidFill>
                            <a:schemeClr val="tx1"/>
                          </a:solidFill>
                          <a:effectLst/>
                          <a:latin typeface="Times New Roman" panose="02020603050405020304" pitchFamily="18" charset="0"/>
                          <a:cs typeface="Times New Roman" panose="02020603050405020304" pitchFamily="18" charset="0"/>
                        </a:rPr>
                        <a:t>29</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u="none" strike="noStrike" dirty="0">
                          <a:solidFill>
                            <a:schemeClr val="tx1"/>
                          </a:solidFill>
                          <a:effectLst/>
                          <a:latin typeface="Times New Roman" panose="02020603050405020304" pitchFamily="18" charset="0"/>
                          <a:cs typeface="Times New Roman" panose="02020603050405020304" pitchFamily="18" charset="0"/>
                        </a:rPr>
                        <a:t>34</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u="none" strike="noStrike" dirty="0">
                          <a:solidFill>
                            <a:schemeClr val="tx1"/>
                          </a:solidFill>
                          <a:effectLst/>
                          <a:latin typeface="Times New Roman" panose="02020603050405020304" pitchFamily="18" charset="0"/>
                          <a:cs typeface="Times New Roman" panose="02020603050405020304" pitchFamily="18" charset="0"/>
                        </a:rPr>
                        <a:t>26</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u="none" strike="noStrike" dirty="0">
                          <a:solidFill>
                            <a:schemeClr val="tx1"/>
                          </a:solidFill>
                          <a:effectLst/>
                          <a:latin typeface="Times New Roman" panose="02020603050405020304" pitchFamily="18" charset="0"/>
                          <a:cs typeface="Times New Roman" panose="02020603050405020304" pitchFamily="18" charset="0"/>
                        </a:rPr>
                        <a:t>27</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u="none" strike="noStrike" dirty="0">
                          <a:solidFill>
                            <a:schemeClr val="tx1"/>
                          </a:solidFill>
                          <a:effectLst/>
                          <a:latin typeface="Times New Roman" panose="02020603050405020304" pitchFamily="18" charset="0"/>
                          <a:cs typeface="Times New Roman" panose="02020603050405020304" pitchFamily="18" charset="0"/>
                        </a:rPr>
                        <a:t>37</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u="none" strike="noStrike" dirty="0">
                          <a:solidFill>
                            <a:schemeClr val="tx1"/>
                          </a:solidFill>
                          <a:effectLst/>
                          <a:latin typeface="Times New Roman" panose="02020603050405020304" pitchFamily="18" charset="0"/>
                          <a:cs typeface="Times New Roman" panose="02020603050405020304" pitchFamily="18" charset="0"/>
                        </a:rPr>
                        <a:t>33</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91716855"/>
                  </a:ext>
                </a:extLst>
              </a:tr>
              <a:tr h="370840">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18</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20</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19</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22</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19</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19</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25</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22</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25</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23</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07396657"/>
                  </a:ext>
                </a:extLst>
              </a:tr>
              <a:tr h="370840">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25</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19</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31</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19</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23</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23</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23</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19</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23</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26</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3494651"/>
                  </a:ext>
                </a:extLst>
              </a:tr>
              <a:tr h="370840">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22</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28</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21</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20</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22</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22</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21</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20</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19</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a:effectLst/>
                          <a:latin typeface="Times New Roman" panose="02020603050405020304" pitchFamily="18" charset="0"/>
                          <a:cs typeface="Times New Roman" panose="02020603050405020304" pitchFamily="18" charset="0"/>
                        </a:rPr>
                        <a:t>21</a:t>
                      </a:r>
                      <a:endParaRPr lang="en-US" sz="2400" b="0" i="0" u="none" strike="noStrike">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147790"/>
                  </a:ext>
                </a:extLst>
              </a:tr>
              <a:tr h="370840">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25</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23</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23</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37</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27</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23</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21</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25</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21</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u="none" strike="noStrike" dirty="0">
                          <a:effectLst/>
                          <a:latin typeface="Times New Roman" panose="02020603050405020304" pitchFamily="18" charset="0"/>
                          <a:cs typeface="Times New Roman" panose="02020603050405020304" pitchFamily="18" charset="0"/>
                        </a:rPr>
                        <a:t>24</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4241151"/>
                  </a:ext>
                </a:extLst>
              </a:tr>
            </a:tbl>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3</a:t>
            </a:fld>
            <a:endParaRPr lang="en-US" dirty="0"/>
          </a:p>
        </p:txBody>
      </p:sp>
    </p:spTree>
    <p:extLst>
      <p:ext uri="{BB962C8B-B14F-4D97-AF65-F5344CB8AC3E}">
        <p14:creationId xmlns:p14="http://schemas.microsoft.com/office/powerpoint/2010/main" val="2120109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Figure 2.8 Bar Graph for Table 2.12</a:t>
            </a:r>
            <a:endParaRPr lang="en-US" dirty="0"/>
          </a:p>
        </p:txBody>
      </p:sp>
      <p:pic>
        <p:nvPicPr>
          <p:cNvPr id="9" name="Content Placeholder 8" descr="Bar graph for vehicles owned, frequency ranging from 0 to 18, has for 0 vehicles owned frequency 2, for 1 vehicle owned frequency 18, for 2 vehicles owned frequency 11, for 3 vehicles owned  frequency 4, for 4 vehicle owned frequency 3, for 5 vehicle owned frequency 2."/>
          <p:cNvPicPr>
            <a:picLocks noGrp="1" noChangeAspect="1"/>
          </p:cNvPicPr>
          <p:nvPr>
            <p:ph sz="quarter" idx="16"/>
          </p:nvPr>
        </p:nvPicPr>
        <p:blipFill>
          <a:blip r:embed="rId2">
            <a:extLst>
              <a:ext uri="{28A0092B-C50C-407E-A947-70E740481C1C}">
                <a14:useLocalDpi xmlns:a14="http://schemas.microsoft.com/office/drawing/2010/main"/>
              </a:ext>
            </a:extLst>
          </a:blip>
          <a:stretch>
            <a:fillRect/>
          </a:stretch>
        </p:blipFill>
        <p:spPr>
          <a:xfrm>
            <a:off x="1991570" y="1361362"/>
            <a:ext cx="4533857" cy="4135275"/>
          </a:xfrm>
          <a:prstGeom prst="rect">
            <a:avLst/>
          </a:prstGeom>
        </p:spPr>
      </p:pic>
      <p:sp>
        <p:nvSpPr>
          <p:cNvPr id="5" name="Slide Number Placeholder 4"/>
          <p:cNvSpPr>
            <a:spLocks noGrp="1"/>
          </p:cNvSpPr>
          <p:nvPr>
            <p:ph type="sldNum" sz="quarter" idx="10"/>
          </p:nvPr>
        </p:nvSpPr>
        <p:spPr/>
        <p:txBody>
          <a:bodyPr/>
          <a:lstStyle/>
          <a:p>
            <a:fld id="{67B19427-F580-D146-B60E-4CADEE75497F}" type="slidenum">
              <a:rPr lang="en-US" smtClean="0"/>
              <a:pPr/>
              <a:t>30</a:t>
            </a:fld>
            <a:endParaRPr lang="en-US" dirty="0"/>
          </a:p>
        </p:txBody>
      </p:sp>
      <p:sp>
        <p:nvSpPr>
          <p:cNvPr id="3" name="TextBox 2">
            <a:extLst>
              <a:ext uri="{FF2B5EF4-FFF2-40B4-BE49-F238E27FC236}">
                <a16:creationId xmlns:a16="http://schemas.microsoft.com/office/drawing/2014/main" id="{A656B9F9-857E-DC43-B701-8919A584FACB}"/>
              </a:ext>
            </a:extLst>
          </p:cNvPr>
          <p:cNvSpPr txBox="1"/>
          <p:nvPr/>
        </p:nvSpPr>
        <p:spPr>
          <a:xfrm>
            <a:off x="397775" y="5524689"/>
            <a:ext cx="8196660" cy="707886"/>
          </a:xfrm>
          <a:prstGeom prst="rect">
            <a:avLst/>
          </a:prstGeom>
          <a:noFill/>
        </p:spPr>
        <p:txBody>
          <a:bodyPr wrap="square" rtlCol="0">
            <a:spAutoFit/>
          </a:bodyPr>
          <a:lstStyle/>
          <a:p>
            <a:r>
              <a:rPr lang="en-US" sz="2000" dirty="0"/>
              <a:t>Since each bin represents a single outcome as opposed to a range of outcomes, we place gaps between the bars.</a:t>
            </a:r>
          </a:p>
        </p:txBody>
      </p:sp>
    </p:spTree>
    <p:extLst>
      <p:ext uri="{BB962C8B-B14F-4D97-AF65-F5344CB8AC3E}">
        <p14:creationId xmlns:p14="http://schemas.microsoft.com/office/powerpoint/2010/main" val="203697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607" y="469096"/>
            <a:ext cx="8534400" cy="570242"/>
          </a:xfrm>
        </p:spPr>
        <p:txBody>
          <a:bodyPr>
            <a:normAutofit/>
          </a:bodyPr>
          <a:lstStyle/>
          <a:p>
            <a:r>
              <a:rPr lang="en-GB" sz="3200" dirty="0"/>
              <a:t>Cumulative Frequency Distributions</a:t>
            </a:r>
            <a:endParaRPr lang="en-US" sz="3200" dirty="0"/>
          </a:p>
        </p:txBody>
      </p:sp>
      <p:sp>
        <p:nvSpPr>
          <p:cNvPr id="3" name="Content Placeholder 2"/>
          <p:cNvSpPr>
            <a:spLocks noGrp="1"/>
          </p:cNvSpPr>
          <p:nvPr>
            <p:ph sz="quarter" idx="15"/>
          </p:nvPr>
        </p:nvSpPr>
        <p:spPr>
          <a:xfrm>
            <a:off x="252016" y="1122969"/>
            <a:ext cx="8879715" cy="1666336"/>
          </a:xfrm>
        </p:spPr>
        <p:txBody>
          <a:bodyPr/>
          <a:lstStyle/>
          <a:p>
            <a:pPr marL="0" indent="0">
              <a:buNone/>
            </a:pPr>
            <a:r>
              <a:rPr lang="en-GB" sz="2800" dirty="0"/>
              <a:t>A </a:t>
            </a:r>
            <a:r>
              <a:rPr lang="en-GB" sz="2800" b="1" dirty="0">
                <a:solidFill>
                  <a:schemeClr val="accent2"/>
                </a:solidFill>
              </a:rPr>
              <a:t>cumulative frequency distribution</a:t>
            </a:r>
            <a:r>
              <a:rPr lang="en-GB" sz="2800" dirty="0">
                <a:solidFill>
                  <a:schemeClr val="accent2"/>
                </a:solidFill>
              </a:rPr>
              <a:t> </a:t>
            </a:r>
            <a:r>
              <a:rPr lang="en-GB" sz="2800" dirty="0"/>
              <a:t>gives the total # of values that fall below the upper boundary of each class.</a:t>
            </a:r>
          </a:p>
          <a:p>
            <a:pPr marL="0" indent="0">
              <a:buNone/>
            </a:pPr>
            <a:r>
              <a:rPr lang="en-GB" sz="2400" dirty="0"/>
              <a:t>Using Table 2.8, reproduced here, prepare a cumulative frequency distribution for the values of the baseball teams.</a:t>
            </a:r>
            <a:endParaRPr lang="en-US" sz="2400" b="1" dirty="0"/>
          </a:p>
          <a:p>
            <a:pPr marL="0" indent="0">
              <a:buNone/>
            </a:pPr>
            <a:endParaRPr lang="en-US" sz="2800" dirty="0"/>
          </a:p>
        </p:txBody>
      </p:sp>
      <p:sp>
        <p:nvSpPr>
          <p:cNvPr id="5" name="Slide Number Placeholder 4"/>
          <p:cNvSpPr>
            <a:spLocks noGrp="1"/>
          </p:cNvSpPr>
          <p:nvPr>
            <p:ph type="sldNum" sz="quarter" idx="10"/>
          </p:nvPr>
        </p:nvSpPr>
        <p:spPr/>
        <p:txBody>
          <a:bodyPr/>
          <a:lstStyle/>
          <a:p>
            <a:fld id="{67B19427-F580-D146-B60E-4CADEE75497F}" type="slidenum">
              <a:rPr lang="en-US" smtClean="0"/>
              <a:pPr/>
              <a:t>31</a:t>
            </a:fld>
            <a:endParaRPr lang="en-US" dirty="0"/>
          </a:p>
        </p:txBody>
      </p:sp>
      <p:graphicFrame>
        <p:nvGraphicFramePr>
          <p:cNvPr id="7" name="Content Placeholder 8" descr="Table is accessible to screenreaders">
            <a:extLst>
              <a:ext uri="{FF2B5EF4-FFF2-40B4-BE49-F238E27FC236}">
                <a16:creationId xmlns:a16="http://schemas.microsoft.com/office/drawing/2014/main" id="{D89DC892-83A0-F047-B4B9-B31B7B8A2C29}"/>
              </a:ext>
            </a:extLst>
          </p:cNvPr>
          <p:cNvGraphicFramePr>
            <a:graphicFrameLocks noGrp="1"/>
          </p:cNvGraphicFramePr>
          <p:nvPr>
            <p:ph sz="quarter" idx="16"/>
            <p:extLst>
              <p:ext uri="{D42A27DB-BD31-4B8C-83A1-F6EECF244321}">
                <p14:modId xmlns:p14="http://schemas.microsoft.com/office/powerpoint/2010/main" val="2022401169"/>
              </p:ext>
            </p:extLst>
          </p:nvPr>
        </p:nvGraphicFramePr>
        <p:xfrm>
          <a:off x="282607" y="3135484"/>
          <a:ext cx="3075073" cy="2865120"/>
        </p:xfrm>
        <a:graphic>
          <a:graphicData uri="http://schemas.openxmlformats.org/drawingml/2006/table">
            <a:tbl>
              <a:tblPr firstRow="1" bandRow="1">
                <a:tableStyleId>{2D5ABB26-0587-4C30-8999-92F81FD0307C}</a:tableStyleId>
              </a:tblPr>
              <a:tblGrid>
                <a:gridCol w="1860753">
                  <a:extLst>
                    <a:ext uri="{9D8B030D-6E8A-4147-A177-3AD203B41FA5}">
                      <a16:colId xmlns:a16="http://schemas.microsoft.com/office/drawing/2014/main" val="20000"/>
                    </a:ext>
                  </a:extLst>
                </a:gridCol>
                <a:gridCol w="1214320">
                  <a:extLst>
                    <a:ext uri="{9D8B030D-6E8A-4147-A177-3AD203B41FA5}">
                      <a16:colId xmlns:a16="http://schemas.microsoft.com/office/drawing/2014/main" val="20001"/>
                    </a:ext>
                  </a:extLst>
                </a:gridCol>
              </a:tblGrid>
              <a:tr h="370840">
                <a:tc>
                  <a:txBody>
                    <a:bodyPr/>
                    <a:lstStyle/>
                    <a:p>
                      <a:pPr algn="ctr"/>
                      <a:r>
                        <a:rPr lang="en-US" b="1" dirty="0">
                          <a:solidFill>
                            <a:schemeClr val="bg1"/>
                          </a:solidFill>
                          <a:latin typeface="Times New Roman" panose="02020603050405020304" pitchFamily="18" charset="0"/>
                          <a:cs typeface="Times New Roman" panose="02020603050405020304" pitchFamily="18" charset="0"/>
                        </a:rPr>
                        <a:t>Value of a team (in million $)</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b="1" dirty="0">
                          <a:solidFill>
                            <a:schemeClr val="bg1"/>
                          </a:solidFill>
                          <a:latin typeface="Times New Roman" panose="02020603050405020304" pitchFamily="18" charset="0"/>
                          <a:cs typeface="Times New Roman" panose="02020603050405020304" pitchFamily="18" charset="0"/>
                        </a:rPr>
                        <a:t># of Teams (</a:t>
                      </a:r>
                      <a:r>
                        <a:rPr lang="en-US" b="1" i="1" dirty="0">
                          <a:solidFill>
                            <a:schemeClr val="bg1"/>
                          </a:solidFill>
                          <a:latin typeface="Times New Roman" panose="02020603050405020304" pitchFamily="18" charset="0"/>
                          <a:cs typeface="Times New Roman" panose="02020603050405020304" pitchFamily="18" charset="0"/>
                        </a:rPr>
                        <a:t>f</a:t>
                      </a:r>
                      <a:r>
                        <a:rPr lang="en-US" b="1" dirty="0">
                          <a:solidFill>
                            <a:schemeClr val="bg1"/>
                          </a:solidFill>
                          <a:latin typeface="Times New Roman" panose="02020603050405020304" pitchFamily="18" charset="0"/>
                          <a:cs typeface="Times New Roman" panose="02020603050405020304" pitchFamily="18" charset="0"/>
                        </a:rPr>
                        <a:t>)</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70840">
                <a:tc>
                  <a:txBody>
                    <a:bodyPr/>
                    <a:lstStyle/>
                    <a:p>
                      <a:pPr algn="ctr"/>
                      <a:r>
                        <a:rPr lang="en-US" dirty="0">
                          <a:latin typeface="Times New Roman" panose="02020603050405020304" pitchFamily="18" charset="0"/>
                          <a:cs typeface="Times New Roman" panose="02020603050405020304" pitchFamily="18" charset="0"/>
                        </a:rPr>
                        <a:t>601–1050</a:t>
                      </a:r>
                    </a:p>
                  </a:txBody>
                  <a:tcPr>
                    <a:lnT w="12700" cap="flat" cmpd="sng" algn="ctr">
                      <a:solidFill>
                        <a:schemeClr val="tx1"/>
                      </a:solidFill>
                      <a:prstDash val="solid"/>
                      <a:round/>
                      <a:headEnd type="none" w="med" len="med"/>
                      <a:tailEnd type="none" w="med" len="med"/>
                    </a:lnT>
                  </a:tcPr>
                </a:tc>
                <a:tc>
                  <a:txBody>
                    <a:bodyPr/>
                    <a:lstStyle/>
                    <a:p>
                      <a:pPr algn="ctr"/>
                      <a:r>
                        <a:rPr lang="en-US" dirty="0">
                          <a:latin typeface="Times New Roman" panose="02020603050405020304" pitchFamily="18" charset="0"/>
                          <a:cs typeface="Times New Roman" panose="02020603050405020304" pitchFamily="18" charset="0"/>
                        </a:rPr>
                        <a:t>16</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ctr"/>
                      <a:r>
                        <a:rPr lang="en-US" dirty="0">
                          <a:latin typeface="Times New Roman" panose="02020603050405020304" pitchFamily="18" charset="0"/>
                          <a:cs typeface="Times New Roman" panose="02020603050405020304" pitchFamily="18" charset="0"/>
                        </a:rPr>
                        <a:t>1051–1500</a:t>
                      </a:r>
                    </a:p>
                  </a:txBody>
                  <a:tcPr/>
                </a:tc>
                <a:tc>
                  <a:txBody>
                    <a:bodyPr/>
                    <a:lstStyle/>
                    <a:p>
                      <a:pPr algn="ctr"/>
                      <a:r>
                        <a:rPr lang="en-US" dirty="0">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10002"/>
                  </a:ext>
                </a:extLst>
              </a:tr>
              <a:tr h="370840">
                <a:tc>
                  <a:txBody>
                    <a:bodyPr/>
                    <a:lstStyle/>
                    <a:p>
                      <a:pPr algn="ctr"/>
                      <a:r>
                        <a:rPr lang="en-US" dirty="0">
                          <a:latin typeface="Times New Roman" panose="02020603050405020304" pitchFamily="18" charset="0"/>
                          <a:cs typeface="Times New Roman" panose="02020603050405020304" pitchFamily="18" charset="0"/>
                        </a:rPr>
                        <a:t>1051–1950</a:t>
                      </a:r>
                    </a:p>
                  </a:txBody>
                  <a:tcPr/>
                </a:tc>
                <a:tc>
                  <a:txBody>
                    <a:bodyPr/>
                    <a:lstStyle/>
                    <a:p>
                      <a:pPr algn="ctr"/>
                      <a:r>
                        <a:rPr lang="en-US" dirty="0">
                          <a:latin typeface="Times New Roman" panose="02020603050405020304" pitchFamily="18" charset="0"/>
                          <a:cs typeface="Times New Roman" panose="02020603050405020304" pitchFamily="18" charset="0"/>
                        </a:rPr>
                        <a:t>1</a:t>
                      </a:r>
                    </a:p>
                  </a:txBody>
                  <a:tcPr/>
                </a:tc>
                <a:extLst>
                  <a:ext uri="{0D108BD9-81ED-4DB2-BD59-A6C34878D82A}">
                    <a16:rowId xmlns:a16="http://schemas.microsoft.com/office/drawing/2014/main" val="10003"/>
                  </a:ext>
                </a:extLst>
              </a:tr>
              <a:tr h="370840">
                <a:tc>
                  <a:txBody>
                    <a:bodyPr/>
                    <a:lstStyle/>
                    <a:p>
                      <a:pPr algn="ctr"/>
                      <a:r>
                        <a:rPr lang="en-US" dirty="0">
                          <a:latin typeface="Times New Roman" panose="02020603050405020304" pitchFamily="18" charset="0"/>
                          <a:cs typeface="Times New Roman" panose="02020603050405020304" pitchFamily="18" charset="0"/>
                        </a:rPr>
                        <a:t>1951–2400</a:t>
                      </a:r>
                    </a:p>
                  </a:txBody>
                  <a:tcPr/>
                </a:tc>
                <a:tc>
                  <a:txBody>
                    <a:bodyPr/>
                    <a:lstStyle/>
                    <a:p>
                      <a:pPr algn="ctr"/>
                      <a:r>
                        <a:rPr lang="en-US" dirty="0">
                          <a:latin typeface="Times New Roman" panose="02020603050405020304" pitchFamily="18" charset="0"/>
                          <a:cs typeface="Times New Roman" panose="02020603050405020304" pitchFamily="18" charset="0"/>
                        </a:rPr>
                        <a:t>3</a:t>
                      </a:r>
                    </a:p>
                  </a:txBody>
                  <a:tcPr/>
                </a:tc>
                <a:extLst>
                  <a:ext uri="{0D108BD9-81ED-4DB2-BD59-A6C34878D82A}">
                    <a16:rowId xmlns:a16="http://schemas.microsoft.com/office/drawing/2014/main" val="10004"/>
                  </a:ext>
                </a:extLst>
              </a:tr>
              <a:tr h="370840">
                <a:tc>
                  <a:txBody>
                    <a:bodyPr/>
                    <a:lstStyle/>
                    <a:p>
                      <a:pPr algn="ctr"/>
                      <a:r>
                        <a:rPr lang="en-US" dirty="0">
                          <a:latin typeface="Times New Roman" panose="02020603050405020304" pitchFamily="18" charset="0"/>
                          <a:cs typeface="Times New Roman" panose="02020603050405020304" pitchFamily="18" charset="0"/>
                        </a:rPr>
                        <a:t>2401–2850</a:t>
                      </a:r>
                    </a:p>
                  </a:txBody>
                  <a:tcPr/>
                </a:tc>
                <a:tc>
                  <a:txBody>
                    <a:bodyPr/>
                    <a:lstStyle/>
                    <a:p>
                      <a:pPr algn="ctr"/>
                      <a:r>
                        <a:rPr lang="en-US" dirty="0">
                          <a:latin typeface="Times New Roman" panose="02020603050405020304" pitchFamily="18" charset="0"/>
                          <a:cs typeface="Times New Roman" panose="02020603050405020304" pitchFamily="18" charset="0"/>
                        </a:rPr>
                        <a:t>0</a:t>
                      </a:r>
                    </a:p>
                  </a:txBody>
                  <a:tcPr/>
                </a:tc>
                <a:extLst>
                  <a:ext uri="{0D108BD9-81ED-4DB2-BD59-A6C34878D82A}">
                    <a16:rowId xmlns:a16="http://schemas.microsoft.com/office/drawing/2014/main" val="10005"/>
                  </a:ext>
                </a:extLst>
              </a:tr>
              <a:tr h="370840">
                <a:tc>
                  <a:txBody>
                    <a:bodyPr/>
                    <a:lstStyle/>
                    <a:p>
                      <a:pPr algn="ctr"/>
                      <a:r>
                        <a:rPr lang="en-US" dirty="0">
                          <a:latin typeface="Times New Roman" panose="02020603050405020304" pitchFamily="18" charset="0"/>
                          <a:cs typeface="Times New Roman" panose="02020603050405020304" pitchFamily="18" charset="0"/>
                        </a:rPr>
                        <a:t>2851–3300</a:t>
                      </a:r>
                    </a:p>
                  </a:txBody>
                  <a:tcPr>
                    <a:lnB w="12700" cap="flat" cmpd="sng" algn="ctr">
                      <a:solidFill>
                        <a:schemeClr val="tx1"/>
                      </a:solidFill>
                      <a:prstDash val="solid"/>
                      <a:round/>
                      <a:headEnd type="none" w="med" len="med"/>
                      <a:tailEnd type="none" w="med" len="med"/>
                    </a:lnB>
                  </a:tcPr>
                </a:tc>
                <a:tc>
                  <a:txBody>
                    <a:bodyPr/>
                    <a:lstStyle/>
                    <a:p>
                      <a:pPr algn="ctr"/>
                      <a:r>
                        <a:rPr lang="en-US" dirty="0">
                          <a:latin typeface="Times New Roman" panose="02020603050405020304" pitchFamily="18" charset="0"/>
                          <a:cs typeface="Times New Roman" panose="02020603050405020304" pitchFamily="18" charset="0"/>
                        </a:rPr>
                        <a:t>1</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8" name="Content Placeholder 8" descr="Table is accessible to screenreaders">
            <a:extLst>
              <a:ext uri="{FF2B5EF4-FFF2-40B4-BE49-F238E27FC236}">
                <a16:creationId xmlns:a16="http://schemas.microsoft.com/office/drawing/2014/main" id="{DBA2762A-01D9-8A4B-8A58-684C2C39FE95}"/>
              </a:ext>
            </a:extLst>
          </p:cNvPr>
          <p:cNvGraphicFramePr>
            <a:graphicFrameLocks/>
          </p:cNvGraphicFramePr>
          <p:nvPr>
            <p:extLst>
              <p:ext uri="{D42A27DB-BD31-4B8C-83A1-F6EECF244321}">
                <p14:modId xmlns:p14="http://schemas.microsoft.com/office/powerpoint/2010/main" val="2366128494"/>
              </p:ext>
            </p:extLst>
          </p:nvPr>
        </p:nvGraphicFramePr>
        <p:xfrm>
          <a:off x="3661260" y="3241587"/>
          <a:ext cx="5388545" cy="2773680"/>
        </p:xfrm>
        <a:graphic>
          <a:graphicData uri="http://schemas.openxmlformats.org/drawingml/2006/table">
            <a:tbl>
              <a:tblPr firstRow="1" bandRow="1">
                <a:tableStyleId>{2D5ABB26-0587-4C30-8999-92F81FD0307C}</a:tableStyleId>
              </a:tblPr>
              <a:tblGrid>
                <a:gridCol w="1821480">
                  <a:extLst>
                    <a:ext uri="{9D8B030D-6E8A-4147-A177-3AD203B41FA5}">
                      <a16:colId xmlns:a16="http://schemas.microsoft.com/office/drawing/2014/main" val="20000"/>
                    </a:ext>
                  </a:extLst>
                </a:gridCol>
                <a:gridCol w="3567065">
                  <a:extLst>
                    <a:ext uri="{9D8B030D-6E8A-4147-A177-3AD203B41FA5}">
                      <a16:colId xmlns:a16="http://schemas.microsoft.com/office/drawing/2014/main" val="20001"/>
                    </a:ext>
                  </a:extLst>
                </a:gridCol>
              </a:tblGrid>
              <a:tr h="389307">
                <a:tc>
                  <a:txBody>
                    <a:bodyPr/>
                    <a:lstStyle/>
                    <a:p>
                      <a:r>
                        <a:rPr lang="en-US" sz="2000" b="1" dirty="0">
                          <a:solidFill>
                            <a:schemeClr val="bg1"/>
                          </a:solidFill>
                          <a:latin typeface="Times New Roman" panose="02020603050405020304" pitchFamily="18" charset="0"/>
                          <a:cs typeface="Times New Roman" panose="02020603050405020304" pitchFamily="18" charset="0"/>
                        </a:rPr>
                        <a:t>Class Limits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000" b="1" dirty="0">
                          <a:solidFill>
                            <a:schemeClr val="bg1"/>
                          </a:solidFill>
                          <a:latin typeface="Times New Roman" panose="02020603050405020304" pitchFamily="18" charset="0"/>
                          <a:cs typeface="Times New Roman" panose="02020603050405020304" pitchFamily="18" charset="0"/>
                        </a:rPr>
                        <a:t>Cumulative Frequency</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89307">
                <a:tc>
                  <a:txBody>
                    <a:bodyPr/>
                    <a:lstStyle/>
                    <a:p>
                      <a:r>
                        <a:rPr lang="en-US" sz="2000" dirty="0">
                          <a:latin typeface="Times New Roman" panose="02020603050405020304" pitchFamily="18" charset="0"/>
                          <a:cs typeface="Times New Roman" panose="02020603050405020304" pitchFamily="18" charset="0"/>
                        </a:rPr>
                        <a:t>601–1050</a:t>
                      </a:r>
                    </a:p>
                  </a:txBody>
                  <a:tcPr>
                    <a:lnT w="12700" cap="flat" cmpd="sng" algn="ctr">
                      <a:solidFill>
                        <a:schemeClr val="tx1"/>
                      </a:solidFill>
                      <a:prstDash val="solid"/>
                      <a:round/>
                      <a:headEnd type="none" w="med" len="med"/>
                      <a:tailEnd type="none" w="med" len="med"/>
                    </a:lnT>
                  </a:tcPr>
                </a:tc>
                <a:tc>
                  <a:txBody>
                    <a:bodyPr/>
                    <a:lstStyle/>
                    <a:p>
                      <a:r>
                        <a:rPr lang="en-US" sz="2000" dirty="0">
                          <a:latin typeface="Times New Roman" panose="02020603050405020304" pitchFamily="18" charset="0"/>
                          <a:cs typeface="Times New Roman" panose="02020603050405020304" pitchFamily="18" charset="0"/>
                        </a:rPr>
                        <a:t>16</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89307">
                <a:tc>
                  <a:txBody>
                    <a:bodyPr/>
                    <a:lstStyle/>
                    <a:p>
                      <a:r>
                        <a:rPr lang="en-US" sz="2000" dirty="0">
                          <a:latin typeface="Times New Roman" panose="02020603050405020304" pitchFamily="18" charset="0"/>
                          <a:cs typeface="Times New Roman" panose="02020603050405020304" pitchFamily="18" charset="0"/>
                        </a:rPr>
                        <a:t>601–1500</a:t>
                      </a:r>
                    </a:p>
                  </a:txBody>
                  <a:tcPr/>
                </a:tc>
                <a:tc>
                  <a:txBody>
                    <a:bodyPr/>
                    <a:lstStyle/>
                    <a:p>
                      <a:r>
                        <a:rPr lang="en-US" sz="2000" dirty="0">
                          <a:latin typeface="Times New Roman" panose="02020603050405020304" pitchFamily="18" charset="0"/>
                          <a:cs typeface="Times New Roman" panose="02020603050405020304" pitchFamily="18" charset="0"/>
                        </a:rPr>
                        <a:t>16 + 9 = 25</a:t>
                      </a:r>
                    </a:p>
                  </a:txBody>
                  <a:tcPr/>
                </a:tc>
                <a:extLst>
                  <a:ext uri="{0D108BD9-81ED-4DB2-BD59-A6C34878D82A}">
                    <a16:rowId xmlns:a16="http://schemas.microsoft.com/office/drawing/2014/main" val="10002"/>
                  </a:ext>
                </a:extLst>
              </a:tr>
              <a:tr h="389307">
                <a:tc>
                  <a:txBody>
                    <a:bodyPr/>
                    <a:lstStyle/>
                    <a:p>
                      <a:r>
                        <a:rPr lang="en-US" sz="2000" dirty="0">
                          <a:latin typeface="Times New Roman" panose="02020603050405020304" pitchFamily="18" charset="0"/>
                          <a:cs typeface="Times New Roman" panose="02020603050405020304" pitchFamily="18" charset="0"/>
                        </a:rPr>
                        <a:t>601–1950</a:t>
                      </a:r>
                    </a:p>
                  </a:txBody>
                  <a:tcPr/>
                </a:tc>
                <a:tc>
                  <a:txBody>
                    <a:bodyPr/>
                    <a:lstStyle/>
                    <a:p>
                      <a:r>
                        <a:rPr lang="en-US" sz="2000" dirty="0">
                          <a:latin typeface="Times New Roman" panose="02020603050405020304" pitchFamily="18" charset="0"/>
                          <a:cs typeface="Times New Roman" panose="02020603050405020304" pitchFamily="18" charset="0"/>
                        </a:rPr>
                        <a:t>16 + 9 + 1 = 26</a:t>
                      </a:r>
                    </a:p>
                  </a:txBody>
                  <a:tcPr/>
                </a:tc>
                <a:extLst>
                  <a:ext uri="{0D108BD9-81ED-4DB2-BD59-A6C34878D82A}">
                    <a16:rowId xmlns:a16="http://schemas.microsoft.com/office/drawing/2014/main" val="10003"/>
                  </a:ext>
                </a:extLst>
              </a:tr>
              <a:tr h="389307">
                <a:tc>
                  <a:txBody>
                    <a:bodyPr/>
                    <a:lstStyle/>
                    <a:p>
                      <a:r>
                        <a:rPr lang="en-US" sz="2000" dirty="0">
                          <a:latin typeface="Times New Roman" panose="02020603050405020304" pitchFamily="18" charset="0"/>
                          <a:cs typeface="Times New Roman" panose="02020603050405020304" pitchFamily="18" charset="0"/>
                        </a:rPr>
                        <a:t>601–2400</a:t>
                      </a:r>
                    </a:p>
                  </a:txBody>
                  <a:tcPr/>
                </a:tc>
                <a:tc>
                  <a:txBody>
                    <a:bodyPr/>
                    <a:lstStyle/>
                    <a:p>
                      <a:r>
                        <a:rPr lang="en-US" sz="2000" dirty="0">
                          <a:latin typeface="Times New Roman" panose="02020603050405020304" pitchFamily="18" charset="0"/>
                          <a:cs typeface="Times New Roman" panose="02020603050405020304" pitchFamily="18" charset="0"/>
                        </a:rPr>
                        <a:t>16 + 9 + 1 + 3 = 29</a:t>
                      </a:r>
                    </a:p>
                  </a:txBody>
                  <a:tcPr/>
                </a:tc>
                <a:extLst>
                  <a:ext uri="{0D108BD9-81ED-4DB2-BD59-A6C34878D82A}">
                    <a16:rowId xmlns:a16="http://schemas.microsoft.com/office/drawing/2014/main" val="10004"/>
                  </a:ext>
                </a:extLst>
              </a:tr>
              <a:tr h="389307">
                <a:tc>
                  <a:txBody>
                    <a:bodyPr/>
                    <a:lstStyle/>
                    <a:p>
                      <a:r>
                        <a:rPr lang="en-US" sz="2000" dirty="0">
                          <a:latin typeface="Times New Roman" panose="02020603050405020304" pitchFamily="18" charset="0"/>
                          <a:cs typeface="Times New Roman" panose="02020603050405020304" pitchFamily="18" charset="0"/>
                        </a:rPr>
                        <a:t>601–2850</a:t>
                      </a:r>
                    </a:p>
                  </a:txBody>
                  <a:tcPr/>
                </a:tc>
                <a:tc>
                  <a:txBody>
                    <a:bodyPr/>
                    <a:lstStyle/>
                    <a:p>
                      <a:r>
                        <a:rPr lang="en-US" sz="2000" dirty="0">
                          <a:latin typeface="Times New Roman" panose="02020603050405020304" pitchFamily="18" charset="0"/>
                          <a:cs typeface="Times New Roman" panose="02020603050405020304" pitchFamily="18" charset="0"/>
                        </a:rPr>
                        <a:t>16 + 9 + 1 + 3 + 0 = 29</a:t>
                      </a:r>
                    </a:p>
                  </a:txBody>
                  <a:tcPr/>
                </a:tc>
                <a:extLst>
                  <a:ext uri="{0D108BD9-81ED-4DB2-BD59-A6C34878D82A}">
                    <a16:rowId xmlns:a16="http://schemas.microsoft.com/office/drawing/2014/main" val="10005"/>
                  </a:ext>
                </a:extLst>
              </a:tr>
              <a:tr h="389307">
                <a:tc>
                  <a:txBody>
                    <a:bodyPr/>
                    <a:lstStyle/>
                    <a:p>
                      <a:r>
                        <a:rPr lang="en-US" sz="2000" dirty="0">
                          <a:latin typeface="Times New Roman" panose="02020603050405020304" pitchFamily="18" charset="0"/>
                          <a:cs typeface="Times New Roman" panose="02020603050405020304" pitchFamily="18" charset="0"/>
                        </a:rPr>
                        <a:t>601–3300</a:t>
                      </a:r>
                    </a:p>
                  </a:txBody>
                  <a:tcPr>
                    <a:lnB w="12700" cap="flat" cmpd="sng" algn="ctr">
                      <a:solidFill>
                        <a:schemeClr val="tx1"/>
                      </a:solidFill>
                      <a:prstDash val="solid"/>
                      <a:round/>
                      <a:headEnd type="none" w="med" len="med"/>
                      <a:tailEnd type="none" w="med" len="med"/>
                    </a:lnB>
                  </a:tcPr>
                </a:tc>
                <a:tc>
                  <a:txBody>
                    <a:bodyPr/>
                    <a:lstStyle/>
                    <a:p>
                      <a:r>
                        <a:rPr lang="en-US" sz="2000" dirty="0">
                          <a:latin typeface="Times New Roman" panose="02020603050405020304" pitchFamily="18" charset="0"/>
                          <a:cs typeface="Times New Roman" panose="02020603050405020304" pitchFamily="18" charset="0"/>
                        </a:rPr>
                        <a:t>16 + 9 +1 + 3 + 0 + 1 = 30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ustDataLst>
      <p:tags r:id="rId1"/>
    </p:custDataLst>
    <p:extLst>
      <p:ext uri="{BB962C8B-B14F-4D97-AF65-F5344CB8AC3E}">
        <p14:creationId xmlns:p14="http://schemas.microsoft.com/office/powerpoint/2010/main" val="191014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7E692-802D-604C-9392-E1189383D6DA}"/>
              </a:ext>
            </a:extLst>
          </p:cNvPr>
          <p:cNvSpPr>
            <a:spLocks noGrp="1"/>
          </p:cNvSpPr>
          <p:nvPr>
            <p:ph type="title"/>
          </p:nvPr>
        </p:nvSpPr>
        <p:spPr>
          <a:xfrm>
            <a:off x="170090" y="762001"/>
            <a:ext cx="8973910" cy="838199"/>
          </a:xfrm>
        </p:spPr>
        <p:txBody>
          <a:bodyPr>
            <a:noAutofit/>
          </a:bodyPr>
          <a:lstStyle/>
          <a:p>
            <a:r>
              <a:rPr lang="en-US" sz="3200" dirty="0" smtClean="0"/>
              <a:t>Cumulative </a:t>
            </a:r>
            <a:r>
              <a:rPr lang="en-GB" sz="3200" dirty="0"/>
              <a:t>Relative Frequency and Percentage</a:t>
            </a:r>
            <a:endParaRPr lang="en-US" sz="3200" dirty="0"/>
          </a:p>
        </p:txBody>
      </p:sp>
      <p:sp>
        <p:nvSpPr>
          <p:cNvPr id="3" name="Content Placeholder 2">
            <a:extLst>
              <a:ext uri="{FF2B5EF4-FFF2-40B4-BE49-F238E27FC236}">
                <a16:creationId xmlns:a16="http://schemas.microsoft.com/office/drawing/2014/main" id="{08631126-A852-E640-97EB-3B8329949A51}"/>
              </a:ext>
            </a:extLst>
          </p:cNvPr>
          <p:cNvSpPr>
            <a:spLocks noGrp="1"/>
          </p:cNvSpPr>
          <p:nvPr>
            <p:ph sz="quarter" idx="15"/>
          </p:nvPr>
        </p:nvSpPr>
        <p:spPr>
          <a:xfrm>
            <a:off x="304800" y="1531625"/>
            <a:ext cx="8534400" cy="986635"/>
          </a:xfrm>
        </p:spPr>
        <p:txBody>
          <a:bodyPr/>
          <a:lstStyle/>
          <a:p>
            <a:pPr marL="0" indent="0">
              <a:buNone/>
            </a:pPr>
            <a:r>
              <a:rPr lang="en-GB" dirty="0"/>
              <a:t>We can represent the cumulative distribution using Relative Frequency and Percentage:</a:t>
            </a:r>
          </a:p>
          <a:p>
            <a:pPr marL="0" indent="0">
              <a:buNone/>
            </a:pPr>
            <a:endParaRPr lang="en-US" dirty="0"/>
          </a:p>
        </p:txBody>
      </p:sp>
      <p:sp>
        <p:nvSpPr>
          <p:cNvPr id="4" name="Slide Number Placeholder 3">
            <a:extLst>
              <a:ext uri="{FF2B5EF4-FFF2-40B4-BE49-F238E27FC236}">
                <a16:creationId xmlns:a16="http://schemas.microsoft.com/office/drawing/2014/main" id="{6BA07ABC-D82B-8341-988B-25862FBAF64A}"/>
              </a:ext>
            </a:extLst>
          </p:cNvPr>
          <p:cNvSpPr>
            <a:spLocks noGrp="1"/>
          </p:cNvSpPr>
          <p:nvPr>
            <p:ph type="sldNum" sz="quarter" idx="10"/>
          </p:nvPr>
        </p:nvSpPr>
        <p:spPr/>
        <p:txBody>
          <a:bodyPr/>
          <a:lstStyle/>
          <a:p>
            <a:fld id="{67B19427-F580-D146-B60E-4CADEE75497F}" type="slidenum">
              <a:rPr lang="en-US" smtClean="0"/>
              <a:pPr/>
              <a:t>32</a:t>
            </a:fld>
            <a:endParaRPr lang="en-US" dirty="0"/>
          </a:p>
        </p:txBody>
      </p:sp>
      <p:graphicFrame>
        <p:nvGraphicFramePr>
          <p:cNvPr id="6" name="Content Placeholder 7" descr="Cumulative relative frequency = start fraction cumulative frequency of a class over total observation in the data set end fraction. Cumulative percentage = left parenthesis, cumulative relative frequency right parenthesis, times 100">
            <a:extLst>
              <a:ext uri="{FF2B5EF4-FFF2-40B4-BE49-F238E27FC236}">
                <a16:creationId xmlns:a16="http://schemas.microsoft.com/office/drawing/2014/main" id="{4F40030D-7E4C-FB43-BA80-EB09446BBF48}"/>
              </a:ext>
            </a:extLst>
          </p:cNvPr>
          <p:cNvGraphicFramePr>
            <a:graphicFrameLocks noChangeAspect="1"/>
          </p:cNvGraphicFramePr>
          <p:nvPr>
            <p:extLst>
              <p:ext uri="{D42A27DB-BD31-4B8C-83A1-F6EECF244321}">
                <p14:modId xmlns:p14="http://schemas.microsoft.com/office/powerpoint/2010/main" val="1988193137"/>
              </p:ext>
            </p:extLst>
          </p:nvPr>
        </p:nvGraphicFramePr>
        <p:xfrm>
          <a:off x="755564" y="2515717"/>
          <a:ext cx="7632872" cy="1185366"/>
        </p:xfrm>
        <a:graphic>
          <a:graphicData uri="http://schemas.openxmlformats.org/presentationml/2006/ole">
            <mc:AlternateContent xmlns:mc="http://schemas.openxmlformats.org/markup-compatibility/2006">
              <mc:Choice xmlns:v="urn:schemas-microsoft-com:vml" Requires="v">
                <p:oleObj spid="_x0000_s17414" name="Equation" r:id="rId4" imgW="8750160" imgH="1358640" progId="Equation.DSMT4">
                  <p:embed/>
                </p:oleObj>
              </mc:Choice>
              <mc:Fallback>
                <p:oleObj name="Equation" r:id="rId4" imgW="8750160" imgH="1358640" progId="Equation.DSMT4">
                  <p:embed/>
                  <p:pic>
                    <p:nvPicPr>
                      <p:cNvPr id="14" name="Content Placeholder 7" descr="Cumulative relative frequency = start fraction cumulative frequency of a class over total observation in the data set end fraction. Cumulative percentage = left parenthesis, cumulative relative frequency right parenthesis, times 100">
                        <a:extLst>
                          <a:ext uri="{FF2B5EF4-FFF2-40B4-BE49-F238E27FC236}">
                            <a16:creationId xmlns:a16="http://schemas.microsoft.com/office/drawing/2014/main" id="{07EE1A80-C1D2-4740-9A69-297FDE147E5B}"/>
                          </a:ext>
                        </a:extLst>
                      </p:cNvPr>
                      <p:cNvPicPr/>
                      <p:nvPr/>
                    </p:nvPicPr>
                    <p:blipFill>
                      <a:blip r:embed="rId5"/>
                      <a:stretch>
                        <a:fillRect/>
                      </a:stretch>
                    </p:blipFill>
                    <p:spPr>
                      <a:xfrm>
                        <a:off x="755564" y="2515717"/>
                        <a:ext cx="7632872" cy="1185366"/>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88664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1376B-38ED-0044-A053-2DDB985D6FEE}"/>
              </a:ext>
            </a:extLst>
          </p:cNvPr>
          <p:cNvSpPr>
            <a:spLocks noGrp="1"/>
          </p:cNvSpPr>
          <p:nvPr>
            <p:ph type="title"/>
          </p:nvPr>
        </p:nvSpPr>
        <p:spPr>
          <a:xfrm>
            <a:off x="170090" y="566040"/>
            <a:ext cx="8803820" cy="1100000"/>
          </a:xfrm>
        </p:spPr>
        <p:txBody>
          <a:bodyPr>
            <a:noAutofit/>
          </a:bodyPr>
          <a:lstStyle/>
          <a:p>
            <a:r>
              <a:rPr lang="en-GB" sz="3200" dirty="0"/>
              <a:t>Cumulative relative frequency and percentage distributions for the values of the baseball teams.</a:t>
            </a:r>
            <a:r>
              <a:rPr lang="en-US" sz="3200" dirty="0"/>
              <a:t/>
            </a:r>
            <a:br>
              <a:rPr lang="en-US" sz="3200" dirty="0"/>
            </a:br>
            <a:endParaRPr lang="en-US" sz="3200" dirty="0"/>
          </a:p>
        </p:txBody>
      </p:sp>
      <p:sp>
        <p:nvSpPr>
          <p:cNvPr id="4" name="Slide Number Placeholder 3">
            <a:extLst>
              <a:ext uri="{FF2B5EF4-FFF2-40B4-BE49-F238E27FC236}">
                <a16:creationId xmlns:a16="http://schemas.microsoft.com/office/drawing/2014/main" id="{14A36E44-4760-AE48-81E9-3A9C1D265313}"/>
              </a:ext>
            </a:extLst>
          </p:cNvPr>
          <p:cNvSpPr>
            <a:spLocks noGrp="1"/>
          </p:cNvSpPr>
          <p:nvPr>
            <p:ph type="sldNum" sz="quarter" idx="10"/>
          </p:nvPr>
        </p:nvSpPr>
        <p:spPr/>
        <p:txBody>
          <a:bodyPr/>
          <a:lstStyle/>
          <a:p>
            <a:fld id="{67B19427-F580-D146-B60E-4CADEE75497F}" type="slidenum">
              <a:rPr lang="en-US" smtClean="0"/>
              <a:pPr/>
              <a:t>33</a:t>
            </a:fld>
            <a:endParaRPr lang="en-US" dirty="0"/>
          </a:p>
        </p:txBody>
      </p:sp>
      <p:graphicFrame>
        <p:nvGraphicFramePr>
          <p:cNvPr id="6" name="Content Placeholder 39" descr="Table is accessible to screenreaders">
            <a:extLst>
              <a:ext uri="{FF2B5EF4-FFF2-40B4-BE49-F238E27FC236}">
                <a16:creationId xmlns:a16="http://schemas.microsoft.com/office/drawing/2014/main" id="{CFDA95B9-0D1F-3249-A525-69DB2E6BFDAD}"/>
              </a:ext>
            </a:extLst>
          </p:cNvPr>
          <p:cNvGraphicFramePr>
            <a:graphicFrameLocks/>
          </p:cNvGraphicFramePr>
          <p:nvPr>
            <p:extLst>
              <p:ext uri="{D42A27DB-BD31-4B8C-83A1-F6EECF244321}">
                <p14:modId xmlns:p14="http://schemas.microsoft.com/office/powerpoint/2010/main" val="1817351406"/>
              </p:ext>
            </p:extLst>
          </p:nvPr>
        </p:nvGraphicFramePr>
        <p:xfrm>
          <a:off x="701355" y="1796822"/>
          <a:ext cx="7589500" cy="4355286"/>
        </p:xfrm>
        <a:graphic>
          <a:graphicData uri="http://schemas.openxmlformats.org/drawingml/2006/table">
            <a:tbl>
              <a:tblPr firstRow="1" bandRow="1">
                <a:tableStyleId>{2D5ABB26-0587-4C30-8999-92F81FD0307C}</a:tableStyleId>
              </a:tblPr>
              <a:tblGrid>
                <a:gridCol w="2529833">
                  <a:extLst>
                    <a:ext uri="{9D8B030D-6E8A-4147-A177-3AD203B41FA5}">
                      <a16:colId xmlns:a16="http://schemas.microsoft.com/office/drawing/2014/main" val="20000"/>
                    </a:ext>
                  </a:extLst>
                </a:gridCol>
                <a:gridCol w="3343675">
                  <a:extLst>
                    <a:ext uri="{9D8B030D-6E8A-4147-A177-3AD203B41FA5}">
                      <a16:colId xmlns:a16="http://schemas.microsoft.com/office/drawing/2014/main" val="20001"/>
                    </a:ext>
                  </a:extLst>
                </a:gridCol>
                <a:gridCol w="1715992">
                  <a:extLst>
                    <a:ext uri="{9D8B030D-6E8A-4147-A177-3AD203B41FA5}">
                      <a16:colId xmlns:a16="http://schemas.microsoft.com/office/drawing/2014/main" val="20002"/>
                    </a:ext>
                  </a:extLst>
                </a:gridCol>
              </a:tblGrid>
              <a:tr h="607160">
                <a:tc>
                  <a:txBody>
                    <a:bodyPr/>
                    <a:lstStyle/>
                    <a:p>
                      <a:pPr algn="ctr"/>
                      <a:r>
                        <a:rPr lang="en-US" sz="2200" b="1" baseline="0" dirty="0">
                          <a:solidFill>
                            <a:schemeClr val="bg1"/>
                          </a:solidFill>
                          <a:latin typeface="Times New Roman" panose="02020603050405020304" pitchFamily="18" charset="0"/>
                          <a:cs typeface="Times New Roman" panose="02020603050405020304" pitchFamily="18" charset="0"/>
                        </a:rPr>
                        <a:t>Class Limits</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200" b="1" baseline="0" dirty="0">
                          <a:solidFill>
                            <a:schemeClr val="bg1"/>
                          </a:solidFill>
                          <a:latin typeface="Times New Roman" panose="02020603050405020304" pitchFamily="18" charset="0"/>
                          <a:cs typeface="Times New Roman" panose="02020603050405020304" pitchFamily="18" charset="0"/>
                        </a:rPr>
                        <a:t>Cumulative</a:t>
                      </a:r>
                    </a:p>
                    <a:p>
                      <a:pPr algn="ctr"/>
                      <a:r>
                        <a:rPr lang="en-US" sz="2200" b="1" baseline="0" dirty="0">
                          <a:solidFill>
                            <a:schemeClr val="bg1"/>
                          </a:solidFill>
                          <a:latin typeface="Times New Roman" panose="02020603050405020304" pitchFamily="18" charset="0"/>
                          <a:cs typeface="Times New Roman" panose="02020603050405020304" pitchFamily="18" charset="0"/>
                        </a:rPr>
                        <a:t>Relative Frequency</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200" b="1" baseline="0" dirty="0">
                          <a:solidFill>
                            <a:schemeClr val="bg1"/>
                          </a:solidFill>
                          <a:latin typeface="Times New Roman" panose="02020603050405020304" pitchFamily="18" charset="0"/>
                          <a:cs typeface="Times New Roman" panose="02020603050405020304" pitchFamily="18" charset="0"/>
                        </a:rPr>
                        <a:t>Cumulative Percentage</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598881">
                <a:tc>
                  <a:txBody>
                    <a:bodyPr/>
                    <a:lstStyle/>
                    <a:p>
                      <a:pPr algn="ctr"/>
                      <a:r>
                        <a:rPr lang="en-US" sz="2200" baseline="0" dirty="0">
                          <a:latin typeface="Times New Roman" panose="02020603050405020304" pitchFamily="18" charset="0"/>
                          <a:cs typeface="Times New Roman" panose="02020603050405020304" pitchFamily="18" charset="0"/>
                        </a:rPr>
                        <a:t>601-1050</a:t>
                      </a:r>
                    </a:p>
                  </a:txBody>
                  <a:tcPr>
                    <a:lnT w="12700" cap="flat" cmpd="sng" algn="ctr">
                      <a:solidFill>
                        <a:schemeClr val="tx1"/>
                      </a:solidFill>
                      <a:prstDash val="solid"/>
                      <a:round/>
                      <a:headEnd type="none" w="med" len="med"/>
                      <a:tailEnd type="none" w="med" len="med"/>
                    </a:lnT>
                  </a:tcPr>
                </a:tc>
                <a:tc>
                  <a:txBody>
                    <a:bodyPr/>
                    <a:lstStyle/>
                    <a:p>
                      <a:pPr algn="ctr"/>
                      <a:r>
                        <a:rPr lang="en-US" sz="2200" baseline="0" dirty="0">
                          <a:solidFill>
                            <a:schemeClr val="bg1"/>
                          </a:solidFill>
                          <a:latin typeface="Times New Roman" panose="02020603050405020304" pitchFamily="18" charset="0"/>
                          <a:cs typeface="Times New Roman" panose="02020603050405020304" pitchFamily="18" charset="0"/>
                        </a:rPr>
                        <a:t>16 over 30 = .5333</a:t>
                      </a:r>
                    </a:p>
                  </a:txBody>
                  <a:tcPr>
                    <a:lnT w="12700" cap="flat" cmpd="sng" algn="ctr">
                      <a:solidFill>
                        <a:schemeClr val="tx1"/>
                      </a:solidFill>
                      <a:prstDash val="solid"/>
                      <a:round/>
                      <a:headEnd type="none" w="med" len="med"/>
                      <a:tailEnd type="none" w="med" len="med"/>
                    </a:lnT>
                  </a:tcPr>
                </a:tc>
                <a:tc>
                  <a:txBody>
                    <a:bodyPr/>
                    <a:lstStyle/>
                    <a:p>
                      <a:pPr algn="ctr"/>
                      <a:r>
                        <a:rPr lang="en-US" sz="2200" baseline="0" dirty="0">
                          <a:latin typeface="Times New Roman" panose="02020603050405020304" pitchFamily="18" charset="0"/>
                          <a:cs typeface="Times New Roman" panose="02020603050405020304" pitchFamily="18" charset="0"/>
                        </a:rPr>
                        <a:t>53.33</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598881">
                <a:tc>
                  <a:txBody>
                    <a:bodyPr/>
                    <a:lstStyle/>
                    <a:p>
                      <a:pPr algn="ctr"/>
                      <a:r>
                        <a:rPr lang="en-US" sz="2200" baseline="0" dirty="0">
                          <a:latin typeface="Times New Roman" panose="02020603050405020304" pitchFamily="18" charset="0"/>
                          <a:cs typeface="Times New Roman" panose="02020603050405020304" pitchFamily="18" charset="0"/>
                        </a:rPr>
                        <a:t>601-1500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aseline="0" dirty="0">
                          <a:solidFill>
                            <a:schemeClr val="bg1"/>
                          </a:solidFill>
                          <a:latin typeface="Times New Roman" panose="02020603050405020304" pitchFamily="18" charset="0"/>
                          <a:cs typeface="Times New Roman" panose="02020603050405020304" pitchFamily="18" charset="0"/>
                        </a:rPr>
                        <a:t>25 over 30 = .8333</a:t>
                      </a:r>
                    </a:p>
                  </a:txBody>
                  <a:tcPr/>
                </a:tc>
                <a:tc>
                  <a:txBody>
                    <a:bodyPr/>
                    <a:lstStyle/>
                    <a:p>
                      <a:pPr algn="ctr"/>
                      <a:r>
                        <a:rPr lang="en-US" sz="2200" baseline="0" dirty="0">
                          <a:latin typeface="Times New Roman" panose="02020603050405020304" pitchFamily="18" charset="0"/>
                          <a:cs typeface="Times New Roman" panose="02020603050405020304" pitchFamily="18" charset="0"/>
                        </a:rPr>
                        <a:t>83.33</a:t>
                      </a:r>
                    </a:p>
                  </a:txBody>
                  <a:tcPr/>
                </a:tc>
                <a:extLst>
                  <a:ext uri="{0D108BD9-81ED-4DB2-BD59-A6C34878D82A}">
                    <a16:rowId xmlns:a16="http://schemas.microsoft.com/office/drawing/2014/main" val="10002"/>
                  </a:ext>
                </a:extLst>
              </a:tr>
              <a:tr h="598881">
                <a:tc>
                  <a:txBody>
                    <a:bodyPr/>
                    <a:lstStyle/>
                    <a:p>
                      <a:pPr algn="ctr"/>
                      <a:r>
                        <a:rPr lang="en-US" sz="2200" baseline="0" dirty="0">
                          <a:latin typeface="Times New Roman" panose="02020603050405020304" pitchFamily="18" charset="0"/>
                          <a:cs typeface="Times New Roman" panose="02020603050405020304" pitchFamily="18" charset="0"/>
                        </a:rPr>
                        <a:t>601-1950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aseline="0" dirty="0">
                          <a:solidFill>
                            <a:schemeClr val="bg1"/>
                          </a:solidFill>
                          <a:latin typeface="Times New Roman" panose="02020603050405020304" pitchFamily="18" charset="0"/>
                          <a:cs typeface="Times New Roman" panose="02020603050405020304" pitchFamily="18" charset="0"/>
                        </a:rPr>
                        <a:t>26 over 30 = .8667</a:t>
                      </a:r>
                    </a:p>
                  </a:txBody>
                  <a:tcPr/>
                </a:tc>
                <a:tc>
                  <a:txBody>
                    <a:bodyPr/>
                    <a:lstStyle/>
                    <a:p>
                      <a:pPr algn="ctr"/>
                      <a:r>
                        <a:rPr lang="en-US" sz="2200" baseline="0" dirty="0">
                          <a:latin typeface="Times New Roman" panose="02020603050405020304" pitchFamily="18" charset="0"/>
                          <a:cs typeface="Times New Roman" panose="02020603050405020304" pitchFamily="18" charset="0"/>
                        </a:rPr>
                        <a:t>86.67</a:t>
                      </a:r>
                    </a:p>
                  </a:txBody>
                  <a:tcPr/>
                </a:tc>
                <a:extLst>
                  <a:ext uri="{0D108BD9-81ED-4DB2-BD59-A6C34878D82A}">
                    <a16:rowId xmlns:a16="http://schemas.microsoft.com/office/drawing/2014/main" val="10003"/>
                  </a:ext>
                </a:extLst>
              </a:tr>
              <a:tr h="598881">
                <a:tc>
                  <a:txBody>
                    <a:bodyPr/>
                    <a:lstStyle/>
                    <a:p>
                      <a:pPr algn="ctr"/>
                      <a:r>
                        <a:rPr lang="en-US" sz="2200" baseline="0" dirty="0">
                          <a:latin typeface="Times New Roman" panose="02020603050405020304" pitchFamily="18" charset="0"/>
                          <a:cs typeface="Times New Roman" panose="02020603050405020304" pitchFamily="18" charset="0"/>
                        </a:rPr>
                        <a:t>601-2400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aseline="0" dirty="0">
                          <a:solidFill>
                            <a:schemeClr val="bg1"/>
                          </a:solidFill>
                          <a:latin typeface="Times New Roman" panose="02020603050405020304" pitchFamily="18" charset="0"/>
                          <a:cs typeface="Times New Roman" panose="02020603050405020304" pitchFamily="18" charset="0"/>
                        </a:rPr>
                        <a:t>29 over 30 = .9667</a:t>
                      </a:r>
                    </a:p>
                  </a:txBody>
                  <a:tcPr/>
                </a:tc>
                <a:tc>
                  <a:txBody>
                    <a:bodyPr/>
                    <a:lstStyle/>
                    <a:p>
                      <a:pPr algn="ctr"/>
                      <a:r>
                        <a:rPr lang="en-US" sz="2200" baseline="0" dirty="0">
                          <a:latin typeface="Times New Roman" panose="02020603050405020304" pitchFamily="18" charset="0"/>
                          <a:cs typeface="Times New Roman" panose="02020603050405020304" pitchFamily="18" charset="0"/>
                        </a:rPr>
                        <a:t>96.67</a:t>
                      </a:r>
                    </a:p>
                  </a:txBody>
                  <a:tcPr/>
                </a:tc>
                <a:extLst>
                  <a:ext uri="{0D108BD9-81ED-4DB2-BD59-A6C34878D82A}">
                    <a16:rowId xmlns:a16="http://schemas.microsoft.com/office/drawing/2014/main" val="10004"/>
                  </a:ext>
                </a:extLst>
              </a:tr>
              <a:tr h="598881">
                <a:tc>
                  <a:txBody>
                    <a:bodyPr/>
                    <a:lstStyle/>
                    <a:p>
                      <a:pPr algn="ctr"/>
                      <a:r>
                        <a:rPr lang="en-US" sz="2200" baseline="0" dirty="0">
                          <a:latin typeface="Times New Roman" panose="02020603050405020304" pitchFamily="18" charset="0"/>
                          <a:cs typeface="Times New Roman" panose="02020603050405020304" pitchFamily="18" charset="0"/>
                        </a:rPr>
                        <a:t>601-2850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aseline="0" dirty="0">
                          <a:solidFill>
                            <a:schemeClr val="bg1"/>
                          </a:solidFill>
                          <a:latin typeface="Times New Roman" panose="02020603050405020304" pitchFamily="18" charset="0"/>
                          <a:cs typeface="Times New Roman" panose="02020603050405020304" pitchFamily="18" charset="0"/>
                        </a:rPr>
                        <a:t>29 over 30 = .9667</a:t>
                      </a:r>
                    </a:p>
                  </a:txBody>
                  <a:tcPr/>
                </a:tc>
                <a:tc>
                  <a:txBody>
                    <a:bodyPr/>
                    <a:lstStyle/>
                    <a:p>
                      <a:pPr algn="ctr"/>
                      <a:r>
                        <a:rPr lang="en-US" sz="2200" baseline="0" dirty="0">
                          <a:latin typeface="Times New Roman" panose="02020603050405020304" pitchFamily="18" charset="0"/>
                          <a:cs typeface="Times New Roman" panose="02020603050405020304" pitchFamily="18" charset="0"/>
                        </a:rPr>
                        <a:t>96.67</a:t>
                      </a:r>
                    </a:p>
                  </a:txBody>
                  <a:tcPr/>
                </a:tc>
                <a:extLst>
                  <a:ext uri="{0D108BD9-81ED-4DB2-BD59-A6C34878D82A}">
                    <a16:rowId xmlns:a16="http://schemas.microsoft.com/office/drawing/2014/main" val="10005"/>
                  </a:ext>
                </a:extLst>
              </a:tr>
              <a:tr h="598881">
                <a:tc>
                  <a:txBody>
                    <a:bodyPr/>
                    <a:lstStyle/>
                    <a:p>
                      <a:pPr algn="ctr"/>
                      <a:r>
                        <a:rPr lang="en-US" sz="2200" baseline="0" dirty="0">
                          <a:latin typeface="Times New Roman" panose="02020603050405020304" pitchFamily="18" charset="0"/>
                          <a:cs typeface="Times New Roman" panose="02020603050405020304" pitchFamily="18" charset="0"/>
                        </a:rPr>
                        <a:t>601-3300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aseline="0" dirty="0">
                          <a:solidFill>
                            <a:schemeClr val="bg1"/>
                          </a:solidFill>
                          <a:latin typeface="Times New Roman" panose="02020603050405020304" pitchFamily="18" charset="0"/>
                          <a:cs typeface="Times New Roman" panose="02020603050405020304" pitchFamily="18" charset="0"/>
                        </a:rPr>
                        <a:t>30 over 30 = 1.000</a:t>
                      </a:r>
                    </a:p>
                  </a:txBody>
                  <a:tcPr/>
                </a:tc>
                <a:tc>
                  <a:txBody>
                    <a:bodyPr/>
                    <a:lstStyle/>
                    <a:p>
                      <a:pPr algn="ctr"/>
                      <a:r>
                        <a:rPr lang="en-US" sz="2200" baseline="0" dirty="0">
                          <a:latin typeface="Times New Roman" panose="02020603050405020304" pitchFamily="18" charset="0"/>
                          <a:cs typeface="Times New Roman" panose="02020603050405020304" pitchFamily="18" charset="0"/>
                        </a:rPr>
                        <a:t>100.00</a:t>
                      </a:r>
                    </a:p>
                  </a:txBody>
                  <a:tcPr/>
                </a:tc>
                <a:extLst>
                  <a:ext uri="{0D108BD9-81ED-4DB2-BD59-A6C34878D82A}">
                    <a16:rowId xmlns:a16="http://schemas.microsoft.com/office/drawing/2014/main" val="10006"/>
                  </a:ext>
                </a:extLst>
              </a:tr>
            </a:tbl>
          </a:graphicData>
        </a:graphic>
      </p:graphicFrame>
      <p:graphicFrame>
        <p:nvGraphicFramePr>
          <p:cNvPr id="7" name="Content Placeholder 33" descr="Image description is in table cell">
            <a:extLst>
              <a:ext uri="{FF2B5EF4-FFF2-40B4-BE49-F238E27FC236}">
                <a16:creationId xmlns:a16="http://schemas.microsoft.com/office/drawing/2014/main" id="{FA361990-C76C-B84A-8A1D-5742FAF439AD}"/>
              </a:ext>
            </a:extLst>
          </p:cNvPr>
          <p:cNvGraphicFramePr>
            <a:graphicFrameLocks noChangeAspect="1"/>
          </p:cNvGraphicFramePr>
          <p:nvPr>
            <p:extLst>
              <p:ext uri="{D42A27DB-BD31-4B8C-83A1-F6EECF244321}">
                <p14:modId xmlns:p14="http://schemas.microsoft.com/office/powerpoint/2010/main" val="2700719391"/>
              </p:ext>
            </p:extLst>
          </p:nvPr>
        </p:nvGraphicFramePr>
        <p:xfrm>
          <a:off x="4192525" y="2670050"/>
          <a:ext cx="899102" cy="484909"/>
        </p:xfrm>
        <a:graphic>
          <a:graphicData uri="http://schemas.openxmlformats.org/presentationml/2006/ole">
            <mc:AlternateContent xmlns:mc="http://schemas.openxmlformats.org/markup-compatibility/2006">
              <mc:Choice xmlns:v="urn:schemas-microsoft-com:vml" Requires="v">
                <p:oleObj spid="_x0000_s18463" name="Equation" r:id="rId4" imgW="1130040" imgH="609480" progId="Equation.DSMT4">
                  <p:embed/>
                </p:oleObj>
              </mc:Choice>
              <mc:Fallback>
                <p:oleObj name="Equation" r:id="rId4" imgW="1130040" imgH="609480" progId="Equation.DSMT4">
                  <p:embed/>
                  <p:pic>
                    <p:nvPicPr>
                      <p:cNvPr id="34" name="Content Placeholder 33" descr="Image description is in table cell">
                        <a:extLst>
                          <a:ext uri="{FF2B5EF4-FFF2-40B4-BE49-F238E27FC236}">
                            <a16:creationId xmlns:a16="http://schemas.microsoft.com/office/drawing/2014/main" id="{C1FCD5A6-FB8B-4B1B-9CA2-03DFA36C787D}"/>
                          </a:ext>
                        </a:extLst>
                      </p:cNvPr>
                      <p:cNvPicPr/>
                      <p:nvPr/>
                    </p:nvPicPr>
                    <p:blipFill>
                      <a:blip r:embed="rId5"/>
                      <a:stretch>
                        <a:fillRect/>
                      </a:stretch>
                    </p:blipFill>
                    <p:spPr>
                      <a:xfrm>
                        <a:off x="4192525" y="2670050"/>
                        <a:ext cx="899102" cy="484909"/>
                      </a:xfrm>
                      <a:prstGeom prst="rect">
                        <a:avLst/>
                      </a:prstGeom>
                    </p:spPr>
                  </p:pic>
                </p:oleObj>
              </mc:Fallback>
            </mc:AlternateContent>
          </a:graphicData>
        </a:graphic>
      </p:graphicFrame>
      <p:graphicFrame>
        <p:nvGraphicFramePr>
          <p:cNvPr id="8" name="Content Placeholder 34" descr="Image description is in table cell">
            <a:extLst>
              <a:ext uri="{FF2B5EF4-FFF2-40B4-BE49-F238E27FC236}">
                <a16:creationId xmlns:a16="http://schemas.microsoft.com/office/drawing/2014/main" id="{E7AB817F-EEAD-C843-82C9-9605BF82CA38}"/>
              </a:ext>
            </a:extLst>
          </p:cNvPr>
          <p:cNvGraphicFramePr>
            <a:graphicFrameLocks noChangeAspect="1"/>
          </p:cNvGraphicFramePr>
          <p:nvPr>
            <p:extLst>
              <p:ext uri="{D42A27DB-BD31-4B8C-83A1-F6EECF244321}">
                <p14:modId xmlns:p14="http://schemas.microsoft.com/office/powerpoint/2010/main" val="335973052"/>
              </p:ext>
            </p:extLst>
          </p:nvPr>
        </p:nvGraphicFramePr>
        <p:xfrm>
          <a:off x="4192525" y="3264708"/>
          <a:ext cx="842169" cy="467872"/>
        </p:xfrm>
        <a:graphic>
          <a:graphicData uri="http://schemas.openxmlformats.org/presentationml/2006/ole">
            <mc:AlternateContent xmlns:mc="http://schemas.openxmlformats.org/markup-compatibility/2006">
              <mc:Choice xmlns:v="urn:schemas-microsoft-com:vml" Requires="v">
                <p:oleObj spid="_x0000_s18464" name="Equation" r:id="rId6" imgW="1143000" imgH="634680" progId="Equation.DSMT4">
                  <p:embed/>
                </p:oleObj>
              </mc:Choice>
              <mc:Fallback>
                <p:oleObj name="Equation" r:id="rId6" imgW="1143000" imgH="634680" progId="Equation.DSMT4">
                  <p:embed/>
                  <p:pic>
                    <p:nvPicPr>
                      <p:cNvPr id="35" name="Content Placeholder 34" descr="Image description is in table cell">
                        <a:extLst>
                          <a:ext uri="{FF2B5EF4-FFF2-40B4-BE49-F238E27FC236}">
                            <a16:creationId xmlns:a16="http://schemas.microsoft.com/office/drawing/2014/main" id="{045B7EC5-04DB-4567-8176-A7E87E9BB0C7}"/>
                          </a:ext>
                        </a:extLst>
                      </p:cNvPr>
                      <p:cNvPicPr/>
                      <p:nvPr/>
                    </p:nvPicPr>
                    <p:blipFill>
                      <a:blip r:embed="rId7"/>
                      <a:stretch>
                        <a:fillRect/>
                      </a:stretch>
                    </p:blipFill>
                    <p:spPr>
                      <a:xfrm>
                        <a:off x="4192525" y="3264708"/>
                        <a:ext cx="842169" cy="467872"/>
                      </a:xfrm>
                      <a:prstGeom prst="rect">
                        <a:avLst/>
                      </a:prstGeom>
                    </p:spPr>
                  </p:pic>
                </p:oleObj>
              </mc:Fallback>
            </mc:AlternateContent>
          </a:graphicData>
        </a:graphic>
      </p:graphicFrame>
      <p:graphicFrame>
        <p:nvGraphicFramePr>
          <p:cNvPr id="9" name="Content Placeholder 35" descr="Image description is in table cell">
            <a:extLst>
              <a:ext uri="{FF2B5EF4-FFF2-40B4-BE49-F238E27FC236}">
                <a16:creationId xmlns:a16="http://schemas.microsoft.com/office/drawing/2014/main" id="{6E6BD5A5-05E4-0949-B351-26D7CFC33FE8}"/>
              </a:ext>
            </a:extLst>
          </p:cNvPr>
          <p:cNvGraphicFramePr>
            <a:graphicFrameLocks noChangeAspect="1"/>
          </p:cNvGraphicFramePr>
          <p:nvPr>
            <p:extLst>
              <p:ext uri="{D42A27DB-BD31-4B8C-83A1-F6EECF244321}">
                <p14:modId xmlns:p14="http://schemas.microsoft.com/office/powerpoint/2010/main" val="1488508373"/>
              </p:ext>
            </p:extLst>
          </p:nvPr>
        </p:nvGraphicFramePr>
        <p:xfrm>
          <a:off x="4160364" y="3863363"/>
          <a:ext cx="867006" cy="476377"/>
        </p:xfrm>
        <a:graphic>
          <a:graphicData uri="http://schemas.openxmlformats.org/presentationml/2006/ole">
            <mc:AlternateContent xmlns:mc="http://schemas.openxmlformats.org/markup-compatibility/2006">
              <mc:Choice xmlns:v="urn:schemas-microsoft-com:vml" Requires="v">
                <p:oleObj spid="_x0000_s18465" name="Equation" r:id="rId8" imgW="1155600" imgH="634680" progId="Equation.DSMT4">
                  <p:embed/>
                </p:oleObj>
              </mc:Choice>
              <mc:Fallback>
                <p:oleObj name="Equation" r:id="rId8" imgW="1155600" imgH="634680" progId="Equation.DSMT4">
                  <p:embed/>
                  <p:pic>
                    <p:nvPicPr>
                      <p:cNvPr id="36" name="Content Placeholder 35" descr="Image description is in table cell">
                        <a:extLst>
                          <a:ext uri="{FF2B5EF4-FFF2-40B4-BE49-F238E27FC236}">
                            <a16:creationId xmlns:a16="http://schemas.microsoft.com/office/drawing/2014/main" id="{90ADF2F6-5B0E-493D-A414-55F73320E0D4}"/>
                          </a:ext>
                        </a:extLst>
                      </p:cNvPr>
                      <p:cNvPicPr/>
                      <p:nvPr/>
                    </p:nvPicPr>
                    <p:blipFill>
                      <a:blip r:embed="rId9"/>
                      <a:stretch>
                        <a:fillRect/>
                      </a:stretch>
                    </p:blipFill>
                    <p:spPr>
                      <a:xfrm>
                        <a:off x="4160364" y="3863363"/>
                        <a:ext cx="867006" cy="476377"/>
                      </a:xfrm>
                      <a:prstGeom prst="rect">
                        <a:avLst/>
                      </a:prstGeom>
                    </p:spPr>
                  </p:pic>
                </p:oleObj>
              </mc:Fallback>
            </mc:AlternateContent>
          </a:graphicData>
        </a:graphic>
      </p:graphicFrame>
      <p:graphicFrame>
        <p:nvGraphicFramePr>
          <p:cNvPr id="10" name="Content Placeholder 36" descr="Image description is in table cell">
            <a:extLst>
              <a:ext uri="{FF2B5EF4-FFF2-40B4-BE49-F238E27FC236}">
                <a16:creationId xmlns:a16="http://schemas.microsoft.com/office/drawing/2014/main" id="{061DA061-DA6F-D74C-AD5E-9D40707BEE9C}"/>
              </a:ext>
            </a:extLst>
          </p:cNvPr>
          <p:cNvGraphicFramePr>
            <a:graphicFrameLocks noChangeAspect="1"/>
          </p:cNvGraphicFramePr>
          <p:nvPr>
            <p:extLst>
              <p:ext uri="{D42A27DB-BD31-4B8C-83A1-F6EECF244321}">
                <p14:modId xmlns:p14="http://schemas.microsoft.com/office/powerpoint/2010/main" val="226235838"/>
              </p:ext>
            </p:extLst>
          </p:nvPr>
        </p:nvGraphicFramePr>
        <p:xfrm>
          <a:off x="4192525" y="4485890"/>
          <a:ext cx="839038" cy="461010"/>
        </p:xfrm>
        <a:graphic>
          <a:graphicData uri="http://schemas.openxmlformats.org/presentationml/2006/ole">
            <mc:AlternateContent xmlns:mc="http://schemas.openxmlformats.org/markup-compatibility/2006">
              <mc:Choice xmlns:v="urn:schemas-microsoft-com:vml" Requires="v">
                <p:oleObj spid="_x0000_s18466" name="Equation" r:id="rId10" imgW="1155600" imgH="634680" progId="Equation.DSMT4">
                  <p:embed/>
                </p:oleObj>
              </mc:Choice>
              <mc:Fallback>
                <p:oleObj name="Equation" r:id="rId10" imgW="1155600" imgH="634680" progId="Equation.DSMT4">
                  <p:embed/>
                  <p:pic>
                    <p:nvPicPr>
                      <p:cNvPr id="37" name="Content Placeholder 36" descr="Image description is in table cell">
                        <a:extLst>
                          <a:ext uri="{FF2B5EF4-FFF2-40B4-BE49-F238E27FC236}">
                            <a16:creationId xmlns:a16="http://schemas.microsoft.com/office/drawing/2014/main" id="{D56728FC-EF80-4742-8B4B-9FC8064A800E}"/>
                          </a:ext>
                        </a:extLst>
                      </p:cNvPr>
                      <p:cNvPicPr/>
                      <p:nvPr/>
                    </p:nvPicPr>
                    <p:blipFill>
                      <a:blip r:embed="rId11"/>
                      <a:stretch>
                        <a:fillRect/>
                      </a:stretch>
                    </p:blipFill>
                    <p:spPr>
                      <a:xfrm>
                        <a:off x="4192525" y="4485890"/>
                        <a:ext cx="839038" cy="461010"/>
                      </a:xfrm>
                      <a:prstGeom prst="rect">
                        <a:avLst/>
                      </a:prstGeom>
                    </p:spPr>
                  </p:pic>
                </p:oleObj>
              </mc:Fallback>
            </mc:AlternateContent>
          </a:graphicData>
        </a:graphic>
      </p:graphicFrame>
      <p:graphicFrame>
        <p:nvGraphicFramePr>
          <p:cNvPr id="11" name="Content Placeholder 37" descr="Image description is in table cell">
            <a:extLst>
              <a:ext uri="{FF2B5EF4-FFF2-40B4-BE49-F238E27FC236}">
                <a16:creationId xmlns:a16="http://schemas.microsoft.com/office/drawing/2014/main" id="{50B98C84-BBA4-8A4D-929E-27F0C60C1CB9}"/>
              </a:ext>
            </a:extLst>
          </p:cNvPr>
          <p:cNvGraphicFramePr>
            <a:graphicFrameLocks noChangeAspect="1"/>
          </p:cNvGraphicFramePr>
          <p:nvPr>
            <p:extLst>
              <p:ext uri="{D42A27DB-BD31-4B8C-83A1-F6EECF244321}">
                <p14:modId xmlns:p14="http://schemas.microsoft.com/office/powerpoint/2010/main" val="3631011422"/>
              </p:ext>
            </p:extLst>
          </p:nvPr>
        </p:nvGraphicFramePr>
        <p:xfrm>
          <a:off x="4116630" y="5098690"/>
          <a:ext cx="922942" cy="507111"/>
        </p:xfrm>
        <a:graphic>
          <a:graphicData uri="http://schemas.openxmlformats.org/presentationml/2006/ole">
            <mc:AlternateContent xmlns:mc="http://schemas.openxmlformats.org/markup-compatibility/2006">
              <mc:Choice xmlns:v="urn:schemas-microsoft-com:vml" Requires="v">
                <p:oleObj spid="_x0000_s18467" name="Equation" r:id="rId12" imgW="1155600" imgH="634680" progId="Equation.DSMT4">
                  <p:embed/>
                </p:oleObj>
              </mc:Choice>
              <mc:Fallback>
                <p:oleObj name="Equation" r:id="rId12" imgW="1155600" imgH="634680" progId="Equation.DSMT4">
                  <p:embed/>
                  <p:pic>
                    <p:nvPicPr>
                      <p:cNvPr id="38" name="Content Placeholder 37" descr="Image description is in table cell">
                        <a:extLst>
                          <a:ext uri="{FF2B5EF4-FFF2-40B4-BE49-F238E27FC236}">
                            <a16:creationId xmlns:a16="http://schemas.microsoft.com/office/drawing/2014/main" id="{813E7D8A-D7A0-40A4-9B6F-FB2C6879E766}"/>
                          </a:ext>
                        </a:extLst>
                      </p:cNvPr>
                      <p:cNvPicPr/>
                      <p:nvPr/>
                    </p:nvPicPr>
                    <p:blipFill>
                      <a:blip r:embed="rId11"/>
                      <a:stretch>
                        <a:fillRect/>
                      </a:stretch>
                    </p:blipFill>
                    <p:spPr>
                      <a:xfrm>
                        <a:off x="4116630" y="5098690"/>
                        <a:ext cx="922942" cy="507111"/>
                      </a:xfrm>
                      <a:prstGeom prst="rect">
                        <a:avLst/>
                      </a:prstGeom>
                    </p:spPr>
                  </p:pic>
                </p:oleObj>
              </mc:Fallback>
            </mc:AlternateContent>
          </a:graphicData>
        </a:graphic>
      </p:graphicFrame>
      <p:graphicFrame>
        <p:nvGraphicFramePr>
          <p:cNvPr id="12" name="Content Placeholder 38" descr="Image description is in table cell">
            <a:extLst>
              <a:ext uri="{FF2B5EF4-FFF2-40B4-BE49-F238E27FC236}">
                <a16:creationId xmlns:a16="http://schemas.microsoft.com/office/drawing/2014/main" id="{08735430-803B-CA48-B41C-B14A42F7B9A1}"/>
              </a:ext>
            </a:extLst>
          </p:cNvPr>
          <p:cNvGraphicFramePr>
            <a:graphicFrameLocks noChangeAspect="1"/>
          </p:cNvGraphicFramePr>
          <p:nvPr>
            <p:extLst>
              <p:ext uri="{D42A27DB-BD31-4B8C-83A1-F6EECF244321}">
                <p14:modId xmlns:p14="http://schemas.microsoft.com/office/powerpoint/2010/main" val="1410814634"/>
              </p:ext>
            </p:extLst>
          </p:nvPr>
        </p:nvGraphicFramePr>
        <p:xfrm>
          <a:off x="4157136" y="5705850"/>
          <a:ext cx="794339" cy="446258"/>
        </p:xfrm>
        <a:graphic>
          <a:graphicData uri="http://schemas.openxmlformats.org/presentationml/2006/ole">
            <mc:AlternateContent xmlns:mc="http://schemas.openxmlformats.org/markup-compatibility/2006">
              <mc:Choice xmlns:v="urn:schemas-microsoft-com:vml" Requires="v">
                <p:oleObj spid="_x0000_s18468" name="Equation" r:id="rId13" imgW="1130040" imgH="634680" progId="Equation.DSMT4">
                  <p:embed/>
                </p:oleObj>
              </mc:Choice>
              <mc:Fallback>
                <p:oleObj name="Equation" r:id="rId13" imgW="1130040" imgH="634680" progId="Equation.DSMT4">
                  <p:embed/>
                  <p:pic>
                    <p:nvPicPr>
                      <p:cNvPr id="39" name="Content Placeholder 38" descr="Image description is in table cell">
                        <a:extLst>
                          <a:ext uri="{FF2B5EF4-FFF2-40B4-BE49-F238E27FC236}">
                            <a16:creationId xmlns:a16="http://schemas.microsoft.com/office/drawing/2014/main" id="{2AD8A9D1-39AB-4A8E-A821-D810776F509E}"/>
                          </a:ext>
                        </a:extLst>
                      </p:cNvPr>
                      <p:cNvPicPr/>
                      <p:nvPr/>
                    </p:nvPicPr>
                    <p:blipFill>
                      <a:blip r:embed="rId14"/>
                      <a:stretch>
                        <a:fillRect/>
                      </a:stretch>
                    </p:blipFill>
                    <p:spPr>
                      <a:xfrm>
                        <a:off x="4157136" y="5705850"/>
                        <a:ext cx="794339" cy="446258"/>
                      </a:xfrm>
                      <a:prstGeom prst="rect">
                        <a:avLst/>
                      </a:prstGeom>
                    </p:spPr>
                  </p:pic>
                </p:oleObj>
              </mc:Fallback>
            </mc:AlternateContent>
          </a:graphicData>
        </a:graphic>
      </p:graphicFrame>
      <p:sp>
        <p:nvSpPr>
          <p:cNvPr id="13" name="TextBox 12">
            <a:extLst>
              <a:ext uri="{FF2B5EF4-FFF2-40B4-BE49-F238E27FC236}">
                <a16:creationId xmlns:a16="http://schemas.microsoft.com/office/drawing/2014/main" id="{A0FA3F15-A144-5B4E-BC8A-CE2261F21409}"/>
              </a:ext>
            </a:extLst>
          </p:cNvPr>
          <p:cNvSpPr txBox="1"/>
          <p:nvPr/>
        </p:nvSpPr>
        <p:spPr>
          <a:xfrm>
            <a:off x="145799" y="6290797"/>
            <a:ext cx="8671845" cy="646331"/>
          </a:xfrm>
          <a:prstGeom prst="rect">
            <a:avLst/>
          </a:prstGeom>
          <a:noFill/>
        </p:spPr>
        <p:txBody>
          <a:bodyPr wrap="square" rtlCol="0">
            <a:spAutoFit/>
          </a:bodyPr>
          <a:lstStyle/>
          <a:p>
            <a:r>
              <a:rPr lang="en-US" dirty="0"/>
              <a:t>Note how the cumulative frequencies 16, 25, 26, 29, 29 and 30 appear as the numerators of the fractions in the middle column. </a:t>
            </a:r>
          </a:p>
        </p:txBody>
      </p:sp>
    </p:spTree>
    <p:custDataLst>
      <p:tags r:id="rId2"/>
    </p:custDataLst>
    <p:extLst>
      <p:ext uri="{BB962C8B-B14F-4D97-AF65-F5344CB8AC3E}">
        <p14:creationId xmlns:p14="http://schemas.microsoft.com/office/powerpoint/2010/main" val="377714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445" y="544990"/>
            <a:ext cx="8669110" cy="838199"/>
          </a:xfrm>
        </p:spPr>
        <p:txBody>
          <a:bodyPr>
            <a:normAutofit/>
          </a:bodyPr>
          <a:lstStyle/>
          <a:p>
            <a:r>
              <a:rPr lang="en-US" dirty="0"/>
              <a:t>Some important Shapes of Histograms</a:t>
            </a:r>
          </a:p>
        </p:txBody>
      </p:sp>
      <p:sp>
        <p:nvSpPr>
          <p:cNvPr id="3" name="Content Placeholder 2"/>
          <p:cNvSpPr>
            <a:spLocks noGrp="1"/>
          </p:cNvSpPr>
          <p:nvPr>
            <p:ph sz="quarter" idx="16"/>
          </p:nvPr>
        </p:nvSpPr>
        <p:spPr>
          <a:xfrm>
            <a:off x="295852" y="1383290"/>
            <a:ext cx="8534400" cy="1828190"/>
          </a:xfrm>
        </p:spPr>
        <p:txBody>
          <a:bodyPr/>
          <a:lstStyle/>
          <a:p>
            <a:pPr marL="402336" indent="-402336">
              <a:buClr>
                <a:schemeClr val="accent2"/>
              </a:buClr>
              <a:buFont typeface="Wingdings" charset="2"/>
              <a:buAutoNum type="arabicPeriod"/>
            </a:pPr>
            <a:r>
              <a:rPr lang="en-US" dirty="0"/>
              <a:t>Symmetric (about the center)</a:t>
            </a:r>
          </a:p>
          <a:p>
            <a:pPr marL="402336" indent="-402336">
              <a:buClr>
                <a:schemeClr val="accent2"/>
              </a:buClr>
              <a:buFont typeface="Wingdings" charset="2"/>
              <a:buAutoNum type="arabicPeriod"/>
            </a:pPr>
            <a:r>
              <a:rPr lang="en-US" dirty="0"/>
              <a:t>Skewed (right or left)</a:t>
            </a:r>
          </a:p>
          <a:p>
            <a:pPr marL="402336" indent="-402336">
              <a:buClr>
                <a:schemeClr val="accent2"/>
              </a:buClr>
              <a:buFont typeface="Wingdings" charset="2"/>
              <a:buAutoNum type="arabicPeriod"/>
            </a:pPr>
            <a:r>
              <a:rPr lang="en-US" dirty="0"/>
              <a:t>Uniform or Rectangular </a:t>
            </a:r>
          </a:p>
        </p:txBody>
      </p:sp>
      <p:sp>
        <p:nvSpPr>
          <p:cNvPr id="4" name="Slide Number Placeholder 3"/>
          <p:cNvSpPr>
            <a:spLocks noGrp="1"/>
          </p:cNvSpPr>
          <p:nvPr>
            <p:ph type="sldNum" sz="quarter" idx="10"/>
          </p:nvPr>
        </p:nvSpPr>
        <p:spPr/>
        <p:txBody>
          <a:bodyPr/>
          <a:lstStyle/>
          <a:p>
            <a:fld id="{67B19427-F580-D146-B60E-4CADEE75497F}" type="slidenum">
              <a:rPr lang="en-US" smtClean="0"/>
              <a:pPr/>
              <a:t>34</a:t>
            </a:fld>
            <a:endParaRPr lang="en-US" dirty="0"/>
          </a:p>
        </p:txBody>
      </p:sp>
    </p:spTree>
    <p:custDataLst>
      <p:tags r:id="rId1"/>
    </p:custDataLst>
    <p:extLst>
      <p:ext uri="{BB962C8B-B14F-4D97-AF65-F5344CB8AC3E}">
        <p14:creationId xmlns:p14="http://schemas.microsoft.com/office/powerpoint/2010/main" val="280455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Symmetric</a:t>
            </a:r>
          </a:p>
        </p:txBody>
      </p:sp>
      <p:pic>
        <p:nvPicPr>
          <p:cNvPr id="9" name="Content Placeholder 8" descr="A symmetric histogram the height of the columns increases and decreases gradually. A line passes through the center points at the top of each column. A symmetric histogram the height of the columns increases to a high point then decreases to a low point at the middle column, increases again to the same high point and decreases again. A line passes through the center points at the top of each column.&#10;"/>
          <p:cNvPicPr>
            <a:picLocks noGrp="1" noChangeAspect="1"/>
          </p:cNvPicPr>
          <p:nvPr>
            <p:ph sz="quarter" idx="16"/>
          </p:nvPr>
        </p:nvPicPr>
        <p:blipFill>
          <a:blip r:embed="rId3">
            <a:extLst>
              <a:ext uri="{28A0092B-C50C-407E-A947-70E740481C1C}">
                <a14:useLocalDpi xmlns:a14="http://schemas.microsoft.com/office/drawing/2010/main"/>
              </a:ext>
            </a:extLst>
          </a:blip>
          <a:stretch>
            <a:fillRect/>
          </a:stretch>
        </p:blipFill>
        <p:spPr>
          <a:xfrm>
            <a:off x="473670" y="1376532"/>
            <a:ext cx="8445026" cy="1929136"/>
          </a:xfrm>
          <a:prstGeom prst="rect">
            <a:avLst/>
          </a:prstGeom>
        </p:spPr>
      </p:pic>
      <p:sp>
        <p:nvSpPr>
          <p:cNvPr id="5" name="Slide Number Placeholder 4"/>
          <p:cNvSpPr>
            <a:spLocks noGrp="1"/>
          </p:cNvSpPr>
          <p:nvPr>
            <p:ph type="sldNum" sz="quarter" idx="10"/>
          </p:nvPr>
        </p:nvSpPr>
        <p:spPr/>
        <p:txBody>
          <a:bodyPr/>
          <a:lstStyle/>
          <a:p>
            <a:fld id="{67B19427-F580-D146-B60E-4CADEE75497F}" type="slidenum">
              <a:rPr lang="en-US" smtClean="0"/>
              <a:pPr/>
              <a:t>35</a:t>
            </a:fld>
            <a:endParaRPr lang="en-US" dirty="0"/>
          </a:p>
        </p:txBody>
      </p:sp>
      <p:sp>
        <p:nvSpPr>
          <p:cNvPr id="3" name="Rectangle 2">
            <a:extLst>
              <a:ext uri="{FF2B5EF4-FFF2-40B4-BE49-F238E27FC236}">
                <a16:creationId xmlns:a16="http://schemas.microsoft.com/office/drawing/2014/main" id="{80F1971D-C221-C541-9A2A-1A2F2FBBAC26}"/>
              </a:ext>
            </a:extLst>
          </p:cNvPr>
          <p:cNvSpPr/>
          <p:nvPr/>
        </p:nvSpPr>
        <p:spPr>
          <a:xfrm>
            <a:off x="6089900" y="3460596"/>
            <a:ext cx="1138425" cy="584775"/>
          </a:xfrm>
          <a:prstGeom prst="rect">
            <a:avLst/>
          </a:prstGeom>
        </p:spPr>
        <p:txBody>
          <a:bodyPr wrap="square">
            <a:spAutoFit/>
          </a:bodyPr>
          <a:lstStyle/>
          <a:p>
            <a:r>
              <a:rPr lang="en-US" sz="3200" b="1" dirty="0">
                <a:solidFill>
                  <a:schemeClr val="accent1"/>
                </a:solidFill>
              </a:rPr>
              <a:t>Right	</a:t>
            </a:r>
          </a:p>
        </p:txBody>
      </p:sp>
      <p:pic>
        <p:nvPicPr>
          <p:cNvPr id="7" name="Content Placeholder 7" descr="A histogram in the figure in a is skewed to the right. The height of the columns increases abruptly and decreases gradually. A single line connects at the center points at the top of each column. A histogram in the figure in b is skewed to the left. The height of the columns increases gradually and decreases abruptly. A single line connects at the center points at the top of each column. ">
            <a:extLst>
              <a:ext uri="{FF2B5EF4-FFF2-40B4-BE49-F238E27FC236}">
                <a16:creationId xmlns:a16="http://schemas.microsoft.com/office/drawing/2014/main" id="{F52070C5-C77D-E148-9D76-A2CA2E15946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821637" y="4234300"/>
            <a:ext cx="4189206" cy="1861699"/>
          </a:xfrm>
          <a:prstGeom prst="rect">
            <a:avLst/>
          </a:prstGeom>
        </p:spPr>
      </p:pic>
      <p:pic>
        <p:nvPicPr>
          <p:cNvPr id="8" name="Content Placeholder 7" descr="A histogram in the figure in a is skewed to the right. The height of the columns increases abruptly and decreases gradually. A single line connects at the center points at the top of each column. A histogram in the figure in b is skewed to the left. The height of the columns increases gradually and decreases abruptly. A single line connects at the center points at the top of each column. ">
            <a:extLst>
              <a:ext uri="{FF2B5EF4-FFF2-40B4-BE49-F238E27FC236}">
                <a16:creationId xmlns:a16="http://schemas.microsoft.com/office/drawing/2014/main" id="{0856DEF0-73BF-8747-B705-20DFEA86827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70090" y="4234300"/>
            <a:ext cx="4189206" cy="1861699"/>
          </a:xfrm>
          <a:prstGeom prst="rect">
            <a:avLst/>
          </a:prstGeom>
        </p:spPr>
      </p:pic>
      <p:sp>
        <p:nvSpPr>
          <p:cNvPr id="10" name="Rectangle 9">
            <a:extLst>
              <a:ext uri="{FF2B5EF4-FFF2-40B4-BE49-F238E27FC236}">
                <a16:creationId xmlns:a16="http://schemas.microsoft.com/office/drawing/2014/main" id="{6915C1D1-1DE8-A044-B2C9-EE4CFFD6AE8F}"/>
              </a:ext>
            </a:extLst>
          </p:cNvPr>
          <p:cNvSpPr/>
          <p:nvPr/>
        </p:nvSpPr>
        <p:spPr>
          <a:xfrm>
            <a:off x="2191149" y="3480986"/>
            <a:ext cx="853145" cy="584775"/>
          </a:xfrm>
          <a:prstGeom prst="rect">
            <a:avLst/>
          </a:prstGeom>
        </p:spPr>
        <p:txBody>
          <a:bodyPr wrap="square">
            <a:spAutoFit/>
          </a:bodyPr>
          <a:lstStyle/>
          <a:p>
            <a:r>
              <a:rPr lang="en-US" sz="3200" b="1" dirty="0">
                <a:solidFill>
                  <a:schemeClr val="accent1"/>
                </a:solidFill>
              </a:rPr>
              <a:t>Left</a:t>
            </a:r>
          </a:p>
        </p:txBody>
      </p:sp>
    </p:spTree>
    <p:custDataLst>
      <p:tags r:id="rId1"/>
    </p:custDataLst>
    <p:extLst>
      <p:ext uri="{BB962C8B-B14F-4D97-AF65-F5344CB8AC3E}">
        <p14:creationId xmlns:p14="http://schemas.microsoft.com/office/powerpoint/2010/main" val="215802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354" y="610876"/>
            <a:ext cx="8456205" cy="617170"/>
          </a:xfrm>
        </p:spPr>
        <p:txBody>
          <a:bodyPr>
            <a:noAutofit/>
          </a:bodyPr>
          <a:lstStyle/>
          <a:p>
            <a:r>
              <a:rPr lang="en-US" sz="3400" dirty="0"/>
              <a:t>A Histogram for a Uniform Distribution</a:t>
            </a:r>
          </a:p>
        </p:txBody>
      </p:sp>
      <p:pic>
        <p:nvPicPr>
          <p:cNvPr id="9" name="Content Placeholder 8" descr="A histogram with uniform distribution. The height of each column is the same."/>
          <p:cNvPicPr>
            <a:picLocks noGrp="1" noChangeAspect="1"/>
          </p:cNvPicPr>
          <p:nvPr>
            <p:ph sz="quarter" idx="16"/>
          </p:nvPr>
        </p:nvPicPr>
        <p:blipFill>
          <a:blip r:embed="rId3" cstate="screen">
            <a:extLst>
              <a:ext uri="{28A0092B-C50C-407E-A947-70E740481C1C}">
                <a14:useLocalDpi xmlns:a14="http://schemas.microsoft.com/office/drawing/2010/main"/>
              </a:ext>
            </a:extLst>
          </a:blip>
          <a:stretch>
            <a:fillRect/>
          </a:stretch>
        </p:blipFill>
        <p:spPr>
          <a:xfrm>
            <a:off x="57049" y="1951427"/>
            <a:ext cx="4477805" cy="1995959"/>
          </a:xfrm>
          <a:prstGeom prst="rect">
            <a:avLst/>
          </a:prstGeom>
        </p:spPr>
      </p:pic>
      <p:sp>
        <p:nvSpPr>
          <p:cNvPr id="5" name="Slide Number Placeholder 4"/>
          <p:cNvSpPr>
            <a:spLocks noGrp="1"/>
          </p:cNvSpPr>
          <p:nvPr>
            <p:ph type="sldNum" sz="quarter" idx="10"/>
          </p:nvPr>
        </p:nvSpPr>
        <p:spPr/>
        <p:txBody>
          <a:bodyPr/>
          <a:lstStyle/>
          <a:p>
            <a:fld id="{67B19427-F580-D146-B60E-4CADEE75497F}" type="slidenum">
              <a:rPr lang="en-US" smtClean="0"/>
              <a:pPr/>
              <a:t>36</a:t>
            </a:fld>
            <a:endParaRPr lang="en-US" dirty="0"/>
          </a:p>
        </p:txBody>
      </p:sp>
      <p:pic>
        <p:nvPicPr>
          <p:cNvPr id="15362" name="Picture 2">
            <a:extLst>
              <a:ext uri="{FF2B5EF4-FFF2-40B4-BE49-F238E27FC236}">
                <a16:creationId xmlns:a16="http://schemas.microsoft.com/office/drawing/2014/main" id="{BBB7191E-6751-E746-B72D-4A5BCC784ECF}"/>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284777" y="1495735"/>
            <a:ext cx="4346346" cy="403616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7F476CF7-3D79-6140-BC2D-769FEB98A10E}"/>
              </a:ext>
            </a:extLst>
          </p:cNvPr>
          <p:cNvSpPr/>
          <p:nvPr/>
        </p:nvSpPr>
        <p:spPr>
          <a:xfrm>
            <a:off x="1150088" y="1187316"/>
            <a:ext cx="2204747" cy="584775"/>
          </a:xfrm>
          <a:prstGeom prst="rect">
            <a:avLst/>
          </a:prstGeom>
        </p:spPr>
        <p:txBody>
          <a:bodyPr wrap="square">
            <a:spAutoFit/>
          </a:bodyPr>
          <a:lstStyle/>
          <a:p>
            <a:r>
              <a:rPr lang="en-US" sz="3200" b="1" dirty="0">
                <a:solidFill>
                  <a:schemeClr val="accent1"/>
                </a:solidFill>
              </a:rPr>
              <a:t>Theoretical; </a:t>
            </a:r>
          </a:p>
        </p:txBody>
      </p:sp>
      <p:sp>
        <p:nvSpPr>
          <p:cNvPr id="8" name="Rectangle 7">
            <a:extLst>
              <a:ext uri="{FF2B5EF4-FFF2-40B4-BE49-F238E27FC236}">
                <a16:creationId xmlns:a16="http://schemas.microsoft.com/office/drawing/2014/main" id="{24DA0A7C-DC8C-5B4A-B851-5C8BD213F3B1}"/>
              </a:ext>
            </a:extLst>
          </p:cNvPr>
          <p:cNvSpPr/>
          <p:nvPr/>
        </p:nvSpPr>
        <p:spPr>
          <a:xfrm>
            <a:off x="5596228" y="1146586"/>
            <a:ext cx="2052347" cy="584775"/>
          </a:xfrm>
          <a:prstGeom prst="rect">
            <a:avLst/>
          </a:prstGeom>
        </p:spPr>
        <p:txBody>
          <a:bodyPr wrap="square">
            <a:spAutoFit/>
          </a:bodyPr>
          <a:lstStyle/>
          <a:p>
            <a:r>
              <a:rPr lang="en-US" sz="3200" b="1" dirty="0">
                <a:solidFill>
                  <a:schemeClr val="accent1"/>
                </a:solidFill>
              </a:rPr>
              <a:t>In practice</a:t>
            </a:r>
          </a:p>
        </p:txBody>
      </p:sp>
      <p:sp>
        <p:nvSpPr>
          <p:cNvPr id="10" name="TextBox 9">
            <a:extLst>
              <a:ext uri="{FF2B5EF4-FFF2-40B4-BE49-F238E27FC236}">
                <a16:creationId xmlns:a16="http://schemas.microsoft.com/office/drawing/2014/main" id="{31EB5A0B-ABF4-234D-914A-AC7C42640D87}"/>
              </a:ext>
            </a:extLst>
          </p:cNvPr>
          <p:cNvSpPr txBox="1"/>
          <p:nvPr/>
        </p:nvSpPr>
        <p:spPr>
          <a:xfrm>
            <a:off x="86527" y="5664509"/>
            <a:ext cx="8671845" cy="1015663"/>
          </a:xfrm>
          <a:prstGeom prst="rect">
            <a:avLst/>
          </a:prstGeom>
          <a:noFill/>
        </p:spPr>
        <p:txBody>
          <a:bodyPr wrap="square" rtlCol="0">
            <a:spAutoFit/>
          </a:bodyPr>
          <a:lstStyle/>
          <a:p>
            <a:r>
              <a:rPr lang="en-US" sz="2000" dirty="0"/>
              <a:t>The underlying distribution can be smooth, but a relatively small sample will appear jagged due to random variation.</a:t>
            </a:r>
          </a:p>
          <a:p>
            <a:r>
              <a:rPr lang="en-US" sz="2000" dirty="0"/>
              <a:t>For a concrete example, roll a die 50 times, make a tally and then graph results.</a:t>
            </a:r>
          </a:p>
        </p:txBody>
      </p:sp>
    </p:spTree>
    <p:custDataLst>
      <p:tags r:id="rId1"/>
    </p:custDataLst>
    <p:extLst>
      <p:ext uri="{BB962C8B-B14F-4D97-AF65-F5344CB8AC3E}">
        <p14:creationId xmlns:p14="http://schemas.microsoft.com/office/powerpoint/2010/main" val="133813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6604"/>
            <a:ext cx="9144000" cy="617834"/>
          </a:xfrm>
        </p:spPr>
        <p:txBody>
          <a:bodyPr>
            <a:normAutofit/>
          </a:bodyPr>
          <a:lstStyle/>
          <a:p>
            <a:r>
              <a:rPr lang="en-GB" sz="3200" dirty="0"/>
              <a:t>Bar Graph Truncation: considered poor practice!</a:t>
            </a:r>
            <a:endParaRPr lang="en-US" sz="3200" dirty="0"/>
          </a:p>
        </p:txBody>
      </p:sp>
      <p:pic>
        <p:nvPicPr>
          <p:cNvPr id="9" name="Content Placeholder 7" descr="Bar graph with bars labeled category A, B, or C, percentage ranging from 0 to 40, for category A percentage 39, for category B percentage 34, for category C percentage 27."/>
          <p:cNvPicPr>
            <a:picLocks noGrp="1" noChangeAspect="1" noChangeArrowheads="1"/>
          </p:cNvPicPr>
          <p:nvPr>
            <p:ph sz="quarter" idx="16"/>
          </p:nvPr>
        </p:nvPicPr>
        <p:blipFill>
          <a:blip r:embed="rId3">
            <a:extLst>
              <a:ext uri="{28A0092B-C50C-407E-A947-70E740481C1C}">
                <a14:useLocalDpi xmlns:a14="http://schemas.microsoft.com/office/drawing/2010/main"/>
              </a:ext>
            </a:extLst>
          </a:blip>
          <a:srcRect/>
          <a:stretch>
            <a:fillRect/>
          </a:stretch>
        </p:blipFill>
        <p:spPr bwMode="auto">
          <a:xfrm>
            <a:off x="431861" y="2138785"/>
            <a:ext cx="3899451" cy="3187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0"/>
          </p:nvPr>
        </p:nvSpPr>
        <p:spPr/>
        <p:txBody>
          <a:bodyPr/>
          <a:lstStyle/>
          <a:p>
            <a:fld id="{67B19427-F580-D146-B60E-4CADEE75497F}" type="slidenum">
              <a:rPr lang="en-US" smtClean="0"/>
              <a:pPr/>
              <a:t>37</a:t>
            </a:fld>
            <a:endParaRPr lang="en-US" dirty="0"/>
          </a:p>
        </p:txBody>
      </p:sp>
      <p:sp>
        <p:nvSpPr>
          <p:cNvPr id="3" name="Rectangle 2">
            <a:extLst>
              <a:ext uri="{FF2B5EF4-FFF2-40B4-BE49-F238E27FC236}">
                <a16:creationId xmlns:a16="http://schemas.microsoft.com/office/drawing/2014/main" id="{9EB1E06B-75AB-D04A-9345-3CE6F6EF4416}"/>
              </a:ext>
            </a:extLst>
          </p:cNvPr>
          <p:cNvSpPr/>
          <p:nvPr/>
        </p:nvSpPr>
        <p:spPr>
          <a:xfrm>
            <a:off x="331855" y="1531625"/>
            <a:ext cx="4274375" cy="400110"/>
          </a:xfrm>
          <a:prstGeom prst="rect">
            <a:avLst/>
          </a:prstGeom>
        </p:spPr>
        <p:txBody>
          <a:bodyPr wrap="none">
            <a:spAutoFit/>
          </a:bodyPr>
          <a:lstStyle/>
          <a:p>
            <a:r>
              <a:rPr lang="en-GB" sz="2000" b="1" dirty="0">
                <a:solidFill>
                  <a:schemeClr val="accent1"/>
                </a:solidFill>
              </a:rPr>
              <a:t>without Truncation of the Vertical Axis</a:t>
            </a:r>
            <a:endParaRPr lang="en-US" sz="2000" b="1" dirty="0">
              <a:solidFill>
                <a:schemeClr val="accent1"/>
              </a:solidFill>
            </a:endParaRPr>
          </a:p>
        </p:txBody>
      </p:sp>
      <p:pic>
        <p:nvPicPr>
          <p:cNvPr id="7" name="Content Placeholder 7" descr="Bar graph with bars labeled category A, B, C, percentage ranging from 25.0 to 40.0, for category A percentage 39, for category B percentage 34, for category C percentage 27.">
            <a:extLst>
              <a:ext uri="{FF2B5EF4-FFF2-40B4-BE49-F238E27FC236}">
                <a16:creationId xmlns:a16="http://schemas.microsoft.com/office/drawing/2014/main" id="{534F06A1-6F66-4F41-9E8D-E61855A0F79D}"/>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636306" y="2233739"/>
            <a:ext cx="4075833" cy="3187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a:extLst>
              <a:ext uri="{FF2B5EF4-FFF2-40B4-BE49-F238E27FC236}">
                <a16:creationId xmlns:a16="http://schemas.microsoft.com/office/drawing/2014/main" id="{96BB0A08-3092-3642-B413-0525323A8A14}"/>
              </a:ext>
            </a:extLst>
          </p:cNvPr>
          <p:cNvSpPr/>
          <p:nvPr/>
        </p:nvSpPr>
        <p:spPr>
          <a:xfrm>
            <a:off x="4919809" y="1537013"/>
            <a:ext cx="3910494" cy="400110"/>
          </a:xfrm>
          <a:prstGeom prst="rect">
            <a:avLst/>
          </a:prstGeom>
        </p:spPr>
        <p:txBody>
          <a:bodyPr wrap="none">
            <a:spAutoFit/>
          </a:bodyPr>
          <a:lstStyle/>
          <a:p>
            <a:r>
              <a:rPr lang="en-GB" sz="2000" b="1" dirty="0">
                <a:solidFill>
                  <a:schemeClr val="accent1"/>
                </a:solidFill>
              </a:rPr>
              <a:t>with Truncation of the Vertical Axis</a:t>
            </a:r>
            <a:endParaRPr lang="en-US" sz="2000" b="1" dirty="0">
              <a:solidFill>
                <a:schemeClr val="accent1"/>
              </a:solidFill>
            </a:endParaRPr>
          </a:p>
        </p:txBody>
      </p:sp>
      <p:sp>
        <p:nvSpPr>
          <p:cNvPr id="4" name="TextBox 3">
            <a:extLst>
              <a:ext uri="{FF2B5EF4-FFF2-40B4-BE49-F238E27FC236}">
                <a16:creationId xmlns:a16="http://schemas.microsoft.com/office/drawing/2014/main" id="{1D1A736A-66B4-F342-9B2A-331999691424}"/>
              </a:ext>
            </a:extLst>
          </p:cNvPr>
          <p:cNvSpPr txBox="1"/>
          <p:nvPr/>
        </p:nvSpPr>
        <p:spPr>
          <a:xfrm>
            <a:off x="777250" y="5629955"/>
            <a:ext cx="6471259" cy="584775"/>
          </a:xfrm>
          <a:prstGeom prst="rect">
            <a:avLst/>
          </a:prstGeom>
          <a:noFill/>
        </p:spPr>
        <p:txBody>
          <a:bodyPr wrap="none" rtlCol="0">
            <a:spAutoFit/>
          </a:bodyPr>
          <a:lstStyle/>
          <a:p>
            <a:r>
              <a:rPr lang="en-US" sz="3200" dirty="0"/>
              <a:t>Why do you think this is discouraged?</a:t>
            </a:r>
          </a:p>
        </p:txBody>
      </p:sp>
    </p:spTree>
    <p:custDataLst>
      <p:tags r:id="rId1"/>
    </p:custDataLst>
    <p:extLst>
      <p:ext uri="{BB962C8B-B14F-4D97-AF65-F5344CB8AC3E}">
        <p14:creationId xmlns:p14="http://schemas.microsoft.com/office/powerpoint/2010/main" val="239302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Table 2.2 Status of 50 Students</a:t>
            </a:r>
            <a:endParaRPr lang="en-US" dirty="0"/>
          </a:p>
        </p:txBody>
      </p:sp>
      <p:graphicFrame>
        <p:nvGraphicFramePr>
          <p:cNvPr id="9" name="Content Placeholder 8" descr="Table is accessible to screenreaders"/>
          <p:cNvGraphicFramePr>
            <a:graphicFrameLocks noGrp="1"/>
          </p:cNvGraphicFramePr>
          <p:nvPr>
            <p:ph sz="quarter" idx="16"/>
            <p:extLst>
              <p:ext uri="{D42A27DB-BD31-4B8C-83A1-F6EECF244321}">
                <p14:modId xmlns:p14="http://schemas.microsoft.com/office/powerpoint/2010/main" val="2033376087"/>
              </p:ext>
            </p:extLst>
          </p:nvPr>
        </p:nvGraphicFramePr>
        <p:xfrm>
          <a:off x="304800" y="2083840"/>
          <a:ext cx="8534400" cy="1876425"/>
        </p:xfrm>
        <a:graphic>
          <a:graphicData uri="http://schemas.openxmlformats.org/drawingml/2006/table">
            <a:tbl>
              <a:tblPr firstRow="1" bandRow="1">
                <a:tableStyleId>{5C22544A-7EE6-4342-B048-85BDC9FD1C3A}</a:tableStyleId>
              </a:tblPr>
              <a:tblGrid>
                <a:gridCol w="853440">
                  <a:extLst>
                    <a:ext uri="{9D8B030D-6E8A-4147-A177-3AD203B41FA5}">
                      <a16:colId xmlns:a16="http://schemas.microsoft.com/office/drawing/2014/main" val="1483749365"/>
                    </a:ext>
                  </a:extLst>
                </a:gridCol>
                <a:gridCol w="853440">
                  <a:extLst>
                    <a:ext uri="{9D8B030D-6E8A-4147-A177-3AD203B41FA5}">
                      <a16:colId xmlns:a16="http://schemas.microsoft.com/office/drawing/2014/main" val="1891547038"/>
                    </a:ext>
                  </a:extLst>
                </a:gridCol>
                <a:gridCol w="853440">
                  <a:extLst>
                    <a:ext uri="{9D8B030D-6E8A-4147-A177-3AD203B41FA5}">
                      <a16:colId xmlns:a16="http://schemas.microsoft.com/office/drawing/2014/main" val="926400845"/>
                    </a:ext>
                  </a:extLst>
                </a:gridCol>
                <a:gridCol w="853440">
                  <a:extLst>
                    <a:ext uri="{9D8B030D-6E8A-4147-A177-3AD203B41FA5}">
                      <a16:colId xmlns:a16="http://schemas.microsoft.com/office/drawing/2014/main" val="3136792775"/>
                    </a:ext>
                  </a:extLst>
                </a:gridCol>
                <a:gridCol w="853440">
                  <a:extLst>
                    <a:ext uri="{9D8B030D-6E8A-4147-A177-3AD203B41FA5}">
                      <a16:colId xmlns:a16="http://schemas.microsoft.com/office/drawing/2014/main" val="4063933425"/>
                    </a:ext>
                  </a:extLst>
                </a:gridCol>
                <a:gridCol w="853440">
                  <a:extLst>
                    <a:ext uri="{9D8B030D-6E8A-4147-A177-3AD203B41FA5}">
                      <a16:colId xmlns:a16="http://schemas.microsoft.com/office/drawing/2014/main" val="3786498029"/>
                    </a:ext>
                  </a:extLst>
                </a:gridCol>
                <a:gridCol w="853440">
                  <a:extLst>
                    <a:ext uri="{9D8B030D-6E8A-4147-A177-3AD203B41FA5}">
                      <a16:colId xmlns:a16="http://schemas.microsoft.com/office/drawing/2014/main" val="2550304793"/>
                    </a:ext>
                  </a:extLst>
                </a:gridCol>
                <a:gridCol w="853440">
                  <a:extLst>
                    <a:ext uri="{9D8B030D-6E8A-4147-A177-3AD203B41FA5}">
                      <a16:colId xmlns:a16="http://schemas.microsoft.com/office/drawing/2014/main" val="828632077"/>
                    </a:ext>
                  </a:extLst>
                </a:gridCol>
                <a:gridCol w="853440">
                  <a:extLst>
                    <a:ext uri="{9D8B030D-6E8A-4147-A177-3AD203B41FA5}">
                      <a16:colId xmlns:a16="http://schemas.microsoft.com/office/drawing/2014/main" val="431587823"/>
                    </a:ext>
                  </a:extLst>
                </a:gridCol>
                <a:gridCol w="853440">
                  <a:extLst>
                    <a:ext uri="{9D8B030D-6E8A-4147-A177-3AD203B41FA5}">
                      <a16:colId xmlns:a16="http://schemas.microsoft.com/office/drawing/2014/main" val="2507079795"/>
                    </a:ext>
                  </a:extLst>
                </a:gridCol>
              </a:tblGrid>
              <a:tr h="370840">
                <a:tc>
                  <a:txBody>
                    <a:bodyPr/>
                    <a:lstStyle/>
                    <a:p>
                      <a:pPr algn="ctr" fontAlgn="t"/>
                      <a:r>
                        <a:rPr lang="en-US" sz="2400" b="0" i="0" u="none" strike="noStrike" dirty="0">
                          <a:solidFill>
                            <a:schemeClr val="tx1"/>
                          </a:solidFill>
                          <a:effectLst/>
                          <a:latin typeface="Times New Roman"/>
                        </a:rPr>
                        <a:t>J</a:t>
                      </a: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solidFill>
                            <a:schemeClr val="tx1"/>
                          </a:solidFill>
                          <a:effectLst/>
                          <a:latin typeface="Times New Roman"/>
                        </a:rPr>
                        <a:t>F</a:t>
                      </a: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solidFill>
                            <a:schemeClr val="tx1"/>
                          </a:solidFill>
                          <a:effectLst/>
                          <a:latin typeface="Times New Roman"/>
                        </a:rPr>
                        <a:t>SO</a:t>
                      </a: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solidFill>
                            <a:schemeClr val="tx1"/>
                          </a:solidFill>
                          <a:effectLst/>
                          <a:latin typeface="Times New Roman"/>
                        </a:rPr>
                        <a:t>SE</a:t>
                      </a: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solidFill>
                            <a:schemeClr val="tx1"/>
                          </a:solidFill>
                          <a:effectLst/>
                          <a:latin typeface="Times New Roman"/>
                        </a:rPr>
                        <a:t>J</a:t>
                      </a: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solidFill>
                            <a:schemeClr val="tx1"/>
                          </a:solidFill>
                          <a:effectLst/>
                          <a:latin typeface="Times New Roman"/>
                        </a:rPr>
                        <a:t>J</a:t>
                      </a: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solidFill>
                            <a:schemeClr val="tx1"/>
                          </a:solidFill>
                          <a:effectLst/>
                          <a:latin typeface="Times New Roman"/>
                        </a:rPr>
                        <a:t>SE</a:t>
                      </a: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solidFill>
                            <a:schemeClr val="tx1"/>
                          </a:solidFill>
                          <a:effectLst/>
                          <a:latin typeface="Times New Roman"/>
                        </a:rPr>
                        <a:t>J</a:t>
                      </a: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solidFill>
                            <a:schemeClr val="tx1"/>
                          </a:solidFill>
                          <a:effectLst/>
                          <a:latin typeface="Times New Roman"/>
                        </a:rPr>
                        <a:t>J</a:t>
                      </a: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solidFill>
                            <a:schemeClr val="tx1"/>
                          </a:solidFill>
                          <a:effectLst/>
                          <a:latin typeface="Times New Roman"/>
                        </a:rPr>
                        <a:t>J</a:t>
                      </a:r>
                    </a:p>
                  </a:txBody>
                  <a:tcPr marL="9525" marR="9525" marT="9525"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04555290"/>
                  </a:ext>
                </a:extLst>
              </a:tr>
              <a:tr h="370840">
                <a:tc>
                  <a:txBody>
                    <a:bodyPr/>
                    <a:lstStyle/>
                    <a:p>
                      <a:pPr algn="ctr" fontAlgn="t"/>
                      <a:r>
                        <a:rPr lang="en-US" sz="2400" b="0" i="0" u="none" strike="noStrike">
                          <a:effectLst/>
                          <a:latin typeface="Times New Roman"/>
                        </a:rPr>
                        <a:t>F</a:t>
                      </a: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F</a:t>
                      </a: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J</a:t>
                      </a: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F</a:t>
                      </a: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a:effectLst/>
                          <a:latin typeface="Times New Roman"/>
                        </a:rPr>
                        <a:t>F</a:t>
                      </a: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a:effectLst/>
                          <a:latin typeface="Times New Roman"/>
                        </a:rPr>
                        <a:t>F</a:t>
                      </a: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a:effectLst/>
                          <a:latin typeface="Times New Roman"/>
                        </a:rPr>
                        <a:t>SE</a:t>
                      </a: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a:effectLst/>
                          <a:latin typeface="Times New Roman"/>
                        </a:rPr>
                        <a:t>SO</a:t>
                      </a: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a:effectLst/>
                          <a:latin typeface="Times New Roman"/>
                        </a:rPr>
                        <a:t>SE</a:t>
                      </a: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a:effectLst/>
                          <a:latin typeface="Times New Roman"/>
                        </a:rPr>
                        <a:t>J</a:t>
                      </a:r>
                    </a:p>
                  </a:txBody>
                  <a:tcPr marL="9525" marR="9525" marT="9525"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1905025"/>
                  </a:ext>
                </a:extLst>
              </a:tr>
              <a:tr h="370840">
                <a:tc>
                  <a:txBody>
                    <a:bodyPr/>
                    <a:lstStyle/>
                    <a:p>
                      <a:pPr algn="ctr" fontAlgn="t"/>
                      <a:r>
                        <a:rPr lang="en-US" sz="2400" b="0" i="0" u="none" strike="noStrike">
                          <a:effectLst/>
                          <a:latin typeface="Times New Roman"/>
                        </a:rPr>
                        <a:t>J</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F</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SE</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SO</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SO</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F</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a:effectLst/>
                          <a:latin typeface="Times New Roman"/>
                        </a:rPr>
                        <a:t>J</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a:effectLst/>
                          <a:latin typeface="Times New Roman"/>
                        </a:rPr>
                        <a:t>F</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a:effectLst/>
                          <a:latin typeface="Times New Roman"/>
                        </a:rPr>
                        <a:t>SE</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SE</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0163312"/>
                  </a:ext>
                </a:extLst>
              </a:tr>
              <a:tr h="370840">
                <a:tc>
                  <a:txBody>
                    <a:bodyPr/>
                    <a:lstStyle/>
                    <a:p>
                      <a:pPr algn="ctr" fontAlgn="t"/>
                      <a:r>
                        <a:rPr lang="en-US" sz="2400" b="0" i="0" u="none" strike="noStrike">
                          <a:effectLst/>
                          <a:latin typeface="Times New Roman"/>
                        </a:rPr>
                        <a:t>SO</a:t>
                      </a:r>
                    </a:p>
                  </a:txBody>
                  <a:tcPr marL="9525" marR="9525" marT="9525"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a:effectLst/>
                          <a:latin typeface="Times New Roman"/>
                        </a:rPr>
                        <a:t>SE</a:t>
                      </a:r>
                    </a:p>
                  </a:txBody>
                  <a:tcPr marL="9525" marR="9525" marT="9525"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J</a:t>
                      </a:r>
                    </a:p>
                  </a:txBody>
                  <a:tcPr marL="9525" marR="9525" marT="9525"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SO</a:t>
                      </a:r>
                    </a:p>
                  </a:txBody>
                  <a:tcPr marL="9525" marR="9525" marT="9525"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SO</a:t>
                      </a:r>
                    </a:p>
                  </a:txBody>
                  <a:tcPr marL="9525" marR="9525" marT="9525"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J</a:t>
                      </a:r>
                    </a:p>
                  </a:txBody>
                  <a:tcPr marL="9525" marR="9525" marT="9525"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J</a:t>
                      </a:r>
                    </a:p>
                  </a:txBody>
                  <a:tcPr marL="9525" marR="9525" marT="9525"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a:effectLst/>
                          <a:latin typeface="Times New Roman"/>
                        </a:rPr>
                        <a:t>SO</a:t>
                      </a:r>
                    </a:p>
                  </a:txBody>
                  <a:tcPr marL="9525" marR="9525" marT="9525"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a:effectLst/>
                          <a:latin typeface="Times New Roman"/>
                        </a:rPr>
                        <a:t>F</a:t>
                      </a:r>
                    </a:p>
                  </a:txBody>
                  <a:tcPr marL="9525" marR="9525" marT="9525"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a:effectLst/>
                          <a:latin typeface="Times New Roman"/>
                        </a:rPr>
                        <a:t>SO</a:t>
                      </a:r>
                    </a:p>
                  </a:txBody>
                  <a:tcPr marL="9525" marR="9525" marT="9525"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53342"/>
                  </a:ext>
                </a:extLst>
              </a:tr>
              <a:tr h="370840">
                <a:tc>
                  <a:txBody>
                    <a:bodyPr/>
                    <a:lstStyle/>
                    <a:p>
                      <a:pPr algn="ctr" fontAlgn="t"/>
                      <a:r>
                        <a:rPr lang="en-US" sz="2400" b="0" i="0" u="none" strike="noStrike" dirty="0">
                          <a:effectLst/>
                          <a:latin typeface="Times New Roman"/>
                        </a:rPr>
                        <a:t>SE</a:t>
                      </a:r>
                    </a:p>
                  </a:txBody>
                  <a:tcPr marL="9525" marR="9525" marT="9525"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SE</a:t>
                      </a:r>
                    </a:p>
                  </a:txBody>
                  <a:tcPr marL="9525" marR="9525" marT="9525"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F</a:t>
                      </a:r>
                    </a:p>
                  </a:txBody>
                  <a:tcPr marL="9525" marR="9525" marT="9525"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SE</a:t>
                      </a:r>
                    </a:p>
                  </a:txBody>
                  <a:tcPr marL="9525" marR="9525" marT="9525"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J</a:t>
                      </a:r>
                    </a:p>
                  </a:txBody>
                  <a:tcPr marL="9525" marR="9525" marT="9525"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SO</a:t>
                      </a:r>
                    </a:p>
                  </a:txBody>
                  <a:tcPr marL="9525" marR="9525" marT="9525"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F</a:t>
                      </a:r>
                    </a:p>
                  </a:txBody>
                  <a:tcPr marL="9525" marR="9525" marT="9525"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J</a:t>
                      </a:r>
                    </a:p>
                  </a:txBody>
                  <a:tcPr marL="9525" marR="9525" marT="9525"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SO</a:t>
                      </a:r>
                    </a:p>
                  </a:txBody>
                  <a:tcPr marL="9525" marR="9525" marT="9525"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2400" b="0" i="0" u="none" strike="noStrike" dirty="0">
                          <a:effectLst/>
                          <a:latin typeface="Times New Roman"/>
                        </a:rPr>
                        <a:t>SO</a:t>
                      </a:r>
                    </a:p>
                  </a:txBody>
                  <a:tcPr marL="9525" marR="9525" marT="9525"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87206571"/>
                  </a:ext>
                </a:extLst>
              </a:tr>
            </a:tbl>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4</a:t>
            </a:fld>
            <a:endParaRPr lang="en-US" dirty="0"/>
          </a:p>
        </p:txBody>
      </p:sp>
    </p:spTree>
    <p:extLst>
      <p:ext uri="{BB962C8B-B14F-4D97-AF65-F5344CB8AC3E}">
        <p14:creationId xmlns:p14="http://schemas.microsoft.com/office/powerpoint/2010/main" val="609412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400" dirty="0"/>
              <a:t>Organizing and Graphing Qualitative Data</a:t>
            </a:r>
            <a:endParaRPr lang="en-US" sz="3400" dirty="0"/>
          </a:p>
        </p:txBody>
      </p:sp>
      <p:sp>
        <p:nvSpPr>
          <p:cNvPr id="3" name="Content Placeholder 2"/>
          <p:cNvSpPr>
            <a:spLocks noGrp="1"/>
          </p:cNvSpPr>
          <p:nvPr>
            <p:ph sz="quarter" idx="16"/>
          </p:nvPr>
        </p:nvSpPr>
        <p:spPr>
          <a:xfrm>
            <a:off x="304800" y="1752600"/>
            <a:ext cx="8534400" cy="1828190"/>
          </a:xfrm>
        </p:spPr>
        <p:txBody>
          <a:bodyPr/>
          <a:lstStyle/>
          <a:p>
            <a:pPr marL="292608" indent="-292608">
              <a:buClr>
                <a:schemeClr val="accent2"/>
              </a:buClr>
              <a:buFont typeface="Arial" panose="020B0604020202020204" pitchFamily="34" charset="0"/>
              <a:buChar char="•"/>
            </a:pPr>
            <a:r>
              <a:rPr lang="en-US" dirty="0"/>
              <a:t>Frequency Distributions</a:t>
            </a:r>
          </a:p>
          <a:p>
            <a:pPr marL="292608" indent="-292608">
              <a:buClr>
                <a:schemeClr val="accent2"/>
              </a:buClr>
              <a:buFont typeface="Arial" panose="020B0604020202020204" pitchFamily="34" charset="0"/>
              <a:buChar char="•"/>
            </a:pPr>
            <a:r>
              <a:rPr lang="en-US" dirty="0"/>
              <a:t>Relative Frequency and Percentage Distributions</a:t>
            </a:r>
          </a:p>
          <a:p>
            <a:pPr marL="292608" indent="-292608">
              <a:buClr>
                <a:schemeClr val="accent2"/>
              </a:buClr>
              <a:buFont typeface="Arial" panose="020B0604020202020204" pitchFamily="34" charset="0"/>
              <a:buChar char="•"/>
            </a:pPr>
            <a:r>
              <a:rPr lang="en-US" dirty="0"/>
              <a:t>Graphical Presentation of Qualitative Data</a:t>
            </a:r>
          </a:p>
        </p:txBody>
      </p:sp>
      <p:sp>
        <p:nvSpPr>
          <p:cNvPr id="4" name="Slide Number Placeholder 3"/>
          <p:cNvSpPr>
            <a:spLocks noGrp="1"/>
          </p:cNvSpPr>
          <p:nvPr>
            <p:ph type="sldNum" sz="quarter" idx="10"/>
          </p:nvPr>
        </p:nvSpPr>
        <p:spPr/>
        <p:txBody>
          <a:bodyPr/>
          <a:lstStyle/>
          <a:p>
            <a:fld id="{67B19427-F580-D146-B60E-4CADEE75497F}" type="slidenum">
              <a:rPr lang="en-US" smtClean="0"/>
              <a:pPr/>
              <a:t>5</a:t>
            </a:fld>
            <a:endParaRPr lang="en-US" dirty="0"/>
          </a:p>
        </p:txBody>
      </p:sp>
    </p:spTree>
    <p:custDataLst>
      <p:tags r:id="rId1"/>
    </p:custDataLst>
    <p:extLst>
      <p:ext uri="{BB962C8B-B14F-4D97-AF65-F5344CB8AC3E}">
        <p14:creationId xmlns:p14="http://schemas.microsoft.com/office/powerpoint/2010/main" val="53586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1073204"/>
          </a:xfrm>
        </p:spPr>
        <p:txBody>
          <a:bodyPr>
            <a:noAutofit/>
          </a:bodyPr>
          <a:lstStyle/>
          <a:p>
            <a:r>
              <a:rPr lang="en-GB" sz="3400" dirty="0"/>
              <a:t>Table 2.3 Worries About Not Having Enough Money to Pay Normal Monthly Bills</a:t>
            </a:r>
            <a:endParaRPr lang="en-US" sz="3400" dirty="0"/>
          </a:p>
        </p:txBody>
      </p:sp>
      <p:pic>
        <p:nvPicPr>
          <p:cNvPr id="8" name="Content Placeholder 7" descr="A table titled, Worries about not having enough money to pay normal monthly bills. The table has 6 rows and 2 columns. The variable is the response and an example of a catagory is not too worried. The number of adults is the freqency column and the number is the frequency. The columns have the following headings from left to right. response, number of adults. The row entries are as follows. Row 1: response, very worried. number of adults, 162. Row 2: response, moderately worried. number of adults, 203. Row 3: response, not too worried. number of adults, 305. Row 4: response, not worried at all. number of adults, 325. Row 5: response, others. number of adults, 20. Row 6: number of adults, sum = 1015. &#10;"/>
          <p:cNvPicPr>
            <a:picLocks noGrp="1" noChangeAspect="1"/>
          </p:cNvPicPr>
          <p:nvPr>
            <p:ph sz="quarter" idx="16"/>
          </p:nvPr>
        </p:nvPicPr>
        <p:blipFill>
          <a:blip r:embed="rId2" cstate="screen">
            <a:extLst>
              <a:ext uri="{28A0092B-C50C-407E-A947-70E740481C1C}">
                <a14:useLocalDpi xmlns:a14="http://schemas.microsoft.com/office/drawing/2010/main"/>
              </a:ext>
            </a:extLst>
          </a:blip>
          <a:stretch>
            <a:fillRect/>
          </a:stretch>
        </p:blipFill>
        <p:spPr>
          <a:xfrm>
            <a:off x="298346" y="2523814"/>
            <a:ext cx="8675564" cy="2334255"/>
          </a:xfrm>
          <a:prstGeom prst="rect">
            <a:avLst/>
          </a:prstGeom>
        </p:spPr>
      </p:pic>
      <p:sp>
        <p:nvSpPr>
          <p:cNvPr id="5" name="Slide Number Placeholder 4"/>
          <p:cNvSpPr>
            <a:spLocks noGrp="1"/>
          </p:cNvSpPr>
          <p:nvPr>
            <p:ph type="sldNum" sz="quarter" idx="10"/>
          </p:nvPr>
        </p:nvSpPr>
        <p:spPr/>
        <p:txBody>
          <a:bodyPr/>
          <a:lstStyle/>
          <a:p>
            <a:fld id="{67B19427-F580-D146-B60E-4CADEE75497F}" type="slidenum">
              <a:rPr lang="en-US" smtClean="0"/>
              <a:pPr/>
              <a:t>6</a:t>
            </a:fld>
            <a:endParaRPr lang="en-US" dirty="0"/>
          </a:p>
        </p:txBody>
      </p:sp>
    </p:spTree>
    <p:extLst>
      <p:ext uri="{BB962C8B-B14F-4D97-AF65-F5344CB8AC3E}">
        <p14:creationId xmlns:p14="http://schemas.microsoft.com/office/powerpoint/2010/main" val="977484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Frequency Distributions</a:t>
            </a:r>
            <a:endParaRPr lang="en-US" dirty="0"/>
          </a:p>
        </p:txBody>
      </p:sp>
      <p:sp>
        <p:nvSpPr>
          <p:cNvPr id="3" name="Content Placeholder 2"/>
          <p:cNvSpPr>
            <a:spLocks noGrp="1"/>
          </p:cNvSpPr>
          <p:nvPr>
            <p:ph sz="quarter" idx="15"/>
          </p:nvPr>
        </p:nvSpPr>
        <p:spPr>
          <a:xfrm>
            <a:off x="321880" y="1683415"/>
            <a:ext cx="8534400" cy="1897376"/>
          </a:xfrm>
        </p:spPr>
        <p:txBody>
          <a:bodyPr/>
          <a:lstStyle/>
          <a:p>
            <a:pPr marL="0" indent="0">
              <a:buNone/>
            </a:pPr>
            <a:r>
              <a:rPr lang="en-US" sz="2800" b="1" dirty="0">
                <a:solidFill>
                  <a:srgbClr val="00007F"/>
                </a:solidFill>
              </a:rPr>
              <a:t>Definition</a:t>
            </a:r>
          </a:p>
          <a:p>
            <a:pPr marL="0" indent="0">
              <a:buNone/>
            </a:pPr>
            <a:r>
              <a:rPr lang="en-US" sz="2800" dirty="0"/>
              <a:t>A </a:t>
            </a:r>
            <a:r>
              <a:rPr lang="en-US" sz="2800" b="1" dirty="0">
                <a:solidFill>
                  <a:schemeClr val="accent2"/>
                </a:solidFill>
              </a:rPr>
              <a:t>frequency distribution </a:t>
            </a:r>
            <a:r>
              <a:rPr lang="en-US" sz="2800" dirty="0"/>
              <a:t>of a qualitative variable lists all categories and the number of elements that belong to each of the categories.</a:t>
            </a:r>
          </a:p>
        </p:txBody>
      </p:sp>
      <p:sp>
        <p:nvSpPr>
          <p:cNvPr id="5" name="Slide Number Placeholder 4"/>
          <p:cNvSpPr>
            <a:spLocks noGrp="1"/>
          </p:cNvSpPr>
          <p:nvPr>
            <p:ph type="sldNum" sz="quarter" idx="10"/>
          </p:nvPr>
        </p:nvSpPr>
        <p:spPr/>
        <p:txBody>
          <a:bodyPr/>
          <a:lstStyle/>
          <a:p>
            <a:fld id="{67B19427-F580-D146-B60E-4CADEE75497F}" type="slidenum">
              <a:rPr lang="en-US" smtClean="0"/>
              <a:pPr/>
              <a:t>7</a:t>
            </a:fld>
            <a:endParaRPr lang="en-US" dirty="0"/>
          </a:p>
        </p:txBody>
      </p:sp>
    </p:spTree>
    <p:extLst>
      <p:ext uri="{BB962C8B-B14F-4D97-AF65-F5344CB8AC3E}">
        <p14:creationId xmlns:p14="http://schemas.microsoft.com/office/powerpoint/2010/main" val="3975448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2-1</a:t>
            </a:r>
            <a:endParaRPr lang="en-US" sz="2000" b="0" dirty="0"/>
          </a:p>
        </p:txBody>
      </p:sp>
      <p:sp>
        <p:nvSpPr>
          <p:cNvPr id="3" name="Content Placeholder 2"/>
          <p:cNvSpPr>
            <a:spLocks noGrp="1"/>
          </p:cNvSpPr>
          <p:nvPr>
            <p:ph sz="quarter" idx="16"/>
          </p:nvPr>
        </p:nvSpPr>
        <p:spPr>
          <a:xfrm>
            <a:off x="284716" y="1492032"/>
            <a:ext cx="8534400" cy="1448715"/>
          </a:xfrm>
        </p:spPr>
        <p:txBody>
          <a:bodyPr/>
          <a:lstStyle/>
          <a:p>
            <a:r>
              <a:rPr lang="en-GB" dirty="0"/>
              <a:t>A sample of 30 persons who often consume donuts were asked what variety of donuts is their favorite. The responses from these 30 persons are as follows:</a:t>
            </a:r>
            <a:endParaRPr lang="en-US"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8</a:t>
            </a:fld>
            <a:endParaRPr lang="en-US" dirty="0"/>
          </a:p>
        </p:txBody>
      </p:sp>
      <p:graphicFrame>
        <p:nvGraphicFramePr>
          <p:cNvPr id="6" name="Content Placeholder 10" descr="Table is accessible to screenreaders">
            <a:extLst>
              <a:ext uri="{FF2B5EF4-FFF2-40B4-BE49-F238E27FC236}">
                <a16:creationId xmlns:a16="http://schemas.microsoft.com/office/drawing/2014/main" id="{2CCE143A-B935-0C47-B550-B724B84E2FA7}"/>
              </a:ext>
            </a:extLst>
          </p:cNvPr>
          <p:cNvGraphicFramePr>
            <a:graphicFrameLocks noGrp="1"/>
          </p:cNvGraphicFramePr>
          <p:nvPr>
            <p:ph sz="quarter" idx="17"/>
            <p:extLst>
              <p:ext uri="{D42A27DB-BD31-4B8C-83A1-F6EECF244321}">
                <p14:modId xmlns:p14="http://schemas.microsoft.com/office/powerpoint/2010/main" val="958818185"/>
              </p:ext>
            </p:extLst>
          </p:nvPr>
        </p:nvGraphicFramePr>
        <p:xfrm>
          <a:off x="343619" y="2940747"/>
          <a:ext cx="8534400" cy="2285930"/>
        </p:xfrm>
        <a:graphic>
          <a:graphicData uri="http://schemas.openxmlformats.org/drawingml/2006/table">
            <a:tbl>
              <a:tblPr firstRow="1" bandRow="1">
                <a:tableStyleId>{5C22544A-7EE6-4342-B048-85BDC9FD1C3A}</a:tableStyleId>
              </a:tblPr>
              <a:tblGrid>
                <a:gridCol w="1422400">
                  <a:extLst>
                    <a:ext uri="{9D8B030D-6E8A-4147-A177-3AD203B41FA5}">
                      <a16:colId xmlns:a16="http://schemas.microsoft.com/office/drawing/2014/main" val="1804693429"/>
                    </a:ext>
                  </a:extLst>
                </a:gridCol>
                <a:gridCol w="1422400">
                  <a:extLst>
                    <a:ext uri="{9D8B030D-6E8A-4147-A177-3AD203B41FA5}">
                      <a16:colId xmlns:a16="http://schemas.microsoft.com/office/drawing/2014/main" val="2163134608"/>
                    </a:ext>
                  </a:extLst>
                </a:gridCol>
                <a:gridCol w="1422400">
                  <a:extLst>
                    <a:ext uri="{9D8B030D-6E8A-4147-A177-3AD203B41FA5}">
                      <a16:colId xmlns:a16="http://schemas.microsoft.com/office/drawing/2014/main" val="1790020224"/>
                    </a:ext>
                  </a:extLst>
                </a:gridCol>
                <a:gridCol w="1422400">
                  <a:extLst>
                    <a:ext uri="{9D8B030D-6E8A-4147-A177-3AD203B41FA5}">
                      <a16:colId xmlns:a16="http://schemas.microsoft.com/office/drawing/2014/main" val="1996899135"/>
                    </a:ext>
                  </a:extLst>
                </a:gridCol>
                <a:gridCol w="1422400">
                  <a:extLst>
                    <a:ext uri="{9D8B030D-6E8A-4147-A177-3AD203B41FA5}">
                      <a16:colId xmlns:a16="http://schemas.microsoft.com/office/drawing/2014/main" val="4244727158"/>
                    </a:ext>
                  </a:extLst>
                </a:gridCol>
                <a:gridCol w="1422400">
                  <a:extLst>
                    <a:ext uri="{9D8B030D-6E8A-4147-A177-3AD203B41FA5}">
                      <a16:colId xmlns:a16="http://schemas.microsoft.com/office/drawing/2014/main" val="61948460"/>
                    </a:ext>
                  </a:extLst>
                </a:gridCol>
              </a:tblGrid>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glazed</a:t>
                      </a:r>
                    </a:p>
                  </a:txBody>
                  <a:tcPr marT="45713" marB="45713" horzOverflow="overflow">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filled</a:t>
                      </a:r>
                    </a:p>
                  </a:txBody>
                  <a:tcPr marT="45713" marB="45713" horzOverflow="overflow">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other</a:t>
                      </a:r>
                    </a:p>
                  </a:txBody>
                  <a:tcPr marT="45713" marB="45713" horzOverflow="overflow">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plain</a:t>
                      </a:r>
                    </a:p>
                  </a:txBody>
                  <a:tcPr marT="45713" marB="45713" horzOverflow="overflow">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glazed</a:t>
                      </a:r>
                    </a:p>
                  </a:txBody>
                  <a:tcPr marT="45713" marB="45713" horzOverflow="overflow">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other</a:t>
                      </a:r>
                    </a:p>
                  </a:txBody>
                  <a:tcPr marT="45713" marB="45713" horzOverflow="overflow">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566609949"/>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frosted</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filled</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filled</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glazed</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other</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frosted</a:t>
                      </a:r>
                    </a:p>
                  </a:txBody>
                  <a:tcPr marT="45713" marB="45713" horzOverflow="overflow">
                    <a:solidFill>
                      <a:schemeClr val="bg1"/>
                    </a:solidFill>
                  </a:tcPr>
                </a:tc>
                <a:extLst>
                  <a:ext uri="{0D108BD9-81ED-4DB2-BD59-A6C34878D82A}">
                    <a16:rowId xmlns:a16="http://schemas.microsoft.com/office/drawing/2014/main" val="2475170530"/>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glazed</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plain</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other</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glazed</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glazed</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filled</a:t>
                      </a:r>
                    </a:p>
                  </a:txBody>
                  <a:tcPr marT="45713" marB="45713" horzOverflow="overflow">
                    <a:solidFill>
                      <a:schemeClr val="bg1"/>
                    </a:solidFill>
                  </a:tcPr>
                </a:tc>
                <a:extLst>
                  <a:ext uri="{0D108BD9-81ED-4DB2-BD59-A6C34878D82A}">
                    <a16:rowId xmlns:a16="http://schemas.microsoft.com/office/drawing/2014/main" val="2936105207"/>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frosted</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plain</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other</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other</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frosted</a:t>
                      </a:r>
                    </a:p>
                  </a:txBody>
                  <a:tcPr marT="45713" marB="45713" horzOverflow="overflow">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filled</a:t>
                      </a:r>
                    </a:p>
                  </a:txBody>
                  <a:tcPr marT="45713" marB="45713" horzOverflow="overflow">
                    <a:solidFill>
                      <a:schemeClr val="bg1"/>
                    </a:solidFill>
                  </a:tcPr>
                </a:tc>
                <a:extLst>
                  <a:ext uri="{0D108BD9-81ED-4DB2-BD59-A6C34878D82A}">
                    <a16:rowId xmlns:a16="http://schemas.microsoft.com/office/drawing/2014/main" val="2187791217"/>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filled</a:t>
                      </a:r>
                    </a:p>
                  </a:txBody>
                  <a:tcPr marT="45713" marB="45713" horzOverflow="overflow">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other</a:t>
                      </a:r>
                    </a:p>
                  </a:txBody>
                  <a:tcPr marT="45713" marB="45713" horzOverflow="overflow">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frosted</a:t>
                      </a:r>
                    </a:p>
                  </a:txBody>
                  <a:tcPr marT="45713" marB="45713" horzOverflow="overflow">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glazed</a:t>
                      </a:r>
                    </a:p>
                  </a:txBody>
                  <a:tcPr marT="45713" marB="45713" horzOverflow="overflow">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glazed</a:t>
                      </a:r>
                    </a:p>
                  </a:txBody>
                  <a:tcPr marT="45713" marB="45713" horzOverflow="overflow">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cap="none" normalizeH="0" baseline="0" dirty="0">
                          <a:ln>
                            <a:noFill/>
                          </a:ln>
                          <a:solidFill>
                            <a:schemeClr val="tx1"/>
                          </a:solidFill>
                          <a:effectLst/>
                          <a:latin typeface="Times New Roman" panose="02020603050405020304" pitchFamily="18" charset="0"/>
                          <a:ea typeface="ＭＳ Ｐゴシック" charset="-128"/>
                          <a:cs typeface="Times New Roman" panose="02020603050405020304" pitchFamily="18" charset="0"/>
                        </a:rPr>
                        <a:t>filled</a:t>
                      </a:r>
                    </a:p>
                  </a:txBody>
                  <a:tcPr marT="45713" marB="45713" horzOverflow="overflow">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6537586"/>
                  </a:ext>
                </a:extLst>
              </a:tr>
            </a:tbl>
          </a:graphicData>
        </a:graphic>
      </p:graphicFrame>
      <p:sp>
        <p:nvSpPr>
          <p:cNvPr id="7" name="Content Placeholder 2">
            <a:extLst>
              <a:ext uri="{FF2B5EF4-FFF2-40B4-BE49-F238E27FC236}">
                <a16:creationId xmlns:a16="http://schemas.microsoft.com/office/drawing/2014/main" id="{A0DCE4A4-2891-B542-9517-7A767583DF4F}"/>
              </a:ext>
            </a:extLst>
          </p:cNvPr>
          <p:cNvSpPr txBox="1">
            <a:spLocks/>
          </p:cNvSpPr>
          <p:nvPr/>
        </p:nvSpPr>
        <p:spPr>
          <a:xfrm>
            <a:off x="284716" y="5402270"/>
            <a:ext cx="8534400" cy="45476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dirty="0">
                <a:latin typeface="Times New Roman" panose="02020603050405020304" pitchFamily="18" charset="0"/>
                <a:cs typeface="Times New Roman" panose="02020603050405020304" pitchFamily="18" charset="0"/>
              </a:rPr>
              <a:t>Construct a frequency distribution table for these data.</a:t>
            </a:r>
            <a:endParaRPr lang="en-US"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47690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1126005"/>
          </a:xfrm>
        </p:spPr>
        <p:txBody>
          <a:bodyPr>
            <a:normAutofit fontScale="90000"/>
          </a:bodyPr>
          <a:lstStyle/>
          <a:p>
            <a:r>
              <a:rPr lang="en-GB" dirty="0"/>
              <a:t>Table 2.4 Frequency Distribution of </a:t>
            </a:r>
            <a:r>
              <a:rPr lang="en-GB" dirty="0" err="1"/>
              <a:t>Favorite</a:t>
            </a:r>
            <a:r>
              <a:rPr lang="en-GB" dirty="0"/>
              <a:t> Donut Variety</a:t>
            </a:r>
            <a:endParaRPr lang="en-US" dirty="0"/>
          </a:p>
        </p:txBody>
      </p:sp>
      <p:graphicFrame>
        <p:nvGraphicFramePr>
          <p:cNvPr id="33" name="Content Placeholder 32" descr="Table is accessible to screenreaders"/>
          <p:cNvGraphicFramePr>
            <a:graphicFrameLocks noGrp="1"/>
          </p:cNvGraphicFramePr>
          <p:nvPr>
            <p:ph sz="quarter" idx="24"/>
            <p:extLst>
              <p:ext uri="{D42A27DB-BD31-4B8C-83A1-F6EECF244321}">
                <p14:modId xmlns:p14="http://schemas.microsoft.com/office/powerpoint/2010/main" val="425094123"/>
              </p:ext>
            </p:extLst>
          </p:nvPr>
        </p:nvGraphicFramePr>
        <p:xfrm>
          <a:off x="881720" y="2862990"/>
          <a:ext cx="6776379" cy="3118485"/>
        </p:xfrm>
        <a:graphic>
          <a:graphicData uri="http://schemas.openxmlformats.org/drawingml/2006/table">
            <a:tbl>
              <a:tblPr firstRow="1" bandRow="1">
                <a:tableStyleId>{2D5ABB26-0587-4C30-8999-92F81FD0307C}</a:tableStyleId>
              </a:tblPr>
              <a:tblGrid>
                <a:gridCol w="2258793">
                  <a:extLst>
                    <a:ext uri="{9D8B030D-6E8A-4147-A177-3AD203B41FA5}">
                      <a16:colId xmlns:a16="http://schemas.microsoft.com/office/drawing/2014/main" val="20000"/>
                    </a:ext>
                  </a:extLst>
                </a:gridCol>
                <a:gridCol w="2258793">
                  <a:extLst>
                    <a:ext uri="{9D8B030D-6E8A-4147-A177-3AD203B41FA5}">
                      <a16:colId xmlns:a16="http://schemas.microsoft.com/office/drawing/2014/main" val="20001"/>
                    </a:ext>
                  </a:extLst>
                </a:gridCol>
                <a:gridCol w="2258793">
                  <a:extLst>
                    <a:ext uri="{9D8B030D-6E8A-4147-A177-3AD203B41FA5}">
                      <a16:colId xmlns:a16="http://schemas.microsoft.com/office/drawing/2014/main" val="20002"/>
                    </a:ext>
                  </a:extLst>
                </a:gridCol>
              </a:tblGrid>
              <a:tr h="370840">
                <a:tc>
                  <a:txBody>
                    <a:bodyPr/>
                    <a:lstStyle/>
                    <a:p>
                      <a:pPr algn="ctr" fontAlgn="t"/>
                      <a:r>
                        <a:rPr lang="en-US" sz="2400" b="1" u="none" strike="noStrike" dirty="0">
                          <a:solidFill>
                            <a:schemeClr val="bg1"/>
                          </a:solidFill>
                          <a:effectLst/>
                          <a:latin typeface="Times New Roman" panose="02020603050405020304" pitchFamily="18" charset="0"/>
                          <a:cs typeface="Times New Roman" panose="02020603050405020304" pitchFamily="18" charset="0"/>
                        </a:rPr>
                        <a:t>Donut Variety</a:t>
                      </a:r>
                      <a:endParaRPr lang="en-US" sz="2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t"/>
                      <a:r>
                        <a:rPr lang="en-US" sz="2400" b="1" u="none" strike="noStrike" dirty="0">
                          <a:solidFill>
                            <a:schemeClr val="bg1"/>
                          </a:solidFill>
                          <a:effectLst/>
                          <a:latin typeface="Times New Roman" panose="02020603050405020304" pitchFamily="18" charset="0"/>
                          <a:cs typeface="Times New Roman" panose="02020603050405020304" pitchFamily="18" charset="0"/>
                        </a:rPr>
                        <a:t>Tally</a:t>
                      </a:r>
                      <a:endParaRPr lang="en-US" sz="2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57200"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t"/>
                      <a:r>
                        <a:rPr lang="en-US" sz="2400" b="1" u="none" strike="noStrike" dirty="0">
                          <a:solidFill>
                            <a:schemeClr val="bg1"/>
                          </a:solidFill>
                          <a:effectLst/>
                          <a:latin typeface="Times New Roman" panose="02020603050405020304" pitchFamily="18" charset="0"/>
                          <a:cs typeface="Times New Roman" panose="02020603050405020304" pitchFamily="18" charset="0"/>
                        </a:rPr>
                        <a:t>Frequency (</a:t>
                      </a:r>
                      <a:r>
                        <a:rPr lang="en-US" sz="2400" b="1" i="1" u="none" strike="noStrike" dirty="0">
                          <a:solidFill>
                            <a:schemeClr val="bg1"/>
                          </a:solidFill>
                          <a:effectLst/>
                          <a:latin typeface="Times New Roman" panose="02020603050405020304" pitchFamily="18" charset="0"/>
                          <a:cs typeface="Times New Roman" panose="02020603050405020304" pitchFamily="18" charset="0"/>
                        </a:rPr>
                        <a:t>f</a:t>
                      </a:r>
                      <a:r>
                        <a:rPr lang="en-US" sz="2400" b="1" u="none" strike="noStrike" dirty="0">
                          <a:solidFill>
                            <a:schemeClr val="bg1"/>
                          </a:solidFill>
                          <a:effectLst/>
                          <a:latin typeface="Times New Roman" panose="02020603050405020304" pitchFamily="18" charset="0"/>
                          <a:cs typeface="Times New Roman" panose="02020603050405020304" pitchFamily="18" charset="0"/>
                        </a:rPr>
                        <a:t>)</a:t>
                      </a:r>
                      <a:endParaRPr lang="en-US" sz="2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457200"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70840">
                <a:tc>
                  <a:txBody>
                    <a:bodyPr/>
                    <a:lstStyle/>
                    <a:p>
                      <a:pPr marL="0" indent="112713" algn="l" fontAlgn="t"/>
                      <a:r>
                        <a:rPr lang="en-US" sz="2400" u="none" strike="noStrike" dirty="0">
                          <a:effectLst/>
                          <a:latin typeface="Times New Roman" panose="02020603050405020304" pitchFamily="18" charset="0"/>
                          <a:cs typeface="Times New Roman" panose="02020603050405020304" pitchFamily="18" charset="0"/>
                        </a:rPr>
                        <a:t>Glazed</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IN" sz="1200" b="0" i="0" u="none" strike="noStrike" dirty="0">
                          <a:solidFill>
                            <a:schemeClr val="bg1"/>
                          </a:solidFill>
                          <a:effectLst/>
                          <a:latin typeface="Times New Roman" panose="02020603050405020304" pitchFamily="18" charset="0"/>
                        </a:rPr>
                        <a:t>8 tally marks</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a:r>
                        <a:rPr lang="en-US" sz="2400" dirty="0">
                          <a:latin typeface="Times New Roman" panose="02020603050405020304" pitchFamily="18" charset="0"/>
                          <a:cs typeface="Times New Roman" panose="02020603050405020304" pitchFamily="18" charset="0"/>
                        </a:rPr>
                        <a:t>8</a:t>
                      </a:r>
                    </a:p>
                  </a:txBody>
                  <a:tcPr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marL="0" indent="112713" algn="l" fontAlgn="b"/>
                      <a:r>
                        <a:rPr lang="en-US" sz="2400" u="none" strike="noStrike" dirty="0">
                          <a:effectLst/>
                          <a:latin typeface="Times New Roman" panose="02020603050405020304" pitchFamily="18" charset="0"/>
                          <a:cs typeface="Times New Roman" panose="02020603050405020304" pitchFamily="18" charset="0"/>
                        </a:rPr>
                        <a:t>Filled</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IN" sz="1200" b="0" i="0" u="none" strike="noStrike" dirty="0">
                          <a:solidFill>
                            <a:schemeClr val="bg1"/>
                          </a:solidFill>
                          <a:effectLst/>
                          <a:latin typeface="Times New Roman" panose="02020603050405020304" pitchFamily="18" charset="0"/>
                        </a:rPr>
                        <a:t>7 tally marks</a:t>
                      </a:r>
                    </a:p>
                  </a:txBody>
                  <a:tcPr marL="9525" marR="9525" marT="9525" marB="0" anchor="b"/>
                </a:tc>
                <a:tc>
                  <a:txBody>
                    <a:bodyPr/>
                    <a:lstStyle/>
                    <a:p>
                      <a:pPr algn="ctr"/>
                      <a:r>
                        <a:rPr lang="en-US" sz="2400" dirty="0">
                          <a:latin typeface="Times New Roman" panose="02020603050405020304" pitchFamily="18" charset="0"/>
                          <a:cs typeface="Times New Roman" panose="02020603050405020304" pitchFamily="18" charset="0"/>
                        </a:rPr>
                        <a:t>7</a:t>
                      </a:r>
                    </a:p>
                  </a:txBody>
                  <a:tcPr anchor="b"/>
                </a:tc>
                <a:extLst>
                  <a:ext uri="{0D108BD9-81ED-4DB2-BD59-A6C34878D82A}">
                    <a16:rowId xmlns:a16="http://schemas.microsoft.com/office/drawing/2014/main" val="10002"/>
                  </a:ext>
                </a:extLst>
              </a:tr>
              <a:tr h="370840">
                <a:tc>
                  <a:txBody>
                    <a:bodyPr/>
                    <a:lstStyle/>
                    <a:p>
                      <a:pPr marL="0" indent="112713" algn="l" fontAlgn="t"/>
                      <a:r>
                        <a:rPr lang="en-US" sz="2400" u="none" strike="noStrike" dirty="0">
                          <a:effectLst/>
                          <a:latin typeface="Times New Roman" panose="02020603050405020304" pitchFamily="18" charset="0"/>
                          <a:cs typeface="Times New Roman" panose="02020603050405020304" pitchFamily="18" charset="0"/>
                        </a:rPr>
                        <a:t>Frosted</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IN" sz="1200" b="0" i="0" u="none" strike="noStrike" dirty="0">
                          <a:solidFill>
                            <a:schemeClr val="bg1"/>
                          </a:solidFill>
                          <a:effectLst/>
                          <a:latin typeface="Times New Roman" panose="02020603050405020304" pitchFamily="18" charset="0"/>
                        </a:rPr>
                        <a:t>5 tally marks</a:t>
                      </a:r>
                    </a:p>
                  </a:txBody>
                  <a:tcPr marL="9525" marR="9525" marT="9525" marB="0" anchor="b"/>
                </a:tc>
                <a:tc>
                  <a:txBody>
                    <a:bodyPr/>
                    <a:lstStyle/>
                    <a:p>
                      <a:pPr algn="ctr"/>
                      <a:r>
                        <a:rPr lang="en-US" sz="2400" dirty="0">
                          <a:latin typeface="Times New Roman" panose="02020603050405020304" pitchFamily="18" charset="0"/>
                          <a:cs typeface="Times New Roman" panose="02020603050405020304" pitchFamily="18" charset="0"/>
                        </a:rPr>
                        <a:t>5</a:t>
                      </a:r>
                    </a:p>
                  </a:txBody>
                  <a:tcPr anchor="b"/>
                </a:tc>
                <a:extLst>
                  <a:ext uri="{0D108BD9-81ED-4DB2-BD59-A6C34878D82A}">
                    <a16:rowId xmlns:a16="http://schemas.microsoft.com/office/drawing/2014/main" val="10003"/>
                  </a:ext>
                </a:extLst>
              </a:tr>
              <a:tr h="370840">
                <a:tc>
                  <a:txBody>
                    <a:bodyPr/>
                    <a:lstStyle/>
                    <a:p>
                      <a:pPr marL="0" indent="112713" algn="l" fontAlgn="t"/>
                      <a:r>
                        <a:rPr lang="en-US" sz="2400" u="none" strike="noStrike" dirty="0">
                          <a:effectLst/>
                          <a:latin typeface="Times New Roman" panose="02020603050405020304" pitchFamily="18" charset="0"/>
                          <a:cs typeface="Times New Roman" panose="02020603050405020304" pitchFamily="18" charset="0"/>
                        </a:rPr>
                        <a:t>Plain</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IN" sz="1200" b="0" i="0" u="none" strike="noStrike" dirty="0">
                          <a:solidFill>
                            <a:schemeClr val="bg1"/>
                          </a:solidFill>
                          <a:effectLst/>
                          <a:latin typeface="Times New Roman" panose="02020603050405020304" pitchFamily="18" charset="0"/>
                        </a:rPr>
                        <a:t>3 tally marks</a:t>
                      </a:r>
                    </a:p>
                  </a:txBody>
                  <a:tcPr marL="9525" marR="9525" marT="9525" marB="0" anchor="b"/>
                </a:tc>
                <a:tc>
                  <a:txBody>
                    <a:bodyPr/>
                    <a:lstStyle/>
                    <a:p>
                      <a:pPr algn="ctr"/>
                      <a:r>
                        <a:rPr lang="en-US" sz="2400" dirty="0">
                          <a:latin typeface="Times New Roman" panose="02020603050405020304" pitchFamily="18" charset="0"/>
                          <a:cs typeface="Times New Roman" panose="02020603050405020304" pitchFamily="18" charset="0"/>
                        </a:rPr>
                        <a:t>3</a:t>
                      </a:r>
                    </a:p>
                  </a:txBody>
                  <a:tcPr anchor="b"/>
                </a:tc>
                <a:extLst>
                  <a:ext uri="{0D108BD9-81ED-4DB2-BD59-A6C34878D82A}">
                    <a16:rowId xmlns:a16="http://schemas.microsoft.com/office/drawing/2014/main" val="10004"/>
                  </a:ext>
                </a:extLst>
              </a:tr>
              <a:tr h="370840">
                <a:tc>
                  <a:txBody>
                    <a:bodyPr/>
                    <a:lstStyle/>
                    <a:p>
                      <a:pPr marL="0" indent="112713" algn="l" fontAlgn="t"/>
                      <a:r>
                        <a:rPr lang="en-US" sz="2400" u="none" strike="noStrike" dirty="0">
                          <a:effectLst/>
                          <a:latin typeface="Times New Roman" panose="02020603050405020304" pitchFamily="18" charset="0"/>
                          <a:cs typeface="Times New Roman" panose="02020603050405020304" pitchFamily="18" charset="0"/>
                        </a:rPr>
                        <a:t>Other</a:t>
                      </a:r>
                      <a:endParaRPr lang="en-US" sz="2400" b="0" i="0" u="none" strike="noStrike" dirty="0">
                        <a:effectLst/>
                        <a:latin typeface="Times New Roman" panose="02020603050405020304" pitchFamily="18" charset="0"/>
                        <a:cs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IN" sz="1200" b="0" i="0" u="none" strike="noStrike" dirty="0">
                          <a:solidFill>
                            <a:schemeClr val="bg1"/>
                          </a:solidFill>
                          <a:effectLst/>
                          <a:latin typeface="Times New Roman" panose="02020603050405020304" pitchFamily="18" charset="0"/>
                        </a:rPr>
                        <a:t>7 tally marks</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7</a:t>
                      </a:r>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US" sz="2400" dirty="0">
                          <a:solidFill>
                            <a:schemeClr val="bg1"/>
                          </a:solidFill>
                          <a:latin typeface="Times New Roman" panose="02020603050405020304" pitchFamily="18" charset="0"/>
                          <a:cs typeface="Times New Roman" panose="02020603050405020304" pitchFamily="18" charset="0"/>
                        </a:rPr>
                        <a:t>Blank</a:t>
                      </a: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solidFill>
                            <a:schemeClr val="bg1"/>
                          </a:solidFill>
                          <a:latin typeface="Times New Roman" panose="02020603050405020304" pitchFamily="18" charset="0"/>
                          <a:cs typeface="Times New Roman" panose="02020603050405020304" pitchFamily="18" charset="0"/>
                        </a:rPr>
                        <a:t>Blank</a:t>
                      </a:r>
                      <a:endParaRPr lang="en-US" sz="2400" dirty="0">
                        <a:latin typeface="Times New Roman" panose="02020603050405020304" pitchFamily="18" charset="0"/>
                        <a:cs typeface="Times New Roman" panose="02020603050405020304" pitchFamily="18" charset="0"/>
                      </a:endParaRP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Sum =</a:t>
                      </a:r>
                      <a:r>
                        <a:rPr lang="en-US" sz="2400" baseline="0" dirty="0">
                          <a:latin typeface="Times New Roman" panose="02020603050405020304" pitchFamily="18" charset="0"/>
                          <a:cs typeface="Times New Roman" panose="02020603050405020304" pitchFamily="18" charset="0"/>
                        </a:rPr>
                        <a:t> 30</a:t>
                      </a:r>
                      <a:endParaRPr lang="en-US" sz="2400" dirty="0">
                        <a:latin typeface="Times New Roman" panose="02020603050405020304" pitchFamily="18" charset="0"/>
                        <a:cs typeface="Times New Roman" panose="02020603050405020304" pitchFamily="18" charset="0"/>
                      </a:endParaRP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pic>
        <p:nvPicPr>
          <p:cNvPr id="28" name="Content Placeholder 27" descr="Image description is in table cell">
            <a:extLst>
              <a:ext uri="{FF2B5EF4-FFF2-40B4-BE49-F238E27FC236}">
                <a16:creationId xmlns:a16="http://schemas.microsoft.com/office/drawing/2014/main" id="{2F60C96F-F998-4187-8B4A-EB8B2D801671}"/>
              </a:ext>
            </a:extLst>
          </p:cNvPr>
          <p:cNvPicPr>
            <a:picLocks noGrp="1" noChangeAspect="1"/>
          </p:cNvPicPr>
          <p:nvPr>
            <p:ph sz="quarter" idx="17"/>
          </p:nvPr>
        </p:nvPicPr>
        <p:blipFill>
          <a:blip r:embed="rId2">
            <a:extLst>
              <a:ext uri="{28A0092B-C50C-407E-A947-70E740481C1C}">
                <a14:useLocalDpi xmlns:a14="http://schemas.microsoft.com/office/drawing/2010/main"/>
              </a:ext>
            </a:extLst>
          </a:blip>
          <a:stretch>
            <a:fillRect/>
          </a:stretch>
        </p:blipFill>
        <p:spPr>
          <a:xfrm>
            <a:off x="4356030" y="3384830"/>
            <a:ext cx="431941" cy="215971"/>
          </a:xfrm>
          <a:prstGeom prst="rect">
            <a:avLst/>
          </a:prstGeom>
        </p:spPr>
      </p:pic>
      <p:pic>
        <p:nvPicPr>
          <p:cNvPr id="29" name="Content Placeholder 28" descr="Image description is in table cell">
            <a:extLst>
              <a:ext uri="{FF2B5EF4-FFF2-40B4-BE49-F238E27FC236}">
                <a16:creationId xmlns:a16="http://schemas.microsoft.com/office/drawing/2014/main" id="{E572DD60-98F6-450A-8523-2D369B3D6AE8}"/>
              </a:ext>
            </a:extLst>
          </p:cNvPr>
          <p:cNvPicPr>
            <a:picLocks noGrp="1" noChangeAspect="1"/>
          </p:cNvPicPr>
          <p:nvPr>
            <p:ph sz="quarter" idx="18"/>
          </p:nvPr>
        </p:nvPicPr>
        <p:blipFill>
          <a:blip r:embed="rId3">
            <a:extLst>
              <a:ext uri="{28A0092B-C50C-407E-A947-70E740481C1C}">
                <a14:useLocalDpi xmlns:a14="http://schemas.microsoft.com/office/drawing/2010/main"/>
              </a:ext>
            </a:extLst>
          </a:blip>
          <a:stretch>
            <a:fillRect/>
          </a:stretch>
        </p:blipFill>
        <p:spPr>
          <a:xfrm>
            <a:off x="4365693" y="3826755"/>
            <a:ext cx="373041" cy="215971"/>
          </a:xfrm>
          <a:prstGeom prst="rect">
            <a:avLst/>
          </a:prstGeom>
        </p:spPr>
      </p:pic>
      <p:pic>
        <p:nvPicPr>
          <p:cNvPr id="30" name="Content Placeholder 29" descr="Image description is in table cell">
            <a:extLst>
              <a:ext uri="{FF2B5EF4-FFF2-40B4-BE49-F238E27FC236}">
                <a16:creationId xmlns:a16="http://schemas.microsoft.com/office/drawing/2014/main" id="{6D4BF542-DD7A-4D03-8204-F9BFBC8F9E11}"/>
              </a:ext>
            </a:extLst>
          </p:cNvPr>
          <p:cNvPicPr>
            <a:picLocks noGrp="1" noChangeAspect="1"/>
          </p:cNvPicPr>
          <p:nvPr>
            <p:ph sz="quarter" idx="19"/>
          </p:nvPr>
        </p:nvPicPr>
        <p:blipFill>
          <a:blip r:embed="rId4">
            <a:extLst>
              <a:ext uri="{28A0092B-C50C-407E-A947-70E740481C1C}">
                <a14:useLocalDpi xmlns:a14="http://schemas.microsoft.com/office/drawing/2010/main"/>
              </a:ext>
            </a:extLst>
          </a:blip>
          <a:stretch>
            <a:fillRect/>
          </a:stretch>
        </p:blipFill>
        <p:spPr>
          <a:xfrm>
            <a:off x="4394612" y="4289416"/>
            <a:ext cx="226771" cy="237568"/>
          </a:xfrm>
          <a:prstGeom prst="rect">
            <a:avLst/>
          </a:prstGeom>
        </p:spPr>
      </p:pic>
      <p:pic>
        <p:nvPicPr>
          <p:cNvPr id="31" name="Content Placeholder 30" descr="Image description is in table cell">
            <a:extLst>
              <a:ext uri="{FF2B5EF4-FFF2-40B4-BE49-F238E27FC236}">
                <a16:creationId xmlns:a16="http://schemas.microsoft.com/office/drawing/2014/main" id="{776240A8-44C2-4CFC-A988-1ABAF5172DB7}"/>
              </a:ext>
            </a:extLst>
          </p:cNvPr>
          <p:cNvPicPr>
            <a:picLocks noGrp="1" noChangeAspect="1"/>
          </p:cNvPicPr>
          <p:nvPr>
            <p:ph sz="quarter" idx="22"/>
          </p:nvPr>
        </p:nvPicPr>
        <p:blipFill>
          <a:blip r:embed="rId5">
            <a:extLst>
              <a:ext uri="{28A0092B-C50C-407E-A947-70E740481C1C}">
                <a14:useLocalDpi xmlns:a14="http://schemas.microsoft.com/office/drawing/2010/main"/>
              </a:ext>
            </a:extLst>
          </a:blip>
          <a:stretch>
            <a:fillRect/>
          </a:stretch>
        </p:blipFill>
        <p:spPr>
          <a:xfrm>
            <a:off x="4391842" y="4664116"/>
            <a:ext cx="149669" cy="224503"/>
          </a:xfrm>
          <a:prstGeom prst="rect">
            <a:avLst/>
          </a:prstGeom>
        </p:spPr>
      </p:pic>
      <p:pic>
        <p:nvPicPr>
          <p:cNvPr id="32" name="Content Placeholder 31" descr="Image description is in table cell">
            <a:extLst>
              <a:ext uri="{FF2B5EF4-FFF2-40B4-BE49-F238E27FC236}">
                <a16:creationId xmlns:a16="http://schemas.microsoft.com/office/drawing/2014/main" id="{206F1F3D-6995-4A0A-AB5E-6B2D9AEA6292}"/>
              </a:ext>
            </a:extLst>
          </p:cNvPr>
          <p:cNvPicPr>
            <a:picLocks noGrp="1" noChangeAspect="1"/>
          </p:cNvPicPr>
          <p:nvPr>
            <p:ph sz="quarter" idx="23"/>
          </p:nvPr>
        </p:nvPicPr>
        <p:blipFill>
          <a:blip r:embed="rId6">
            <a:extLst>
              <a:ext uri="{28A0092B-C50C-407E-A947-70E740481C1C}">
                <a14:useLocalDpi xmlns:a14="http://schemas.microsoft.com/office/drawing/2010/main"/>
              </a:ext>
            </a:extLst>
          </a:blip>
          <a:stretch>
            <a:fillRect/>
          </a:stretch>
        </p:blipFill>
        <p:spPr>
          <a:xfrm>
            <a:off x="4304372" y="5061343"/>
            <a:ext cx="410345" cy="237568"/>
          </a:xfrm>
          <a:prstGeom prst="rect">
            <a:avLst/>
          </a:prstGeom>
        </p:spPr>
      </p:pic>
      <p:sp>
        <p:nvSpPr>
          <p:cNvPr id="4" name="Slide Number Placeholder 3"/>
          <p:cNvSpPr>
            <a:spLocks noGrp="1"/>
          </p:cNvSpPr>
          <p:nvPr>
            <p:ph type="sldNum" sz="quarter" idx="10"/>
          </p:nvPr>
        </p:nvSpPr>
        <p:spPr/>
        <p:txBody>
          <a:bodyPr/>
          <a:lstStyle/>
          <a:p>
            <a:fld id="{67B19427-F580-D146-B60E-4CADEE75497F}" type="slidenum">
              <a:rPr lang="en-US" smtClean="0"/>
              <a:pPr/>
              <a:t>9</a:t>
            </a:fld>
            <a:endParaRPr lang="en-US" dirty="0"/>
          </a:p>
        </p:txBody>
      </p:sp>
    </p:spTree>
    <p:extLst>
      <p:ext uri="{BB962C8B-B14F-4D97-AF65-F5344CB8AC3E}">
        <p14:creationId xmlns:p14="http://schemas.microsoft.com/office/powerpoint/2010/main" val="2706641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8.5|10"/>
</p:tagLst>
</file>

<file path=ppt/tags/tag10.xml><?xml version="1.0" encoding="utf-8"?>
<p:tagLst xmlns:a="http://schemas.openxmlformats.org/drawingml/2006/main" xmlns:r="http://schemas.openxmlformats.org/officeDocument/2006/relationships" xmlns:p="http://schemas.openxmlformats.org/presentationml/2006/main">
  <p:tag name="TIMING" val="|6.6|3.7"/>
</p:tagLst>
</file>

<file path=ppt/tags/tag11.xml><?xml version="1.0" encoding="utf-8"?>
<p:tagLst xmlns:a="http://schemas.openxmlformats.org/drawingml/2006/main" xmlns:r="http://schemas.openxmlformats.org/officeDocument/2006/relationships" xmlns:p="http://schemas.openxmlformats.org/presentationml/2006/main">
  <p:tag name="TIMING" val="|1.9|5.1|6.7|5.1|4.3|10.2"/>
</p:tagLst>
</file>

<file path=ppt/tags/tag12.xml><?xml version="1.0" encoding="utf-8"?>
<p:tagLst xmlns:a="http://schemas.openxmlformats.org/drawingml/2006/main" xmlns:r="http://schemas.openxmlformats.org/officeDocument/2006/relationships" xmlns:p="http://schemas.openxmlformats.org/presentationml/2006/main">
  <p:tag name="TIMING" val="|72.1"/>
</p:tagLst>
</file>

<file path=ppt/tags/tag13.xml><?xml version="1.0" encoding="utf-8"?>
<p:tagLst xmlns:a="http://schemas.openxmlformats.org/drawingml/2006/main" xmlns:r="http://schemas.openxmlformats.org/officeDocument/2006/relationships" xmlns:p="http://schemas.openxmlformats.org/presentationml/2006/main">
  <p:tag name="TIMING" val="|8.8|3.8|8.3|27.1|10.9|43.6|3.1"/>
</p:tagLst>
</file>

<file path=ppt/tags/tag14.xml><?xml version="1.0" encoding="utf-8"?>
<p:tagLst xmlns:a="http://schemas.openxmlformats.org/drawingml/2006/main" xmlns:r="http://schemas.openxmlformats.org/officeDocument/2006/relationships" xmlns:p="http://schemas.openxmlformats.org/presentationml/2006/main">
  <p:tag name="TIMING" val="|10.6|2.7"/>
</p:tagLst>
</file>

<file path=ppt/tags/tag15.xml><?xml version="1.0" encoding="utf-8"?>
<p:tagLst xmlns:a="http://schemas.openxmlformats.org/drawingml/2006/main" xmlns:r="http://schemas.openxmlformats.org/officeDocument/2006/relationships" xmlns:p="http://schemas.openxmlformats.org/presentationml/2006/main">
  <p:tag name="TIMING" val="|7.9"/>
</p:tagLst>
</file>

<file path=ppt/tags/tag16.xml><?xml version="1.0" encoding="utf-8"?>
<p:tagLst xmlns:a="http://schemas.openxmlformats.org/drawingml/2006/main" xmlns:r="http://schemas.openxmlformats.org/officeDocument/2006/relationships" xmlns:p="http://schemas.openxmlformats.org/presentationml/2006/main">
  <p:tag name="TIMING" val="|14.4|1.8|1.5|1.4|4.7|3.9"/>
</p:tagLst>
</file>

<file path=ppt/tags/tag17.xml><?xml version="1.0" encoding="utf-8"?>
<p:tagLst xmlns:a="http://schemas.openxmlformats.org/drawingml/2006/main" xmlns:r="http://schemas.openxmlformats.org/officeDocument/2006/relationships" xmlns:p="http://schemas.openxmlformats.org/presentationml/2006/main">
  <p:tag name="TIMING" val="|9.3|8.9|4.7|36.7"/>
</p:tagLst>
</file>

<file path=ppt/tags/tag18.xml><?xml version="1.0" encoding="utf-8"?>
<p:tagLst xmlns:a="http://schemas.openxmlformats.org/drawingml/2006/main" xmlns:r="http://schemas.openxmlformats.org/officeDocument/2006/relationships" xmlns:p="http://schemas.openxmlformats.org/presentationml/2006/main">
  <p:tag name="TIMING" val="|20.5|9|11.5"/>
</p:tagLst>
</file>

<file path=ppt/tags/tag19.xml><?xml version="1.0" encoding="utf-8"?>
<p:tagLst xmlns:a="http://schemas.openxmlformats.org/drawingml/2006/main" xmlns:r="http://schemas.openxmlformats.org/officeDocument/2006/relationships" xmlns:p="http://schemas.openxmlformats.org/presentationml/2006/main">
  <p:tag name="TIMING" val="|21.8|14.4"/>
</p:tagLst>
</file>

<file path=ppt/tags/tag2.xml><?xml version="1.0" encoding="utf-8"?>
<p:tagLst xmlns:a="http://schemas.openxmlformats.org/drawingml/2006/main" xmlns:r="http://schemas.openxmlformats.org/officeDocument/2006/relationships" xmlns:p="http://schemas.openxmlformats.org/presentationml/2006/main">
  <p:tag name="TIMING" val="|17.9|5"/>
</p:tagLst>
</file>

<file path=ppt/tags/tag20.xml><?xml version="1.0" encoding="utf-8"?>
<p:tagLst xmlns:a="http://schemas.openxmlformats.org/drawingml/2006/main" xmlns:r="http://schemas.openxmlformats.org/officeDocument/2006/relationships" xmlns:p="http://schemas.openxmlformats.org/presentationml/2006/main">
  <p:tag name="TIMING" val="|7.3"/>
</p:tagLst>
</file>

<file path=ppt/tags/tag21.xml><?xml version="1.0" encoding="utf-8"?>
<p:tagLst xmlns:a="http://schemas.openxmlformats.org/drawingml/2006/main" xmlns:r="http://schemas.openxmlformats.org/officeDocument/2006/relationships" xmlns:p="http://schemas.openxmlformats.org/presentationml/2006/main">
  <p:tag name="TIMING" val="|2.9"/>
</p:tagLst>
</file>

<file path=ppt/tags/tag22.xml><?xml version="1.0" encoding="utf-8"?>
<p:tagLst xmlns:a="http://schemas.openxmlformats.org/drawingml/2006/main" xmlns:r="http://schemas.openxmlformats.org/officeDocument/2006/relationships" xmlns:p="http://schemas.openxmlformats.org/presentationml/2006/main">
  <p:tag name="TIMING" val="|13.1|6.4"/>
</p:tagLst>
</file>

<file path=ppt/tags/tag23.xml><?xml version="1.0" encoding="utf-8"?>
<p:tagLst xmlns:a="http://schemas.openxmlformats.org/drawingml/2006/main" xmlns:r="http://schemas.openxmlformats.org/officeDocument/2006/relationships" xmlns:p="http://schemas.openxmlformats.org/presentationml/2006/main">
  <p:tag name="TIMING" val="|28.2|29.4"/>
</p:tagLst>
</file>

<file path=ppt/tags/tag24.xml><?xml version="1.0" encoding="utf-8"?>
<p:tagLst xmlns:a="http://schemas.openxmlformats.org/drawingml/2006/main" xmlns:r="http://schemas.openxmlformats.org/officeDocument/2006/relationships" xmlns:p="http://schemas.openxmlformats.org/presentationml/2006/main">
  <p:tag name="TIMING" val="|13.5|20.3|13"/>
</p:tagLst>
</file>

<file path=ppt/tags/tag25.xml><?xml version="1.0" encoding="utf-8"?>
<p:tagLst xmlns:a="http://schemas.openxmlformats.org/drawingml/2006/main" xmlns:r="http://schemas.openxmlformats.org/officeDocument/2006/relationships" xmlns:p="http://schemas.openxmlformats.org/presentationml/2006/main">
  <p:tag name="TIMING" val="|34"/>
</p:tagLst>
</file>

<file path=ppt/tags/tag3.xml><?xml version="1.0" encoding="utf-8"?>
<p:tagLst xmlns:a="http://schemas.openxmlformats.org/drawingml/2006/main" xmlns:r="http://schemas.openxmlformats.org/officeDocument/2006/relationships" xmlns:p="http://schemas.openxmlformats.org/presentationml/2006/main">
  <p:tag name="TIMING" val="|10.4|12|3.8"/>
</p:tagLst>
</file>

<file path=ppt/tags/tag4.xml><?xml version="1.0" encoding="utf-8"?>
<p:tagLst xmlns:a="http://schemas.openxmlformats.org/drawingml/2006/main" xmlns:r="http://schemas.openxmlformats.org/officeDocument/2006/relationships" xmlns:p="http://schemas.openxmlformats.org/presentationml/2006/main">
  <p:tag name="TIMING" val="|16.2"/>
</p:tagLst>
</file>

<file path=ppt/tags/tag5.xml><?xml version="1.0" encoding="utf-8"?>
<p:tagLst xmlns:a="http://schemas.openxmlformats.org/drawingml/2006/main" xmlns:r="http://schemas.openxmlformats.org/officeDocument/2006/relationships" xmlns:p="http://schemas.openxmlformats.org/presentationml/2006/main">
  <p:tag name="TIMING" val="|18.2"/>
</p:tagLst>
</file>

<file path=ppt/tags/tag6.xml><?xml version="1.0" encoding="utf-8"?>
<p:tagLst xmlns:a="http://schemas.openxmlformats.org/drawingml/2006/main" xmlns:r="http://schemas.openxmlformats.org/officeDocument/2006/relationships" xmlns:p="http://schemas.openxmlformats.org/presentationml/2006/main">
  <p:tag name="TIMING" val="|10.7|3.2|4.6"/>
</p:tagLst>
</file>

<file path=ppt/tags/tag7.xml><?xml version="1.0" encoding="utf-8"?>
<p:tagLst xmlns:a="http://schemas.openxmlformats.org/drawingml/2006/main" xmlns:r="http://schemas.openxmlformats.org/officeDocument/2006/relationships" xmlns:p="http://schemas.openxmlformats.org/presentationml/2006/main">
  <p:tag name="TIMING" val="|11.2"/>
</p:tagLst>
</file>

<file path=ppt/tags/tag8.xml><?xml version="1.0" encoding="utf-8"?>
<p:tagLst xmlns:a="http://schemas.openxmlformats.org/drawingml/2006/main" xmlns:r="http://schemas.openxmlformats.org/officeDocument/2006/relationships" xmlns:p="http://schemas.openxmlformats.org/presentationml/2006/main">
  <p:tag name="TIMING" val="|14.5"/>
</p:tagLst>
</file>

<file path=ppt/tags/tag9.xml><?xml version="1.0" encoding="utf-8"?>
<p:tagLst xmlns:a="http://schemas.openxmlformats.org/drawingml/2006/main" xmlns:r="http://schemas.openxmlformats.org/officeDocument/2006/relationships" xmlns:p="http://schemas.openxmlformats.org/presentationml/2006/main">
  <p:tag name="TIMING" val="|41.6|21.6"/>
</p:tagLst>
</file>

<file path=ppt/theme/theme1.xml><?xml version="1.0" encoding="utf-8"?>
<a:theme xmlns:a="http://schemas.openxmlformats.org/drawingml/2006/main" name="Open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apter Outline">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earning Objectives">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cept Check Questio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Key Term">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Image Slide Mast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ustom Desig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E39A3ED730EF40BC95659DEDC34250" ma:contentTypeVersion="4" ma:contentTypeDescription="Create a new document." ma:contentTypeScope="" ma:versionID="35ae4085b5cb6bde6e905c69dcb10e27">
  <xsd:schema xmlns:xsd="http://www.w3.org/2001/XMLSchema" xmlns:xs="http://www.w3.org/2001/XMLSchema" xmlns:p="http://schemas.microsoft.com/office/2006/metadata/properties" xmlns:ns2="2e108766-8a5d-4dd6-bf2d-0e83b2e3ea10" targetNamespace="http://schemas.microsoft.com/office/2006/metadata/properties" ma:root="true" ma:fieldsID="6e076ca49e7c802acdbea8cc88235627" ns2:_="">
    <xsd:import namespace="2e108766-8a5d-4dd6-bf2d-0e83b2e3ea1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108766-8a5d-4dd6-bf2d-0e83b2e3ea1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7605ED-CCB9-4441-91E0-7F14D93A17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108766-8a5d-4dd6-bf2d-0e83b2e3ea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36CF6A-C1C3-4ABA-ACA7-1D450D43CCA9}">
  <ds:schemaRefs>
    <ds:schemaRef ds:uri="2e108766-8a5d-4dd6-bf2d-0e83b2e3ea10"/>
    <ds:schemaRef ds:uri="http://purl.org/dc/dcmitype/"/>
    <ds:schemaRef ds:uri="http://www.w3.org/XML/1998/namespace"/>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A93F815B-6E6B-437C-95EA-B6C979BFBC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18198</TotalTime>
  <Words>1901</Words>
  <Application>Microsoft Office PowerPoint</Application>
  <PresentationFormat>On-screen Show (4:3)</PresentationFormat>
  <Paragraphs>554</Paragraphs>
  <Slides>37</Slides>
  <Notes>1</Notes>
  <HiddenSlides>0</HiddenSlides>
  <MMClips>0</MMClips>
  <ScaleCrop>false</ScaleCrop>
  <HeadingPairs>
    <vt:vector size="8" baseType="variant">
      <vt:variant>
        <vt:lpstr>Fonts Used</vt:lpstr>
      </vt:variant>
      <vt:variant>
        <vt:i4>8</vt:i4>
      </vt:variant>
      <vt:variant>
        <vt:lpstr>Theme</vt:lpstr>
      </vt:variant>
      <vt:variant>
        <vt:i4>7</vt:i4>
      </vt:variant>
      <vt:variant>
        <vt:lpstr>Embedded OLE Servers</vt:lpstr>
      </vt:variant>
      <vt:variant>
        <vt:i4>1</vt:i4>
      </vt:variant>
      <vt:variant>
        <vt:lpstr>Slide Titles</vt:lpstr>
      </vt:variant>
      <vt:variant>
        <vt:i4>37</vt:i4>
      </vt:variant>
    </vt:vector>
  </HeadingPairs>
  <TitlesOfParts>
    <vt:vector size="53" baseType="lpstr">
      <vt:lpstr>ＭＳ Ｐゴシック</vt:lpstr>
      <vt:lpstr>Arial</vt:lpstr>
      <vt:lpstr>Calibri</vt:lpstr>
      <vt:lpstr>Courier New</vt:lpstr>
      <vt:lpstr>Source Sans Pro</vt:lpstr>
      <vt:lpstr>STIX</vt:lpstr>
      <vt:lpstr>Times New Roman</vt:lpstr>
      <vt:lpstr>Wingdings</vt:lpstr>
      <vt:lpstr>Opener</vt:lpstr>
      <vt:lpstr>Chapter Outline</vt:lpstr>
      <vt:lpstr>Learning Objectives</vt:lpstr>
      <vt:lpstr>Concept Check Question</vt:lpstr>
      <vt:lpstr>Key Term</vt:lpstr>
      <vt:lpstr>Image Slide Master</vt:lpstr>
      <vt:lpstr>Custom Design</vt:lpstr>
      <vt:lpstr>Equation</vt:lpstr>
      <vt:lpstr>PowerPoint Presentation</vt:lpstr>
      <vt:lpstr>2.1 Organizing and Graphing Qualitative Data</vt:lpstr>
      <vt:lpstr>Table 2.1 Ages of 50 Students</vt:lpstr>
      <vt:lpstr>Table 2.2 Status of 50 Students</vt:lpstr>
      <vt:lpstr>Organizing and Graphing Qualitative Data</vt:lpstr>
      <vt:lpstr>Table 2.3 Worries About Not Having Enough Money to Pay Normal Monthly Bills</vt:lpstr>
      <vt:lpstr>Frequency Distributions</vt:lpstr>
      <vt:lpstr>Example 2-1</vt:lpstr>
      <vt:lpstr>Table 2.4 Frequency Distribution of Favorite Donut Variety</vt:lpstr>
      <vt:lpstr>Relative Frequency and Percentage Distributions</vt:lpstr>
      <vt:lpstr>Table 2.5: relative frequency and percentage distributions for the data in Table 2.4.</vt:lpstr>
      <vt:lpstr>Graphical Presentation of Qualitative Data (1 of 3)</vt:lpstr>
      <vt:lpstr>Graphical Presentation of Qualitative Data (2 of 3)</vt:lpstr>
      <vt:lpstr>Graphical Presentation of Qualitative Data (3 of 3)</vt:lpstr>
      <vt:lpstr>2.2 Organizing and Graphing Quantitative Data</vt:lpstr>
      <vt:lpstr>Table 2.6 Earnings of employees in a Company</vt:lpstr>
      <vt:lpstr>Frequency Distributions for Quantitative Data</vt:lpstr>
      <vt:lpstr>Frequency Distributions for Quantitative Data (cont)</vt:lpstr>
      <vt:lpstr>Class Widths and Class Midpoints for Table 2.6</vt:lpstr>
      <vt:lpstr>Example 2-3</vt:lpstr>
      <vt:lpstr>Example 2-3: Solution</vt:lpstr>
      <vt:lpstr>Table 2.8 Frequency Distribution for the Values of Baseball Teams, 2015</vt:lpstr>
      <vt:lpstr>Relative Frequency and Percentage</vt:lpstr>
      <vt:lpstr>Example 2-4: Solution</vt:lpstr>
      <vt:lpstr>Graphing Grouped Data: histogram</vt:lpstr>
      <vt:lpstr>Histograms for Table 2.8</vt:lpstr>
      <vt:lpstr>Graphing Grouped Data: polygon</vt:lpstr>
      <vt:lpstr>Example 2-6</vt:lpstr>
      <vt:lpstr>Example 2-6: Solution</vt:lpstr>
      <vt:lpstr>Figure 2.8 Bar Graph for Table 2.12</vt:lpstr>
      <vt:lpstr>Cumulative Frequency Distributions</vt:lpstr>
      <vt:lpstr>Cumulative Relative Frequency and Percentage</vt:lpstr>
      <vt:lpstr>Cumulative relative frequency and percentage distributions for the values of the baseball teams. </vt:lpstr>
      <vt:lpstr>Some important Shapes of Histograms</vt:lpstr>
      <vt:lpstr>Symmetric</vt:lpstr>
      <vt:lpstr>A Histogram for a Uniform Distribution</vt:lpstr>
      <vt:lpstr>Bar Graph Truncation: considered poor practice!</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Statistics, 9e</dc:title>
  <dc:subject>Statistics</dc:subject>
  <dc:creator>Mann</dc:creator>
  <cp:lastModifiedBy>Windows User</cp:lastModifiedBy>
  <cp:revision>2077</cp:revision>
  <cp:lastPrinted>2017-04-26T13:25:47Z</cp:lastPrinted>
  <dcterms:created xsi:type="dcterms:W3CDTF">2017-04-21T14:49:46Z</dcterms:created>
  <dcterms:modified xsi:type="dcterms:W3CDTF">2022-02-03T11:51:52Z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0x01010070E39A3ED730EF40BC95659DEDC34250</vt:lpwstr>
  </property>
</Properties>
</file>