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handoutMasterIdLst>
    <p:handoutMasterId r:id="rId19"/>
  </p:handoutMasterIdLst>
  <p:sldIdLst>
    <p:sldId id="257" r:id="rId5"/>
    <p:sldId id="268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63" r:id="rId17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4" d="100"/>
          <a:sy n="64" d="100"/>
        </p:scale>
        <p:origin x="752" y="4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1/27/2022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1/27/2022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1/27/2022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1/27/2022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1/27/2022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1/27/2022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1/27/2022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1/27/2022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1/27/2022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1/27/2022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1/27/2022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1/27/2022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1/27/2022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1/27/2022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MAT1272- Statistics Lesson 1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1, 2022</a:t>
            </a:r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1.5	Population vs. Sample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+mj-lt"/>
              </a:rPr>
              <a:t>Sampling Error</a:t>
            </a:r>
          </a:p>
          <a:p>
            <a:pPr lvl="1"/>
            <a:r>
              <a:rPr lang="en-US" sz="2000" b="0" i="0" u="none" strike="noStrike" baseline="0" dirty="0">
                <a:latin typeface="+mj-lt"/>
              </a:rPr>
              <a:t>the difference between the result obtained from a sample survey and the result that would have been obtained if the whole population had been included in the survey.</a:t>
            </a:r>
          </a:p>
          <a:p>
            <a:pPr lvl="1"/>
            <a:r>
              <a:rPr lang="en-US" sz="2000" dirty="0">
                <a:latin typeface="+mj-lt"/>
              </a:rPr>
              <a:t>Can only occur in a sample survey</a:t>
            </a:r>
          </a:p>
          <a:p>
            <a:pPr lvl="1"/>
            <a:r>
              <a:rPr lang="en-US" sz="2000" dirty="0">
                <a:latin typeface="+mj-lt"/>
              </a:rPr>
              <a:t>Occurs by chance</a:t>
            </a:r>
          </a:p>
          <a:p>
            <a:pPr lvl="1"/>
            <a:r>
              <a:rPr lang="en-US" sz="2000" dirty="0">
                <a:latin typeface="+mj-lt"/>
              </a:rPr>
              <a:t>Unavoidable</a:t>
            </a:r>
          </a:p>
        </p:txBody>
      </p:sp>
    </p:spTree>
    <p:extLst>
      <p:ext uri="{BB962C8B-B14F-4D97-AF65-F5344CB8AC3E}">
        <p14:creationId xmlns:p14="http://schemas.microsoft.com/office/powerpoint/2010/main" val="462780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1.5	Population vs. Sample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3000" b="1" dirty="0">
                <a:latin typeface="+mj-lt"/>
              </a:rPr>
              <a:t>Non-sampling Error</a:t>
            </a:r>
          </a:p>
          <a:p>
            <a:pPr lvl="1"/>
            <a:r>
              <a:rPr lang="en-US" b="0" i="0" u="none" strike="noStrike" baseline="0" dirty="0">
                <a:latin typeface="+mj-lt"/>
              </a:rPr>
              <a:t>The errors that occur in the collection, recording, and tabulation of data</a:t>
            </a:r>
          </a:p>
          <a:p>
            <a:pPr lvl="1"/>
            <a:r>
              <a:rPr lang="en-US" sz="2600" b="1" dirty="0">
                <a:latin typeface="+mj-lt"/>
              </a:rPr>
              <a:t>Selection Error / Bias</a:t>
            </a:r>
          </a:p>
          <a:p>
            <a:pPr lvl="2"/>
            <a:r>
              <a:rPr lang="en-US" sz="2200" b="0" i="0" u="none" strike="noStrike" baseline="0" dirty="0">
                <a:latin typeface="+mj-lt"/>
              </a:rPr>
              <a:t>list of members of the target population that is used to select a sample is called the </a:t>
            </a:r>
            <a:r>
              <a:rPr lang="en-US" sz="2200" b="1" i="1" u="none" strike="noStrike" baseline="0" dirty="0">
                <a:latin typeface="+mj-lt"/>
              </a:rPr>
              <a:t>sampling frame</a:t>
            </a:r>
            <a:r>
              <a:rPr lang="en-US" sz="2200" b="0" i="0" u="none" strike="noStrike" baseline="0" dirty="0">
                <a:latin typeface="+mj-lt"/>
              </a:rPr>
              <a:t>. The error that occurs because the sampling frame is not representative of the population.</a:t>
            </a:r>
            <a:endParaRPr lang="en-US" sz="2200" b="1" dirty="0">
              <a:latin typeface="+mj-lt"/>
            </a:endParaRPr>
          </a:p>
          <a:p>
            <a:pPr lvl="1"/>
            <a:r>
              <a:rPr lang="en-US" sz="2600" b="1" dirty="0">
                <a:latin typeface="+mj-lt"/>
              </a:rPr>
              <a:t>Nonresponse Error / Bias</a:t>
            </a:r>
          </a:p>
          <a:p>
            <a:pPr lvl="2"/>
            <a:r>
              <a:rPr lang="en-US" sz="2200" b="0" i="0" u="none" strike="noStrike" baseline="0" dirty="0">
                <a:latin typeface="+mj-lt"/>
              </a:rPr>
              <a:t>because many of the people included in the sample do not respond to a survey.</a:t>
            </a:r>
            <a:endParaRPr lang="en-US" sz="2200" b="1" dirty="0">
              <a:latin typeface="+mj-lt"/>
            </a:endParaRPr>
          </a:p>
          <a:p>
            <a:pPr lvl="1"/>
            <a:r>
              <a:rPr lang="en-US" sz="2600" b="1" dirty="0">
                <a:latin typeface="+mj-lt"/>
              </a:rPr>
              <a:t>Response Error / Bias</a:t>
            </a:r>
          </a:p>
          <a:p>
            <a:pPr lvl="2"/>
            <a:r>
              <a:rPr lang="en-US" sz="2200" b="0" i="0" u="none" strike="noStrike" baseline="0" dirty="0">
                <a:latin typeface="+mj-lt"/>
              </a:rPr>
              <a:t>when people included in the survey do not provide correct answers</a:t>
            </a:r>
            <a:r>
              <a:rPr lang="en-US" sz="1000" b="0" i="0" u="none" strike="noStrike" baseline="0" dirty="0">
                <a:latin typeface="TimesLTStd-Roman"/>
              </a:rPr>
              <a:t>.</a:t>
            </a:r>
            <a:endParaRPr lang="en-US" sz="800" b="1" dirty="0">
              <a:latin typeface="+mj-lt"/>
            </a:endParaRPr>
          </a:p>
          <a:p>
            <a:pPr lvl="1"/>
            <a:r>
              <a:rPr lang="en-US" sz="2600" b="1" dirty="0">
                <a:latin typeface="+mj-lt"/>
              </a:rPr>
              <a:t>Voluntary Response Error / Bias</a:t>
            </a:r>
          </a:p>
          <a:p>
            <a:pPr lvl="2"/>
            <a:r>
              <a:rPr lang="en-US" sz="2200" b="0" i="0" u="none" strike="noStrike" baseline="0" dirty="0">
                <a:latin typeface="+mj-lt"/>
              </a:rPr>
              <a:t>when a survey is not conducted on a randomly selected sample but on a questionnaire published in a magazine or newspaper and people are invited to respond to that questionnaire.</a:t>
            </a:r>
            <a:endParaRPr lang="en-US" sz="2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797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1.5	Population vs. Sample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100" b="1" dirty="0">
                <a:latin typeface="+mj-lt"/>
              </a:rPr>
              <a:t>Random Sampling Techniques</a:t>
            </a:r>
          </a:p>
          <a:p>
            <a:pPr lvl="1">
              <a:lnSpc>
                <a:spcPct val="120000"/>
              </a:lnSpc>
            </a:pPr>
            <a:r>
              <a:rPr lang="en-US" sz="2600" b="1" dirty="0">
                <a:latin typeface="+mj-lt"/>
              </a:rPr>
              <a:t>Simple Random Sample</a:t>
            </a:r>
          </a:p>
          <a:p>
            <a:pPr lvl="2">
              <a:lnSpc>
                <a:spcPct val="120000"/>
              </a:lnSpc>
            </a:pPr>
            <a:r>
              <a:rPr lang="en-US" sz="2200" b="0" i="0" u="none" strike="noStrike" baseline="0" dirty="0">
                <a:latin typeface="+mj-lt"/>
              </a:rPr>
              <a:t>each sample of the same size has the same probability of being selected</a:t>
            </a:r>
            <a:endParaRPr lang="en-US" sz="2200" dirty="0">
              <a:latin typeface="+mj-lt"/>
            </a:endParaRPr>
          </a:p>
          <a:p>
            <a:pPr lvl="1">
              <a:lnSpc>
                <a:spcPct val="120000"/>
              </a:lnSpc>
            </a:pPr>
            <a:r>
              <a:rPr lang="en-US" sz="2600" b="1" dirty="0">
                <a:latin typeface="+mj-lt"/>
              </a:rPr>
              <a:t>Systematic Random Sample</a:t>
            </a:r>
          </a:p>
          <a:p>
            <a:pPr lvl="2">
              <a:lnSpc>
                <a:spcPct val="120000"/>
              </a:lnSpc>
            </a:pPr>
            <a:r>
              <a:rPr lang="en-US" sz="2200" dirty="0">
                <a:latin typeface="+mj-lt"/>
              </a:rPr>
              <a:t>Numbering each member of the population , then picking every nth member</a:t>
            </a:r>
          </a:p>
          <a:p>
            <a:pPr lvl="1">
              <a:lnSpc>
                <a:spcPct val="120000"/>
              </a:lnSpc>
            </a:pPr>
            <a:r>
              <a:rPr lang="en-US" sz="2600" b="1" dirty="0">
                <a:latin typeface="+mj-lt"/>
              </a:rPr>
              <a:t>Stratified Random Sample</a:t>
            </a:r>
          </a:p>
          <a:p>
            <a:pPr lvl="2">
              <a:lnSpc>
                <a:spcPct val="120000"/>
              </a:lnSpc>
            </a:pPr>
            <a:r>
              <a:rPr lang="en-US" sz="2200" dirty="0">
                <a:latin typeface="+mj-lt"/>
              </a:rPr>
              <a:t>Population is divided into groups where the members have similar characteristics, then members are each group are chosen at random</a:t>
            </a:r>
          </a:p>
          <a:p>
            <a:pPr lvl="1">
              <a:lnSpc>
                <a:spcPct val="120000"/>
              </a:lnSpc>
            </a:pPr>
            <a:r>
              <a:rPr lang="en-US" sz="2600" b="1" dirty="0">
                <a:latin typeface="+mj-lt"/>
              </a:rPr>
              <a:t>Cluster Sample</a:t>
            </a:r>
          </a:p>
          <a:p>
            <a:pPr lvl="2">
              <a:lnSpc>
                <a:spcPct val="120000"/>
              </a:lnSpc>
            </a:pPr>
            <a:r>
              <a:rPr lang="en-US" sz="2200" b="0" i="0" u="none" strike="noStrike" baseline="0" dirty="0">
                <a:solidFill>
                  <a:srgbClr val="000000"/>
                </a:solidFill>
                <a:latin typeface="+mj-lt"/>
              </a:rPr>
              <a:t>the whole population is first divided into groups called clusters. Each cluster is representative of the population. Then a random sample of clusters is selected. Finally, a random sample of elements from each of the selected clusters is selected.</a:t>
            </a:r>
            <a:endParaRPr lang="en-US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6852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585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Textbook: </a:t>
            </a:r>
            <a:br>
              <a:rPr lang="en-US" dirty="0"/>
            </a:br>
            <a:r>
              <a:rPr lang="en-US" i="1" dirty="0"/>
              <a:t>Introductory Statistics </a:t>
            </a:r>
            <a:r>
              <a:rPr lang="en-US" dirty="0"/>
              <a:t>(9</a:t>
            </a:r>
            <a:r>
              <a:rPr lang="en-US" baseline="30000" dirty="0"/>
              <a:t>th</a:t>
            </a:r>
            <a:r>
              <a:rPr lang="en-US" dirty="0"/>
              <a:t> Edition), by P. Mann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1.1	Statistics and Types of Statistics</a:t>
            </a:r>
          </a:p>
          <a:p>
            <a:pPr>
              <a:lnSpc>
                <a:spcPct val="200000"/>
              </a:lnSpc>
            </a:pPr>
            <a:r>
              <a:rPr lang="en-US" dirty="0"/>
              <a:t>1.2	Basic Terms</a:t>
            </a:r>
          </a:p>
          <a:p>
            <a:pPr>
              <a:lnSpc>
                <a:spcPct val="200000"/>
              </a:lnSpc>
            </a:pPr>
            <a:r>
              <a:rPr lang="en-US" dirty="0"/>
              <a:t>1.3	Types of Variables</a:t>
            </a:r>
          </a:p>
          <a:p>
            <a:pPr>
              <a:lnSpc>
                <a:spcPct val="200000"/>
              </a:lnSpc>
            </a:pPr>
            <a:r>
              <a:rPr lang="en-US" dirty="0"/>
              <a:t>1.5	Population vs. Sample</a:t>
            </a:r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1.1	Statistics and Types of Statistics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/>
              <a:t>Statistics</a:t>
            </a:r>
          </a:p>
          <a:p>
            <a:pPr lvl="1">
              <a:lnSpc>
                <a:spcPct val="200000"/>
              </a:lnSpc>
            </a:pPr>
            <a:r>
              <a:rPr lang="en-US" dirty="0">
                <a:latin typeface="+mj-lt"/>
              </a:rPr>
              <a:t>(common usage)	numerical facts</a:t>
            </a:r>
          </a:p>
          <a:p>
            <a:pPr lvl="1">
              <a:lnSpc>
                <a:spcPct val="200000"/>
              </a:lnSpc>
            </a:pPr>
            <a:r>
              <a:rPr lang="en-US" b="0" i="0" u="none" strike="noStrike" baseline="0" dirty="0">
                <a:solidFill>
                  <a:srgbClr val="000000"/>
                </a:solidFill>
                <a:latin typeface="+mj-lt"/>
              </a:rPr>
              <a:t>the science of collecting, analyzing, presenting, and interpreting data, as well as of making decisions based on such analyses.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4391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1.1	Statistics and Types of Statistics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b="1" dirty="0">
                <a:latin typeface="+mj-lt"/>
              </a:rPr>
              <a:t>Descriptive Statistics</a:t>
            </a:r>
          </a:p>
          <a:p>
            <a:pPr lvl="1">
              <a:lnSpc>
                <a:spcPct val="100000"/>
              </a:lnSpc>
            </a:pPr>
            <a:r>
              <a:rPr lang="en-US" sz="2000" b="0" i="0" u="none" strike="noStrike" baseline="0" dirty="0">
                <a:latin typeface="+mj-lt"/>
              </a:rPr>
              <a:t>methods for organizing, displaying, and </a:t>
            </a:r>
            <a:r>
              <a:rPr lang="en-US" sz="2000" b="1" i="1" strike="noStrike" baseline="0" dirty="0">
                <a:latin typeface="+mj-lt"/>
              </a:rPr>
              <a:t>explaining data</a:t>
            </a:r>
            <a:r>
              <a:rPr lang="en-US" sz="2000" b="0" i="0" u="none" strike="noStrike" baseline="0" dirty="0">
                <a:latin typeface="+mj-lt"/>
              </a:rPr>
              <a:t> by using tables, graphs, and summary measures</a:t>
            </a:r>
          </a:p>
          <a:p>
            <a:pPr lvl="1">
              <a:lnSpc>
                <a:spcPct val="160000"/>
              </a:lnSpc>
            </a:pPr>
            <a:r>
              <a:rPr lang="en-US" sz="2000" b="1" dirty="0">
                <a:latin typeface="+mj-lt"/>
              </a:rPr>
              <a:t>Types of Descriptive Statistics</a:t>
            </a:r>
          </a:p>
          <a:p>
            <a:pPr lvl="2">
              <a:lnSpc>
                <a:spcPct val="160000"/>
              </a:lnSpc>
            </a:pPr>
            <a:r>
              <a:rPr lang="en-US" sz="1600" b="1" dirty="0">
                <a:latin typeface="+mj-lt"/>
              </a:rPr>
              <a:t>Frequency -		</a:t>
            </a:r>
            <a:r>
              <a:rPr lang="en-US" sz="1600" dirty="0">
                <a:latin typeface="+mj-lt"/>
              </a:rPr>
              <a:t>How often do data values appear? </a:t>
            </a:r>
            <a:r>
              <a:rPr lang="en-US" sz="1600" b="1" dirty="0">
                <a:latin typeface="+mj-lt"/>
              </a:rPr>
              <a:t>	</a:t>
            </a:r>
          </a:p>
          <a:p>
            <a:pPr lvl="2">
              <a:lnSpc>
                <a:spcPct val="160000"/>
              </a:lnSpc>
            </a:pPr>
            <a:r>
              <a:rPr lang="en-US" sz="1600" b="1" dirty="0">
                <a:latin typeface="+mj-lt"/>
              </a:rPr>
              <a:t>Central Tendency -	</a:t>
            </a:r>
            <a:r>
              <a:rPr lang="en-US" sz="1600" dirty="0">
                <a:latin typeface="+mj-lt"/>
              </a:rPr>
              <a:t>What is considered “average” or “typical”?</a:t>
            </a:r>
            <a:r>
              <a:rPr lang="en-US" sz="1600" b="1" dirty="0">
                <a:latin typeface="+mj-lt"/>
              </a:rPr>
              <a:t>			</a:t>
            </a:r>
          </a:p>
          <a:p>
            <a:pPr lvl="2">
              <a:lnSpc>
                <a:spcPct val="160000"/>
              </a:lnSpc>
            </a:pPr>
            <a:r>
              <a:rPr lang="en-US" sz="1600" b="1" dirty="0">
                <a:latin typeface="+mj-lt"/>
              </a:rPr>
              <a:t>Variation - 		</a:t>
            </a:r>
            <a:r>
              <a:rPr lang="en-US" sz="1600" dirty="0">
                <a:latin typeface="+mj-lt"/>
              </a:rPr>
              <a:t>How “different” are these data values?</a:t>
            </a:r>
            <a:endParaRPr lang="en-US" sz="1600" b="1" dirty="0">
              <a:latin typeface="+mj-lt"/>
            </a:endParaRPr>
          </a:p>
          <a:p>
            <a:pPr lvl="2">
              <a:lnSpc>
                <a:spcPct val="160000"/>
              </a:lnSpc>
            </a:pPr>
            <a:r>
              <a:rPr lang="en-US" sz="1600" b="1" dirty="0">
                <a:latin typeface="+mj-lt"/>
              </a:rPr>
              <a:t>Position - 		</a:t>
            </a:r>
            <a:r>
              <a:rPr lang="en-US" sz="1600" dirty="0">
                <a:latin typeface="+mj-lt"/>
              </a:rPr>
              <a:t>Where are these data values in comparison with others?</a:t>
            </a:r>
            <a:endParaRPr lang="en-US" sz="1600" b="1" dirty="0">
              <a:latin typeface="+mj-lt"/>
            </a:endParaRPr>
          </a:p>
          <a:p>
            <a:pPr lvl="2">
              <a:lnSpc>
                <a:spcPct val="200000"/>
              </a:lnSpc>
            </a:pPr>
            <a:endParaRPr lang="en-US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3745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1.1	Statistics and Types of Statistics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lnSpc>
                <a:spcPct val="200000"/>
              </a:lnSpc>
            </a:pPr>
            <a:r>
              <a:rPr lang="en-US" b="1" dirty="0">
                <a:latin typeface="+mj-lt"/>
              </a:rPr>
              <a:t>Inferential Statistics</a:t>
            </a:r>
          </a:p>
          <a:p>
            <a:pPr lvl="1">
              <a:lnSpc>
                <a:spcPct val="200000"/>
              </a:lnSpc>
            </a:pPr>
            <a:r>
              <a:rPr lang="en-US" sz="2000" b="0" i="0" u="none" strike="noStrike" baseline="0" dirty="0">
                <a:latin typeface="+mj-lt"/>
              </a:rPr>
              <a:t>methods that use sample results to help </a:t>
            </a:r>
            <a:r>
              <a:rPr lang="en-US" sz="2000" b="1" i="1" u="none" strike="noStrike" baseline="0" dirty="0">
                <a:latin typeface="+mj-lt"/>
              </a:rPr>
              <a:t>make decisions or predictions about a population</a:t>
            </a:r>
            <a:r>
              <a:rPr lang="en-US" sz="2000" b="0" i="0" u="none" strike="noStrike" baseline="0" dirty="0">
                <a:latin typeface="+mj-lt"/>
              </a:rPr>
              <a:t>.</a:t>
            </a:r>
            <a:endParaRPr lang="en-US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9649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1.2	Basic Terms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>
                <a:latin typeface="+mj-lt"/>
              </a:rPr>
              <a:t>Element / Member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+mj-lt"/>
              </a:rPr>
              <a:t>A specific object in in which information is being collected</a:t>
            </a:r>
          </a:p>
          <a:p>
            <a:pPr>
              <a:lnSpc>
                <a:spcPct val="100000"/>
              </a:lnSpc>
            </a:pPr>
            <a:r>
              <a:rPr lang="en-US" sz="2400" b="1" dirty="0">
                <a:latin typeface="+mj-lt"/>
              </a:rPr>
              <a:t>Variable</a:t>
            </a:r>
          </a:p>
          <a:p>
            <a:pPr lvl="1">
              <a:lnSpc>
                <a:spcPct val="100000"/>
              </a:lnSpc>
            </a:pPr>
            <a:r>
              <a:rPr lang="en-US" sz="2000" b="0" i="0" u="none" strike="noStrike" baseline="0" dirty="0">
                <a:latin typeface="+mj-lt"/>
              </a:rPr>
              <a:t>characteristic under study that assumes different values for different elements. In contrast to a variable, the value of a </a:t>
            </a:r>
            <a:r>
              <a:rPr lang="en-US" sz="2000" b="0" i="1" u="none" strike="noStrike" baseline="0" dirty="0">
                <a:latin typeface="+mj-lt"/>
              </a:rPr>
              <a:t>constant </a:t>
            </a:r>
            <a:r>
              <a:rPr lang="en-US" sz="2000" b="0" i="0" u="none" strike="noStrike" baseline="0" dirty="0">
                <a:latin typeface="+mj-lt"/>
              </a:rPr>
              <a:t>is fixed.</a:t>
            </a:r>
            <a:endParaRPr lang="en-US" sz="2000" b="1" dirty="0"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latin typeface="+mj-lt"/>
              </a:rPr>
              <a:t>Observation/ Measurement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+mj-lt"/>
              </a:rPr>
              <a:t>t</a:t>
            </a:r>
            <a:r>
              <a:rPr lang="en-US" sz="2000" b="0" i="0" u="none" strike="noStrike" baseline="0" dirty="0">
                <a:latin typeface="+mj-lt"/>
              </a:rPr>
              <a:t>he value of a variable for an element</a:t>
            </a:r>
            <a:endParaRPr lang="en-US" sz="2000" b="1" dirty="0"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latin typeface="+mj-lt"/>
              </a:rPr>
              <a:t>Data Set</a:t>
            </a:r>
          </a:p>
          <a:p>
            <a:pPr lvl="1">
              <a:lnSpc>
                <a:spcPct val="100000"/>
              </a:lnSpc>
            </a:pPr>
            <a:r>
              <a:rPr lang="en-US" sz="2000" b="0" i="0" u="none" strike="noStrike" baseline="0" dirty="0">
                <a:latin typeface="+mj-lt"/>
              </a:rPr>
              <a:t>collection of observations on one or more variables.</a:t>
            </a:r>
          </a:p>
          <a:p>
            <a:pPr>
              <a:lnSpc>
                <a:spcPct val="100000"/>
              </a:lnSpc>
            </a:pP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2672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1.3	Types of Variables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400" b="1" dirty="0">
                <a:latin typeface="+mj-lt"/>
              </a:rPr>
              <a:t>Quantitative Variable</a:t>
            </a:r>
          </a:p>
          <a:p>
            <a:pPr lvl="1">
              <a:lnSpc>
                <a:spcPct val="100000"/>
              </a:lnSpc>
            </a:pPr>
            <a:r>
              <a:rPr lang="en-US" sz="2000" b="0" i="0" u="none" strike="noStrike" baseline="0" dirty="0">
                <a:latin typeface="+mj-lt"/>
              </a:rPr>
              <a:t>A variable that can be measured numerically</a:t>
            </a:r>
          </a:p>
          <a:p>
            <a:pPr lvl="1">
              <a:lnSpc>
                <a:spcPct val="100000"/>
              </a:lnSpc>
            </a:pPr>
            <a:r>
              <a:rPr lang="en-US" sz="2000" b="1" dirty="0">
                <a:latin typeface="+mj-lt"/>
              </a:rPr>
              <a:t>Discrete Variable</a:t>
            </a:r>
          </a:p>
          <a:p>
            <a:pPr lvl="2">
              <a:lnSpc>
                <a:spcPct val="100000"/>
              </a:lnSpc>
            </a:pPr>
            <a:r>
              <a:rPr lang="en-US" b="0" i="0" u="none" strike="noStrike" baseline="0" dirty="0">
                <a:latin typeface="+mj-lt"/>
              </a:rPr>
              <a:t>variable whose values are countable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latin typeface="+mj-lt"/>
              </a:rPr>
              <a:t>e.g.</a:t>
            </a:r>
            <a:r>
              <a:rPr lang="en-US" b="1" dirty="0">
                <a:latin typeface="+mj-lt"/>
              </a:rPr>
              <a:t> 	number of </a:t>
            </a:r>
            <a:r>
              <a:rPr lang="en-US" dirty="0">
                <a:latin typeface="+mj-lt"/>
              </a:rPr>
              <a:t>jellybeans in a jar</a:t>
            </a:r>
            <a:endParaRPr lang="en-US" b="1" dirty="0">
              <a:latin typeface="+mj-lt"/>
            </a:endParaRPr>
          </a:p>
          <a:p>
            <a:pPr lvl="1">
              <a:lnSpc>
                <a:spcPct val="100000"/>
              </a:lnSpc>
            </a:pPr>
            <a:r>
              <a:rPr lang="en-US" sz="2000" b="1" dirty="0">
                <a:latin typeface="+mj-lt"/>
              </a:rPr>
              <a:t>Continuous Variable</a:t>
            </a:r>
          </a:p>
          <a:p>
            <a:pPr lvl="2">
              <a:lnSpc>
                <a:spcPct val="100000"/>
              </a:lnSpc>
            </a:pPr>
            <a:r>
              <a:rPr lang="en-US" b="0" i="0" u="none" strike="noStrike" baseline="0" dirty="0">
                <a:latin typeface="+mj-lt"/>
              </a:rPr>
              <a:t>variable that can assume any numerical value over a certain interval or intervals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latin typeface="+mj-lt"/>
              </a:rPr>
              <a:t>e.g. 	Time, length</a:t>
            </a:r>
          </a:p>
          <a:p>
            <a:pPr>
              <a:lnSpc>
                <a:spcPct val="100000"/>
              </a:lnSpc>
            </a:pPr>
            <a:r>
              <a:rPr lang="en-US" sz="2400" b="1" dirty="0">
                <a:latin typeface="+mj-lt"/>
              </a:rPr>
              <a:t>Qualitative Variable</a:t>
            </a:r>
          </a:p>
          <a:p>
            <a:pPr lvl="1"/>
            <a:r>
              <a:rPr lang="en-US" sz="2000" b="0" i="0" u="none" strike="noStrike" baseline="0" dirty="0">
                <a:latin typeface="+mj-lt"/>
              </a:rPr>
              <a:t>A variable that cannot assume a numerical value but can be classified into two or more nonnumeric categories.</a:t>
            </a:r>
            <a:endParaRPr lang="en-US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6387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1.5	Population vs. Sample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+mj-lt"/>
              </a:rPr>
              <a:t>Population</a:t>
            </a:r>
          </a:p>
          <a:p>
            <a:pPr lvl="1"/>
            <a:r>
              <a:rPr lang="en-US" sz="2400" b="0" i="0" u="none" strike="noStrike" baseline="0" dirty="0">
                <a:latin typeface="+mj-lt"/>
              </a:rPr>
              <a:t>all elements—individuals, items, or objects—whose characteristics are being studied. </a:t>
            </a:r>
          </a:p>
          <a:p>
            <a:pPr lvl="1"/>
            <a:r>
              <a:rPr lang="en-US" sz="2400" b="0" i="0" u="none" strike="noStrike" baseline="0" dirty="0">
                <a:latin typeface="+mj-lt"/>
              </a:rPr>
              <a:t>The population that is being studied is also called the </a:t>
            </a:r>
            <a:r>
              <a:rPr lang="en-US" sz="2400" b="1" i="1" u="none" strike="noStrike" baseline="0" dirty="0">
                <a:latin typeface="+mj-lt"/>
              </a:rPr>
              <a:t>target population</a:t>
            </a:r>
            <a:r>
              <a:rPr lang="en-US" sz="2400" b="0" i="0" u="none" strike="noStrike" baseline="0" dirty="0">
                <a:latin typeface="+mj-lt"/>
              </a:rPr>
              <a:t>.</a:t>
            </a:r>
          </a:p>
          <a:p>
            <a:pPr lvl="1"/>
            <a:r>
              <a:rPr lang="en-US" dirty="0">
                <a:latin typeface="+mj-lt"/>
              </a:rPr>
              <a:t>Surveying an entire population is called a </a:t>
            </a:r>
            <a:r>
              <a:rPr lang="en-US" b="1" i="1" dirty="0">
                <a:latin typeface="+mj-lt"/>
              </a:rPr>
              <a:t>census</a:t>
            </a:r>
            <a:r>
              <a:rPr lang="en-US" dirty="0">
                <a:latin typeface="+mj-lt"/>
              </a:rPr>
              <a:t>.</a:t>
            </a:r>
            <a:endParaRPr lang="en-US" sz="2400" b="0" i="0" u="none" strike="noStrike" baseline="0" dirty="0">
              <a:latin typeface="+mj-lt"/>
            </a:endParaRPr>
          </a:p>
          <a:p>
            <a:pPr marL="377886" lvl="1" indent="0">
              <a:buNone/>
            </a:pP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23279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1.5	Population vs. Sample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+mj-lt"/>
              </a:rPr>
              <a:t>Sample</a:t>
            </a:r>
          </a:p>
          <a:p>
            <a:pPr lvl="1"/>
            <a:r>
              <a:rPr lang="en-US" b="0" i="0" u="none" strike="noStrike" baseline="0" dirty="0">
                <a:latin typeface="+mj-lt"/>
              </a:rPr>
              <a:t>A portion of the population selected for study.</a:t>
            </a:r>
            <a:endParaRPr lang="en-US" b="1" dirty="0">
              <a:latin typeface="+mj-lt"/>
            </a:endParaRPr>
          </a:p>
          <a:p>
            <a:pPr lvl="1"/>
            <a:r>
              <a:rPr lang="en-US" b="1" i="0" u="none" strike="noStrike" baseline="0" dirty="0">
                <a:latin typeface="+mj-lt"/>
              </a:rPr>
              <a:t>Representative Sample</a:t>
            </a:r>
          </a:p>
          <a:p>
            <a:pPr lvl="2"/>
            <a:r>
              <a:rPr lang="en-US" sz="2000" b="0" i="0" u="none" strike="noStrike" baseline="0" dirty="0">
                <a:latin typeface="+mj-lt"/>
              </a:rPr>
              <a:t>A sample that represents the characteristics of the population as closely as possibl</a:t>
            </a:r>
            <a:r>
              <a:rPr lang="en-US" b="0" i="0" u="none" strike="noStrike" baseline="0" dirty="0">
                <a:latin typeface="+mj-lt"/>
              </a:rPr>
              <a:t>e.</a:t>
            </a:r>
            <a:endParaRPr lang="en-US" b="1" i="0" u="none" strike="noStrike" baseline="0" dirty="0">
              <a:latin typeface="+mj-lt"/>
            </a:endParaRPr>
          </a:p>
          <a:p>
            <a:pPr lvl="1"/>
            <a:r>
              <a:rPr lang="en-US" b="1" dirty="0">
                <a:latin typeface="+mj-lt"/>
              </a:rPr>
              <a:t>Random Sample</a:t>
            </a:r>
          </a:p>
          <a:p>
            <a:pPr lvl="2"/>
            <a:r>
              <a:rPr lang="en-US" b="0" i="0" u="none" strike="noStrike" baseline="0" dirty="0">
                <a:latin typeface="+mj-lt"/>
              </a:rPr>
              <a:t>sample drawn in such a way that each member of the population has some chance of being selected in the sample</a:t>
            </a:r>
            <a:endParaRPr lang="en-US" b="1" dirty="0">
              <a:latin typeface="+mj-lt"/>
            </a:endParaRPr>
          </a:p>
          <a:p>
            <a:pPr lvl="1"/>
            <a:r>
              <a:rPr lang="en-US" b="1" i="0" u="none" strike="noStrike" baseline="0" dirty="0">
                <a:latin typeface="+mj-lt"/>
              </a:rPr>
              <a:t>Nonrandom Sample</a:t>
            </a:r>
          </a:p>
          <a:p>
            <a:pPr lvl="2"/>
            <a:r>
              <a:rPr lang="en-US" b="0" i="0" u="none" strike="noStrike" baseline="0" dirty="0">
                <a:latin typeface="+mj-lt"/>
              </a:rPr>
              <a:t>some members of the population may not have any chance of being selected in the sample.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7530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787990.potx" id="{BDB9CD5E-36EC-45F3-B87D-6D062B8A3823}" vid="{51682E2F-7C85-4D6F-AD40-072EFC83910D}"/>
    </a:ext>
  </a:extLst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C67BEE-D13F-4BD2-98A5-34D8A0977F68}">
  <ds:schemaRefs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296</TotalTime>
  <Words>744</Words>
  <Application>Microsoft Office PowerPoint</Application>
  <PresentationFormat>Custom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TimesLTStd-Roman</vt:lpstr>
      <vt:lpstr>Tech 16x9</vt:lpstr>
      <vt:lpstr>MAT1272- Statistics Lesson 1</vt:lpstr>
      <vt:lpstr>Textbook:  Introductory Statistics (9th Edition), by P. Mann</vt:lpstr>
      <vt:lpstr>1.1 Statistics and Types of Statistics</vt:lpstr>
      <vt:lpstr>1.1 Statistics and Types of Statistics</vt:lpstr>
      <vt:lpstr>1.1 Statistics and Types of Statistics</vt:lpstr>
      <vt:lpstr>1.2 Basic Terms</vt:lpstr>
      <vt:lpstr>1.3 Types of Variables</vt:lpstr>
      <vt:lpstr>1.5 Population vs. Sample</vt:lpstr>
      <vt:lpstr>1.5 Population vs. Sample</vt:lpstr>
      <vt:lpstr>1.5 Population vs. Sample</vt:lpstr>
      <vt:lpstr>1.5 Population vs. Sample</vt:lpstr>
      <vt:lpstr>1.5 Population vs. Sample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MAT1272- Statistics Lesson 1</dc:title>
  <dc:creator>Victor.Lee1@mail.citytech.cuny.edu</dc:creator>
  <cp:lastModifiedBy>Victor.Lee1@mail.citytech.cuny.edu</cp:lastModifiedBy>
  <cp:revision>1</cp:revision>
  <dcterms:created xsi:type="dcterms:W3CDTF">2022-01-28T04:18:19Z</dcterms:created>
  <dcterms:modified xsi:type="dcterms:W3CDTF">2022-01-28T09:14:39Z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