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928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1" d="100"/>
        <a:sy n="141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commentAuthors" Target="commentAuthor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12-09T01:05:48" idx="1">
    <p:pos x="0" y="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6025" cy="3768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5063" cy="4522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0263" cy="500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0262" cy="500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0263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7C769B60-5C4D-45E2-AF67-811D72CAB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547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49F416F-DD59-4F6B-AC08-9E6BBFBFF250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3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F97D8E8-6E4A-4211-B1FC-6BE69719917F}" type="slidenum">
              <a:rPr lang="en-US"/>
              <a:pPr/>
              <a:t>10</a:t>
            </a:fld>
            <a:endParaRPr lang="en-US"/>
          </a:p>
        </p:txBody>
      </p:sp>
      <p:sp>
        <p:nvSpPr>
          <p:cNvPr id="2560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560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F96A1B5-D5E7-4937-BAC9-00E0C086752A}" type="slidenum">
              <a:rPr lang="en-US"/>
              <a:pPr/>
              <a:t>11</a:t>
            </a:fld>
            <a:endParaRPr lang="en-US"/>
          </a:p>
        </p:txBody>
      </p:sp>
      <p:sp>
        <p:nvSpPr>
          <p:cNvPr id="2662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662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5EB9FBC-1370-41C2-B85A-F21BC4AD8261}" type="slidenum">
              <a:rPr lang="en-US"/>
              <a:pPr/>
              <a:t>12</a:t>
            </a:fld>
            <a:endParaRPr lang="en-US"/>
          </a:p>
        </p:txBody>
      </p:sp>
      <p:sp>
        <p:nvSpPr>
          <p:cNvPr id="2765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765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DC52454-4339-44B4-9658-72EAA5ED91C6}" type="slidenum">
              <a:rPr lang="en-US"/>
              <a:pPr/>
              <a:t>2</a:t>
            </a:fld>
            <a:endParaRPr lang="en-US"/>
          </a:p>
        </p:txBody>
      </p:sp>
      <p:sp>
        <p:nvSpPr>
          <p:cNvPr id="1741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4C5C90C-63F0-435D-9F7C-BC6E694A7BA9}" type="slidenum">
              <a:rPr lang="en-US"/>
              <a:pPr/>
              <a:t>3</a:t>
            </a:fld>
            <a:endParaRPr lang="en-US"/>
          </a:p>
        </p:txBody>
      </p:sp>
      <p:sp>
        <p:nvSpPr>
          <p:cNvPr id="1843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F4B145-3B8C-48D1-99F2-9FC65F920070}" type="slidenum">
              <a:rPr lang="en-US"/>
              <a:pPr/>
              <a:t>4</a:t>
            </a:fld>
            <a:endParaRPr lang="en-US"/>
          </a:p>
        </p:txBody>
      </p:sp>
      <p:sp>
        <p:nvSpPr>
          <p:cNvPr id="194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946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D95BC69-74A0-4244-BF0B-F83F315270F9}" type="slidenum">
              <a:rPr lang="en-US"/>
              <a:pPr/>
              <a:t>5</a:t>
            </a:fld>
            <a:endParaRPr lang="en-US"/>
          </a:p>
        </p:txBody>
      </p:sp>
      <p:sp>
        <p:nvSpPr>
          <p:cNvPr id="2048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E11F469-AF21-4452-B9B6-D793E891E1AA}" type="slidenum">
              <a:rPr lang="en-US"/>
              <a:pPr/>
              <a:t>6</a:t>
            </a:fld>
            <a:endParaRPr lang="en-US"/>
          </a:p>
        </p:txBody>
      </p:sp>
      <p:sp>
        <p:nvSpPr>
          <p:cNvPr id="2150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ACABBC5-4569-4B12-A805-C7D3BB5C5255}" type="slidenum">
              <a:rPr lang="en-US"/>
              <a:pPr/>
              <a:t>7</a:t>
            </a:fld>
            <a:endParaRPr lang="en-US"/>
          </a:p>
        </p:txBody>
      </p:sp>
      <p:sp>
        <p:nvSpPr>
          <p:cNvPr id="2253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253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DAC56AF-9234-4123-A329-10E029B14B1B}" type="slidenum">
              <a:rPr lang="en-US"/>
              <a:pPr/>
              <a:t>8</a:t>
            </a:fld>
            <a:endParaRPr lang="en-US"/>
          </a:p>
        </p:txBody>
      </p:sp>
      <p:sp>
        <p:nvSpPr>
          <p:cNvPr id="2355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355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5C0E025-5FD8-4390-8887-57F85EB813D7}" type="slidenum">
              <a:rPr lang="en-US"/>
              <a:pPr/>
              <a:t>9</a:t>
            </a:fld>
            <a:endParaRPr lang="en-US"/>
          </a:p>
        </p:txBody>
      </p:sp>
      <p:sp>
        <p:nvSpPr>
          <p:cNvPr id="2457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458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12/8/12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B9ABD-ADE1-4E38-94FC-C503E9164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12/8/12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B3A37-3229-43A3-9C7E-B117DC09EC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1604963"/>
            <a:ext cx="2055812" cy="4522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8213" cy="4522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12/8/12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5BD13-13CD-4060-8B78-22DD9AD26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752600"/>
            <a:ext cx="7769225" cy="1825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12/8/12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29845-672E-430B-B9BB-6EDF0E2BD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12/8/12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FCC53-C072-4515-9232-0B4CB1C30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12/8/12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C3C10-2EA7-4168-8C8A-A901982B72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12/8/12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40E86-F84C-4816-8EBE-F886F02B7D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7013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1138"/>
            <a:ext cx="4037012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12/8/12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1B211-9AF4-4161-A819-4CEDD2BE8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12/8/12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B4BBF-1DFC-471D-8A4A-BF6060337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12/8/12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AD245-B486-4646-B0D9-1749639ED8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12/8/12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8639B-B399-4397-B32E-E7554AADEA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12/8/12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D3829-0042-4F85-B977-428532121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12/8/12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CA6F9-81CC-4FC4-9870-9679D3B3DF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12/8/12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E3553-9C07-4709-BBEF-2F244630C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12/8/12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61085-0829-4795-81DF-4E0AAF44BD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729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729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12/8/12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33DE7-8D38-483F-A099-74E9AFE9FE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12/8/12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F49F9-4D92-4948-89CD-8B67CECF7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12/8/12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EA548-C032-4784-99B1-816FA21B6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12/8/12</a:t>
            </a: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0172-0DD3-4DB2-9D54-146020FFF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12/8/12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DA5C8-88EE-433E-B91C-06EF41844E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12/8/12</a:t>
            </a:r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58380-05BD-422C-AAFD-2032E5B0D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12/8/12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DFBAC-4E3E-46C1-A1FC-5EA459E0F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12/8/12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8E6FA-5947-4FD3-9311-F9C6ECB776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Freeform 1"/>
          <p:cNvSpPr>
            <a:spLocks noChangeArrowheads="1"/>
          </p:cNvSpPr>
          <p:nvPr/>
        </p:nvSpPr>
        <p:spPr bwMode="auto">
          <a:xfrm>
            <a:off x="500063" y="5945188"/>
            <a:ext cx="4940300" cy="920750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7485" y="337"/>
              </a:cxn>
              <a:cxn ang="0">
                <a:pos x="5558" y="337"/>
              </a:cxn>
              <a:cxn ang="0">
                <a:pos x="1" y="0"/>
              </a:cxn>
            </a:cxnLst>
            <a:rect l="0" t="0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9FCBDC">
              <a:alpha val="3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6" name="Freeform 2"/>
          <p:cNvSpPr>
            <a:spLocks noChangeArrowheads="1"/>
          </p:cNvSpPr>
          <p:nvPr/>
        </p:nvSpPr>
        <p:spPr bwMode="auto">
          <a:xfrm>
            <a:off x="485775" y="5938838"/>
            <a:ext cx="3689350" cy="933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91" y="585"/>
              </a:cxn>
              <a:cxn ang="0">
                <a:pos x="4415" y="588"/>
              </a:cxn>
              <a:cxn ang="0">
                <a:pos x="12" y="4"/>
              </a:cxn>
            </a:cxnLst>
            <a:rect l="0" t="0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-6350" y="5791200"/>
            <a:ext cx="3402013" cy="1081088"/>
          </a:xfrm>
          <a:prstGeom prst="rtTriangle">
            <a:avLst/>
          </a:prstGeom>
          <a:blipFill dpi="0" rotWithShape="0">
            <a:blip r:embed="rId1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-9525" y="5788025"/>
            <a:ext cx="3405188" cy="1084263"/>
          </a:xfrm>
          <a:prstGeom prst="line">
            <a:avLst/>
          </a:prstGeom>
          <a:noFill/>
          <a:ln w="12240">
            <a:solidFill>
              <a:srgbClr val="196F85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0" y="4664075"/>
            <a:ext cx="9150350" cy="1588"/>
          </a:xfrm>
          <a:prstGeom prst="rtTriangle">
            <a:avLst/>
          </a:prstGeom>
          <a:gradFill rotWithShape="0">
            <a:gsLst>
              <a:gs pos="0">
                <a:srgbClr val="007795"/>
              </a:gs>
              <a:gs pos="50000">
                <a:srgbClr val="4BBADE"/>
              </a:gs>
              <a:gs pos="100000">
                <a:srgbClr val="007795"/>
              </a:gs>
            </a:gsLst>
            <a:lin ang="30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752600"/>
            <a:ext cx="7769225" cy="1825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5000" rIns="90000" bIns="45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grpSp>
        <p:nvGrpSpPr>
          <p:cNvPr id="1032" name="Group 7"/>
          <p:cNvGrpSpPr>
            <a:grpSpLocks/>
          </p:cNvGrpSpPr>
          <p:nvPr/>
        </p:nvGrpSpPr>
        <p:grpSpPr bwMode="auto">
          <a:xfrm>
            <a:off x="-3175" y="4953000"/>
            <a:ext cx="9144000" cy="1908175"/>
            <a:chOff x="-2" y="3120"/>
            <a:chExt cx="5760" cy="1202"/>
          </a:xfrm>
        </p:grpSpPr>
        <p:sp>
          <p:nvSpPr>
            <p:cNvPr id="2" name="Freeform 8"/>
            <p:cNvSpPr>
              <a:spLocks noChangeArrowheads="1"/>
            </p:cNvSpPr>
            <p:nvPr/>
          </p:nvSpPr>
          <p:spPr bwMode="auto">
            <a:xfrm>
              <a:off x="1063" y="3120"/>
              <a:ext cx="4695" cy="305"/>
            </a:xfrm>
            <a:custGeom>
              <a:avLst/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r" b="b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9FCBDC">
                <a:alpha val="39999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" name="Freeform 9"/>
            <p:cNvSpPr>
              <a:spLocks noChangeArrowheads="1"/>
            </p:cNvSpPr>
            <p:nvPr/>
          </p:nvSpPr>
          <p:spPr bwMode="auto">
            <a:xfrm>
              <a:off x="22" y="3299"/>
              <a:ext cx="5736" cy="4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r" b="b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Freeform 10"/>
            <p:cNvSpPr>
              <a:spLocks noChangeArrowheads="1"/>
            </p:cNvSpPr>
            <p:nvPr/>
          </p:nvSpPr>
          <p:spPr bwMode="auto">
            <a:xfrm>
              <a:off x="0" y="3150"/>
              <a:ext cx="5758" cy="11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r" b="b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1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" name="Line 11"/>
            <p:cNvSpPr>
              <a:spLocks noChangeShapeType="1"/>
            </p:cNvSpPr>
            <p:nvPr/>
          </p:nvSpPr>
          <p:spPr bwMode="auto">
            <a:xfrm>
              <a:off x="-2" y="3148"/>
              <a:ext cx="5760" cy="496"/>
            </a:xfrm>
            <a:prstGeom prst="line">
              <a:avLst/>
            </a:prstGeom>
            <a:noFill/>
            <a:ln w="12240">
              <a:solidFill>
                <a:srgbClr val="196F85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36" name="Rectangle 12"/>
          <p:cNvSpPr>
            <a:spLocks noGrp="1" noChangeArrowheads="1"/>
          </p:cNvSpPr>
          <p:nvPr>
            <p:ph type="dt"/>
          </p:nvPr>
        </p:nvSpPr>
        <p:spPr bwMode="auto">
          <a:xfrm>
            <a:off x="6726238" y="6408738"/>
            <a:ext cx="1916112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/>
              <a:t>12/8/12</a:t>
            </a: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4379913" y="6408738"/>
            <a:ext cx="2351087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/>
          </p:nvPr>
        </p:nvSpPr>
        <p:spPr bwMode="auto">
          <a:xfrm>
            <a:off x="8647113" y="6408738"/>
            <a:ext cx="361950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F7BE56F-8E0D-47DF-B2C0-8D12DFEA5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6425" cy="4522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 ftr="0"/>
  <p:txStyles>
    <p:titleStyle>
      <a:lvl1pPr algn="l" defTabSz="457200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Lucida Sans Unicode" charset="0"/>
          <a:cs typeface="Lucida Sans Unicode" charset="0"/>
        </a:defRPr>
      </a:lvl2pPr>
      <a:lvl3pPr algn="l" defTabSz="457200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Lucida Sans Unicode" charset="0"/>
          <a:cs typeface="Lucida Sans Unicode" charset="0"/>
        </a:defRPr>
      </a:lvl3pPr>
      <a:lvl4pPr algn="l" defTabSz="457200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Lucida Sans Unicode" charset="0"/>
          <a:cs typeface="Lucida Sans Unicode" charset="0"/>
        </a:defRPr>
      </a:lvl4pPr>
      <a:lvl5pPr algn="l" defTabSz="457200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Lucida Sans Unicode" charset="0"/>
          <a:cs typeface="Lucida Sans Unicode" charset="0"/>
        </a:defRPr>
      </a:lvl5pPr>
      <a:lvl6pPr marL="25146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Lucida Sans Unicode" charset="0"/>
          <a:cs typeface="Lucida Sans Unicode" charset="0"/>
        </a:defRPr>
      </a:lvl6pPr>
      <a:lvl7pPr marL="29718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Lucida Sans Unicode" charset="0"/>
          <a:cs typeface="Lucida Sans Unicode" charset="0"/>
        </a:defRPr>
      </a:lvl7pPr>
      <a:lvl8pPr marL="34290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Lucida Sans Unicode" charset="0"/>
          <a:cs typeface="Lucida Sans Unicode" charset="0"/>
        </a:defRPr>
      </a:lvl8pPr>
      <a:lvl9pPr marL="38862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Lucida Sans Unicode" charset="0"/>
          <a:cs typeface="Lucida Sans Unicode" charset="0"/>
        </a:defRPr>
      </a:lvl9pPr>
    </p:titleStyle>
    <p:bodyStyle>
      <a:lvl1pPr marL="342900" indent="-342900" algn="l" defTabSz="457200" rtl="0" eaLnBrk="0" fontAlgn="base" hangingPunct="0">
        <a:lnSpc>
          <a:spcPct val="101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7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101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lnSpc>
          <a:spcPct val="101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lnSpc>
          <a:spcPct val="101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lnSpc>
          <a:spcPct val="10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>
        <a:lnSpc>
          <a:spcPct val="10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>
        <a:lnSpc>
          <a:spcPct val="10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>
        <a:lnSpc>
          <a:spcPct val="10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>
        <a:lnSpc>
          <a:spcPct val="10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Freeform 1"/>
          <p:cNvSpPr>
            <a:spLocks noChangeArrowheads="1"/>
          </p:cNvSpPr>
          <p:nvPr/>
        </p:nvSpPr>
        <p:spPr bwMode="auto">
          <a:xfrm>
            <a:off x="500063" y="5945188"/>
            <a:ext cx="4940300" cy="920750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7485" y="337"/>
              </a:cxn>
              <a:cxn ang="0">
                <a:pos x="5558" y="337"/>
              </a:cxn>
              <a:cxn ang="0">
                <a:pos x="1" y="0"/>
              </a:cxn>
            </a:cxnLst>
            <a:rect l="0" t="0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9FCBDC">
              <a:alpha val="3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0" name="Freeform 2"/>
          <p:cNvSpPr>
            <a:spLocks noChangeArrowheads="1"/>
          </p:cNvSpPr>
          <p:nvPr/>
        </p:nvSpPr>
        <p:spPr bwMode="auto">
          <a:xfrm>
            <a:off x="485775" y="5938838"/>
            <a:ext cx="3689350" cy="933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91" y="585"/>
              </a:cxn>
              <a:cxn ang="0">
                <a:pos x="4415" y="588"/>
              </a:cxn>
              <a:cxn ang="0">
                <a:pos x="12" y="4"/>
              </a:cxn>
            </a:cxnLst>
            <a:rect l="0" t="0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-6350" y="5791200"/>
            <a:ext cx="3402013" cy="1081088"/>
          </a:xfrm>
          <a:prstGeom prst="rtTriangle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-9525" y="5788025"/>
            <a:ext cx="3405188" cy="1084263"/>
          </a:xfrm>
          <a:prstGeom prst="line">
            <a:avLst/>
          </a:prstGeom>
          <a:noFill/>
          <a:ln w="12240">
            <a:solidFill>
              <a:srgbClr val="196F85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1138"/>
            <a:ext cx="8226425" cy="4522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6726238" y="6408738"/>
            <a:ext cx="1916112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</a:tabLst>
              <a:defRPr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12/8/12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4379913" y="6408738"/>
            <a:ext cx="2351087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8647113" y="6408738"/>
            <a:ext cx="3619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defRPr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9A787F2F-6CD8-4AD7-BE6A-4CA24D180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/>
  <p:txStyles>
    <p:titleStyle>
      <a:lvl1pPr algn="l" defTabSz="457200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Lucida Sans Unicode" charset="0"/>
          <a:cs typeface="Lucida Sans Unicode" charset="0"/>
        </a:defRPr>
      </a:lvl2pPr>
      <a:lvl3pPr algn="l" defTabSz="457200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Lucida Sans Unicode" charset="0"/>
          <a:cs typeface="Lucida Sans Unicode" charset="0"/>
        </a:defRPr>
      </a:lvl3pPr>
      <a:lvl4pPr algn="l" defTabSz="457200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Lucida Sans Unicode" charset="0"/>
          <a:cs typeface="Lucida Sans Unicode" charset="0"/>
        </a:defRPr>
      </a:lvl4pPr>
      <a:lvl5pPr algn="l" defTabSz="457200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Lucida Sans Unicode" charset="0"/>
          <a:cs typeface="Lucida Sans Unicode" charset="0"/>
        </a:defRPr>
      </a:lvl5pPr>
      <a:lvl6pPr marL="25146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Lucida Sans Unicode" charset="0"/>
          <a:cs typeface="Lucida Sans Unicode" charset="0"/>
        </a:defRPr>
      </a:lvl6pPr>
      <a:lvl7pPr marL="29718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Lucida Sans Unicode" charset="0"/>
          <a:cs typeface="Lucida Sans Unicode" charset="0"/>
        </a:defRPr>
      </a:lvl7pPr>
      <a:lvl8pPr marL="34290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Lucida Sans Unicode" charset="0"/>
          <a:cs typeface="Lucida Sans Unicode" charset="0"/>
        </a:defRPr>
      </a:lvl8pPr>
      <a:lvl9pPr marL="38862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Lucida Sans Unicode" charset="0"/>
          <a:cs typeface="Lucida Sans Unicode" charset="0"/>
        </a:defRPr>
      </a:lvl9pPr>
    </p:titleStyle>
    <p:bodyStyle>
      <a:lvl1pPr marL="342900" indent="-342900" algn="l" defTabSz="457200" rtl="0" eaLnBrk="0" fontAlgn="base" hangingPunct="0">
        <a:lnSpc>
          <a:spcPct val="101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7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101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lnSpc>
          <a:spcPct val="101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lnSpc>
          <a:spcPct val="101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lnSpc>
          <a:spcPct val="10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>
        <a:lnSpc>
          <a:spcPct val="10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>
        <a:lnSpc>
          <a:spcPct val="10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>
        <a:lnSpc>
          <a:spcPct val="10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>
        <a:lnSpc>
          <a:spcPct val="10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ndo.endojournals.org/content/148/12/5724" TargetMode="External"/><Relationship Id="rId4" Type="http://schemas.openxmlformats.org/officeDocument/2006/relationships/hyperlink" Target="http://www.ncbi.nlm.nih.gov/pubmedhealth/PMH0000686/" TargetMode="External"/><Relationship Id="rId5" Type="http://schemas.openxmlformats.org/officeDocument/2006/relationships/hyperlink" Target="http://www.thyroid.org/what-is-hyperthyroidism" TargetMode="External"/><Relationship Id="rId6" Type="http://schemas.openxmlformats.org/officeDocument/2006/relationships/hyperlink" Target="http://wichitafallsthyroiddoc.com/" TargetMode="External"/><Relationship Id="rId7" Type="http://schemas.openxmlformats.org/officeDocument/2006/relationships/hyperlink" Target="http://www.bioline.org.br/request?mj09004" TargetMode="External"/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hyperlink" Target="http://www.sciencephoto.com/media/316491/enlarge" TargetMode="External"/><Relationship Id="rId6" Type="http://schemas.openxmlformats.org/officeDocument/2006/relationships/hyperlink" Target="http://www.becomehealthynow.com/popups/thyroid_anatomy.htm" TargetMode="External"/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Relationship Id="rId3" Type="http://schemas.openxmlformats.org/officeDocument/2006/relationships/comments" Target="../comments/commen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0"/>
            <a:ext cx="8229600" cy="2895600"/>
          </a:xfrm>
        </p:spPr>
        <p:txBody>
          <a:bodyPr anchor="t"/>
          <a:lstStyle/>
          <a:p>
            <a:pPr algn="ctr"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100" b="1" smtClean="0">
                <a:solidFill>
                  <a:srgbClr val="464646"/>
                </a:solidFill>
              </a:rPr>
              <a:t>Thyroid Diseases</a:t>
            </a:r>
            <a:br>
              <a:rPr lang="en-US" sz="4100" b="1" smtClean="0">
                <a:solidFill>
                  <a:srgbClr val="464646"/>
                </a:solidFill>
              </a:rPr>
            </a:br>
            <a:r>
              <a:rPr lang="en-US" sz="4100" b="1" smtClean="0">
                <a:solidFill>
                  <a:srgbClr val="464646"/>
                </a:solidFill>
              </a:rPr>
              <a:t>and Their Pharmacological Treatment</a:t>
            </a:r>
            <a:br>
              <a:rPr lang="en-US" sz="4100" b="1" smtClean="0">
                <a:solidFill>
                  <a:srgbClr val="464646"/>
                </a:solidFill>
              </a:rPr>
            </a:br>
            <a:endParaRPr lang="en-US" sz="4100" b="1" smtClean="0">
              <a:solidFill>
                <a:srgbClr val="464646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457200" y="5029200"/>
            <a:ext cx="6705600" cy="1889125"/>
          </a:xfrm>
        </p:spPr>
        <p:txBody>
          <a:bodyPr lIns="90000" tIns="45000" rIns="90000" bIns="45000"/>
          <a:lstStyle/>
          <a:p>
            <a:pPr indent="-341313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400" b="1" smtClean="0">
                <a:solidFill>
                  <a:srgbClr val="FF0000"/>
                </a:solidFill>
              </a:rPr>
              <a:t>Presented by </a:t>
            </a:r>
          </a:p>
          <a:p>
            <a:pPr indent="-341313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400" b="1" smtClean="0">
                <a:solidFill>
                  <a:srgbClr val="FF0000"/>
                </a:solidFill>
              </a:rPr>
              <a:t>Janet  Shor</a:t>
            </a:r>
          </a:p>
          <a:p>
            <a:pPr indent="-341313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400" b="1" smtClean="0">
                <a:solidFill>
                  <a:srgbClr val="FF0000"/>
                </a:solidFill>
              </a:rPr>
              <a:t>and Lashana  Jones</a:t>
            </a:r>
          </a:p>
          <a:p>
            <a:pPr indent="-341313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b="1" smtClean="0">
              <a:solidFill>
                <a:srgbClr val="464646"/>
              </a:solidFill>
            </a:endParaRPr>
          </a:p>
          <a:p>
            <a:pPr indent="-341313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800" b="1" smtClean="0"/>
              <a:t>Den 2315  Fall 2012</a:t>
            </a: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2876550" y="3325813"/>
            <a:ext cx="5940425" cy="1736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1D435D"/>
                </a:solidFill>
                <a:latin typeface="Lucida Sans Unicode" charset="0"/>
              </a:rPr>
              <a:t>Hypothyroidism</a:t>
            </a:r>
          </a:p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1D435D"/>
                </a:solidFill>
                <a:latin typeface="Lucida Sans Unicode" charset="0"/>
              </a:rPr>
              <a:t>Hyperthyroidism</a:t>
            </a:r>
          </a:p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1D435D"/>
                </a:solidFill>
                <a:latin typeface="Lucida Sans Unicode" charset="0"/>
              </a:rPr>
              <a:t>Goiter</a:t>
            </a:r>
          </a:p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1D435D"/>
                </a:solidFill>
                <a:latin typeface="Lucida Sans Unicode" charset="0"/>
              </a:rPr>
              <a:t>Hashimoto Thyroiditis </a:t>
            </a:r>
          </a:p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1D435D"/>
                </a:solidFill>
                <a:latin typeface="Lucida Sans Unicode" charset="0"/>
              </a:rPr>
              <a:t>Graves’ Disease</a:t>
            </a:r>
          </a:p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1D435D"/>
                </a:solidFill>
                <a:latin typeface="Lucida Sans Unicode" charset="0"/>
              </a:rPr>
              <a:t> 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152400" y="1524000"/>
            <a:ext cx="8458200" cy="3873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363538" indent="-255588" hangingPunct="1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45000"/>
              <a:buFont typeface="Wingdings" charset="2"/>
              <a:buChar char=""/>
              <a:tabLst>
                <a:tab pos="363538" algn="l"/>
                <a:tab pos="820738" algn="l"/>
                <a:tab pos="1277938" algn="l"/>
                <a:tab pos="1735138" algn="l"/>
                <a:tab pos="2192338" algn="l"/>
                <a:tab pos="2649538" algn="l"/>
                <a:tab pos="3106738" algn="l"/>
                <a:tab pos="3563938" algn="l"/>
                <a:tab pos="4021138" algn="l"/>
                <a:tab pos="4478338" algn="l"/>
                <a:tab pos="4935538" algn="l"/>
                <a:tab pos="5392738" algn="l"/>
                <a:tab pos="5849938" algn="l"/>
                <a:tab pos="6307138" algn="l"/>
                <a:tab pos="6764338" algn="l"/>
                <a:tab pos="7221538" algn="l"/>
                <a:tab pos="7678738" algn="l"/>
                <a:tab pos="8135938" algn="l"/>
                <a:tab pos="8593138" algn="l"/>
                <a:tab pos="9050338" algn="l"/>
                <a:tab pos="9507538" algn="l"/>
              </a:tabLst>
            </a:pPr>
            <a:r>
              <a:rPr lang="en-US" sz="2300">
                <a:solidFill>
                  <a:srgbClr val="000000"/>
                </a:solidFill>
                <a:latin typeface="Lucida Sans Unicode" charset="0"/>
              </a:rPr>
              <a:t>Body’s immune system attacks the thyroid gland </a:t>
            </a:r>
          </a:p>
          <a:p>
            <a:pPr marL="363538" indent="-255588" hangingPunct="1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45000"/>
              <a:buFont typeface="Wingdings" charset="2"/>
              <a:buChar char=""/>
              <a:tabLst>
                <a:tab pos="363538" algn="l"/>
                <a:tab pos="820738" algn="l"/>
                <a:tab pos="1277938" algn="l"/>
                <a:tab pos="1735138" algn="l"/>
                <a:tab pos="2192338" algn="l"/>
                <a:tab pos="2649538" algn="l"/>
                <a:tab pos="3106738" algn="l"/>
                <a:tab pos="3563938" algn="l"/>
                <a:tab pos="4021138" algn="l"/>
                <a:tab pos="4478338" algn="l"/>
                <a:tab pos="4935538" algn="l"/>
                <a:tab pos="5392738" algn="l"/>
                <a:tab pos="5849938" algn="l"/>
                <a:tab pos="6307138" algn="l"/>
                <a:tab pos="6764338" algn="l"/>
                <a:tab pos="7221538" algn="l"/>
                <a:tab pos="7678738" algn="l"/>
                <a:tab pos="8135938" algn="l"/>
                <a:tab pos="8593138" algn="l"/>
                <a:tab pos="9050338" algn="l"/>
                <a:tab pos="9507538" algn="l"/>
              </a:tabLst>
            </a:pPr>
            <a:r>
              <a:rPr lang="en-US" sz="2000">
                <a:solidFill>
                  <a:srgbClr val="000000"/>
                </a:solidFill>
                <a:latin typeface="Lucida Sans Unicode" charset="0"/>
              </a:rPr>
              <a:t>Graves’ Disease is caused by antibodies over-stimulating the thyroid (hyperthyroidism)</a:t>
            </a:r>
          </a:p>
          <a:p>
            <a:pPr marL="363538" indent="-255588" hangingPunct="1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45000"/>
              <a:buFont typeface="Wingdings" charset="2"/>
              <a:buChar char=""/>
              <a:tabLst>
                <a:tab pos="363538" algn="l"/>
                <a:tab pos="820738" algn="l"/>
                <a:tab pos="1277938" algn="l"/>
                <a:tab pos="1735138" algn="l"/>
                <a:tab pos="2192338" algn="l"/>
                <a:tab pos="2649538" algn="l"/>
                <a:tab pos="3106738" algn="l"/>
                <a:tab pos="3563938" algn="l"/>
                <a:tab pos="4021138" algn="l"/>
                <a:tab pos="4478338" algn="l"/>
                <a:tab pos="4935538" algn="l"/>
                <a:tab pos="5392738" algn="l"/>
                <a:tab pos="5849938" algn="l"/>
                <a:tab pos="6307138" algn="l"/>
                <a:tab pos="6764338" algn="l"/>
                <a:tab pos="7221538" algn="l"/>
                <a:tab pos="7678738" algn="l"/>
                <a:tab pos="8135938" algn="l"/>
                <a:tab pos="8593138" algn="l"/>
                <a:tab pos="9050338" algn="l"/>
                <a:tab pos="9507538" algn="l"/>
              </a:tabLst>
            </a:pPr>
            <a:r>
              <a:rPr lang="en-US" sz="2300">
                <a:solidFill>
                  <a:srgbClr val="000000"/>
                </a:solidFill>
                <a:latin typeface="Lucida Sans Unicode" charset="0"/>
              </a:rPr>
              <a:t>Whereas in Hashimoto’s Thyroiditis the antibodies cause inflammation of the gland, damaging cells often leads to an under active thyroid gland (hypothyroidism).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735138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 b="1" smtClean="0">
                <a:solidFill>
                  <a:srgbClr val="464646"/>
                </a:solidFill>
              </a:rPr>
              <a:t>Hashimoto’s Thyroditis  and Graves Disease </a:t>
            </a:r>
            <a:r>
              <a:rPr lang="en-US" sz="1400" b="1" smtClean="0">
                <a:solidFill>
                  <a:srgbClr val="464646"/>
                </a:solidFill>
              </a:rPr>
              <a:t/>
            </a:r>
            <a:br>
              <a:rPr lang="en-US" sz="1400" b="1" smtClean="0">
                <a:solidFill>
                  <a:srgbClr val="464646"/>
                </a:solidFill>
              </a:rPr>
            </a:br>
            <a:r>
              <a:rPr lang="en-US" sz="1400" b="1" smtClean="0">
                <a:solidFill>
                  <a:srgbClr val="464646"/>
                </a:solidFill>
              </a:rPr>
              <a:t/>
            </a:r>
            <a:br>
              <a:rPr lang="en-US" sz="1400" b="1" smtClean="0">
                <a:solidFill>
                  <a:srgbClr val="464646"/>
                </a:solidFill>
              </a:rPr>
            </a:br>
            <a:endParaRPr lang="en-US" sz="1400" b="1" smtClean="0">
              <a:solidFill>
                <a:srgbClr val="464646"/>
              </a:solidFill>
            </a:endParaRPr>
          </a:p>
        </p:txBody>
      </p:sp>
      <p:pic>
        <p:nvPicPr>
          <p:cNvPr id="1229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962400"/>
            <a:ext cx="3505200" cy="2070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029200" y="6096000"/>
            <a:ext cx="4564063" cy="3492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"inflammation of the eyes in Graves’ Disease"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457200" y="2057400"/>
            <a:ext cx="8229600" cy="350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363538" indent="-255588" hangingPunct="1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45000"/>
              <a:buFont typeface="Wingdings" charset="2"/>
              <a:buChar char=""/>
              <a:tabLst>
                <a:tab pos="363538" algn="l"/>
                <a:tab pos="820738" algn="l"/>
                <a:tab pos="1277938" algn="l"/>
                <a:tab pos="1735138" algn="l"/>
                <a:tab pos="2192338" algn="l"/>
                <a:tab pos="2649538" algn="l"/>
                <a:tab pos="3106738" algn="l"/>
                <a:tab pos="3563938" algn="l"/>
                <a:tab pos="4021138" algn="l"/>
                <a:tab pos="4478338" algn="l"/>
                <a:tab pos="4935538" algn="l"/>
                <a:tab pos="5392738" algn="l"/>
                <a:tab pos="5849938" algn="l"/>
                <a:tab pos="6307138" algn="l"/>
                <a:tab pos="6764338" algn="l"/>
                <a:tab pos="7221538" algn="l"/>
                <a:tab pos="7678738" algn="l"/>
                <a:tab pos="8135938" algn="l"/>
                <a:tab pos="8593138" algn="l"/>
                <a:tab pos="9050338" algn="l"/>
                <a:tab pos="9507538" algn="l"/>
              </a:tabLst>
            </a:pP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If on EO/IO you palpate an enlarged thyroid gland what do you suggest to your patient?</a:t>
            </a:r>
          </a:p>
          <a:p>
            <a:pPr marL="363538" indent="-255588" hangingPunct="1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45000"/>
              <a:buFont typeface="Wingdings" charset="2"/>
              <a:buChar char=""/>
              <a:tabLst>
                <a:tab pos="363538" algn="l"/>
                <a:tab pos="820738" algn="l"/>
                <a:tab pos="1277938" algn="l"/>
                <a:tab pos="1735138" algn="l"/>
                <a:tab pos="2192338" algn="l"/>
                <a:tab pos="2649538" algn="l"/>
                <a:tab pos="3106738" algn="l"/>
                <a:tab pos="3563938" algn="l"/>
                <a:tab pos="4021138" algn="l"/>
                <a:tab pos="4478338" algn="l"/>
                <a:tab pos="4935538" algn="l"/>
                <a:tab pos="5392738" algn="l"/>
                <a:tab pos="5849938" algn="l"/>
                <a:tab pos="6307138" algn="l"/>
                <a:tab pos="6764338" algn="l"/>
                <a:tab pos="7221538" algn="l"/>
                <a:tab pos="7678738" algn="l"/>
                <a:tab pos="8135938" algn="l"/>
                <a:tab pos="8593138" algn="l"/>
                <a:tab pos="9050338" algn="l"/>
                <a:tab pos="9507538" algn="l"/>
              </a:tabLst>
            </a:pP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If your patient takes levonthyroxine what should you take to a consideration while planning the treatment?</a:t>
            </a:r>
          </a:p>
          <a:p>
            <a:pPr marL="363538" indent="-255588" hangingPunct="1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45000"/>
              <a:buFont typeface="Wingdings" charset="2"/>
              <a:buChar char=""/>
              <a:tabLst>
                <a:tab pos="363538" algn="l"/>
                <a:tab pos="820738" algn="l"/>
                <a:tab pos="1277938" algn="l"/>
                <a:tab pos="1735138" algn="l"/>
                <a:tab pos="2192338" algn="l"/>
                <a:tab pos="2649538" algn="l"/>
                <a:tab pos="3106738" algn="l"/>
                <a:tab pos="3563938" algn="l"/>
                <a:tab pos="4021138" algn="l"/>
                <a:tab pos="4478338" algn="l"/>
                <a:tab pos="4935538" algn="l"/>
                <a:tab pos="5392738" algn="l"/>
                <a:tab pos="5849938" algn="l"/>
                <a:tab pos="6307138" algn="l"/>
                <a:tab pos="6764338" algn="l"/>
                <a:tab pos="7221538" algn="l"/>
                <a:tab pos="7678738" algn="l"/>
                <a:tab pos="8135938" algn="l"/>
                <a:tab pos="8593138" algn="l"/>
                <a:tab pos="9050338" algn="l"/>
                <a:tab pos="9507538" algn="l"/>
              </a:tabLst>
            </a:pP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What should you see if you suspect the person is suffering from Graves Disease?</a:t>
            </a:r>
          </a:p>
          <a:p>
            <a:pPr marL="363538" indent="-255588" hangingPunct="1">
              <a:lnSpc>
                <a:spcPct val="100000"/>
              </a:lnSpc>
              <a:spcBef>
                <a:spcPts val="400"/>
              </a:spcBef>
              <a:buClrTx/>
              <a:buSzPct val="68000"/>
              <a:buFontTx/>
              <a:buNone/>
              <a:tabLst>
                <a:tab pos="363538" algn="l"/>
                <a:tab pos="820738" algn="l"/>
                <a:tab pos="1277938" algn="l"/>
                <a:tab pos="1735138" algn="l"/>
                <a:tab pos="2192338" algn="l"/>
                <a:tab pos="2649538" algn="l"/>
                <a:tab pos="3106738" algn="l"/>
                <a:tab pos="3563938" algn="l"/>
                <a:tab pos="4021138" algn="l"/>
                <a:tab pos="4478338" algn="l"/>
                <a:tab pos="4935538" algn="l"/>
                <a:tab pos="5392738" algn="l"/>
                <a:tab pos="5849938" algn="l"/>
                <a:tab pos="6307138" algn="l"/>
                <a:tab pos="6764338" algn="l"/>
                <a:tab pos="7221538" algn="l"/>
                <a:tab pos="7678738" algn="l"/>
                <a:tab pos="8135938" algn="l"/>
                <a:tab pos="8593138" algn="l"/>
                <a:tab pos="9050338" algn="l"/>
                <a:tab pos="9507538" algn="l"/>
              </a:tabLst>
            </a:pPr>
            <a:endParaRPr lang="en-US" sz="2800">
              <a:solidFill>
                <a:srgbClr val="000000"/>
              </a:solidFill>
              <a:latin typeface="Lucida Sans Unicode" charset="0"/>
            </a:endParaRPr>
          </a:p>
          <a:p>
            <a:pPr marL="363538" indent="-255588" hangingPunct="1">
              <a:lnSpc>
                <a:spcPct val="100000"/>
              </a:lnSpc>
              <a:spcBef>
                <a:spcPts val="400"/>
              </a:spcBef>
              <a:buClrTx/>
              <a:buFontTx/>
              <a:buNone/>
              <a:tabLst>
                <a:tab pos="363538" algn="l"/>
                <a:tab pos="820738" algn="l"/>
                <a:tab pos="1277938" algn="l"/>
                <a:tab pos="1735138" algn="l"/>
                <a:tab pos="2192338" algn="l"/>
                <a:tab pos="2649538" algn="l"/>
                <a:tab pos="3106738" algn="l"/>
                <a:tab pos="3563938" algn="l"/>
                <a:tab pos="4021138" algn="l"/>
                <a:tab pos="4478338" algn="l"/>
                <a:tab pos="4935538" algn="l"/>
                <a:tab pos="5392738" algn="l"/>
                <a:tab pos="5849938" algn="l"/>
                <a:tab pos="6307138" algn="l"/>
                <a:tab pos="6764338" algn="l"/>
                <a:tab pos="7221538" algn="l"/>
                <a:tab pos="7678738" algn="l"/>
                <a:tab pos="8135938" algn="l"/>
                <a:tab pos="8593138" algn="l"/>
                <a:tab pos="9050338" algn="l"/>
                <a:tab pos="9507538" algn="l"/>
              </a:tabLst>
            </a:pPr>
            <a:endParaRPr lang="en-US" sz="2800">
              <a:solidFill>
                <a:srgbClr val="000000"/>
              </a:solidFill>
              <a:latin typeface="Lucida Sans Unicode" charset="0"/>
            </a:endParaRPr>
          </a:p>
          <a:p>
            <a:pPr marL="363538" indent="-255588" hangingPunct="1">
              <a:lnSpc>
                <a:spcPct val="100000"/>
              </a:lnSpc>
              <a:spcBef>
                <a:spcPts val="400"/>
              </a:spcBef>
              <a:buClrTx/>
              <a:buFontTx/>
              <a:buNone/>
              <a:tabLst>
                <a:tab pos="363538" algn="l"/>
                <a:tab pos="820738" algn="l"/>
                <a:tab pos="1277938" algn="l"/>
                <a:tab pos="1735138" algn="l"/>
                <a:tab pos="2192338" algn="l"/>
                <a:tab pos="2649538" algn="l"/>
                <a:tab pos="3106738" algn="l"/>
                <a:tab pos="3563938" algn="l"/>
                <a:tab pos="4021138" algn="l"/>
                <a:tab pos="4478338" algn="l"/>
                <a:tab pos="4935538" algn="l"/>
                <a:tab pos="5392738" algn="l"/>
                <a:tab pos="5849938" algn="l"/>
                <a:tab pos="6307138" algn="l"/>
                <a:tab pos="6764338" algn="l"/>
                <a:tab pos="7221538" algn="l"/>
                <a:tab pos="7678738" algn="l"/>
                <a:tab pos="8135938" algn="l"/>
                <a:tab pos="8593138" algn="l"/>
                <a:tab pos="9050338" algn="l"/>
                <a:tab pos="9507538" algn="l"/>
              </a:tabLst>
            </a:pPr>
            <a:endParaRPr lang="en-US" sz="2800">
              <a:solidFill>
                <a:srgbClr val="000000"/>
              </a:solidFill>
              <a:latin typeface="Lucida Sans Unicode" charset="0"/>
            </a:endParaRPr>
          </a:p>
          <a:p>
            <a:pPr marL="363538" indent="-255588" hangingPunct="1">
              <a:lnSpc>
                <a:spcPct val="100000"/>
              </a:lnSpc>
              <a:spcBef>
                <a:spcPts val="400"/>
              </a:spcBef>
              <a:buClrTx/>
              <a:buFontTx/>
              <a:buNone/>
              <a:tabLst>
                <a:tab pos="363538" algn="l"/>
                <a:tab pos="820738" algn="l"/>
                <a:tab pos="1277938" algn="l"/>
                <a:tab pos="1735138" algn="l"/>
                <a:tab pos="2192338" algn="l"/>
                <a:tab pos="2649538" algn="l"/>
                <a:tab pos="3106738" algn="l"/>
                <a:tab pos="3563938" algn="l"/>
                <a:tab pos="4021138" algn="l"/>
                <a:tab pos="4478338" algn="l"/>
                <a:tab pos="4935538" algn="l"/>
                <a:tab pos="5392738" algn="l"/>
                <a:tab pos="5849938" algn="l"/>
                <a:tab pos="6307138" algn="l"/>
                <a:tab pos="6764338" algn="l"/>
                <a:tab pos="7221538" algn="l"/>
                <a:tab pos="7678738" algn="l"/>
                <a:tab pos="8135938" algn="l"/>
                <a:tab pos="8593138" algn="l"/>
                <a:tab pos="9050338" algn="l"/>
                <a:tab pos="9507538" algn="l"/>
              </a:tabLst>
            </a:pPr>
            <a:endParaRPr lang="en-US" sz="2800">
              <a:solidFill>
                <a:srgbClr val="000000"/>
              </a:solidFill>
              <a:latin typeface="Lucida Sans Unicode" charset="0"/>
            </a:endParaRPr>
          </a:p>
          <a:p>
            <a:pPr marL="363538" indent="-255588" hangingPunct="1">
              <a:lnSpc>
                <a:spcPct val="100000"/>
              </a:lnSpc>
              <a:spcBef>
                <a:spcPts val="400"/>
              </a:spcBef>
              <a:buClrTx/>
              <a:buFontTx/>
              <a:buNone/>
              <a:tabLst>
                <a:tab pos="363538" algn="l"/>
                <a:tab pos="820738" algn="l"/>
                <a:tab pos="1277938" algn="l"/>
                <a:tab pos="1735138" algn="l"/>
                <a:tab pos="2192338" algn="l"/>
                <a:tab pos="2649538" algn="l"/>
                <a:tab pos="3106738" algn="l"/>
                <a:tab pos="3563938" algn="l"/>
                <a:tab pos="4021138" algn="l"/>
                <a:tab pos="4478338" algn="l"/>
                <a:tab pos="4935538" algn="l"/>
                <a:tab pos="5392738" algn="l"/>
                <a:tab pos="5849938" algn="l"/>
                <a:tab pos="6307138" algn="l"/>
                <a:tab pos="6764338" algn="l"/>
                <a:tab pos="7221538" algn="l"/>
                <a:tab pos="7678738" algn="l"/>
                <a:tab pos="8135938" algn="l"/>
                <a:tab pos="8593138" algn="l"/>
                <a:tab pos="9050338" algn="l"/>
                <a:tab pos="9507538" algn="l"/>
              </a:tabLst>
            </a:pPr>
            <a:endParaRPr lang="en-US" sz="2700">
              <a:solidFill>
                <a:srgbClr val="000000"/>
              </a:solidFill>
              <a:latin typeface="Lucida Sans Unicode" charset="0"/>
            </a:endParaRPr>
          </a:p>
          <a:p>
            <a:pPr marL="363538" indent="-255588" hangingPunct="1">
              <a:lnSpc>
                <a:spcPct val="100000"/>
              </a:lnSpc>
              <a:spcBef>
                <a:spcPts val="400"/>
              </a:spcBef>
              <a:buClrTx/>
              <a:buFontTx/>
              <a:buNone/>
              <a:tabLst>
                <a:tab pos="363538" algn="l"/>
                <a:tab pos="820738" algn="l"/>
                <a:tab pos="1277938" algn="l"/>
                <a:tab pos="1735138" algn="l"/>
                <a:tab pos="2192338" algn="l"/>
                <a:tab pos="2649538" algn="l"/>
                <a:tab pos="3106738" algn="l"/>
                <a:tab pos="3563938" algn="l"/>
                <a:tab pos="4021138" algn="l"/>
                <a:tab pos="4478338" algn="l"/>
                <a:tab pos="4935538" algn="l"/>
                <a:tab pos="5392738" algn="l"/>
                <a:tab pos="5849938" algn="l"/>
                <a:tab pos="6307138" algn="l"/>
                <a:tab pos="6764338" algn="l"/>
                <a:tab pos="7221538" algn="l"/>
                <a:tab pos="7678738" algn="l"/>
                <a:tab pos="8135938" algn="l"/>
                <a:tab pos="8593138" algn="l"/>
                <a:tab pos="9050338" algn="l"/>
                <a:tab pos="9507538" algn="l"/>
              </a:tabLst>
            </a:pPr>
            <a:endParaRPr lang="en-US" sz="2700">
              <a:solidFill>
                <a:srgbClr val="000000"/>
              </a:solidFill>
              <a:latin typeface="Lucida Sans Unicode" charset="0"/>
            </a:endParaRPr>
          </a:p>
          <a:p>
            <a:pPr marL="363538" indent="-255588" hangingPunct="1">
              <a:lnSpc>
                <a:spcPct val="100000"/>
              </a:lnSpc>
              <a:spcBef>
                <a:spcPts val="400"/>
              </a:spcBef>
              <a:buClrTx/>
              <a:buFontTx/>
              <a:buNone/>
              <a:tabLst>
                <a:tab pos="363538" algn="l"/>
                <a:tab pos="820738" algn="l"/>
                <a:tab pos="1277938" algn="l"/>
                <a:tab pos="1735138" algn="l"/>
                <a:tab pos="2192338" algn="l"/>
                <a:tab pos="2649538" algn="l"/>
                <a:tab pos="3106738" algn="l"/>
                <a:tab pos="3563938" algn="l"/>
                <a:tab pos="4021138" algn="l"/>
                <a:tab pos="4478338" algn="l"/>
                <a:tab pos="4935538" algn="l"/>
                <a:tab pos="5392738" algn="l"/>
                <a:tab pos="5849938" algn="l"/>
                <a:tab pos="6307138" algn="l"/>
                <a:tab pos="6764338" algn="l"/>
                <a:tab pos="7221538" algn="l"/>
                <a:tab pos="7678738" algn="l"/>
                <a:tab pos="8135938" algn="l"/>
                <a:tab pos="8593138" algn="l"/>
                <a:tab pos="9050338" algn="l"/>
                <a:tab pos="9507538" algn="l"/>
              </a:tabLst>
            </a:pPr>
            <a:endParaRPr lang="en-US" sz="2700">
              <a:solidFill>
                <a:srgbClr val="000000"/>
              </a:solidFill>
              <a:latin typeface="Lucida Sans Unicode" charset="0"/>
            </a:endParaRPr>
          </a:p>
          <a:p>
            <a:pPr marL="363538" indent="-255588" hangingPunct="1">
              <a:lnSpc>
                <a:spcPct val="100000"/>
              </a:lnSpc>
              <a:spcBef>
                <a:spcPts val="400"/>
              </a:spcBef>
              <a:buClrTx/>
              <a:buFontTx/>
              <a:buNone/>
              <a:tabLst>
                <a:tab pos="363538" algn="l"/>
                <a:tab pos="820738" algn="l"/>
                <a:tab pos="1277938" algn="l"/>
                <a:tab pos="1735138" algn="l"/>
                <a:tab pos="2192338" algn="l"/>
                <a:tab pos="2649538" algn="l"/>
                <a:tab pos="3106738" algn="l"/>
                <a:tab pos="3563938" algn="l"/>
                <a:tab pos="4021138" algn="l"/>
                <a:tab pos="4478338" algn="l"/>
                <a:tab pos="4935538" algn="l"/>
                <a:tab pos="5392738" algn="l"/>
                <a:tab pos="5849938" algn="l"/>
                <a:tab pos="6307138" algn="l"/>
                <a:tab pos="6764338" algn="l"/>
                <a:tab pos="7221538" algn="l"/>
                <a:tab pos="7678738" algn="l"/>
                <a:tab pos="8135938" algn="l"/>
                <a:tab pos="8593138" algn="l"/>
                <a:tab pos="9050338" algn="l"/>
                <a:tab pos="9507538" algn="l"/>
              </a:tabLst>
            </a:pPr>
            <a:endParaRPr lang="en-US" sz="2700">
              <a:solidFill>
                <a:srgbClr val="000000"/>
              </a:solidFill>
              <a:latin typeface="Lucida Sans Unicode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3563"/>
            <a:ext cx="8229600" cy="1963737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100" b="1" smtClean="0">
                <a:solidFill>
                  <a:srgbClr val="464646"/>
                </a:solidFill>
              </a:rPr>
              <a:t>Impact on Dental  Hygiene Care</a:t>
            </a:r>
            <a:br>
              <a:rPr lang="en-US" sz="4100" b="1" smtClean="0">
                <a:solidFill>
                  <a:srgbClr val="464646"/>
                </a:solidFill>
              </a:rPr>
            </a:br>
            <a:endParaRPr lang="en-US" sz="4100" b="1" smtClean="0">
              <a:solidFill>
                <a:srgbClr val="464646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457200" y="13716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363538" indent="-255588" hangingPunct="1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45000"/>
              <a:buFont typeface="Wingdings" charset="2"/>
              <a:buChar char=""/>
              <a:tabLst>
                <a:tab pos="363538" algn="l"/>
                <a:tab pos="820738" algn="l"/>
                <a:tab pos="1277938" algn="l"/>
                <a:tab pos="1735138" algn="l"/>
                <a:tab pos="2192338" algn="l"/>
                <a:tab pos="2649538" algn="l"/>
                <a:tab pos="3106738" algn="l"/>
                <a:tab pos="3563938" algn="l"/>
                <a:tab pos="4021138" algn="l"/>
                <a:tab pos="4478338" algn="l"/>
                <a:tab pos="4935538" algn="l"/>
                <a:tab pos="5392738" algn="l"/>
                <a:tab pos="5849938" algn="l"/>
                <a:tab pos="6307138" algn="l"/>
                <a:tab pos="6764338" algn="l"/>
                <a:tab pos="7221538" algn="l"/>
                <a:tab pos="7678738" algn="l"/>
                <a:tab pos="8135938" algn="l"/>
                <a:tab pos="8593138" algn="l"/>
                <a:tab pos="9050338" algn="l"/>
                <a:tab pos="950753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Lucida Sans Unicode" charset="0"/>
              </a:rPr>
              <a:t>C. Harold, M. Timothy, W. Richard, (2012). Drug Information, Handbook for Dentistry (18th edition). USA</a:t>
            </a:r>
          </a:p>
          <a:p>
            <a:pPr marL="363538" indent="-255588" hangingPunct="1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45000"/>
              <a:buFont typeface="Wingdings" charset="2"/>
              <a:buChar char=""/>
              <a:tabLst>
                <a:tab pos="363538" algn="l"/>
                <a:tab pos="820738" algn="l"/>
                <a:tab pos="1277938" algn="l"/>
                <a:tab pos="1735138" algn="l"/>
                <a:tab pos="2192338" algn="l"/>
                <a:tab pos="2649538" algn="l"/>
                <a:tab pos="3106738" algn="l"/>
                <a:tab pos="3563938" algn="l"/>
                <a:tab pos="4021138" algn="l"/>
                <a:tab pos="4478338" algn="l"/>
                <a:tab pos="4935538" algn="l"/>
                <a:tab pos="5392738" algn="l"/>
                <a:tab pos="5849938" algn="l"/>
                <a:tab pos="6307138" algn="l"/>
                <a:tab pos="6764338" algn="l"/>
                <a:tab pos="7221538" algn="l"/>
                <a:tab pos="7678738" algn="l"/>
                <a:tab pos="8135938" algn="l"/>
                <a:tab pos="8593138" algn="l"/>
                <a:tab pos="9050338" algn="l"/>
                <a:tab pos="950753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Lucida Sans Unicode" charset="0"/>
              </a:rPr>
              <a:t>Martini and Nath, (2009) , Fundamentals of anatomy and physiology (8th addition). USA</a:t>
            </a:r>
          </a:p>
          <a:p>
            <a:pPr marL="363538" indent="-255588" hangingPunct="1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45000"/>
              <a:buFont typeface="Wingdings" charset="2"/>
              <a:buChar char=""/>
              <a:tabLst>
                <a:tab pos="363538" algn="l"/>
                <a:tab pos="820738" algn="l"/>
                <a:tab pos="1277938" algn="l"/>
                <a:tab pos="1735138" algn="l"/>
                <a:tab pos="2192338" algn="l"/>
                <a:tab pos="2649538" algn="l"/>
                <a:tab pos="3106738" algn="l"/>
                <a:tab pos="3563938" algn="l"/>
                <a:tab pos="4021138" algn="l"/>
                <a:tab pos="4478338" algn="l"/>
                <a:tab pos="4935538" algn="l"/>
                <a:tab pos="5392738" algn="l"/>
                <a:tab pos="5849938" algn="l"/>
                <a:tab pos="6307138" algn="l"/>
                <a:tab pos="6764338" algn="l"/>
                <a:tab pos="7221538" algn="l"/>
                <a:tab pos="7678738" algn="l"/>
                <a:tab pos="8135938" algn="l"/>
                <a:tab pos="8593138" algn="l"/>
                <a:tab pos="9050338" algn="l"/>
                <a:tab pos="950753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Lucida Sans Unicode" charset="0"/>
              </a:rPr>
              <a:t>M. Mumtaz, L. Lin, K.Hui , A. Sharifuddin, M. Khir , (2007) Radioiodine I-131 For The Therapy Of Graves’ Disease</a:t>
            </a:r>
          </a:p>
          <a:p>
            <a:pPr marL="363538" indent="-255588" hangingPunct="1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45000"/>
              <a:buFont typeface="Wingdings" charset="2"/>
              <a:buChar char=""/>
              <a:tabLst>
                <a:tab pos="363538" algn="l"/>
                <a:tab pos="820738" algn="l"/>
                <a:tab pos="1277938" algn="l"/>
                <a:tab pos="1735138" algn="l"/>
                <a:tab pos="2192338" algn="l"/>
                <a:tab pos="2649538" algn="l"/>
                <a:tab pos="3106738" algn="l"/>
                <a:tab pos="3563938" algn="l"/>
                <a:tab pos="4021138" algn="l"/>
                <a:tab pos="4478338" algn="l"/>
                <a:tab pos="4935538" algn="l"/>
                <a:tab pos="5392738" algn="l"/>
                <a:tab pos="5849938" algn="l"/>
                <a:tab pos="6307138" algn="l"/>
                <a:tab pos="6764338" algn="l"/>
                <a:tab pos="7221538" algn="l"/>
                <a:tab pos="7678738" algn="l"/>
                <a:tab pos="8135938" algn="l"/>
                <a:tab pos="8593138" algn="l"/>
                <a:tab pos="9050338" algn="l"/>
                <a:tab pos="9507538" algn="l"/>
              </a:tabLst>
              <a:defRPr/>
            </a:pPr>
            <a:r>
              <a:rPr lang="en-US" sz="2000" u="sng" dirty="0">
                <a:solidFill>
                  <a:schemeClr val="tx2">
                    <a:lumMod val="85000"/>
                    <a:lumOff val="15000"/>
                  </a:schemeClr>
                </a:solidFill>
                <a:latin typeface="Lucida Sans Unicode" charset="0"/>
                <a:hlinkClick r:id="rId3"/>
              </a:rPr>
              <a:t>http://endo.endojournals.org/content/148/12/5724</a:t>
            </a:r>
          </a:p>
          <a:p>
            <a:pPr marL="363538" indent="-255588" hangingPunct="1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45000"/>
              <a:buFont typeface="Wingdings" charset="2"/>
              <a:buChar char=""/>
              <a:tabLst>
                <a:tab pos="363538" algn="l"/>
                <a:tab pos="820738" algn="l"/>
                <a:tab pos="1277938" algn="l"/>
                <a:tab pos="1735138" algn="l"/>
                <a:tab pos="2192338" algn="l"/>
                <a:tab pos="2649538" algn="l"/>
                <a:tab pos="3106738" algn="l"/>
                <a:tab pos="3563938" algn="l"/>
                <a:tab pos="4021138" algn="l"/>
                <a:tab pos="4478338" algn="l"/>
                <a:tab pos="4935538" algn="l"/>
                <a:tab pos="5392738" algn="l"/>
                <a:tab pos="5849938" algn="l"/>
                <a:tab pos="6307138" algn="l"/>
                <a:tab pos="6764338" algn="l"/>
                <a:tab pos="7221538" algn="l"/>
                <a:tab pos="7678738" algn="l"/>
                <a:tab pos="8135938" algn="l"/>
                <a:tab pos="8593138" algn="l"/>
                <a:tab pos="9050338" algn="l"/>
                <a:tab pos="9507538" algn="l"/>
              </a:tabLst>
              <a:defRPr/>
            </a:pPr>
            <a:r>
              <a:rPr lang="en-US" sz="2000" u="sng" dirty="0">
                <a:solidFill>
                  <a:schemeClr val="tx2">
                    <a:lumMod val="85000"/>
                    <a:lumOff val="15000"/>
                  </a:schemeClr>
                </a:solidFill>
                <a:latin typeface="Lucida Sans Unicode" charset="0"/>
                <a:hlinkClick r:id="rId4"/>
              </a:rPr>
              <a:t>http://www.ncbi.nlm.nih.gov/pubmedhealth/PMH0000686/</a:t>
            </a:r>
          </a:p>
          <a:p>
            <a:pPr marL="363538" indent="-255588" hangingPunct="1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45000"/>
              <a:buFont typeface="Wingdings" charset="2"/>
              <a:buChar char=""/>
              <a:tabLst>
                <a:tab pos="363538" algn="l"/>
                <a:tab pos="820738" algn="l"/>
                <a:tab pos="1277938" algn="l"/>
                <a:tab pos="1735138" algn="l"/>
                <a:tab pos="2192338" algn="l"/>
                <a:tab pos="2649538" algn="l"/>
                <a:tab pos="3106738" algn="l"/>
                <a:tab pos="3563938" algn="l"/>
                <a:tab pos="4021138" algn="l"/>
                <a:tab pos="4478338" algn="l"/>
                <a:tab pos="4935538" algn="l"/>
                <a:tab pos="5392738" algn="l"/>
                <a:tab pos="5849938" algn="l"/>
                <a:tab pos="6307138" algn="l"/>
                <a:tab pos="6764338" algn="l"/>
                <a:tab pos="7221538" algn="l"/>
                <a:tab pos="7678738" algn="l"/>
                <a:tab pos="8135938" algn="l"/>
                <a:tab pos="8593138" algn="l"/>
                <a:tab pos="9050338" algn="l"/>
                <a:tab pos="9507538" algn="l"/>
              </a:tabLst>
              <a:defRPr/>
            </a:pPr>
            <a:r>
              <a:rPr lang="en-US" sz="2000" u="sng" dirty="0">
                <a:solidFill>
                  <a:schemeClr val="tx2">
                    <a:lumMod val="85000"/>
                    <a:lumOff val="15000"/>
                  </a:schemeClr>
                </a:solidFill>
                <a:latin typeface="Lucida Sans Unicode" charset="0"/>
                <a:hlinkClick r:id="rId5"/>
              </a:rPr>
              <a:t>http://www.thyroid.org/what-is-hyperthyroidism</a:t>
            </a:r>
          </a:p>
          <a:p>
            <a:pPr marL="363538" indent="-255588" hangingPunct="1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45000"/>
              <a:buFont typeface="Wingdings" charset="2"/>
              <a:buChar char=""/>
              <a:tabLst>
                <a:tab pos="363538" algn="l"/>
                <a:tab pos="820738" algn="l"/>
                <a:tab pos="1277938" algn="l"/>
                <a:tab pos="1735138" algn="l"/>
                <a:tab pos="2192338" algn="l"/>
                <a:tab pos="2649538" algn="l"/>
                <a:tab pos="3106738" algn="l"/>
                <a:tab pos="3563938" algn="l"/>
                <a:tab pos="4021138" algn="l"/>
                <a:tab pos="4478338" algn="l"/>
                <a:tab pos="4935538" algn="l"/>
                <a:tab pos="5392738" algn="l"/>
                <a:tab pos="5849938" algn="l"/>
                <a:tab pos="6307138" algn="l"/>
                <a:tab pos="6764338" algn="l"/>
                <a:tab pos="7221538" algn="l"/>
                <a:tab pos="7678738" algn="l"/>
                <a:tab pos="8135938" algn="l"/>
                <a:tab pos="8593138" algn="l"/>
                <a:tab pos="9050338" algn="l"/>
                <a:tab pos="9507538" algn="l"/>
              </a:tabLst>
              <a:defRPr/>
            </a:pPr>
            <a:r>
              <a:rPr lang="en-US" sz="2000" u="sng" dirty="0">
                <a:solidFill>
                  <a:schemeClr val="tx2">
                    <a:lumMod val="85000"/>
                    <a:lumOff val="15000"/>
                  </a:schemeClr>
                </a:solidFill>
                <a:latin typeface="Lucida Sans Unicode" charset="0"/>
                <a:hlinkClick r:id="rId6"/>
              </a:rPr>
              <a:t>http://wichitafallsthyroiddoc.com/</a:t>
            </a:r>
          </a:p>
          <a:p>
            <a:pPr marL="363538" indent="-255588" hangingPunct="1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45000"/>
              <a:buFont typeface="Wingdings" charset="2"/>
              <a:buChar char=""/>
              <a:tabLst>
                <a:tab pos="363538" algn="l"/>
                <a:tab pos="820738" algn="l"/>
                <a:tab pos="1277938" algn="l"/>
                <a:tab pos="1735138" algn="l"/>
                <a:tab pos="2192338" algn="l"/>
                <a:tab pos="2649538" algn="l"/>
                <a:tab pos="3106738" algn="l"/>
                <a:tab pos="3563938" algn="l"/>
                <a:tab pos="4021138" algn="l"/>
                <a:tab pos="4478338" algn="l"/>
                <a:tab pos="4935538" algn="l"/>
                <a:tab pos="5392738" algn="l"/>
                <a:tab pos="5849938" algn="l"/>
                <a:tab pos="6307138" algn="l"/>
                <a:tab pos="6764338" algn="l"/>
                <a:tab pos="7221538" algn="l"/>
                <a:tab pos="7678738" algn="l"/>
                <a:tab pos="8135938" algn="l"/>
                <a:tab pos="8593138" algn="l"/>
                <a:tab pos="9050338" algn="l"/>
                <a:tab pos="9507538" algn="l"/>
              </a:tabLst>
              <a:defRPr/>
            </a:pPr>
            <a:r>
              <a:rPr lang="en-US" sz="2000" u="sng" dirty="0">
                <a:solidFill>
                  <a:schemeClr val="tx2">
                    <a:lumMod val="85000"/>
                    <a:lumOff val="15000"/>
                  </a:schemeClr>
                </a:solidFill>
                <a:latin typeface="Lucida Sans Unicode" charset="0"/>
                <a:hlinkClick r:id="rId7"/>
              </a:rPr>
              <a:t>http://www.bioline.org.br/request?mj09004</a:t>
            </a:r>
            <a:endParaRPr lang="en-US" sz="2000" u="sng" dirty="0">
              <a:solidFill>
                <a:schemeClr val="tx2">
                  <a:lumMod val="85000"/>
                  <a:lumOff val="15000"/>
                </a:schemeClr>
              </a:solidFill>
              <a:latin typeface="Lucida Sans Unicode" charset="0"/>
            </a:endParaRPr>
          </a:p>
          <a:p>
            <a:pPr marL="363538" indent="-255588" hangingPunct="1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45000"/>
              <a:buFont typeface="Wingdings" charset="2"/>
              <a:buChar char=""/>
              <a:tabLst>
                <a:tab pos="363538" algn="l"/>
                <a:tab pos="820738" algn="l"/>
                <a:tab pos="1277938" algn="l"/>
                <a:tab pos="1735138" algn="l"/>
                <a:tab pos="2192338" algn="l"/>
                <a:tab pos="2649538" algn="l"/>
                <a:tab pos="3106738" algn="l"/>
                <a:tab pos="3563938" algn="l"/>
                <a:tab pos="4021138" algn="l"/>
                <a:tab pos="4478338" algn="l"/>
                <a:tab pos="4935538" algn="l"/>
                <a:tab pos="5392738" algn="l"/>
                <a:tab pos="5849938" algn="l"/>
                <a:tab pos="6307138" algn="l"/>
                <a:tab pos="6764338" algn="l"/>
                <a:tab pos="7221538" algn="l"/>
                <a:tab pos="7678738" algn="l"/>
                <a:tab pos="8135938" algn="l"/>
                <a:tab pos="8593138" algn="l"/>
                <a:tab pos="9050338" algn="l"/>
                <a:tab pos="9507538" algn="l"/>
              </a:tabLst>
              <a:defRPr/>
            </a:pPr>
            <a:r>
              <a:rPr lang="en-US" sz="20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Lucida Sans Unicode" charset="0"/>
              </a:rPr>
              <a:t>http://www.mayoclinic.com/health/hashimotos-disease/DS00567</a:t>
            </a:r>
          </a:p>
          <a:p>
            <a:pPr marL="363538" indent="-255588" hangingPunct="1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45000"/>
              <a:buFont typeface="Wingdings" charset="2"/>
              <a:buNone/>
              <a:tabLst>
                <a:tab pos="363538" algn="l"/>
                <a:tab pos="820738" algn="l"/>
                <a:tab pos="1277938" algn="l"/>
                <a:tab pos="1735138" algn="l"/>
                <a:tab pos="2192338" algn="l"/>
                <a:tab pos="2649538" algn="l"/>
                <a:tab pos="3106738" algn="l"/>
                <a:tab pos="3563938" algn="l"/>
                <a:tab pos="4021138" algn="l"/>
                <a:tab pos="4478338" algn="l"/>
                <a:tab pos="4935538" algn="l"/>
                <a:tab pos="5392738" algn="l"/>
                <a:tab pos="5849938" algn="l"/>
                <a:tab pos="6307138" algn="l"/>
                <a:tab pos="6764338" algn="l"/>
                <a:tab pos="7221538" algn="l"/>
                <a:tab pos="7678738" algn="l"/>
                <a:tab pos="8135938" algn="l"/>
                <a:tab pos="8593138" algn="l"/>
                <a:tab pos="9050338" algn="l"/>
                <a:tab pos="9507538" algn="l"/>
              </a:tabLst>
              <a:defRPr/>
            </a:pPr>
            <a:endParaRPr lang="en-US" sz="2000" u="sng" dirty="0">
              <a:solidFill>
                <a:srgbClr val="000000"/>
              </a:solidFill>
              <a:latin typeface="Lucida Sans Unicode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33985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100" b="1" smtClean="0">
                <a:solidFill>
                  <a:srgbClr val="464646"/>
                </a:solidFill>
              </a:rPr>
              <a:t>Resources </a:t>
            </a:r>
            <a:br>
              <a:rPr lang="en-US" sz="4100" b="1" smtClean="0">
                <a:solidFill>
                  <a:srgbClr val="464646"/>
                </a:solidFill>
              </a:rPr>
            </a:br>
            <a:endParaRPr lang="en-US" sz="4100" b="1" smtClean="0">
              <a:solidFill>
                <a:srgbClr val="464646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7550" y="4114800"/>
            <a:ext cx="3498850" cy="2152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52400" y="1981200"/>
            <a:ext cx="8991600" cy="4678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363538" indent="-255588" hangingPunct="1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  <a:tabLst>
                <a:tab pos="363538" algn="l"/>
                <a:tab pos="820738" algn="l"/>
                <a:tab pos="1277938" algn="l"/>
                <a:tab pos="1735138" algn="l"/>
                <a:tab pos="2192338" algn="l"/>
                <a:tab pos="2649538" algn="l"/>
                <a:tab pos="3106738" algn="l"/>
                <a:tab pos="3563938" algn="l"/>
                <a:tab pos="4021138" algn="l"/>
                <a:tab pos="4478338" algn="l"/>
                <a:tab pos="4935538" algn="l"/>
                <a:tab pos="5392738" algn="l"/>
                <a:tab pos="5849938" algn="l"/>
                <a:tab pos="6307138" algn="l"/>
                <a:tab pos="6764338" algn="l"/>
                <a:tab pos="7221538" algn="l"/>
                <a:tab pos="7678738" algn="l"/>
                <a:tab pos="8135938" algn="l"/>
                <a:tab pos="8593138" algn="l"/>
                <a:tab pos="9050338" algn="l"/>
                <a:tab pos="9507538" algn="l"/>
              </a:tabLst>
            </a:pPr>
            <a:r>
              <a:rPr lang="en-US" sz="1600">
                <a:solidFill>
                  <a:srgbClr val="000000"/>
                </a:solidFill>
                <a:latin typeface="Lucida Sans Unicode" charset="0"/>
              </a:rPr>
              <a:t>Helps regulate the body’s temperature organs to </a:t>
            </a:r>
          </a:p>
          <a:p>
            <a:pPr marL="363538" indent="-255588" hangingPunct="1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tabLst>
                <a:tab pos="363538" algn="l"/>
                <a:tab pos="820738" algn="l"/>
                <a:tab pos="1277938" algn="l"/>
                <a:tab pos="1735138" algn="l"/>
                <a:tab pos="2192338" algn="l"/>
                <a:tab pos="2649538" algn="l"/>
                <a:tab pos="3106738" algn="l"/>
                <a:tab pos="3563938" algn="l"/>
                <a:tab pos="4021138" algn="l"/>
                <a:tab pos="4478338" algn="l"/>
                <a:tab pos="4935538" algn="l"/>
                <a:tab pos="5392738" algn="l"/>
                <a:tab pos="5849938" algn="l"/>
                <a:tab pos="6307138" algn="l"/>
                <a:tab pos="6764338" algn="l"/>
                <a:tab pos="7221538" algn="l"/>
                <a:tab pos="7678738" algn="l"/>
                <a:tab pos="8135938" algn="l"/>
                <a:tab pos="8593138" algn="l"/>
                <a:tab pos="9050338" algn="l"/>
                <a:tab pos="9507538" algn="l"/>
              </a:tabLst>
            </a:pPr>
            <a:r>
              <a:rPr lang="en-US" sz="1600">
                <a:solidFill>
                  <a:srgbClr val="000000"/>
                </a:solidFill>
                <a:latin typeface="Lucida Sans Unicode" charset="0"/>
              </a:rPr>
              <a:t>    work properly </a:t>
            </a:r>
          </a:p>
          <a:p>
            <a:pPr marL="363538" indent="-255588" hangingPunct="1">
              <a:lnSpc>
                <a:spcPct val="100000"/>
              </a:lnSpc>
              <a:spcBef>
                <a:spcPts val="400"/>
              </a:spcBef>
              <a:buClrTx/>
              <a:buFontTx/>
              <a:buNone/>
              <a:tabLst>
                <a:tab pos="363538" algn="l"/>
                <a:tab pos="820738" algn="l"/>
                <a:tab pos="1277938" algn="l"/>
                <a:tab pos="1735138" algn="l"/>
                <a:tab pos="2192338" algn="l"/>
                <a:tab pos="2649538" algn="l"/>
                <a:tab pos="3106738" algn="l"/>
                <a:tab pos="3563938" algn="l"/>
                <a:tab pos="4021138" algn="l"/>
                <a:tab pos="4478338" algn="l"/>
                <a:tab pos="4935538" algn="l"/>
                <a:tab pos="5392738" algn="l"/>
                <a:tab pos="5849938" algn="l"/>
                <a:tab pos="6307138" algn="l"/>
                <a:tab pos="6764338" algn="l"/>
                <a:tab pos="7221538" algn="l"/>
                <a:tab pos="7678738" algn="l"/>
                <a:tab pos="8135938" algn="l"/>
                <a:tab pos="8593138" algn="l"/>
                <a:tab pos="9050338" algn="l"/>
                <a:tab pos="9507538" algn="l"/>
              </a:tabLst>
            </a:pPr>
            <a:endParaRPr lang="en-US" sz="1600">
              <a:solidFill>
                <a:srgbClr val="000000"/>
              </a:solidFill>
              <a:latin typeface="Lucida Sans Unicode" charset="0"/>
            </a:endParaRPr>
          </a:p>
          <a:p>
            <a:pPr marL="363538" indent="-255588" hangingPunct="1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  <a:tabLst>
                <a:tab pos="363538" algn="l"/>
                <a:tab pos="820738" algn="l"/>
                <a:tab pos="1277938" algn="l"/>
                <a:tab pos="1735138" algn="l"/>
                <a:tab pos="2192338" algn="l"/>
                <a:tab pos="2649538" algn="l"/>
                <a:tab pos="3106738" algn="l"/>
                <a:tab pos="3563938" algn="l"/>
                <a:tab pos="4021138" algn="l"/>
                <a:tab pos="4478338" algn="l"/>
                <a:tab pos="4935538" algn="l"/>
                <a:tab pos="5392738" algn="l"/>
                <a:tab pos="5849938" algn="l"/>
                <a:tab pos="6307138" algn="l"/>
                <a:tab pos="6764338" algn="l"/>
                <a:tab pos="7221538" algn="l"/>
                <a:tab pos="7678738" algn="l"/>
                <a:tab pos="8135938" algn="l"/>
                <a:tab pos="8593138" algn="l"/>
                <a:tab pos="9050338" algn="l"/>
                <a:tab pos="9507538" algn="l"/>
              </a:tabLst>
            </a:pPr>
            <a:r>
              <a:rPr lang="en-US" sz="1600">
                <a:solidFill>
                  <a:srgbClr val="000000"/>
                </a:solidFill>
                <a:latin typeface="Lucida Sans Unicode" charset="0"/>
              </a:rPr>
              <a:t>Produces a thyroid hormones </a:t>
            </a:r>
          </a:p>
          <a:p>
            <a:pPr marL="363538" indent="-255588" hangingPunct="1">
              <a:lnSpc>
                <a:spcPct val="100000"/>
              </a:lnSpc>
              <a:spcBef>
                <a:spcPts val="400"/>
              </a:spcBef>
              <a:buClrTx/>
              <a:buFontTx/>
              <a:buNone/>
              <a:tabLst>
                <a:tab pos="363538" algn="l"/>
                <a:tab pos="820738" algn="l"/>
                <a:tab pos="1277938" algn="l"/>
                <a:tab pos="1735138" algn="l"/>
                <a:tab pos="2192338" algn="l"/>
                <a:tab pos="2649538" algn="l"/>
                <a:tab pos="3106738" algn="l"/>
                <a:tab pos="3563938" algn="l"/>
                <a:tab pos="4021138" algn="l"/>
                <a:tab pos="4478338" algn="l"/>
                <a:tab pos="4935538" algn="l"/>
                <a:tab pos="5392738" algn="l"/>
                <a:tab pos="5849938" algn="l"/>
                <a:tab pos="6307138" algn="l"/>
                <a:tab pos="6764338" algn="l"/>
                <a:tab pos="7221538" algn="l"/>
                <a:tab pos="7678738" algn="l"/>
                <a:tab pos="8135938" algn="l"/>
                <a:tab pos="8593138" algn="l"/>
                <a:tab pos="9050338" algn="l"/>
                <a:tab pos="9507538" algn="l"/>
              </a:tabLst>
            </a:pPr>
            <a:r>
              <a:rPr lang="en-US" sz="1600">
                <a:solidFill>
                  <a:srgbClr val="000000"/>
                </a:solidFill>
                <a:latin typeface="Lucida Sans Unicode" charset="0"/>
              </a:rPr>
              <a:t>    triiodothyronine (</a:t>
            </a:r>
            <a:r>
              <a:rPr lang="en-US" sz="1600" b="1">
                <a:solidFill>
                  <a:srgbClr val="000000"/>
                </a:solidFill>
                <a:latin typeface="Lucida Sans Unicode" charset="0"/>
              </a:rPr>
              <a:t>T3</a:t>
            </a:r>
            <a:r>
              <a:rPr lang="en-US" sz="1600">
                <a:solidFill>
                  <a:srgbClr val="000000"/>
                </a:solidFill>
                <a:latin typeface="Lucida Sans Unicode" charset="0"/>
              </a:rPr>
              <a:t>) and </a:t>
            </a:r>
          </a:p>
          <a:p>
            <a:pPr marL="363538" indent="-255588" hangingPunct="1">
              <a:lnSpc>
                <a:spcPct val="100000"/>
              </a:lnSpc>
              <a:spcBef>
                <a:spcPts val="400"/>
              </a:spcBef>
              <a:buClrTx/>
              <a:buFontTx/>
              <a:buNone/>
              <a:tabLst>
                <a:tab pos="363538" algn="l"/>
                <a:tab pos="820738" algn="l"/>
                <a:tab pos="1277938" algn="l"/>
                <a:tab pos="1735138" algn="l"/>
                <a:tab pos="2192338" algn="l"/>
                <a:tab pos="2649538" algn="l"/>
                <a:tab pos="3106738" algn="l"/>
                <a:tab pos="3563938" algn="l"/>
                <a:tab pos="4021138" algn="l"/>
                <a:tab pos="4478338" algn="l"/>
                <a:tab pos="4935538" algn="l"/>
                <a:tab pos="5392738" algn="l"/>
                <a:tab pos="5849938" algn="l"/>
                <a:tab pos="6307138" algn="l"/>
                <a:tab pos="6764338" algn="l"/>
                <a:tab pos="7221538" algn="l"/>
                <a:tab pos="7678738" algn="l"/>
                <a:tab pos="8135938" algn="l"/>
                <a:tab pos="8593138" algn="l"/>
                <a:tab pos="9050338" algn="l"/>
                <a:tab pos="9507538" algn="l"/>
              </a:tabLst>
            </a:pPr>
            <a:r>
              <a:rPr lang="en-US" sz="1600">
                <a:solidFill>
                  <a:srgbClr val="000000"/>
                </a:solidFill>
                <a:latin typeface="Lucida Sans Unicode" charset="0"/>
              </a:rPr>
              <a:t>    thyroxine (</a:t>
            </a:r>
            <a:r>
              <a:rPr lang="en-US" sz="1600" b="1">
                <a:solidFill>
                  <a:srgbClr val="000000"/>
                </a:solidFill>
                <a:latin typeface="Lucida Sans Unicode" charset="0"/>
              </a:rPr>
              <a:t>T4</a:t>
            </a:r>
            <a:r>
              <a:rPr lang="en-US" sz="1600">
                <a:solidFill>
                  <a:srgbClr val="000000"/>
                </a:solidFill>
                <a:latin typeface="Lucida Sans Unicode" charset="0"/>
              </a:rPr>
              <a:t>), responsible</a:t>
            </a:r>
          </a:p>
          <a:p>
            <a:pPr marL="363538" indent="-255588" hangingPunct="1">
              <a:lnSpc>
                <a:spcPct val="100000"/>
              </a:lnSpc>
              <a:spcBef>
                <a:spcPts val="400"/>
              </a:spcBef>
              <a:buClrTx/>
              <a:buFontTx/>
              <a:buNone/>
              <a:tabLst>
                <a:tab pos="363538" algn="l"/>
                <a:tab pos="820738" algn="l"/>
                <a:tab pos="1277938" algn="l"/>
                <a:tab pos="1735138" algn="l"/>
                <a:tab pos="2192338" algn="l"/>
                <a:tab pos="2649538" algn="l"/>
                <a:tab pos="3106738" algn="l"/>
                <a:tab pos="3563938" algn="l"/>
                <a:tab pos="4021138" algn="l"/>
                <a:tab pos="4478338" algn="l"/>
                <a:tab pos="4935538" algn="l"/>
                <a:tab pos="5392738" algn="l"/>
                <a:tab pos="5849938" algn="l"/>
                <a:tab pos="6307138" algn="l"/>
                <a:tab pos="6764338" algn="l"/>
                <a:tab pos="7221538" algn="l"/>
                <a:tab pos="7678738" algn="l"/>
                <a:tab pos="8135938" algn="l"/>
                <a:tab pos="8593138" algn="l"/>
                <a:tab pos="9050338" algn="l"/>
                <a:tab pos="9507538" algn="l"/>
              </a:tabLst>
            </a:pPr>
            <a:r>
              <a:rPr lang="en-US" sz="1600">
                <a:solidFill>
                  <a:srgbClr val="000000"/>
                </a:solidFill>
                <a:latin typeface="Lucida Sans Unicode" charset="0"/>
              </a:rPr>
              <a:t>    for the body’s metabolism 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33985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100" b="1" smtClean="0">
                <a:solidFill>
                  <a:srgbClr val="464646"/>
                </a:solidFill>
              </a:rPr>
              <a:t>Thyroid Gland</a:t>
            </a:r>
            <a:br>
              <a:rPr lang="en-US" sz="4100" b="1" smtClean="0">
                <a:solidFill>
                  <a:srgbClr val="464646"/>
                </a:solidFill>
              </a:rPr>
            </a:br>
            <a:endParaRPr lang="en-US" sz="4100" b="1" smtClean="0">
              <a:solidFill>
                <a:srgbClr val="464646"/>
              </a:solidFill>
            </a:endParaRP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1752600"/>
            <a:ext cx="3352800" cy="4643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102" name="AutoShape 5"/>
          <p:cNvSpPr>
            <a:spLocks noChangeArrowheads="1"/>
          </p:cNvSpPr>
          <p:nvPr/>
        </p:nvSpPr>
        <p:spPr bwMode="auto">
          <a:xfrm>
            <a:off x="4572000" y="4800600"/>
            <a:ext cx="2362200" cy="914400"/>
          </a:xfrm>
          <a:prstGeom prst="leftRightArrow">
            <a:avLst>
              <a:gd name="adj1" fmla="val 50000"/>
              <a:gd name="adj2" fmla="val 51427"/>
            </a:avLst>
          </a:prstGeom>
          <a:gradFill rotWithShape="0">
            <a:gsLst>
              <a:gs pos="0">
                <a:srgbClr val="A7A7A7"/>
              </a:gs>
              <a:gs pos="100000">
                <a:srgbClr val="E3E3E3"/>
              </a:gs>
            </a:gsLst>
            <a:lin ang="16200000" scaled="1"/>
          </a:gra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Lucida Sans Unicode" charset="0"/>
              </a:rPr>
              <a:t>Normal thyroid gland</a:t>
            </a:r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5410200" y="6535738"/>
            <a:ext cx="3657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000">
                <a:solidFill>
                  <a:srgbClr val="CCCCFF"/>
                </a:solidFill>
                <a:latin typeface="Lucida Sans Unicode" charset="0"/>
                <a:hlinkClick r:id="rId5"/>
              </a:rPr>
              <a:t>http://www.sciencephoto.com/media/316491/enlarge</a:t>
            </a:r>
          </a:p>
        </p:txBody>
      </p:sp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2362200" y="6096000"/>
            <a:ext cx="32004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000">
                <a:solidFill>
                  <a:srgbClr val="CCCCFF"/>
                </a:solidFill>
                <a:latin typeface="Lucida Sans Unicode" charset="0"/>
                <a:hlinkClick r:id="rId6"/>
              </a:rPr>
              <a:t>http://www.becomehealthynow.com/popups/thyroid_anatomy.htm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385888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 b="1" smtClean="0">
                <a:solidFill>
                  <a:srgbClr val="464646"/>
                </a:solidFill>
              </a:rPr>
              <a:t>What is Hypothyroidism? </a:t>
            </a:r>
            <a:r>
              <a:rPr lang="en-US" sz="4100" b="1" smtClean="0">
                <a:solidFill>
                  <a:srgbClr val="464646"/>
                </a:solidFill>
              </a:rPr>
              <a:t/>
            </a:r>
            <a:br>
              <a:rPr lang="en-US" sz="4100" b="1" smtClean="0">
                <a:solidFill>
                  <a:srgbClr val="464646"/>
                </a:solidFill>
              </a:rPr>
            </a:br>
            <a:endParaRPr lang="en-US" sz="4100" b="1" smtClean="0">
              <a:solidFill>
                <a:srgbClr val="464646"/>
              </a:solidFill>
            </a:endParaRPr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381000" y="2755900"/>
            <a:ext cx="7848600" cy="2730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365125" indent="-254000" algn="ctr" hangingPunct="1">
              <a:lnSpc>
                <a:spcPct val="100000"/>
              </a:lnSpc>
              <a:spcBef>
                <a:spcPts val="400"/>
              </a:spcBef>
              <a:buClrTx/>
              <a:buSzPct val="45000"/>
              <a:buFontTx/>
              <a:buNone/>
              <a:tabLst>
                <a:tab pos="365125" algn="l"/>
                <a:tab pos="822325" algn="l"/>
                <a:tab pos="1279525" algn="l"/>
                <a:tab pos="1736725" algn="l"/>
                <a:tab pos="2193925" algn="l"/>
                <a:tab pos="2651125" algn="l"/>
                <a:tab pos="3108325" algn="l"/>
                <a:tab pos="3565525" algn="l"/>
                <a:tab pos="4022725" algn="l"/>
                <a:tab pos="4479925" algn="l"/>
                <a:tab pos="4937125" algn="l"/>
                <a:tab pos="5394325" algn="l"/>
                <a:tab pos="5851525" algn="l"/>
                <a:tab pos="6308725" algn="l"/>
                <a:tab pos="6765925" algn="l"/>
                <a:tab pos="7223125" algn="l"/>
                <a:tab pos="7680325" algn="l"/>
                <a:tab pos="8137525" algn="l"/>
                <a:tab pos="8594725" algn="l"/>
                <a:tab pos="9051925" algn="l"/>
                <a:tab pos="9509125" algn="l"/>
              </a:tabLst>
            </a:pP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Condition in which the thyroid gland does not produce enough of the thyroxine (T4) hormone.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304800" y="1447800"/>
            <a:ext cx="85344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spcBef>
                <a:spcPts val="400"/>
              </a:spcBef>
              <a:buClrTx/>
              <a:buSzPct val="45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700">
              <a:solidFill>
                <a:srgbClr val="000000"/>
              </a:solidFill>
              <a:latin typeface="Lucida Sans Unicode" charset="0"/>
            </a:endParaRPr>
          </a:p>
          <a:p>
            <a:pPr hangingPunct="1">
              <a:lnSpc>
                <a:spcPct val="100000"/>
              </a:lnSpc>
              <a:spcBef>
                <a:spcPts val="400"/>
              </a:spcBef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700">
                <a:solidFill>
                  <a:srgbClr val="000000"/>
                </a:solidFill>
                <a:latin typeface="Lucida Sans Unicode" charset="0"/>
              </a:rPr>
              <a:t>Brand name Synthroid</a:t>
            </a:r>
          </a:p>
          <a:p>
            <a:pPr hangingPunct="1">
              <a:lnSpc>
                <a:spcPct val="100000"/>
              </a:lnSpc>
              <a:spcBef>
                <a:spcPts val="400"/>
              </a:spcBef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700">
                <a:solidFill>
                  <a:srgbClr val="000000"/>
                </a:solidFill>
                <a:latin typeface="Lucida Sans Unicode" charset="0"/>
              </a:rPr>
              <a:t>No significant effect on dental treatment.</a:t>
            </a:r>
          </a:p>
          <a:p>
            <a:pPr hangingPunct="1">
              <a:lnSpc>
                <a:spcPct val="100000"/>
              </a:lnSpc>
              <a:spcBef>
                <a:spcPts val="400"/>
              </a:spcBef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700">
                <a:solidFill>
                  <a:srgbClr val="000000"/>
                </a:solidFill>
                <a:latin typeface="Lucida Sans Unicode" charset="0"/>
              </a:rPr>
              <a:t>MOA: Synthetic hormone binding to the thyroid receptor proteins in the cell nucleus. It has metabolic effects that impact growth, development and metabolism.</a:t>
            </a:r>
          </a:p>
          <a:p>
            <a:pPr hangingPunct="1">
              <a:lnSpc>
                <a:spcPct val="100000"/>
              </a:lnSpc>
              <a:spcBef>
                <a:spcPts val="400"/>
              </a:spcBef>
              <a:buClrTx/>
              <a:buSzPct val="68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700">
              <a:solidFill>
                <a:srgbClr val="000000"/>
              </a:solidFill>
              <a:latin typeface="Lucida Sans Unicode" charset="0"/>
            </a:endParaRPr>
          </a:p>
          <a:p>
            <a:pPr hangingPunct="1">
              <a:lnSpc>
                <a:spcPct val="100000"/>
              </a:lnSpc>
              <a:spcBef>
                <a:spcPts val="4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700">
              <a:solidFill>
                <a:srgbClr val="000000"/>
              </a:solidFill>
              <a:latin typeface="Lucida Sans Unicode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185896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 smtClean="0">
                <a:solidFill>
                  <a:srgbClr val="464646"/>
                </a:solidFill>
              </a:rPr>
              <a:t>The most common medication to treat hypothyroidism is levonthyroxine.</a:t>
            </a:r>
          </a:p>
        </p:txBody>
      </p:sp>
      <p:pic>
        <p:nvPicPr>
          <p:cNvPr id="614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5181600"/>
            <a:ext cx="2438400" cy="167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228600" y="2514600"/>
            <a:ext cx="8458200" cy="2024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hangingPunct="1">
              <a:lnSpc>
                <a:spcPct val="100000"/>
              </a:lnSpc>
              <a:spcBef>
                <a:spcPts val="400"/>
              </a:spcBef>
              <a:buClrTx/>
              <a:buSzPct val="45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600">
                <a:solidFill>
                  <a:srgbClr val="000000"/>
                </a:solidFill>
                <a:latin typeface="Lucida Sans Unicode" charset="0"/>
              </a:rPr>
              <a:t>The opposite of hypothyroidism is </a:t>
            </a:r>
            <a:r>
              <a:rPr lang="en-US" sz="2600" i="1">
                <a:solidFill>
                  <a:srgbClr val="000000"/>
                </a:solidFill>
                <a:latin typeface="Lucida Sans Unicode" charset="0"/>
              </a:rPr>
              <a:t>hyperthyroidism, </a:t>
            </a:r>
            <a:r>
              <a:rPr lang="en-US" sz="2600">
                <a:solidFill>
                  <a:srgbClr val="000000"/>
                </a:solidFill>
                <a:latin typeface="Lucida Sans Unicode" charset="0"/>
              </a:rPr>
              <a:t>in which the thyroid gland produces too much of its hormone.</a:t>
            </a:r>
          </a:p>
          <a:p>
            <a:pPr algn="ctr" hangingPunct="1">
              <a:lnSpc>
                <a:spcPct val="100000"/>
              </a:lnSpc>
              <a:spcBef>
                <a:spcPts val="400"/>
              </a:spcBef>
              <a:buClrTx/>
              <a:buSzPct val="45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600">
              <a:solidFill>
                <a:srgbClr val="000000"/>
              </a:solidFill>
              <a:latin typeface="Lucida Sans Unicode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430338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 b="1" u="sng" smtClean="0">
                <a:solidFill>
                  <a:srgbClr val="464646"/>
                </a:solidFill>
              </a:rPr>
              <a:t>Hyperthyroidism </a:t>
            </a:r>
            <a:br>
              <a:rPr lang="en-US" sz="4400" b="1" u="sng" smtClean="0">
                <a:solidFill>
                  <a:srgbClr val="464646"/>
                </a:solidFill>
              </a:rPr>
            </a:br>
            <a:endParaRPr lang="en-US" sz="4400" b="1" u="sng" smtClean="0">
              <a:solidFill>
                <a:srgbClr val="464646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066800" y="2743200"/>
            <a:ext cx="67056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363538" indent="-255588" hangingPunct="1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  <a:tabLst>
                <a:tab pos="363538" algn="l"/>
                <a:tab pos="820738" algn="l"/>
                <a:tab pos="1277938" algn="l"/>
                <a:tab pos="1735138" algn="l"/>
                <a:tab pos="2192338" algn="l"/>
                <a:tab pos="2649538" algn="l"/>
                <a:tab pos="3106738" algn="l"/>
                <a:tab pos="3563938" algn="l"/>
                <a:tab pos="4021138" algn="l"/>
                <a:tab pos="4478338" algn="l"/>
                <a:tab pos="4935538" algn="l"/>
                <a:tab pos="5392738" algn="l"/>
                <a:tab pos="5849938" algn="l"/>
                <a:tab pos="6307138" algn="l"/>
                <a:tab pos="6764338" algn="l"/>
                <a:tab pos="7221538" algn="l"/>
                <a:tab pos="7678738" algn="l"/>
                <a:tab pos="8135938" algn="l"/>
                <a:tab pos="8593138" algn="l"/>
                <a:tab pos="9050338" algn="l"/>
                <a:tab pos="9507538" algn="l"/>
              </a:tabLst>
            </a:pPr>
            <a:r>
              <a:rPr lang="en-US" sz="2200">
                <a:solidFill>
                  <a:srgbClr val="000000"/>
                </a:solidFill>
                <a:latin typeface="Lucida Sans Unicode" charset="0"/>
              </a:rPr>
              <a:t>Surgery – part or whole gland may be removed</a:t>
            </a:r>
          </a:p>
          <a:p>
            <a:pPr marL="363538" indent="-255588" hangingPunct="1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  <a:tabLst>
                <a:tab pos="363538" algn="l"/>
                <a:tab pos="820738" algn="l"/>
                <a:tab pos="1277938" algn="l"/>
                <a:tab pos="1735138" algn="l"/>
                <a:tab pos="2192338" algn="l"/>
                <a:tab pos="2649538" algn="l"/>
                <a:tab pos="3106738" algn="l"/>
                <a:tab pos="3563938" algn="l"/>
                <a:tab pos="4021138" algn="l"/>
                <a:tab pos="4478338" algn="l"/>
                <a:tab pos="4935538" algn="l"/>
                <a:tab pos="5392738" algn="l"/>
                <a:tab pos="5849938" algn="l"/>
                <a:tab pos="6307138" algn="l"/>
                <a:tab pos="6764338" algn="l"/>
                <a:tab pos="7221538" algn="l"/>
                <a:tab pos="7678738" algn="l"/>
                <a:tab pos="8135938" algn="l"/>
                <a:tab pos="8593138" algn="l"/>
                <a:tab pos="9050338" algn="l"/>
                <a:tab pos="9507538" algn="l"/>
              </a:tabLst>
            </a:pPr>
            <a:r>
              <a:rPr lang="en-US" sz="2200">
                <a:solidFill>
                  <a:srgbClr val="000000"/>
                </a:solidFill>
                <a:latin typeface="Lucida Sans Unicode" charset="0"/>
              </a:rPr>
              <a:t>Anti-thyroid drugs :  Methimazole, and Potassium Iodine</a:t>
            </a:r>
          </a:p>
          <a:p>
            <a:pPr marL="363538" indent="-255588" hangingPunct="1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  <a:tabLst>
                <a:tab pos="363538" algn="l"/>
                <a:tab pos="820738" algn="l"/>
                <a:tab pos="1277938" algn="l"/>
                <a:tab pos="1735138" algn="l"/>
                <a:tab pos="2192338" algn="l"/>
                <a:tab pos="2649538" algn="l"/>
                <a:tab pos="3106738" algn="l"/>
                <a:tab pos="3563938" algn="l"/>
                <a:tab pos="4021138" algn="l"/>
                <a:tab pos="4478338" algn="l"/>
                <a:tab pos="4935538" algn="l"/>
                <a:tab pos="5392738" algn="l"/>
                <a:tab pos="5849938" algn="l"/>
                <a:tab pos="6307138" algn="l"/>
                <a:tab pos="6764338" algn="l"/>
                <a:tab pos="7221538" algn="l"/>
                <a:tab pos="7678738" algn="l"/>
                <a:tab pos="8135938" algn="l"/>
                <a:tab pos="8593138" algn="l"/>
                <a:tab pos="9050338" algn="l"/>
                <a:tab pos="9507538" algn="l"/>
              </a:tabLst>
            </a:pPr>
            <a:r>
              <a:rPr lang="en-US" sz="2200">
                <a:solidFill>
                  <a:srgbClr val="000000"/>
                </a:solidFill>
                <a:latin typeface="Lucida Sans Unicode" charset="0"/>
              </a:rPr>
              <a:t>Metabolized in liver, excreted through the kidneys</a:t>
            </a:r>
          </a:p>
          <a:p>
            <a:pPr marL="363538" indent="-255588" hangingPunct="1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  <a:tabLst>
                <a:tab pos="363538" algn="l"/>
                <a:tab pos="820738" algn="l"/>
                <a:tab pos="1277938" algn="l"/>
                <a:tab pos="1735138" algn="l"/>
                <a:tab pos="2192338" algn="l"/>
                <a:tab pos="2649538" algn="l"/>
                <a:tab pos="3106738" algn="l"/>
                <a:tab pos="3563938" algn="l"/>
                <a:tab pos="4021138" algn="l"/>
                <a:tab pos="4478338" algn="l"/>
                <a:tab pos="4935538" algn="l"/>
                <a:tab pos="5392738" algn="l"/>
                <a:tab pos="5849938" algn="l"/>
                <a:tab pos="6307138" algn="l"/>
                <a:tab pos="6764338" algn="l"/>
                <a:tab pos="7221538" algn="l"/>
                <a:tab pos="7678738" algn="l"/>
                <a:tab pos="8135938" algn="l"/>
                <a:tab pos="8593138" algn="l"/>
                <a:tab pos="9050338" algn="l"/>
                <a:tab pos="9507538" algn="l"/>
              </a:tabLst>
            </a:pPr>
            <a:r>
              <a:rPr lang="en-US" sz="2200">
                <a:solidFill>
                  <a:srgbClr val="000000"/>
                </a:solidFill>
                <a:latin typeface="Lucida Sans Unicode" charset="0"/>
              </a:rPr>
              <a:t>MOA: The radioactive particles destroy the follicular cells of the thyroid</a:t>
            </a:r>
          </a:p>
          <a:p>
            <a:pPr marL="363538" indent="-255588" hangingPunct="1">
              <a:lnSpc>
                <a:spcPct val="100000"/>
              </a:lnSpc>
              <a:spcBef>
                <a:spcPts val="400"/>
              </a:spcBef>
              <a:buClrTx/>
              <a:buFontTx/>
              <a:buNone/>
              <a:tabLst>
                <a:tab pos="363538" algn="l"/>
                <a:tab pos="820738" algn="l"/>
                <a:tab pos="1277938" algn="l"/>
                <a:tab pos="1735138" algn="l"/>
                <a:tab pos="2192338" algn="l"/>
                <a:tab pos="2649538" algn="l"/>
                <a:tab pos="3106738" algn="l"/>
                <a:tab pos="3563938" algn="l"/>
                <a:tab pos="4021138" algn="l"/>
                <a:tab pos="4478338" algn="l"/>
                <a:tab pos="4935538" algn="l"/>
                <a:tab pos="5392738" algn="l"/>
                <a:tab pos="5849938" algn="l"/>
                <a:tab pos="6307138" algn="l"/>
                <a:tab pos="6764338" algn="l"/>
                <a:tab pos="7221538" algn="l"/>
                <a:tab pos="7678738" algn="l"/>
                <a:tab pos="8135938" algn="l"/>
                <a:tab pos="8593138" algn="l"/>
                <a:tab pos="9050338" algn="l"/>
                <a:tab pos="9507538" algn="l"/>
              </a:tabLst>
            </a:pPr>
            <a:endParaRPr lang="en-US" sz="2200">
              <a:solidFill>
                <a:srgbClr val="000000"/>
              </a:solidFill>
              <a:latin typeface="Lucida Sans Unicode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2771775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 b="1" smtClean="0">
                <a:solidFill>
                  <a:srgbClr val="464646"/>
                </a:solidFill>
              </a:rPr>
              <a:t>Treated with radioactive iodine, surgery or anti-thyroid drugs</a:t>
            </a:r>
            <a:br>
              <a:rPr lang="en-US" sz="4400" b="1" smtClean="0">
                <a:solidFill>
                  <a:srgbClr val="464646"/>
                </a:solidFill>
              </a:rPr>
            </a:br>
            <a:endParaRPr lang="en-US" sz="4400" b="1" smtClean="0">
              <a:solidFill>
                <a:srgbClr val="464646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304800" y="1098550"/>
            <a:ext cx="8382000" cy="4616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hangingPunct="1">
              <a:lnSpc>
                <a:spcPct val="100000"/>
              </a:lnSpc>
              <a:spcBef>
                <a:spcPts val="4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700">
                <a:solidFill>
                  <a:srgbClr val="000000"/>
                </a:solidFill>
                <a:latin typeface="Lucida Sans Unicode" charset="0"/>
              </a:rPr>
              <a:t>A goiter is an abnormal enlargement of the thyroid gland.</a:t>
            </a:r>
          </a:p>
          <a:p>
            <a:pPr hangingPunct="1">
              <a:lnSpc>
                <a:spcPct val="100000"/>
              </a:lnSpc>
              <a:spcBef>
                <a:spcPts val="4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700">
              <a:solidFill>
                <a:srgbClr val="000000"/>
              </a:solidFill>
              <a:latin typeface="Lucida Sans Unicode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100" b="1" smtClean="0">
                <a:solidFill>
                  <a:srgbClr val="464646"/>
                </a:solidFill>
              </a:rPr>
              <a:t>What Is a Goiter?</a:t>
            </a:r>
          </a:p>
        </p:txBody>
      </p:sp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057400"/>
            <a:ext cx="6248400" cy="4233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3429000" y="2667000"/>
            <a:ext cx="5486400" cy="1219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spcBef>
                <a:spcPts val="4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700">
                <a:solidFill>
                  <a:srgbClr val="000000"/>
                </a:solidFill>
                <a:latin typeface="Lucida Sans Unicode" charset="0"/>
              </a:rPr>
              <a:t>The most common cause of a goiter is iodine deficiency. 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100" b="1" smtClean="0">
                <a:solidFill>
                  <a:srgbClr val="464646"/>
                </a:solidFill>
              </a:rPr>
              <a:t>Causes of a Goiter</a:t>
            </a:r>
          </a:p>
        </p:txBody>
      </p:sp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438" y="1600200"/>
            <a:ext cx="3152775" cy="426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228600" y="2012950"/>
            <a:ext cx="8229600" cy="4616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365125" indent="-254000" hangingPunct="1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45000"/>
              <a:tabLst>
                <a:tab pos="365125" algn="l"/>
                <a:tab pos="822325" algn="l"/>
                <a:tab pos="1279525" algn="l"/>
                <a:tab pos="1736725" algn="l"/>
                <a:tab pos="2193925" algn="l"/>
                <a:tab pos="2651125" algn="l"/>
                <a:tab pos="3108325" algn="l"/>
                <a:tab pos="3565525" algn="l"/>
                <a:tab pos="4022725" algn="l"/>
                <a:tab pos="4479925" algn="l"/>
                <a:tab pos="4937125" algn="l"/>
                <a:tab pos="5394325" algn="l"/>
                <a:tab pos="5851525" algn="l"/>
                <a:tab pos="6308725" algn="l"/>
                <a:tab pos="6765925" algn="l"/>
                <a:tab pos="7223125" algn="l"/>
                <a:tab pos="7680325" algn="l"/>
                <a:tab pos="8137525" algn="l"/>
                <a:tab pos="8594725" algn="l"/>
                <a:tab pos="9051925" algn="l"/>
                <a:tab pos="9509125" algn="l"/>
              </a:tabLst>
            </a:pPr>
            <a:endParaRPr lang="en-US" sz="2700">
              <a:solidFill>
                <a:srgbClr val="000000"/>
              </a:solidFill>
              <a:latin typeface="Lucida Sans Unicode" charset="0"/>
            </a:endParaRPr>
          </a:p>
          <a:p>
            <a:pPr marL="365125" indent="-254000" hangingPunct="1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45000"/>
              <a:buFont typeface="Wingdings" charset="2"/>
              <a:buChar char="Ø"/>
              <a:tabLst>
                <a:tab pos="365125" algn="l"/>
                <a:tab pos="822325" algn="l"/>
                <a:tab pos="1279525" algn="l"/>
                <a:tab pos="1736725" algn="l"/>
                <a:tab pos="2193925" algn="l"/>
                <a:tab pos="2651125" algn="l"/>
                <a:tab pos="3108325" algn="l"/>
                <a:tab pos="3565525" algn="l"/>
                <a:tab pos="4022725" algn="l"/>
                <a:tab pos="4479925" algn="l"/>
                <a:tab pos="4937125" algn="l"/>
                <a:tab pos="5394325" algn="l"/>
                <a:tab pos="5851525" algn="l"/>
                <a:tab pos="6308725" algn="l"/>
                <a:tab pos="6765925" algn="l"/>
                <a:tab pos="7223125" algn="l"/>
                <a:tab pos="7680325" algn="l"/>
                <a:tab pos="8137525" algn="l"/>
                <a:tab pos="8594725" algn="l"/>
                <a:tab pos="9051925" algn="l"/>
                <a:tab pos="9509125" algn="l"/>
              </a:tabLst>
            </a:pPr>
            <a:r>
              <a:rPr lang="en-US" sz="2700">
                <a:solidFill>
                  <a:srgbClr val="000000"/>
                </a:solidFill>
                <a:latin typeface="Lucida Sans Unicode" charset="0"/>
              </a:rPr>
              <a:t>Used as a replacement or supplemental therapy in hypothyroidism and management of nontoxic goiter.</a:t>
            </a:r>
          </a:p>
          <a:p>
            <a:pPr marL="365125" indent="-254000" hangingPunct="1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45000"/>
              <a:buFont typeface="Wingdings" charset="2"/>
              <a:buChar char=""/>
              <a:tabLst>
                <a:tab pos="365125" algn="l"/>
                <a:tab pos="822325" algn="l"/>
                <a:tab pos="1279525" algn="l"/>
                <a:tab pos="1736725" algn="l"/>
                <a:tab pos="2193925" algn="l"/>
                <a:tab pos="2651125" algn="l"/>
                <a:tab pos="3108325" algn="l"/>
                <a:tab pos="3565525" algn="l"/>
                <a:tab pos="4022725" algn="l"/>
                <a:tab pos="4479925" algn="l"/>
                <a:tab pos="4937125" algn="l"/>
                <a:tab pos="5394325" algn="l"/>
                <a:tab pos="5851525" algn="l"/>
                <a:tab pos="6308725" algn="l"/>
                <a:tab pos="6765925" algn="l"/>
                <a:tab pos="7223125" algn="l"/>
                <a:tab pos="7680325" algn="l"/>
                <a:tab pos="8137525" algn="l"/>
                <a:tab pos="8594725" algn="l"/>
                <a:tab pos="9051925" algn="l"/>
                <a:tab pos="9509125" algn="l"/>
              </a:tabLst>
            </a:pPr>
            <a:r>
              <a:rPr lang="en-US" sz="2700">
                <a:solidFill>
                  <a:srgbClr val="000000"/>
                </a:solidFill>
                <a:latin typeface="Lucida Sans Unicode" charset="0"/>
              </a:rPr>
              <a:t>No significant effect on dental treatment.</a:t>
            </a:r>
          </a:p>
          <a:p>
            <a:pPr marL="365125" indent="-254000" hangingPunct="1">
              <a:lnSpc>
                <a:spcPct val="100000"/>
              </a:lnSpc>
              <a:spcBef>
                <a:spcPts val="400"/>
              </a:spcBef>
              <a:buClrTx/>
              <a:buFontTx/>
              <a:buNone/>
              <a:tabLst>
                <a:tab pos="365125" algn="l"/>
                <a:tab pos="822325" algn="l"/>
                <a:tab pos="1279525" algn="l"/>
                <a:tab pos="1736725" algn="l"/>
                <a:tab pos="2193925" algn="l"/>
                <a:tab pos="2651125" algn="l"/>
                <a:tab pos="3108325" algn="l"/>
                <a:tab pos="3565525" algn="l"/>
                <a:tab pos="4022725" algn="l"/>
                <a:tab pos="4479925" algn="l"/>
                <a:tab pos="4937125" algn="l"/>
                <a:tab pos="5394325" algn="l"/>
                <a:tab pos="5851525" algn="l"/>
                <a:tab pos="6308725" algn="l"/>
                <a:tab pos="6765925" algn="l"/>
                <a:tab pos="7223125" algn="l"/>
                <a:tab pos="7680325" algn="l"/>
                <a:tab pos="8137525" algn="l"/>
                <a:tab pos="8594725" algn="l"/>
                <a:tab pos="9051925" algn="l"/>
                <a:tab pos="9509125" algn="l"/>
              </a:tabLst>
            </a:pPr>
            <a:endParaRPr lang="en-US" sz="2700">
              <a:solidFill>
                <a:srgbClr val="000000"/>
              </a:solidFill>
              <a:latin typeface="Lucida Sans Unicode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430338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 b="1" smtClean="0">
                <a:solidFill>
                  <a:srgbClr val="464646"/>
                </a:solidFill>
              </a:rPr>
              <a:t>Medication for goiter is Synthroid</a:t>
            </a:r>
          </a:p>
        </p:txBody>
      </p:sp>
      <p:pic>
        <p:nvPicPr>
          <p:cNvPr id="1126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4648200"/>
            <a:ext cx="2895600" cy="2209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Lucida Sans Unicode"/>
        <a:ea typeface=""/>
        <a:cs typeface="Lucida Sans Unicode"/>
      </a:majorFont>
      <a:minorFont>
        <a:latin typeface="Lucida Sans Unicode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Lucida Sans Unicode"/>
        <a:ea typeface=""/>
        <a:cs typeface="Lucida Sans Unicode"/>
      </a:majorFont>
      <a:minorFont>
        <a:latin typeface="Lucida Sans Unicode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34473</TotalTime>
  <Words>550</Words>
  <Application>Microsoft Macintosh PowerPoint</Application>
  <PresentationFormat>On-screen Show (4:3)</PresentationFormat>
  <Paragraphs>82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1_Office Theme</vt:lpstr>
      <vt:lpstr>Thyroid Diseases and Their Pharmacological Treatment </vt:lpstr>
      <vt:lpstr>Thyroid Gland </vt:lpstr>
      <vt:lpstr>What is Hypothyroidism?  </vt:lpstr>
      <vt:lpstr>The most common medication to treat hypothyroidism is levonthyroxine.</vt:lpstr>
      <vt:lpstr>Hyperthyroidism  </vt:lpstr>
      <vt:lpstr>Treated with radioactive iodine, surgery or anti-thyroid drugs </vt:lpstr>
      <vt:lpstr>What Is a Goiter?</vt:lpstr>
      <vt:lpstr>Causes of a Goiter</vt:lpstr>
      <vt:lpstr>Medication for goiter is Synthroid</vt:lpstr>
      <vt:lpstr>Hashimoto’s Thyroditis  and Graves Disease   </vt:lpstr>
      <vt:lpstr>Impact on Dental  Hygiene Care </vt:lpstr>
      <vt:lpstr>Resources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Thyroid Diseases and Their Pharmacological Treatment </dc:title>
  <cp:lastModifiedBy>Marilyn Cortell</cp:lastModifiedBy>
  <cp:revision>2</cp:revision>
  <cp:lastPrinted>1601-01-01T00:00:00Z</cp:lastPrinted>
  <dcterms:created xsi:type="dcterms:W3CDTF">1601-01-01T00:00:00Z</dcterms:created>
  <dcterms:modified xsi:type="dcterms:W3CDTF">2012-12-20T04:48:17Z</dcterms:modified>
</cp:coreProperties>
</file>