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2" r:id="rId1"/>
  </p:sldMasterIdLst>
  <p:notesMasterIdLst>
    <p:notesMasterId r:id="rId14"/>
  </p:notesMasterIdLst>
  <p:handoutMasterIdLst>
    <p:handoutMasterId r:id="rId15"/>
  </p:handoutMasterIdLst>
  <p:sldIdLst>
    <p:sldId id="256" r:id="rId2"/>
    <p:sldId id="257" r:id="rId3"/>
    <p:sldId id="261" r:id="rId4"/>
    <p:sldId id="262" r:id="rId5"/>
    <p:sldId id="263" r:id="rId6"/>
    <p:sldId id="258" r:id="rId7"/>
    <p:sldId id="268" r:id="rId8"/>
    <p:sldId id="259" r:id="rId9"/>
    <p:sldId id="264" r:id="rId10"/>
    <p:sldId id="265" r:id="rId11"/>
    <p:sldId id="266" r:id="rId12"/>
    <p:sldId id="267" r:id="rId13"/>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26" autoAdjust="0"/>
    <p:restoredTop sz="86355" autoAdjust="0"/>
  </p:normalViewPr>
  <p:slideViewPr>
    <p:cSldViewPr snapToGrid="0">
      <p:cViewPr varScale="1">
        <p:scale>
          <a:sx n="64" d="100"/>
          <a:sy n="64" d="100"/>
        </p:scale>
        <p:origin x="1284" y="7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73" d="100"/>
          <a:sy n="73" d="100"/>
        </p:scale>
        <p:origin x="1890"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7"/>
            <a:ext cx="3077739" cy="471054"/>
          </a:xfrm>
          <a:prstGeom prst="rect">
            <a:avLst/>
          </a:prstGeom>
        </p:spPr>
        <p:txBody>
          <a:bodyPr vert="horz" lIns="94202" tIns="47100" rIns="94202" bIns="47100" rtlCol="0"/>
          <a:lstStyle>
            <a:lvl1pPr algn="l">
              <a:defRPr sz="1200"/>
            </a:lvl1pPr>
          </a:lstStyle>
          <a:p>
            <a:endParaRPr lang="en-US"/>
          </a:p>
        </p:txBody>
      </p:sp>
      <p:sp>
        <p:nvSpPr>
          <p:cNvPr id="3" name="Date Placeholder 2"/>
          <p:cNvSpPr>
            <a:spLocks noGrp="1"/>
          </p:cNvSpPr>
          <p:nvPr>
            <p:ph type="dt" sz="quarter" idx="1"/>
          </p:nvPr>
        </p:nvSpPr>
        <p:spPr>
          <a:xfrm>
            <a:off x="4023099" y="7"/>
            <a:ext cx="3077739" cy="471054"/>
          </a:xfrm>
          <a:prstGeom prst="rect">
            <a:avLst/>
          </a:prstGeom>
        </p:spPr>
        <p:txBody>
          <a:bodyPr vert="horz" lIns="94202" tIns="47100" rIns="94202" bIns="47100" rtlCol="0"/>
          <a:lstStyle>
            <a:lvl1pPr algn="r">
              <a:defRPr sz="1200"/>
            </a:lvl1pPr>
          </a:lstStyle>
          <a:p>
            <a:fld id="{9A1C2060-85D8-49C1-A924-8CC52E838E81}" type="datetimeFigureOut">
              <a:rPr lang="en-US" smtClean="0"/>
              <a:t>12/11/2013</a:t>
            </a:fld>
            <a:endParaRPr lang="en-US"/>
          </a:p>
        </p:txBody>
      </p:sp>
      <p:sp>
        <p:nvSpPr>
          <p:cNvPr id="4" name="Footer Placeholder 3"/>
          <p:cNvSpPr>
            <a:spLocks noGrp="1"/>
          </p:cNvSpPr>
          <p:nvPr>
            <p:ph type="ftr" sz="quarter" idx="2"/>
          </p:nvPr>
        </p:nvSpPr>
        <p:spPr>
          <a:xfrm>
            <a:off x="5" y="8917426"/>
            <a:ext cx="3077739" cy="471053"/>
          </a:xfrm>
          <a:prstGeom prst="rect">
            <a:avLst/>
          </a:prstGeom>
        </p:spPr>
        <p:txBody>
          <a:bodyPr vert="horz" lIns="94202" tIns="47100" rIns="94202" bIns="47100" rtlCol="0" anchor="b"/>
          <a:lstStyle>
            <a:lvl1pPr algn="l">
              <a:defRPr sz="1200"/>
            </a:lvl1pPr>
          </a:lstStyle>
          <a:p>
            <a:endParaRPr lang="en-US"/>
          </a:p>
        </p:txBody>
      </p:sp>
      <p:sp>
        <p:nvSpPr>
          <p:cNvPr id="5" name="Slide Number Placeholder 4"/>
          <p:cNvSpPr>
            <a:spLocks noGrp="1"/>
          </p:cNvSpPr>
          <p:nvPr>
            <p:ph type="sldNum" sz="quarter" idx="3"/>
          </p:nvPr>
        </p:nvSpPr>
        <p:spPr>
          <a:xfrm>
            <a:off x="4023099" y="8917426"/>
            <a:ext cx="3077739" cy="471053"/>
          </a:xfrm>
          <a:prstGeom prst="rect">
            <a:avLst/>
          </a:prstGeom>
        </p:spPr>
        <p:txBody>
          <a:bodyPr vert="horz" lIns="94202" tIns="47100" rIns="94202" bIns="47100" rtlCol="0" anchor="b"/>
          <a:lstStyle>
            <a:lvl1pPr algn="r">
              <a:defRPr sz="1200"/>
            </a:lvl1pPr>
          </a:lstStyle>
          <a:p>
            <a:fld id="{094172F6-B4D6-4C6B-8C57-E3F04017608C}" type="slidenum">
              <a:rPr lang="en-US" smtClean="0"/>
              <a:t>‹#›</a:t>
            </a:fld>
            <a:endParaRPr lang="en-US"/>
          </a:p>
        </p:txBody>
      </p:sp>
    </p:spTree>
    <p:extLst>
      <p:ext uri="{BB962C8B-B14F-4D97-AF65-F5344CB8AC3E}">
        <p14:creationId xmlns:p14="http://schemas.microsoft.com/office/powerpoint/2010/main" val="1405279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7"/>
            <a:ext cx="3077739" cy="471054"/>
          </a:xfrm>
          <a:prstGeom prst="rect">
            <a:avLst/>
          </a:prstGeom>
        </p:spPr>
        <p:txBody>
          <a:bodyPr vert="horz" lIns="94202" tIns="47100" rIns="94202" bIns="47100" rtlCol="0"/>
          <a:lstStyle>
            <a:lvl1pPr algn="l">
              <a:defRPr sz="1200"/>
            </a:lvl1pPr>
          </a:lstStyle>
          <a:p>
            <a:endParaRPr lang="en-US"/>
          </a:p>
        </p:txBody>
      </p:sp>
      <p:sp>
        <p:nvSpPr>
          <p:cNvPr id="3" name="Date Placeholder 2"/>
          <p:cNvSpPr>
            <a:spLocks noGrp="1"/>
          </p:cNvSpPr>
          <p:nvPr>
            <p:ph type="dt" idx="1"/>
          </p:nvPr>
        </p:nvSpPr>
        <p:spPr>
          <a:xfrm>
            <a:off x="4023099" y="7"/>
            <a:ext cx="3077739" cy="471054"/>
          </a:xfrm>
          <a:prstGeom prst="rect">
            <a:avLst/>
          </a:prstGeom>
        </p:spPr>
        <p:txBody>
          <a:bodyPr vert="horz" lIns="94202" tIns="47100" rIns="94202" bIns="47100" rtlCol="0"/>
          <a:lstStyle>
            <a:lvl1pPr algn="r">
              <a:defRPr sz="1200"/>
            </a:lvl1pPr>
          </a:lstStyle>
          <a:p>
            <a:fld id="{8470F1C3-7AAE-4E82-827B-83142BD7428A}" type="datetimeFigureOut">
              <a:rPr lang="en-US" smtClean="0"/>
              <a:t>12/11/2013</a:t>
            </a:fld>
            <a:endParaRPr lang="en-US"/>
          </a:p>
        </p:txBody>
      </p:sp>
      <p:sp>
        <p:nvSpPr>
          <p:cNvPr id="4" name="Slide Image Placeholder 3"/>
          <p:cNvSpPr>
            <a:spLocks noGrp="1" noRot="1" noChangeAspect="1"/>
          </p:cNvSpPr>
          <p:nvPr>
            <p:ph type="sldImg" idx="2"/>
          </p:nvPr>
        </p:nvSpPr>
        <p:spPr>
          <a:xfrm>
            <a:off x="1438275" y="1173163"/>
            <a:ext cx="4225925" cy="3170237"/>
          </a:xfrm>
          <a:prstGeom prst="rect">
            <a:avLst/>
          </a:prstGeom>
          <a:noFill/>
          <a:ln w="12700">
            <a:solidFill>
              <a:prstClr val="black"/>
            </a:solidFill>
          </a:ln>
        </p:spPr>
        <p:txBody>
          <a:bodyPr vert="horz" lIns="94202" tIns="47100" rIns="94202" bIns="47100" rtlCol="0" anchor="ctr"/>
          <a:lstStyle/>
          <a:p>
            <a:endParaRPr lang="en-US"/>
          </a:p>
        </p:txBody>
      </p:sp>
      <p:sp>
        <p:nvSpPr>
          <p:cNvPr id="5" name="Notes Placeholder 4"/>
          <p:cNvSpPr>
            <a:spLocks noGrp="1"/>
          </p:cNvSpPr>
          <p:nvPr>
            <p:ph type="body" sz="quarter" idx="3"/>
          </p:nvPr>
        </p:nvSpPr>
        <p:spPr>
          <a:xfrm>
            <a:off x="710249" y="4518205"/>
            <a:ext cx="5681980" cy="3696714"/>
          </a:xfrm>
          <a:prstGeom prst="rect">
            <a:avLst/>
          </a:prstGeom>
        </p:spPr>
        <p:txBody>
          <a:bodyPr vert="horz" lIns="94202" tIns="47100" rIns="94202" bIns="4710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5" y="8917426"/>
            <a:ext cx="3077739" cy="471053"/>
          </a:xfrm>
          <a:prstGeom prst="rect">
            <a:avLst/>
          </a:prstGeom>
        </p:spPr>
        <p:txBody>
          <a:bodyPr vert="horz" lIns="94202" tIns="47100" rIns="94202" bIns="47100" rtlCol="0" anchor="b"/>
          <a:lstStyle>
            <a:lvl1pPr algn="l">
              <a:defRPr sz="1200"/>
            </a:lvl1pPr>
          </a:lstStyle>
          <a:p>
            <a:endParaRPr lang="en-US"/>
          </a:p>
        </p:txBody>
      </p:sp>
      <p:sp>
        <p:nvSpPr>
          <p:cNvPr id="7" name="Slide Number Placeholder 6"/>
          <p:cNvSpPr>
            <a:spLocks noGrp="1"/>
          </p:cNvSpPr>
          <p:nvPr>
            <p:ph type="sldNum" sz="quarter" idx="5"/>
          </p:nvPr>
        </p:nvSpPr>
        <p:spPr>
          <a:xfrm>
            <a:off x="4023099" y="8917426"/>
            <a:ext cx="3077739" cy="471053"/>
          </a:xfrm>
          <a:prstGeom prst="rect">
            <a:avLst/>
          </a:prstGeom>
        </p:spPr>
        <p:txBody>
          <a:bodyPr vert="horz" lIns="94202" tIns="47100" rIns="94202" bIns="47100" rtlCol="0" anchor="b"/>
          <a:lstStyle>
            <a:lvl1pPr algn="r">
              <a:defRPr sz="1200"/>
            </a:lvl1pPr>
          </a:lstStyle>
          <a:p>
            <a:fld id="{114F29C1-4D12-4333-B7DB-3FF4357D6EC0}" type="slidenum">
              <a:rPr lang="en-US" smtClean="0"/>
              <a:t>‹#›</a:t>
            </a:fld>
            <a:endParaRPr lang="en-US"/>
          </a:p>
        </p:txBody>
      </p:sp>
    </p:spTree>
    <p:extLst>
      <p:ext uri="{BB962C8B-B14F-4D97-AF65-F5344CB8AC3E}">
        <p14:creationId xmlns:p14="http://schemas.microsoft.com/office/powerpoint/2010/main" val="4143654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702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4F29C1-4D12-4333-B7DB-3FF4357D6EC0}" type="slidenum">
              <a:rPr lang="en-US" smtClean="0"/>
              <a:t>1</a:t>
            </a:fld>
            <a:endParaRPr lang="en-US"/>
          </a:p>
        </p:txBody>
      </p:sp>
    </p:spTree>
    <p:extLst>
      <p:ext uri="{BB962C8B-B14F-4D97-AF65-F5344CB8AC3E}">
        <p14:creationId xmlns:p14="http://schemas.microsoft.com/office/powerpoint/2010/main" val="24331556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702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4F29C1-4D12-4333-B7DB-3FF4357D6EC0}" type="slidenum">
              <a:rPr lang="en-US" smtClean="0"/>
              <a:t>11</a:t>
            </a:fld>
            <a:endParaRPr lang="en-US"/>
          </a:p>
        </p:txBody>
      </p:sp>
    </p:spTree>
    <p:extLst>
      <p:ext uri="{BB962C8B-B14F-4D97-AF65-F5344CB8AC3E}">
        <p14:creationId xmlns:p14="http://schemas.microsoft.com/office/powerpoint/2010/main" val="26687733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702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4F29C1-4D12-4333-B7DB-3FF4357D6EC0}" type="slidenum">
              <a:rPr lang="en-US" smtClean="0"/>
              <a:t>12</a:t>
            </a:fld>
            <a:endParaRPr lang="en-US"/>
          </a:p>
        </p:txBody>
      </p:sp>
    </p:spTree>
    <p:extLst>
      <p:ext uri="{BB962C8B-B14F-4D97-AF65-F5344CB8AC3E}">
        <p14:creationId xmlns:p14="http://schemas.microsoft.com/office/powerpoint/2010/main" val="1761968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702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4F29C1-4D12-4333-B7DB-3FF4357D6EC0}" type="slidenum">
              <a:rPr lang="en-US" smtClean="0"/>
              <a:t>2</a:t>
            </a:fld>
            <a:endParaRPr lang="en-US"/>
          </a:p>
        </p:txBody>
      </p:sp>
    </p:spTree>
    <p:extLst>
      <p:ext uri="{BB962C8B-B14F-4D97-AF65-F5344CB8AC3E}">
        <p14:creationId xmlns:p14="http://schemas.microsoft.com/office/powerpoint/2010/main" val="2164701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702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4F29C1-4D12-4333-B7DB-3FF4357D6EC0}" type="slidenum">
              <a:rPr lang="en-US" smtClean="0"/>
              <a:t>3</a:t>
            </a:fld>
            <a:endParaRPr lang="en-US"/>
          </a:p>
        </p:txBody>
      </p:sp>
    </p:spTree>
    <p:extLst>
      <p:ext uri="{BB962C8B-B14F-4D97-AF65-F5344CB8AC3E}">
        <p14:creationId xmlns:p14="http://schemas.microsoft.com/office/powerpoint/2010/main" val="1889115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702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4F29C1-4D12-4333-B7DB-3FF4357D6EC0}" type="slidenum">
              <a:rPr lang="en-US" smtClean="0"/>
              <a:t>4</a:t>
            </a:fld>
            <a:endParaRPr lang="en-US"/>
          </a:p>
        </p:txBody>
      </p:sp>
    </p:spTree>
    <p:extLst>
      <p:ext uri="{BB962C8B-B14F-4D97-AF65-F5344CB8AC3E}">
        <p14:creationId xmlns:p14="http://schemas.microsoft.com/office/powerpoint/2010/main" val="1360576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702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4F29C1-4D12-4333-B7DB-3FF4357D6EC0}" type="slidenum">
              <a:rPr lang="en-US" smtClean="0"/>
              <a:t>5</a:t>
            </a:fld>
            <a:endParaRPr lang="en-US"/>
          </a:p>
        </p:txBody>
      </p:sp>
    </p:spTree>
    <p:extLst>
      <p:ext uri="{BB962C8B-B14F-4D97-AF65-F5344CB8AC3E}">
        <p14:creationId xmlns:p14="http://schemas.microsoft.com/office/powerpoint/2010/main" val="4281710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702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4F29C1-4D12-4333-B7DB-3FF4357D6EC0}" type="slidenum">
              <a:rPr lang="en-US" smtClean="0"/>
              <a:t>6</a:t>
            </a:fld>
            <a:endParaRPr lang="en-US"/>
          </a:p>
        </p:txBody>
      </p:sp>
    </p:spTree>
    <p:extLst>
      <p:ext uri="{BB962C8B-B14F-4D97-AF65-F5344CB8AC3E}">
        <p14:creationId xmlns:p14="http://schemas.microsoft.com/office/powerpoint/2010/main" val="2076196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702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4F29C1-4D12-4333-B7DB-3FF4357D6EC0}" type="slidenum">
              <a:rPr lang="en-US" smtClean="0"/>
              <a:t>8</a:t>
            </a:fld>
            <a:endParaRPr lang="en-US"/>
          </a:p>
        </p:txBody>
      </p:sp>
    </p:spTree>
    <p:extLst>
      <p:ext uri="{BB962C8B-B14F-4D97-AF65-F5344CB8AC3E}">
        <p14:creationId xmlns:p14="http://schemas.microsoft.com/office/powerpoint/2010/main" val="4006984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702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4F29C1-4D12-4333-B7DB-3FF4357D6EC0}" type="slidenum">
              <a:rPr lang="en-US" smtClean="0"/>
              <a:t>9</a:t>
            </a:fld>
            <a:endParaRPr lang="en-US"/>
          </a:p>
        </p:txBody>
      </p:sp>
    </p:spTree>
    <p:extLst>
      <p:ext uri="{BB962C8B-B14F-4D97-AF65-F5344CB8AC3E}">
        <p14:creationId xmlns:p14="http://schemas.microsoft.com/office/powerpoint/2010/main" val="619192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702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4F29C1-4D12-4333-B7DB-3FF4357D6EC0}" type="slidenum">
              <a:rPr lang="en-US" smtClean="0"/>
              <a:t>10</a:t>
            </a:fld>
            <a:endParaRPr lang="en-US"/>
          </a:p>
        </p:txBody>
      </p:sp>
    </p:spTree>
    <p:extLst>
      <p:ext uri="{BB962C8B-B14F-4D97-AF65-F5344CB8AC3E}">
        <p14:creationId xmlns:p14="http://schemas.microsoft.com/office/powerpoint/2010/main" val="2824081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89022BF-32AB-4915-9A81-F32C5B204972}" type="datetime1">
              <a:rPr lang="en-US" smtClean="0"/>
              <a:t>12/11/2013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28499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3C852A-8769-4572-A486-CF7ED1617B46}" type="datetime1">
              <a:rPr lang="en-US" smtClean="0"/>
              <a:t>12/11/2013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70988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153078-58BE-4F88-BFBE-9E2F023B4337}" type="datetime1">
              <a:rPr lang="en-US" smtClean="0"/>
              <a:t>12/11/2013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373150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FFF8F2-1809-4AEA-8423-51A75F8E4EEA}" type="datetime1">
              <a:rPr lang="en-US" smtClean="0"/>
              <a:t>12/11/2013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46735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DE9DFC-F7AA-436B-B44F-53E5A81127A4}" type="datetime1">
              <a:rPr lang="en-US" smtClean="0"/>
              <a:t>12/11/2013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14891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E96A3C-CBBF-4513-8A86-2078F408E9E3}" type="datetime1">
              <a:rPr lang="en-US" smtClean="0"/>
              <a:t>12/11/2013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051243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C92F77-B602-4C54-8C2A-BF22029A537B}" type="datetime1">
              <a:rPr lang="en-US" smtClean="0"/>
              <a:t>12/11/2013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431099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2F754B-B476-40EF-8038-D49F5AC90D2D}" type="datetime1">
              <a:rPr lang="en-US" smtClean="0"/>
              <a:t>12/11/2013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65497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6095BA-6FDA-4C39-88A7-0DD014D6985A}" type="datetime1">
              <a:rPr lang="en-US" smtClean="0"/>
              <a:t>12/11/2013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5999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5C4305-C5A2-4950-94E4-30B243E146A8}" type="datetime1">
              <a:rPr lang="en-US" smtClean="0"/>
              <a:t>12/11/2013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55869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4DC50E-8721-47AE-A60D-08E5CACADDA6}" type="datetime1">
              <a:rPr lang="en-US" smtClean="0"/>
              <a:t>12/11/2013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68169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BB4AEB5-3910-41F7-AB36-A52FB1C41CB9}" type="datetime1">
              <a:rPr lang="en-US" smtClean="0"/>
              <a:t>12/11/2013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3109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11CF188-F431-4E05-B4E1-940932E8E945}" type="datetime1">
              <a:rPr lang="en-US" smtClean="0"/>
              <a:t>12/11/2013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75463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B7EE17-43F4-4CFC-927A-9484055E1727}" type="datetime1">
              <a:rPr lang="en-US" smtClean="0"/>
              <a:t>12/11/2013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44179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5B6D27-F6DB-4D05-8FC7-599ED3A9F27E}" type="datetime1">
              <a:rPr lang="en-US" smtClean="0"/>
              <a:t>12/11/2013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40308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9AB271-EAA1-4CF6-B69F-FF6101267855}" type="datetime1">
              <a:rPr lang="en-US" smtClean="0"/>
              <a:t>12/11/2013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40114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B082BE5-01C4-4A6B-8C9D-C211F7664E51}" type="datetime1">
              <a:rPr lang="en-US" smtClean="0"/>
              <a:t>12/11/2013</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67597398"/>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 id="2147483785" r:id="rId13"/>
    <p:sldLayoutId id="2147483786" r:id="rId14"/>
    <p:sldLayoutId id="2147483787" r:id="rId15"/>
    <p:sldLayoutId id="2147483788"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dc.gov/nchs/data/databriefs/db36.ht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scai.org/Print.aspx" TargetMode="External"/><Relationship Id="rId5" Type="http://schemas.openxmlformats.org/officeDocument/2006/relationships/hyperlink" Target="http://www.webmd.com/hypertension-high-blood-pressure/guide/understanding-high-blood-pressure-basics?page=5" TargetMode="External"/><Relationship Id="rId4" Type="http://schemas.openxmlformats.org/officeDocument/2006/relationships/hyperlink" Target="http://www.heart.org/idc/groups/heart-public/@wcm/@hcm/documents/downloadable/ucm_300463.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500" b="1" dirty="0">
                <a:latin typeface="Times New Roman" panose="02020603050405020304" pitchFamily="18" charset="0"/>
                <a:cs typeface="Times New Roman" panose="02020603050405020304" pitchFamily="18" charset="0"/>
              </a:rPr>
              <a:t>Diabetes Hypertension and Heart Disease in African Americans</a:t>
            </a: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3" name="Subtitle 2"/>
          <p:cNvSpPr>
            <a:spLocks noGrp="1"/>
          </p:cNvSpPr>
          <p:nvPr>
            <p:ph idx="1"/>
          </p:nvPr>
        </p:nvSpPr>
        <p:spPr>
          <a:xfrm>
            <a:off x="1441138" y="4050156"/>
            <a:ext cx="7328108" cy="1338116"/>
          </a:xfrm>
        </p:spPr>
        <p:txBody>
          <a:bodyPr>
            <a:normAutofit/>
          </a:bodyPr>
          <a:lstStyle/>
          <a:p>
            <a:pPr marL="2743200" lvl="8" indent="0">
              <a:lnSpc>
                <a:spcPct val="150000"/>
              </a:lnSpc>
              <a:buNone/>
            </a:pPr>
            <a:r>
              <a:rPr lang="en-US" sz="1500" dirty="0"/>
              <a:t>			</a:t>
            </a:r>
            <a:r>
              <a:rPr lang="en-US" sz="1350" b="1" dirty="0">
                <a:latin typeface="Times New Roman" panose="02020603050405020304" pitchFamily="18" charset="0"/>
                <a:cs typeface="Times New Roman" panose="02020603050405020304" pitchFamily="18" charset="0"/>
              </a:rPr>
              <a:t>LOUISE S. CHARLES</a:t>
            </a:r>
          </a:p>
          <a:p>
            <a:pPr marL="2743200" lvl="8" indent="0">
              <a:lnSpc>
                <a:spcPct val="150000"/>
              </a:lnSpc>
              <a:buNone/>
            </a:pPr>
            <a:r>
              <a:rPr lang="en-US" sz="1350" b="1" dirty="0">
                <a:latin typeface="Times New Roman" panose="02020603050405020304" pitchFamily="18" charset="0"/>
                <a:cs typeface="Times New Roman" panose="02020603050405020304" pitchFamily="18" charset="0"/>
              </a:rPr>
              <a:t>			PROFESSOR COVERT</a:t>
            </a:r>
          </a:p>
          <a:p>
            <a:pPr marL="2743200" lvl="8" indent="0">
              <a:lnSpc>
                <a:spcPct val="150000"/>
              </a:lnSpc>
              <a:buNone/>
            </a:pPr>
            <a:r>
              <a:rPr lang="en-US" sz="1350" b="1" dirty="0">
                <a:latin typeface="Times New Roman" panose="02020603050405020304" pitchFamily="18" charset="0"/>
                <a:cs typeface="Times New Roman" panose="02020603050405020304" pitchFamily="18" charset="0"/>
              </a:rPr>
              <a:t>			SOCIOLOGY OF URBAN POVERTY</a:t>
            </a:r>
          </a:p>
        </p:txBody>
      </p:sp>
      <p:sp>
        <p:nvSpPr>
          <p:cNvPr id="4" name="Slide Number Placeholder 3"/>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27188209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a:t>Diabetes Hypertension and Heart Disease in African Americans</a:t>
            </a:r>
            <a:br>
              <a:rPr lang="en-US" sz="1800" b="1" dirty="0"/>
            </a:br>
            <a:endParaRPr lang="en-US" sz="1800"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09686" y="1798821"/>
            <a:ext cx="5541016" cy="3818616"/>
          </a:xfrm>
        </p:spPr>
      </p:pic>
      <p:sp>
        <p:nvSpPr>
          <p:cNvPr id="4" name="Slide Number Placeholder 3"/>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30679650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a:t>Diabetes Hypertension and Heart Disease in African Americans</a:t>
            </a:r>
            <a:endParaRPr lang="en-US" sz="1800"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64106" y="1766214"/>
            <a:ext cx="5715621" cy="3390402"/>
          </a:xfrm>
        </p:spPr>
      </p:pic>
      <p:sp>
        <p:nvSpPr>
          <p:cNvPr id="4" name="Slide Number Placeholder 3"/>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8209714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a:t>Diabetes Hypertension and Heart Disease in African Americans</a:t>
            </a:r>
            <a:endParaRPr lang="en-US" sz="1800" dirty="0"/>
          </a:p>
        </p:txBody>
      </p:sp>
      <p:sp>
        <p:nvSpPr>
          <p:cNvPr id="3" name="Content Placeholder 2"/>
          <p:cNvSpPr>
            <a:spLocks noGrp="1"/>
          </p:cNvSpPr>
          <p:nvPr>
            <p:ph idx="1"/>
          </p:nvPr>
        </p:nvSpPr>
        <p:spPr/>
        <p:txBody>
          <a:bodyPr/>
          <a:lstStyle/>
          <a:p>
            <a:pPr marL="0" indent="0" algn="ctr">
              <a:buNone/>
            </a:pPr>
            <a:r>
              <a:rPr lang="en-US" b="1" u="sng" dirty="0" smtClean="0">
                <a:latin typeface="Times New Roman" panose="02020603050405020304" pitchFamily="18" charset="0"/>
                <a:cs typeface="Times New Roman" panose="02020603050405020304" pitchFamily="18" charset="0"/>
              </a:rPr>
              <a:t>references</a:t>
            </a:r>
            <a:r>
              <a:rPr lang="en-US" b="1" u="sng" dirty="0">
                <a:latin typeface="Times New Roman" panose="02020603050405020304" pitchFamily="18" charset="0"/>
                <a:cs typeface="Times New Roman" panose="02020603050405020304" pitchFamily="18" charset="0"/>
              </a:rPr>
              <a:t> </a:t>
            </a:r>
          </a:p>
          <a:p>
            <a:r>
              <a:rPr lang="en-US" sz="900" dirty="0" err="1"/>
              <a:t>Elgie</a:t>
            </a:r>
            <a:r>
              <a:rPr lang="en-US" sz="900" dirty="0"/>
              <a:t> </a:t>
            </a:r>
            <a:r>
              <a:rPr lang="en-US" sz="900" dirty="0" err="1"/>
              <a:t>McFayden</a:t>
            </a:r>
            <a:r>
              <a:rPr lang="en-US" sz="900" dirty="0"/>
              <a:t>, J. (2009). Key Factors Influencing Health Disparities Among African-Americans. </a:t>
            </a:r>
            <a:r>
              <a:rPr lang="en-US" sz="900" i="1" dirty="0"/>
              <a:t>Race, Gender &amp; Class</a:t>
            </a:r>
            <a:r>
              <a:rPr lang="en-US" sz="900" dirty="0"/>
              <a:t>, 120-132.</a:t>
            </a:r>
          </a:p>
          <a:p>
            <a:r>
              <a:rPr lang="en-US" sz="900" dirty="0"/>
              <a:t>Michele </a:t>
            </a:r>
            <a:r>
              <a:rPr lang="en-US" sz="900" dirty="0" err="1"/>
              <a:t>Hesler</a:t>
            </a:r>
            <a:r>
              <a:rPr lang="en-US" sz="900" dirty="0"/>
              <a:t>, D. M. (Nov., 2003). Racial Disparities in Diabetes Care Processes, Outcomes, and Treatment Intensity. </a:t>
            </a:r>
            <a:r>
              <a:rPr lang="en-US" sz="900" i="1" dirty="0"/>
              <a:t>Medical Care, Vol. 41, No. 11</a:t>
            </a:r>
            <a:r>
              <a:rPr lang="en-US" sz="900" dirty="0"/>
              <a:t>, 1221-1232.</a:t>
            </a:r>
          </a:p>
          <a:p>
            <a:r>
              <a:rPr lang="en-US" sz="900" dirty="0"/>
              <a:t> Morbidity and Mortality Weekly Report, V. 5. ((January 14, 2005), pp. 1-3). </a:t>
            </a:r>
            <a:r>
              <a:rPr lang="en-US" sz="900" i="1" dirty="0"/>
              <a:t>Health Disparities Experienced by Black or African Americans -United States .</a:t>
            </a:r>
            <a:r>
              <a:rPr lang="en-US" sz="900" dirty="0"/>
              <a:t> Center for Disease Control &amp; Prevention (CDC).</a:t>
            </a:r>
          </a:p>
          <a:p>
            <a:r>
              <a:rPr lang="en-US" sz="900" dirty="0">
                <a:hlinkClick r:id="rId3"/>
              </a:rPr>
              <a:t>http://www.cdc.gov/nchs/data/databriefs/db36.htm</a:t>
            </a:r>
            <a:endParaRPr lang="en-US" sz="900" dirty="0"/>
          </a:p>
          <a:p>
            <a:r>
              <a:rPr lang="en-US" sz="900" dirty="0">
                <a:hlinkClick r:id="rId4"/>
              </a:rPr>
              <a:t>http://www.heart.org/idc/groups/heart-public/@wcm/@hcm/documents/downloadable/ucm_300463.pdf</a:t>
            </a:r>
            <a:endParaRPr lang="en-US" sz="900" dirty="0"/>
          </a:p>
          <a:p>
            <a:endParaRPr lang="en-US" sz="900" dirty="0"/>
          </a:p>
          <a:p>
            <a:r>
              <a:rPr lang="en-US" sz="900" dirty="0">
                <a:hlinkClick r:id="rId5"/>
              </a:rPr>
              <a:t>http://www.webmd.com/hypertension-high-blood-pressure/guide/understanding-high-blood-pressure-basics?page=5</a:t>
            </a:r>
            <a:endParaRPr lang="en-US" sz="900" dirty="0"/>
          </a:p>
          <a:p>
            <a:r>
              <a:rPr lang="en-US" sz="900" dirty="0">
                <a:hlinkClick r:id="rId6"/>
              </a:rPr>
              <a:t>http://</a:t>
            </a:r>
            <a:r>
              <a:rPr lang="en-US" sz="900" dirty="0" smtClean="0">
                <a:hlinkClick r:id="rId6"/>
              </a:rPr>
              <a:t>www.scai.org/Print.aspx</a:t>
            </a:r>
            <a:endParaRPr lang="en-US" sz="900" dirty="0" smtClean="0"/>
          </a:p>
          <a:p>
            <a:endParaRPr lang="en-US" sz="900" dirty="0"/>
          </a:p>
          <a:p>
            <a:r>
              <a:rPr lang="en-US" sz="900" dirty="0"/>
              <a:t>Deborah </a:t>
            </a:r>
            <a:r>
              <a:rPr lang="en-US" sz="900" dirty="0" err="1"/>
              <a:t>Lekan</a:t>
            </a:r>
            <a:r>
              <a:rPr lang="en-US" sz="900" dirty="0"/>
              <a:t>, M. R. (2009). Sojourner Syndrome and Health Disparities in African American Women. </a:t>
            </a:r>
            <a:r>
              <a:rPr lang="en-US" sz="900" i="1" dirty="0"/>
              <a:t>Advances in Nursing Science</a:t>
            </a:r>
            <a:r>
              <a:rPr lang="en-US" sz="900" dirty="0"/>
              <a:t>, 307-321.</a:t>
            </a:r>
          </a:p>
          <a:p>
            <a:endParaRPr lang="en-US" sz="900" dirty="0"/>
          </a:p>
          <a:p>
            <a:endParaRPr lang="en-US" sz="900" dirty="0"/>
          </a:p>
          <a:p>
            <a:pPr marL="0" indent="0">
              <a:buNone/>
            </a:pPr>
            <a:endParaRPr lang="en-US" sz="900" b="1" u="sng"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41079182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a:latin typeface="+mn-lt"/>
              </a:rPr>
              <a:t>Diabetes Hypertension and Heart Disease in African Americans</a:t>
            </a:r>
            <a:br>
              <a:rPr lang="en-US" sz="1800" b="1" dirty="0">
                <a:latin typeface="+mn-lt"/>
              </a:rPr>
            </a:br>
            <a:endParaRPr lang="en-US" sz="1800" dirty="0">
              <a:latin typeface="+mn-lt"/>
            </a:endParaRPr>
          </a:p>
        </p:txBody>
      </p:sp>
      <p:sp>
        <p:nvSpPr>
          <p:cNvPr id="3" name="Content Placeholder 2"/>
          <p:cNvSpPr>
            <a:spLocks noGrp="1"/>
          </p:cNvSpPr>
          <p:nvPr>
            <p:ph idx="1"/>
          </p:nvPr>
        </p:nvSpPr>
        <p:spPr/>
        <p:txBody>
          <a:bodyPr>
            <a:normAutofit fontScale="92500" lnSpcReduction="20000"/>
          </a:bodyPr>
          <a:lstStyle/>
          <a:p>
            <a:pPr marL="0" indent="0">
              <a:lnSpc>
                <a:spcPct val="200000"/>
              </a:lnSpc>
              <a:buNone/>
            </a:pPr>
            <a:r>
              <a:rPr lang="en-US" dirty="0">
                <a:cs typeface="Times New Roman" panose="02020603050405020304" pitchFamily="18" charset="0"/>
              </a:rPr>
              <a:t>Diabetes, hypertension, and heart disease are just a few of the major health issues affecting people of the African diaspora particularly those living in underprivileged or impoverished neighborhoods. Racial disparities have affected modalities of care delivery, health maintenance, and disease management in patients with diabetes, hypertension, and heart disease among African-Americans. There is an increased prevalence in these diseases among black Americans as opposed to whites</a:t>
            </a:r>
            <a:r>
              <a:rPr lang="en-US" dirty="0" smtClean="0">
                <a:cs typeface="Times New Roman" panose="02020603050405020304" pitchFamily="18" charset="0"/>
              </a:rPr>
              <a:t>.</a:t>
            </a:r>
          </a:p>
          <a:p>
            <a:pPr marL="0" indent="0">
              <a:lnSpc>
                <a:spcPct val="200000"/>
              </a:lnSpc>
              <a:buNone/>
            </a:pPr>
            <a:endParaRPr lang="en-US" dirty="0">
              <a:cs typeface="Times New Roman" panose="02020603050405020304" pitchFamily="18" charset="0"/>
            </a:endParaRPr>
          </a:p>
          <a:p>
            <a:pPr marL="0" indent="0">
              <a:lnSpc>
                <a:spcPct val="200000"/>
              </a:lnSpc>
              <a:buNone/>
            </a:pPr>
            <a:endParaRPr lang="en-US" sz="9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2463402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222" y="1025288"/>
            <a:ext cx="6447501" cy="990600"/>
          </a:xfrm>
        </p:spPr>
        <p:txBody>
          <a:bodyPr>
            <a:normAutofit/>
          </a:bodyPr>
          <a:lstStyle/>
          <a:p>
            <a:r>
              <a:rPr lang="en-US" sz="1800" b="1" dirty="0">
                <a:cs typeface="Times New Roman" panose="02020603050405020304" pitchFamily="18" charset="0"/>
              </a:rPr>
              <a:t>Diabetes Hypertension and Heart Disease in African Americans</a:t>
            </a:r>
            <a:br>
              <a:rPr lang="en-US" sz="1800" b="1" dirty="0">
                <a:cs typeface="Times New Roman" panose="02020603050405020304" pitchFamily="18" charset="0"/>
              </a:rPr>
            </a:br>
            <a:endParaRPr lang="en-US" sz="1800" dirty="0">
              <a:cs typeface="Times New Roman" panose="02020603050405020304" pitchFamily="18" charset="0"/>
            </a:endParaRPr>
          </a:p>
        </p:txBody>
      </p:sp>
      <p:sp>
        <p:nvSpPr>
          <p:cNvPr id="3" name="Content Placeholder 2"/>
          <p:cNvSpPr>
            <a:spLocks noGrp="1"/>
          </p:cNvSpPr>
          <p:nvPr>
            <p:ph idx="1"/>
          </p:nvPr>
        </p:nvSpPr>
        <p:spPr>
          <a:xfrm>
            <a:off x="1158089" y="2169822"/>
            <a:ext cx="6447501" cy="2910580"/>
          </a:xfrm>
        </p:spPr>
        <p:txBody>
          <a:bodyPr>
            <a:normAutofit lnSpcReduction="10000"/>
          </a:bodyPr>
          <a:lstStyle/>
          <a:p>
            <a:pPr marL="0" indent="0">
              <a:buNone/>
            </a:pPr>
            <a:r>
              <a:rPr lang="en-US" dirty="0" smtClean="0">
                <a:cs typeface="Times New Roman" panose="02020603050405020304" pitchFamily="18" charset="0"/>
              </a:rPr>
              <a:t>There is a direct relationship between diabetes, hypertension and heart disease but the causes are complex:</a:t>
            </a:r>
          </a:p>
          <a:p>
            <a:pPr marL="0" indent="0">
              <a:buNone/>
            </a:pPr>
            <a:endParaRPr lang="en-US" dirty="0" smtClean="0">
              <a:cs typeface="Times New Roman" panose="02020603050405020304" pitchFamily="18" charset="0"/>
            </a:endParaRPr>
          </a:p>
          <a:p>
            <a:pPr lvl="1"/>
            <a:r>
              <a:rPr lang="en-US" sz="1350" dirty="0">
                <a:cs typeface="Times New Roman" panose="02020603050405020304" pitchFamily="18" charset="0"/>
              </a:rPr>
              <a:t>High levels of blood glucose causes damage to nerves and blood vessels which can cause heart disease</a:t>
            </a:r>
          </a:p>
          <a:p>
            <a:pPr lvl="1"/>
            <a:r>
              <a:rPr lang="en-US" sz="1350" dirty="0">
                <a:cs typeface="Times New Roman" panose="02020603050405020304" pitchFamily="18" charset="0"/>
              </a:rPr>
              <a:t>Increased blood glucose levels in diabetics affects the inflammatory response of the lining of arteries and make them more susceptible to formation of atherosclerotic plaque</a:t>
            </a:r>
          </a:p>
          <a:p>
            <a:pPr lvl="1"/>
            <a:r>
              <a:rPr lang="en-US" sz="1350" dirty="0">
                <a:cs typeface="Times New Roman" panose="02020603050405020304" pitchFamily="18" charset="0"/>
              </a:rPr>
              <a:t>Increased blood viscosity in diabetics causes blood cells to clump together forming clots which can occlude the arteries supplying blood to the heart ultimately resulting in heart attacks</a:t>
            </a:r>
          </a:p>
        </p:txBody>
      </p:sp>
      <p:sp>
        <p:nvSpPr>
          <p:cNvPr id="4" name="Slide Number Placeholder 3"/>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7725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9226" y="369757"/>
            <a:ext cx="6347713" cy="1320800"/>
          </a:xfrm>
        </p:spPr>
        <p:txBody>
          <a:bodyPr>
            <a:normAutofit/>
          </a:bodyPr>
          <a:lstStyle/>
          <a:p>
            <a:r>
              <a:rPr lang="en-US" sz="1800" b="1" dirty="0"/>
              <a:t>Diabetes Hypertension and Heart Disease in African Americans</a:t>
            </a:r>
            <a:br>
              <a:rPr lang="en-US" sz="1800" b="1" dirty="0"/>
            </a:br>
            <a:endParaRPr lang="en-US" sz="1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96026" y="2064645"/>
            <a:ext cx="6559476" cy="3936106"/>
          </a:xfrm>
        </p:spPr>
        <p:txBody>
          <a:bodyPr>
            <a:noAutofit/>
          </a:bodyPr>
          <a:lstStyle/>
          <a:p>
            <a:pPr marL="0" indent="0">
              <a:buNone/>
            </a:pPr>
            <a:r>
              <a:rPr lang="en-US" dirty="0" smtClean="0">
                <a:cs typeface="Times New Roman" panose="02020603050405020304" pitchFamily="18" charset="0"/>
              </a:rPr>
              <a:t>Hypertension or high blood pressure is the most common cardiovascular disorder which results from too much force pushing blood against the arterial walls. This increased pressure damages the integrity of arteries causing heart disease.</a:t>
            </a:r>
          </a:p>
          <a:p>
            <a:r>
              <a:rPr lang="en-US" dirty="0" smtClean="0">
                <a:cs typeface="Times New Roman" panose="02020603050405020304" pitchFamily="18" charset="0"/>
              </a:rPr>
              <a:t>Hypertension is a major cause of heart attacks</a:t>
            </a:r>
          </a:p>
          <a:p>
            <a:r>
              <a:rPr lang="en-US" dirty="0" smtClean="0">
                <a:cs typeface="Times New Roman" panose="02020603050405020304" pitchFamily="18" charset="0"/>
              </a:rPr>
              <a:t>According to web md, in the united states alone, more than 30% of American adults have high blood pressure. Web md also states that high blood pressure is more likely in people who have a family history of high blood pressure, heart disease, or diabetes, are African </a:t>
            </a:r>
            <a:r>
              <a:rPr lang="en-US" dirty="0">
                <a:cs typeface="Times New Roman" panose="02020603050405020304" pitchFamily="18" charset="0"/>
              </a:rPr>
              <a:t>A</a:t>
            </a:r>
            <a:r>
              <a:rPr lang="en-US" dirty="0" smtClean="0">
                <a:cs typeface="Times New Roman" panose="02020603050405020304" pitchFamily="18" charset="0"/>
              </a:rPr>
              <a:t>mericans, are over weight, not physically active, and eat foods high in saturated fats or salt.</a:t>
            </a:r>
          </a:p>
        </p:txBody>
      </p:sp>
      <p:sp>
        <p:nvSpPr>
          <p:cNvPr id="4" name="Slide Number Placeholder 3"/>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100326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a:cs typeface="Times New Roman" panose="02020603050405020304" pitchFamily="18" charset="0"/>
              </a:rPr>
              <a:t>Diabetes Hypertension and Heart Disease in African Americans</a:t>
            </a:r>
            <a:br>
              <a:rPr lang="en-US" sz="1800" b="1" dirty="0">
                <a:cs typeface="Times New Roman" panose="02020603050405020304" pitchFamily="18" charset="0"/>
              </a:rPr>
            </a:br>
            <a:endParaRPr lang="en-US" sz="1800" dirty="0">
              <a:cs typeface="Times New Roman" panose="02020603050405020304" pitchFamily="18" charset="0"/>
            </a:endParaRPr>
          </a:p>
        </p:txBody>
      </p:sp>
      <p:sp>
        <p:nvSpPr>
          <p:cNvPr id="4" name="Content Placeholder 3"/>
          <p:cNvSpPr>
            <a:spLocks noGrp="1"/>
          </p:cNvSpPr>
          <p:nvPr>
            <p:ph idx="1"/>
          </p:nvPr>
        </p:nvSpPr>
        <p:spPr>
          <a:xfrm>
            <a:off x="609601" y="1753851"/>
            <a:ext cx="6345903" cy="4657257"/>
          </a:xfrm>
        </p:spPr>
        <p:txBody>
          <a:bodyPr>
            <a:noAutofit/>
          </a:bodyPr>
          <a:lstStyle/>
          <a:p>
            <a:pPr marL="0" indent="0">
              <a:lnSpc>
                <a:spcPct val="150000"/>
              </a:lnSpc>
              <a:buNone/>
            </a:pPr>
            <a:r>
              <a:rPr lang="en-US" dirty="0" smtClean="0">
                <a:cs typeface="Times New Roman" panose="02020603050405020304" pitchFamily="18" charset="0"/>
              </a:rPr>
              <a:t>According to the American heart association (aha), the prevalence of high blood pressure in African </a:t>
            </a:r>
            <a:r>
              <a:rPr lang="en-US" dirty="0">
                <a:cs typeface="Times New Roman" panose="02020603050405020304" pitchFamily="18" charset="0"/>
              </a:rPr>
              <a:t>A</a:t>
            </a:r>
            <a:r>
              <a:rPr lang="en-US" dirty="0" smtClean="0">
                <a:cs typeface="Times New Roman" panose="02020603050405020304" pitchFamily="18" charset="0"/>
              </a:rPr>
              <a:t>mericans is among the highest in the world. </a:t>
            </a:r>
          </a:p>
          <a:p>
            <a:pPr lvl="1">
              <a:lnSpc>
                <a:spcPct val="150000"/>
              </a:lnSpc>
            </a:pPr>
            <a:r>
              <a:rPr lang="en-US" sz="1350" dirty="0">
                <a:cs typeface="Times New Roman" panose="02020603050405020304" pitchFamily="18" charset="0"/>
              </a:rPr>
              <a:t>the aha states that high blood pressure affects more than 40 percent of African Americans. </a:t>
            </a:r>
          </a:p>
          <a:p>
            <a:pPr lvl="1">
              <a:lnSpc>
                <a:spcPct val="150000"/>
              </a:lnSpc>
            </a:pPr>
            <a:r>
              <a:rPr lang="en-US" sz="1350" dirty="0">
                <a:cs typeface="Times New Roman" panose="02020603050405020304" pitchFamily="18" charset="0"/>
              </a:rPr>
              <a:t>It also develops earlier in life in blacks as opposed to whites and is usually more severe</a:t>
            </a:r>
          </a:p>
          <a:p>
            <a:pPr lvl="1">
              <a:lnSpc>
                <a:spcPct val="150000"/>
              </a:lnSpc>
            </a:pPr>
            <a:r>
              <a:rPr lang="en-US" sz="1350" dirty="0">
                <a:cs typeface="Times New Roman" panose="02020603050405020304" pitchFamily="18" charset="0"/>
              </a:rPr>
              <a:t>Because there is sometimes no symptoms, it is called the “silent killer”.  </a:t>
            </a:r>
          </a:p>
          <a:p>
            <a:pPr marL="342900" lvl="1" indent="0">
              <a:lnSpc>
                <a:spcPct val="150000"/>
              </a:lnSpc>
              <a:buNone/>
            </a:pPr>
            <a:r>
              <a:rPr lang="en-US" sz="1350" dirty="0">
                <a:cs typeface="Times New Roman" panose="02020603050405020304" pitchFamily="18" charset="0"/>
              </a:rPr>
              <a:t>It is of paramount importance  to have your blood pressure checked regularly in order to decrease the risk of developing further complications.</a:t>
            </a:r>
          </a:p>
        </p:txBody>
      </p:sp>
      <p:sp>
        <p:nvSpPr>
          <p:cNvPr id="3" name="Slide Number Placeholder 2"/>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11520292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a:t>Diabetes Hypertension and Heart Disease in African Americans</a:t>
            </a:r>
            <a:br>
              <a:rPr lang="en-US" sz="1800" b="1" dirty="0"/>
            </a:br>
            <a:endParaRPr lang="en-US" sz="1800" dirty="0"/>
          </a:p>
        </p:txBody>
      </p:sp>
      <p:sp>
        <p:nvSpPr>
          <p:cNvPr id="3" name="Content Placeholder 2"/>
          <p:cNvSpPr>
            <a:spLocks noGrp="1"/>
          </p:cNvSpPr>
          <p:nvPr>
            <p:ph idx="1"/>
          </p:nvPr>
        </p:nvSpPr>
        <p:spPr>
          <a:xfrm>
            <a:off x="685331" y="2596475"/>
            <a:ext cx="7772870" cy="2568080"/>
          </a:xfrm>
        </p:spPr>
        <p:txBody>
          <a:bodyPr>
            <a:normAutofit fontScale="85000" lnSpcReduction="10000"/>
          </a:bodyPr>
          <a:lstStyle/>
          <a:p>
            <a:pPr marL="0" indent="0">
              <a:lnSpc>
                <a:spcPct val="200000"/>
              </a:lnSpc>
              <a:buNone/>
            </a:pPr>
            <a:r>
              <a:rPr lang="en-US" dirty="0">
                <a:cs typeface="Times New Roman" panose="02020603050405020304" pitchFamily="18" charset="0"/>
              </a:rPr>
              <a:t>The underprivileged are less likely to seek treatment as a result of their socio-economic status. Many of them have no health insurance and often use the emergency room as a substitute for the doctor’s office with the end result being no follow-up care. Often time there is knowledge deficit about the disease process and reluctance to seek out information for fear of embarrassment. </a:t>
            </a:r>
          </a:p>
          <a:p>
            <a:pPr marL="0" indent="0">
              <a:lnSpc>
                <a:spcPct val="200000"/>
              </a:lnSpc>
              <a:buNone/>
            </a:pPr>
            <a:endParaRPr lang="en-US" sz="1200" dirty="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3977370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a:t>Diabetes Hypertension and Heart Disease in African Americans</a:t>
            </a:r>
            <a:br>
              <a:rPr lang="en-US" sz="2000" b="1" dirty="0"/>
            </a:br>
            <a:endParaRPr lang="en-US" sz="2000" dirty="0"/>
          </a:p>
        </p:txBody>
      </p:sp>
      <p:sp>
        <p:nvSpPr>
          <p:cNvPr id="3" name="Content Placeholder 2"/>
          <p:cNvSpPr>
            <a:spLocks noGrp="1"/>
          </p:cNvSpPr>
          <p:nvPr>
            <p:ph idx="1"/>
          </p:nvPr>
        </p:nvSpPr>
        <p:spPr>
          <a:xfrm>
            <a:off x="714530" y="1800826"/>
            <a:ext cx="6347714" cy="4045338"/>
          </a:xfrm>
        </p:spPr>
        <p:txBody>
          <a:bodyPr>
            <a:normAutofit fontScale="92500" lnSpcReduction="10000"/>
          </a:bodyPr>
          <a:lstStyle/>
          <a:p>
            <a:pPr>
              <a:lnSpc>
                <a:spcPct val="110000"/>
              </a:lnSpc>
            </a:pPr>
            <a:r>
              <a:rPr lang="en-US" dirty="0" smtClean="0"/>
              <a:t>According to </a:t>
            </a:r>
            <a:r>
              <a:rPr lang="en-US" dirty="0" err="1" smtClean="0"/>
              <a:t>Lekan</a:t>
            </a:r>
            <a:r>
              <a:rPr lang="en-US" dirty="0" smtClean="0"/>
              <a:t>, there </a:t>
            </a:r>
            <a:r>
              <a:rPr lang="en-US" dirty="0"/>
              <a:t>are disparities occurring in many forms and at different levels of care. Upcoming research is giving more attention to environmental, social, and economic factors such as poverty, discrimination, and segregation which have contributed to stress and negative health outcomes in African American </a:t>
            </a:r>
            <a:r>
              <a:rPr lang="en-US" dirty="0" err="1" smtClean="0"/>
              <a:t>women.The</a:t>
            </a:r>
            <a:r>
              <a:rPr lang="en-US" dirty="0" smtClean="0"/>
              <a:t> </a:t>
            </a:r>
            <a:r>
              <a:rPr lang="en-US" dirty="0"/>
              <a:t>sojourner Syndrome framework was developed by Mullings for a community based research program that examined the social components of health disparities among African American women. It was an attempt to explain the injustices and inequalities suffered by women. It was designed to further elaborate on the intermingling of race, class, and gender and their relationship with negative health </a:t>
            </a:r>
            <a:r>
              <a:rPr lang="en-US" dirty="0" smtClean="0"/>
              <a:t>outcomes.</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2222284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a:t>Diabetes Hypertension and Heart Disease in African Americans</a:t>
            </a:r>
            <a:br>
              <a:rPr lang="en-US" sz="1800" b="1" dirty="0"/>
            </a:br>
            <a:endParaRPr lang="en-US" sz="1800" dirty="0"/>
          </a:p>
        </p:txBody>
      </p:sp>
      <p:sp>
        <p:nvSpPr>
          <p:cNvPr id="3" name="Content Placeholder 2"/>
          <p:cNvSpPr>
            <a:spLocks noGrp="1"/>
          </p:cNvSpPr>
          <p:nvPr>
            <p:ph idx="1"/>
          </p:nvPr>
        </p:nvSpPr>
        <p:spPr>
          <a:xfrm>
            <a:off x="493013" y="2044324"/>
            <a:ext cx="7950669" cy="3426150"/>
          </a:xfrm>
        </p:spPr>
        <p:txBody>
          <a:bodyPr>
            <a:normAutofit fontScale="77500" lnSpcReduction="20000"/>
          </a:bodyPr>
          <a:lstStyle/>
          <a:p>
            <a:pPr marL="0" indent="0">
              <a:lnSpc>
                <a:spcPct val="200000"/>
              </a:lnSpc>
              <a:buNone/>
            </a:pPr>
            <a:r>
              <a:rPr lang="en-US" dirty="0">
                <a:cs typeface="Times New Roman" panose="02020603050405020304" pitchFamily="18" charset="0"/>
              </a:rPr>
              <a:t>There are a lack of relevant and culturally proficient </a:t>
            </a:r>
            <a:r>
              <a:rPr lang="en-US" dirty="0" smtClean="0">
                <a:cs typeface="Times New Roman" panose="02020603050405020304" pitchFamily="18" charset="0"/>
              </a:rPr>
              <a:t>resources </a:t>
            </a:r>
            <a:r>
              <a:rPr lang="en-US" dirty="0">
                <a:cs typeface="Times New Roman" panose="02020603050405020304" pitchFamily="18" charset="0"/>
              </a:rPr>
              <a:t>for African-Americans in under-served areas. Healthier food choices are often expensive and in limited supply. Supermarkets serving the underprivileged offer foods with high sodium and sugar content at cheaper prices. This negates a positive and healthy lifestyle thus enabling poorer disease management. Hospitals in poorer neighborhoods often lack vital resources necessary for the treatment of patients requiring emergent treatment for complications from heart attacks, hypertension, and diabetes. The life expectancy of the geriatric population has been increasing over the past decades and as such it is a struggle them to survive with these co-morbidities. </a:t>
            </a:r>
          </a:p>
          <a:p>
            <a:pPr marL="0" indent="0">
              <a:lnSpc>
                <a:spcPct val="200000"/>
              </a:lnSpc>
              <a:buNone/>
            </a:pPr>
            <a:endParaRPr lang="en-US" dirty="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21307176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a:t>Diabetes Hypertension and Heart Disease in African Americans</a:t>
            </a:r>
            <a:endParaRPr lang="en-US" sz="1800" dirty="0"/>
          </a:p>
        </p:txBody>
      </p:sp>
      <p:sp>
        <p:nvSpPr>
          <p:cNvPr id="3" name="Content Placeholder 2"/>
          <p:cNvSpPr>
            <a:spLocks noGrp="1"/>
          </p:cNvSpPr>
          <p:nvPr>
            <p:ph idx="1"/>
          </p:nvPr>
        </p:nvSpPr>
        <p:spPr>
          <a:xfrm>
            <a:off x="793615" y="2518271"/>
            <a:ext cx="7772870" cy="2568080"/>
          </a:xfrm>
        </p:spPr>
        <p:txBody>
          <a:bodyPr>
            <a:normAutofit fontScale="77500" lnSpcReduction="20000"/>
          </a:bodyPr>
          <a:lstStyle/>
          <a:p>
            <a:pPr>
              <a:lnSpc>
                <a:spcPct val="200000"/>
              </a:lnSpc>
            </a:pPr>
            <a:r>
              <a:rPr lang="en-US" dirty="0" smtClean="0">
                <a:cs typeface="Times New Roman" panose="02020603050405020304" pitchFamily="18" charset="0"/>
              </a:rPr>
              <a:t>Our nation’s healthcare system in still far off in finding solution towards elimination of racial  disparities in treatment modalities and delivery of care for patients with diabetes, hypertension and cardiovascular disease.</a:t>
            </a:r>
          </a:p>
          <a:p>
            <a:pPr>
              <a:lnSpc>
                <a:spcPct val="200000"/>
              </a:lnSpc>
            </a:pPr>
            <a:r>
              <a:rPr lang="en-US" dirty="0" smtClean="0">
                <a:cs typeface="Times New Roman" panose="02020603050405020304" pitchFamily="18" charset="0"/>
              </a:rPr>
              <a:t>The role of the registered nurse as educator and advocate is of paramount importance in guiding and enlightening clients about disease prevention and health maintenance.</a:t>
            </a:r>
            <a:endParaRPr lang="en-US" dirty="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945059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812</TotalTime>
  <Words>852</Words>
  <Application>Microsoft Office PowerPoint</Application>
  <PresentationFormat>On-screen Show (4:3)</PresentationFormat>
  <Paragraphs>69</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Times New Roman</vt:lpstr>
      <vt:lpstr>Trebuchet MS</vt:lpstr>
      <vt:lpstr>Wingdings 3</vt:lpstr>
      <vt:lpstr>Facet</vt:lpstr>
      <vt:lpstr>Diabetes Hypertension and Heart Disease in African Americans </vt:lpstr>
      <vt:lpstr>Diabetes Hypertension and Heart Disease in African Americans </vt:lpstr>
      <vt:lpstr>Diabetes Hypertension and Heart Disease in African Americans </vt:lpstr>
      <vt:lpstr>Diabetes Hypertension and Heart Disease in African Americans </vt:lpstr>
      <vt:lpstr>Diabetes Hypertension and Heart Disease in African Americans </vt:lpstr>
      <vt:lpstr>Diabetes Hypertension and Heart Disease in African Americans </vt:lpstr>
      <vt:lpstr>Diabetes Hypertension and Heart Disease in African Americans </vt:lpstr>
      <vt:lpstr>Diabetes Hypertension and Heart Disease in African Americans </vt:lpstr>
      <vt:lpstr>Diabetes Hypertension and Heart Disease in African Americans</vt:lpstr>
      <vt:lpstr>Diabetes Hypertension and Heart Disease in African Americans </vt:lpstr>
      <vt:lpstr>Diabetes Hypertension and Heart Disease in African Americans</vt:lpstr>
      <vt:lpstr>Diabetes Hypertension and Heart Disease in African Americans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Diabetes Hypertension and Heart Disease in African Americans</dc:title>
  <dc:creator>Louise Charles</dc:creator>
  <cp:lastModifiedBy>Louise Charles</cp:lastModifiedBy>
  <cp:revision>60</cp:revision>
  <cp:lastPrinted>2013-12-11T20:19:18Z</cp:lastPrinted>
  <dcterms:created xsi:type="dcterms:W3CDTF">2013-12-11T01:16:35Z</dcterms:created>
  <dcterms:modified xsi:type="dcterms:W3CDTF">2013-12-11T20:48:45Z</dcterms:modified>
</cp:coreProperties>
</file>