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4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B48C99-BA26-AF4E-AE69-E650A99F3342}"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A88E8-A73B-B347-85D8-6C41E9371A9D}" type="slidenum">
              <a:rPr lang="en-US" smtClean="0"/>
              <a:t>‹#›</a:t>
            </a:fld>
            <a:endParaRPr lang="en-US"/>
          </a:p>
        </p:txBody>
      </p:sp>
    </p:spTree>
    <p:extLst>
      <p:ext uri="{BB962C8B-B14F-4D97-AF65-F5344CB8AC3E}">
        <p14:creationId xmlns:p14="http://schemas.microsoft.com/office/powerpoint/2010/main" val="35616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48C99-BA26-AF4E-AE69-E650A99F3342}"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A88E8-A73B-B347-85D8-6C41E9371A9D}" type="slidenum">
              <a:rPr lang="en-US" smtClean="0"/>
              <a:t>‹#›</a:t>
            </a:fld>
            <a:endParaRPr lang="en-US"/>
          </a:p>
        </p:txBody>
      </p:sp>
    </p:spTree>
    <p:extLst>
      <p:ext uri="{BB962C8B-B14F-4D97-AF65-F5344CB8AC3E}">
        <p14:creationId xmlns:p14="http://schemas.microsoft.com/office/powerpoint/2010/main" val="304740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48C99-BA26-AF4E-AE69-E650A99F3342}"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A88E8-A73B-B347-85D8-6C41E9371A9D}" type="slidenum">
              <a:rPr lang="en-US" smtClean="0"/>
              <a:t>‹#›</a:t>
            </a:fld>
            <a:endParaRPr lang="en-US"/>
          </a:p>
        </p:txBody>
      </p:sp>
    </p:spTree>
    <p:extLst>
      <p:ext uri="{BB962C8B-B14F-4D97-AF65-F5344CB8AC3E}">
        <p14:creationId xmlns:p14="http://schemas.microsoft.com/office/powerpoint/2010/main" val="524059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48C99-BA26-AF4E-AE69-E650A99F3342}"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A88E8-A73B-B347-85D8-6C41E9371A9D}" type="slidenum">
              <a:rPr lang="en-US" smtClean="0"/>
              <a:t>‹#›</a:t>
            </a:fld>
            <a:endParaRPr lang="en-US"/>
          </a:p>
        </p:txBody>
      </p:sp>
    </p:spTree>
    <p:extLst>
      <p:ext uri="{BB962C8B-B14F-4D97-AF65-F5344CB8AC3E}">
        <p14:creationId xmlns:p14="http://schemas.microsoft.com/office/powerpoint/2010/main" val="2631245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48C99-BA26-AF4E-AE69-E650A99F3342}"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A88E8-A73B-B347-85D8-6C41E9371A9D}" type="slidenum">
              <a:rPr lang="en-US" smtClean="0"/>
              <a:t>‹#›</a:t>
            </a:fld>
            <a:endParaRPr lang="en-US"/>
          </a:p>
        </p:txBody>
      </p:sp>
    </p:spTree>
    <p:extLst>
      <p:ext uri="{BB962C8B-B14F-4D97-AF65-F5344CB8AC3E}">
        <p14:creationId xmlns:p14="http://schemas.microsoft.com/office/powerpoint/2010/main" val="216622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B48C99-BA26-AF4E-AE69-E650A99F3342}"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A88E8-A73B-B347-85D8-6C41E9371A9D}" type="slidenum">
              <a:rPr lang="en-US" smtClean="0"/>
              <a:t>‹#›</a:t>
            </a:fld>
            <a:endParaRPr lang="en-US"/>
          </a:p>
        </p:txBody>
      </p:sp>
    </p:spTree>
    <p:extLst>
      <p:ext uri="{BB962C8B-B14F-4D97-AF65-F5344CB8AC3E}">
        <p14:creationId xmlns:p14="http://schemas.microsoft.com/office/powerpoint/2010/main" val="2175844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B48C99-BA26-AF4E-AE69-E650A99F3342}" type="datetimeFigureOut">
              <a:rPr lang="en-US" smtClean="0"/>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0A88E8-A73B-B347-85D8-6C41E9371A9D}" type="slidenum">
              <a:rPr lang="en-US" smtClean="0"/>
              <a:t>‹#›</a:t>
            </a:fld>
            <a:endParaRPr lang="en-US"/>
          </a:p>
        </p:txBody>
      </p:sp>
    </p:spTree>
    <p:extLst>
      <p:ext uri="{BB962C8B-B14F-4D97-AF65-F5344CB8AC3E}">
        <p14:creationId xmlns:p14="http://schemas.microsoft.com/office/powerpoint/2010/main" val="423335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B48C99-BA26-AF4E-AE69-E650A99F3342}" type="datetimeFigureOut">
              <a:rPr lang="en-US" smtClean="0"/>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0A88E8-A73B-B347-85D8-6C41E9371A9D}" type="slidenum">
              <a:rPr lang="en-US" smtClean="0"/>
              <a:t>‹#›</a:t>
            </a:fld>
            <a:endParaRPr lang="en-US"/>
          </a:p>
        </p:txBody>
      </p:sp>
    </p:spTree>
    <p:extLst>
      <p:ext uri="{BB962C8B-B14F-4D97-AF65-F5344CB8AC3E}">
        <p14:creationId xmlns:p14="http://schemas.microsoft.com/office/powerpoint/2010/main" val="975100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48C99-BA26-AF4E-AE69-E650A99F3342}" type="datetimeFigureOut">
              <a:rPr lang="en-US" smtClean="0"/>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0A88E8-A73B-B347-85D8-6C41E9371A9D}" type="slidenum">
              <a:rPr lang="en-US" smtClean="0"/>
              <a:t>‹#›</a:t>
            </a:fld>
            <a:endParaRPr lang="en-US"/>
          </a:p>
        </p:txBody>
      </p:sp>
    </p:spTree>
    <p:extLst>
      <p:ext uri="{BB962C8B-B14F-4D97-AF65-F5344CB8AC3E}">
        <p14:creationId xmlns:p14="http://schemas.microsoft.com/office/powerpoint/2010/main" val="19835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48C99-BA26-AF4E-AE69-E650A99F3342}"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A88E8-A73B-B347-85D8-6C41E9371A9D}" type="slidenum">
              <a:rPr lang="en-US" smtClean="0"/>
              <a:t>‹#›</a:t>
            </a:fld>
            <a:endParaRPr lang="en-US"/>
          </a:p>
        </p:txBody>
      </p:sp>
    </p:spTree>
    <p:extLst>
      <p:ext uri="{BB962C8B-B14F-4D97-AF65-F5344CB8AC3E}">
        <p14:creationId xmlns:p14="http://schemas.microsoft.com/office/powerpoint/2010/main" val="2571775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48C99-BA26-AF4E-AE69-E650A99F3342}"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A88E8-A73B-B347-85D8-6C41E9371A9D}" type="slidenum">
              <a:rPr lang="en-US" smtClean="0"/>
              <a:t>‹#›</a:t>
            </a:fld>
            <a:endParaRPr lang="en-US"/>
          </a:p>
        </p:txBody>
      </p:sp>
    </p:spTree>
    <p:extLst>
      <p:ext uri="{BB962C8B-B14F-4D97-AF65-F5344CB8AC3E}">
        <p14:creationId xmlns:p14="http://schemas.microsoft.com/office/powerpoint/2010/main" val="227713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48C99-BA26-AF4E-AE69-E650A99F3342}" type="datetimeFigureOut">
              <a:rPr lang="en-US" smtClean="0"/>
              <a:t>11/20/2015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A88E8-A73B-B347-85D8-6C41E9371A9D}" type="slidenum">
              <a:rPr lang="en-US" smtClean="0"/>
              <a:t>‹#›</a:t>
            </a:fld>
            <a:endParaRPr lang="en-US"/>
          </a:p>
        </p:txBody>
      </p:sp>
    </p:spTree>
    <p:extLst>
      <p:ext uri="{BB962C8B-B14F-4D97-AF65-F5344CB8AC3E}">
        <p14:creationId xmlns:p14="http://schemas.microsoft.com/office/powerpoint/2010/main" val="356818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FIX: </a:t>
            </a:r>
            <a:r>
              <a:rPr lang="en-US" b="1" dirty="0" smtClean="0"/>
              <a:t/>
            </a:r>
            <a:br>
              <a:rPr lang="en-US" b="1" dirty="0" smtClean="0"/>
            </a:br>
            <a:r>
              <a:rPr lang="en-US" dirty="0" smtClean="0"/>
              <a:t>Nov. 23, 2015</a:t>
            </a:r>
            <a:br>
              <a:rPr lang="en-US" dirty="0" smtClean="0"/>
            </a:br>
            <a:r>
              <a:rPr lang="en-US" dirty="0" smtClean="0"/>
              <a:t>Integrating Sources and</a:t>
            </a:r>
            <a:br>
              <a:rPr lang="en-US" dirty="0" smtClean="0"/>
            </a:br>
            <a:r>
              <a:rPr lang="en-US" dirty="0" smtClean="0"/>
              <a:t>Using In-Text Citations</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7836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accent5"/>
                </a:solidFill>
              </a:rPr>
              <a:t>Page 119! How and where do we add this information?</a:t>
            </a:r>
            <a:endParaRPr lang="en-US" sz="2400" dirty="0">
              <a:solidFill>
                <a:schemeClr val="accent5"/>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In </a:t>
            </a:r>
            <a:r>
              <a:rPr lang="en-US" dirty="0"/>
              <a:t>their essay, Wallis and Steptoe also stress the importance of creating opportunities for students to engage more in social activities, part because this prepares students for the future. Wallis and Steptoe quoted</a:t>
            </a:r>
            <a:r>
              <a:rPr lang="en-US" b="1" dirty="0">
                <a:solidFill>
                  <a:schemeClr val="accent5"/>
                </a:solidFill>
              </a:rPr>
              <a:t>,</a:t>
            </a:r>
            <a:r>
              <a:rPr lang="en-US" dirty="0"/>
              <a:t> “Most innovations today involve large teams of </a:t>
            </a:r>
            <a:r>
              <a:rPr lang="en-US" dirty="0" smtClean="0"/>
              <a:t>people.” </a:t>
            </a:r>
            <a:r>
              <a:rPr lang="en-US" dirty="0"/>
              <a:t>In other words, many jobs today value communication skills even if you are better off on your own. Therefore, developing better communication skills will benefit the school environment and make students get more involved in school.</a:t>
            </a:r>
          </a:p>
          <a:p>
            <a:endParaRPr lang="en-US" dirty="0"/>
          </a:p>
        </p:txBody>
      </p:sp>
    </p:spTree>
    <p:extLst>
      <p:ext uri="{BB962C8B-B14F-4D97-AF65-F5344CB8AC3E}">
        <p14:creationId xmlns:p14="http://schemas.microsoft.com/office/powerpoint/2010/main" val="916801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143" y="672152"/>
            <a:ext cx="8229600" cy="4525963"/>
          </a:xfrm>
        </p:spPr>
        <p:txBody>
          <a:bodyPr>
            <a:normAutofit fontScale="85000" lnSpcReduction="20000"/>
          </a:bodyPr>
          <a:lstStyle/>
          <a:p>
            <a:pPr marL="0" indent="0">
              <a:buNone/>
            </a:pPr>
            <a:r>
              <a:rPr lang="en-US" dirty="0" smtClean="0"/>
              <a:t>	In </a:t>
            </a:r>
            <a:r>
              <a:rPr lang="en-US" dirty="0"/>
              <a:t>their essay, Wallis and Steptoe also stress the importance of creating opportunities for students to engage more in social activities, part because this prepares students for the future. Wallis and Steptoe quoted</a:t>
            </a:r>
            <a:r>
              <a:rPr lang="en-US" b="1" dirty="0">
                <a:solidFill>
                  <a:schemeClr val="accent5"/>
                </a:solidFill>
              </a:rPr>
              <a:t>,</a:t>
            </a:r>
            <a:r>
              <a:rPr lang="en-US" dirty="0"/>
              <a:t> “Most innovations today involve large teams of </a:t>
            </a:r>
            <a:r>
              <a:rPr lang="en-US" dirty="0" smtClean="0"/>
              <a:t>people</a:t>
            </a:r>
            <a:r>
              <a:rPr lang="en-US" dirty="0" smtClean="0">
                <a:solidFill>
                  <a:schemeClr val="accent5"/>
                </a:solidFill>
              </a:rPr>
              <a:t>”(119). </a:t>
            </a:r>
            <a:r>
              <a:rPr lang="en-US" dirty="0"/>
              <a:t>In other words, many jobs today value communication skills even if you are better off on your own. Therefore, developing better communication skills will benefit the school environment and make students get more involved in school.</a:t>
            </a:r>
          </a:p>
          <a:p>
            <a:pPr marL="0" indent="0">
              <a:buNone/>
            </a:pPr>
            <a:endParaRPr lang="en-US" dirty="0"/>
          </a:p>
          <a:p>
            <a:pPr marL="0" indent="0" algn="ctr">
              <a:buNone/>
            </a:pPr>
            <a:r>
              <a:rPr lang="en-US" dirty="0" smtClean="0">
                <a:solidFill>
                  <a:schemeClr val="accent5"/>
                </a:solidFill>
              </a:rPr>
              <a:t>There’s more! Who are the authors quoting?</a:t>
            </a:r>
            <a:endParaRPr lang="en-US" dirty="0">
              <a:solidFill>
                <a:schemeClr val="accent5"/>
              </a:solidFill>
            </a:endParaRPr>
          </a:p>
          <a:p>
            <a:endParaRPr lang="en-US" dirty="0"/>
          </a:p>
        </p:txBody>
      </p:sp>
    </p:spTree>
    <p:extLst>
      <p:ext uri="{BB962C8B-B14F-4D97-AF65-F5344CB8AC3E}">
        <p14:creationId xmlns:p14="http://schemas.microsoft.com/office/powerpoint/2010/main" val="1685338822"/>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6493"/>
            <a:ext cx="8229600" cy="4525963"/>
          </a:xfrm>
        </p:spPr>
        <p:txBody>
          <a:bodyPr>
            <a:normAutofit fontScale="85000" lnSpcReduction="20000"/>
          </a:bodyPr>
          <a:lstStyle/>
          <a:p>
            <a:pPr marL="0" indent="0">
              <a:buNone/>
            </a:pPr>
            <a:r>
              <a:rPr lang="en-US" dirty="0" smtClean="0"/>
              <a:t>	In </a:t>
            </a:r>
            <a:r>
              <a:rPr lang="en-US" dirty="0"/>
              <a:t>their essay, Wallis and Steptoe also stress the importance of creating opportunities for students to engage more in social activities, part because this prepares students for the future. </a:t>
            </a:r>
            <a:r>
              <a:rPr lang="en-US" dirty="0">
                <a:solidFill>
                  <a:schemeClr val="accent5"/>
                </a:solidFill>
              </a:rPr>
              <a:t>Wallis and Steptoe </a:t>
            </a:r>
            <a:r>
              <a:rPr lang="en-US" dirty="0" smtClean="0">
                <a:solidFill>
                  <a:schemeClr val="accent5"/>
                </a:solidFill>
              </a:rPr>
              <a:t>quote former Lockheed Martin CEO Norman Augustine who believes</a:t>
            </a:r>
            <a:r>
              <a:rPr lang="en-US" b="1" dirty="0" smtClean="0">
                <a:solidFill>
                  <a:schemeClr val="accent5"/>
                </a:solidFill>
              </a:rPr>
              <a:t>,</a:t>
            </a:r>
            <a:r>
              <a:rPr lang="en-US" dirty="0" smtClean="0"/>
              <a:t> </a:t>
            </a:r>
            <a:r>
              <a:rPr lang="en-US" dirty="0"/>
              <a:t>“Most innovations today involve large teams of people</a:t>
            </a:r>
            <a:r>
              <a:rPr lang="en-US" dirty="0">
                <a:solidFill>
                  <a:schemeClr val="accent5"/>
                </a:solidFill>
              </a:rPr>
              <a:t>”(119). </a:t>
            </a:r>
            <a:r>
              <a:rPr lang="en-US" dirty="0"/>
              <a:t>In other words, many jobs today value communication skills even if you are better off on your own. Therefore, developing better communication skills will benefit the school environment and make students get more involved in school</a:t>
            </a:r>
            <a:r>
              <a:rPr lang="en-US" dirty="0" smtClean="0"/>
              <a:t>.</a:t>
            </a:r>
          </a:p>
          <a:p>
            <a:pPr marL="0" indent="0" algn="ctr">
              <a:buNone/>
            </a:pPr>
            <a:r>
              <a:rPr lang="en-US" dirty="0">
                <a:solidFill>
                  <a:schemeClr val="accent5"/>
                </a:solidFill>
              </a:rPr>
              <a:t>OR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68485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7481" y="409434"/>
            <a:ext cx="7096835" cy="5632311"/>
          </a:xfrm>
          <a:prstGeom prst="rect">
            <a:avLst/>
          </a:prstGeom>
        </p:spPr>
        <p:txBody>
          <a:bodyPr wrap="square">
            <a:spAutoFit/>
          </a:bodyPr>
          <a:lstStyle/>
          <a:p>
            <a:r>
              <a:rPr lang="en-US" sz="2400" dirty="0" smtClean="0"/>
              <a:t>	In </a:t>
            </a:r>
            <a:r>
              <a:rPr lang="en-US" sz="2400" dirty="0"/>
              <a:t>their essay, Wallis and Steptoe also stress the importance of creating opportunities for students to engage more in social activities, part because this prepares students for the future. </a:t>
            </a:r>
            <a:r>
              <a:rPr lang="en-US" sz="2400" dirty="0" smtClean="0">
                <a:solidFill>
                  <a:schemeClr val="accent5"/>
                </a:solidFill>
              </a:rPr>
              <a:t>They quote a notable former Lockheed </a:t>
            </a:r>
            <a:r>
              <a:rPr lang="en-US" sz="2400" dirty="0">
                <a:solidFill>
                  <a:schemeClr val="accent5"/>
                </a:solidFill>
              </a:rPr>
              <a:t>Martin CEO Norman Augustine who believes</a:t>
            </a:r>
            <a:r>
              <a:rPr lang="en-US" sz="2400" b="1" dirty="0">
                <a:solidFill>
                  <a:schemeClr val="accent5"/>
                </a:solidFill>
              </a:rPr>
              <a:t>,</a:t>
            </a:r>
            <a:r>
              <a:rPr lang="en-US" sz="2400" dirty="0"/>
              <a:t> “Most innovations today involve large teams of people</a:t>
            </a:r>
            <a:r>
              <a:rPr lang="en-US" sz="2400" dirty="0" smtClean="0">
                <a:solidFill>
                  <a:schemeClr val="accent5"/>
                </a:solidFill>
              </a:rPr>
              <a:t>”(</a:t>
            </a:r>
            <a:r>
              <a:rPr lang="en-US" sz="2400" dirty="0" err="1" smtClean="0">
                <a:solidFill>
                  <a:schemeClr val="accent5"/>
                </a:solidFill>
              </a:rPr>
              <a:t>qtd</a:t>
            </a:r>
            <a:r>
              <a:rPr lang="en-US" sz="2400" dirty="0" smtClean="0">
                <a:solidFill>
                  <a:schemeClr val="accent5"/>
                </a:solidFill>
              </a:rPr>
              <a:t>. </a:t>
            </a:r>
            <a:r>
              <a:rPr lang="en-US" sz="2400" dirty="0">
                <a:solidFill>
                  <a:schemeClr val="accent5"/>
                </a:solidFill>
              </a:rPr>
              <a:t>i</a:t>
            </a:r>
            <a:r>
              <a:rPr lang="en-US" sz="2400" dirty="0" smtClean="0">
                <a:solidFill>
                  <a:schemeClr val="accent5"/>
                </a:solidFill>
              </a:rPr>
              <a:t>n Wallis 119</a:t>
            </a:r>
            <a:r>
              <a:rPr lang="en-US" sz="2400" dirty="0">
                <a:solidFill>
                  <a:schemeClr val="accent5"/>
                </a:solidFill>
              </a:rPr>
              <a:t>). </a:t>
            </a:r>
            <a:r>
              <a:rPr lang="en-US" sz="2400" dirty="0"/>
              <a:t>In other words, many jobs today value communication skills even if you are better off on your own. Therefore, developing better communication skills will benefit the school environment and make students get more involved in school</a:t>
            </a:r>
            <a:r>
              <a:rPr lang="en-US" sz="2400" dirty="0" smtClean="0"/>
              <a:t>.</a:t>
            </a:r>
          </a:p>
          <a:p>
            <a:endParaRPr lang="en-US" sz="2400" dirty="0"/>
          </a:p>
          <a:p>
            <a:r>
              <a:rPr lang="en-US" sz="2400" i="1" dirty="0" smtClean="0">
                <a:solidFill>
                  <a:schemeClr val="accent5"/>
                </a:solidFill>
              </a:rPr>
              <a:t>This section still needs more integration after the quote and needs a more specific subject than “you”……</a:t>
            </a:r>
            <a:endParaRPr lang="en-US" sz="2400" i="1" dirty="0">
              <a:solidFill>
                <a:schemeClr val="accent5"/>
              </a:solidFill>
            </a:endParaRPr>
          </a:p>
        </p:txBody>
      </p:sp>
    </p:spTree>
    <p:extLst>
      <p:ext uri="{BB962C8B-B14F-4D97-AF65-F5344CB8AC3E}">
        <p14:creationId xmlns:p14="http://schemas.microsoft.com/office/powerpoint/2010/main" val="93173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4525" y="300251"/>
            <a:ext cx="7001301" cy="5632311"/>
          </a:xfrm>
          <a:prstGeom prst="rect">
            <a:avLst/>
          </a:prstGeom>
        </p:spPr>
        <p:txBody>
          <a:bodyPr wrap="square">
            <a:spAutoFit/>
          </a:bodyPr>
          <a:lstStyle/>
          <a:p>
            <a:r>
              <a:rPr lang="en-US" dirty="0"/>
              <a:t>	</a:t>
            </a:r>
            <a:r>
              <a:rPr lang="en-US" sz="2400" dirty="0" smtClean="0"/>
              <a:t>In </a:t>
            </a:r>
            <a:r>
              <a:rPr lang="en-US" sz="2400" dirty="0"/>
              <a:t>their essay, Wallis and Steptoe also stress the importance of creating opportunities for students to engage more in social activities, part because this prepares students for the future. </a:t>
            </a:r>
            <a:r>
              <a:rPr lang="en-US" sz="2400" dirty="0">
                <a:solidFill>
                  <a:schemeClr val="accent5"/>
                </a:solidFill>
              </a:rPr>
              <a:t>They quote a notable former Lockheed Martin CEO Norman Augustine who believes</a:t>
            </a:r>
            <a:r>
              <a:rPr lang="en-US" sz="2400" b="1" dirty="0">
                <a:solidFill>
                  <a:schemeClr val="accent5"/>
                </a:solidFill>
              </a:rPr>
              <a:t>,</a:t>
            </a:r>
            <a:r>
              <a:rPr lang="en-US" sz="2400" dirty="0"/>
              <a:t> “Most innovations today involve large teams of people</a:t>
            </a:r>
            <a:r>
              <a:rPr lang="en-US" sz="2400" dirty="0">
                <a:solidFill>
                  <a:schemeClr val="accent5"/>
                </a:solidFill>
              </a:rPr>
              <a:t>”(</a:t>
            </a:r>
            <a:r>
              <a:rPr lang="en-US" sz="2400" dirty="0" err="1">
                <a:solidFill>
                  <a:schemeClr val="accent5"/>
                </a:solidFill>
              </a:rPr>
              <a:t>qtd</a:t>
            </a:r>
            <a:r>
              <a:rPr lang="en-US" sz="2400" dirty="0">
                <a:solidFill>
                  <a:schemeClr val="accent5"/>
                </a:solidFill>
              </a:rPr>
              <a:t>. in Wallis 119). </a:t>
            </a:r>
            <a:r>
              <a:rPr lang="en-US" sz="2400" dirty="0"/>
              <a:t>In other words, many jobs today value communication </a:t>
            </a:r>
            <a:r>
              <a:rPr lang="en-US" sz="2400" dirty="0" smtClean="0">
                <a:solidFill>
                  <a:schemeClr val="accent5"/>
                </a:solidFill>
              </a:rPr>
              <a:t>skills in their employees </a:t>
            </a:r>
            <a:r>
              <a:rPr lang="en-US" sz="2400" dirty="0"/>
              <a:t>even if you are better off on your own. Therefore, developing better communication skills will benefit the school environment and make students get more involved in school</a:t>
            </a:r>
            <a:r>
              <a:rPr lang="en-US" sz="2400" dirty="0" smtClean="0"/>
              <a:t>.</a:t>
            </a:r>
          </a:p>
          <a:p>
            <a:endParaRPr lang="en-US" sz="2400" dirty="0"/>
          </a:p>
          <a:p>
            <a:pPr algn="ctr"/>
            <a:r>
              <a:rPr lang="en-US" sz="2400" dirty="0" smtClean="0">
                <a:solidFill>
                  <a:schemeClr val="accent5"/>
                </a:solidFill>
              </a:rPr>
              <a:t>What does this mean in the above sentence?</a:t>
            </a:r>
          </a:p>
          <a:p>
            <a:pPr algn="ctr"/>
            <a:r>
              <a:rPr lang="en-US" sz="2400" dirty="0" smtClean="0">
                <a:solidFill>
                  <a:schemeClr val="accent5"/>
                </a:solidFill>
              </a:rPr>
              <a:t>… </a:t>
            </a:r>
            <a:r>
              <a:rPr lang="en-US" sz="2400" dirty="0">
                <a:solidFill>
                  <a:schemeClr val="accent5"/>
                </a:solidFill>
              </a:rPr>
              <a:t>even if you are better off on your own. </a:t>
            </a:r>
          </a:p>
        </p:txBody>
      </p:sp>
    </p:spTree>
    <p:extLst>
      <p:ext uri="{BB962C8B-B14F-4D97-AF65-F5344CB8AC3E}">
        <p14:creationId xmlns:p14="http://schemas.microsoft.com/office/powerpoint/2010/main" val="22275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6287" y="591614"/>
            <a:ext cx="7014949" cy="5078313"/>
          </a:xfrm>
          <a:prstGeom prst="rect">
            <a:avLst/>
          </a:prstGeom>
        </p:spPr>
        <p:txBody>
          <a:bodyPr wrap="square">
            <a:spAutoFit/>
          </a:bodyPr>
          <a:lstStyle/>
          <a:p>
            <a:r>
              <a:rPr lang="en-US" dirty="0" smtClean="0">
                <a:solidFill>
                  <a:schemeClr val="accent5"/>
                </a:solidFill>
              </a:rPr>
              <a:t>Revising one you makes the other “you” forms in the sentence unclear. Let’s try: </a:t>
            </a:r>
          </a:p>
          <a:p>
            <a:endParaRPr lang="en-US" dirty="0"/>
          </a:p>
          <a:p>
            <a:r>
              <a:rPr lang="en-US" dirty="0"/>
              <a:t>	</a:t>
            </a:r>
            <a:r>
              <a:rPr lang="en-US" dirty="0" smtClean="0"/>
              <a:t>In </a:t>
            </a:r>
            <a:r>
              <a:rPr lang="en-US" dirty="0"/>
              <a:t>their essay, Wallis and Steptoe also stress the importance of creating opportunities for students to engage more in social activities, part because this prepares students for the future. </a:t>
            </a:r>
            <a:r>
              <a:rPr lang="en-US" dirty="0">
                <a:solidFill>
                  <a:schemeClr val="accent5"/>
                </a:solidFill>
              </a:rPr>
              <a:t>They quote a notable former Lockheed Martin CEO Norman Augustine who believes</a:t>
            </a:r>
            <a:r>
              <a:rPr lang="en-US" b="1" dirty="0">
                <a:solidFill>
                  <a:schemeClr val="accent5"/>
                </a:solidFill>
              </a:rPr>
              <a:t>,</a:t>
            </a:r>
            <a:r>
              <a:rPr lang="en-US" dirty="0"/>
              <a:t> “Most innovations today involve large teams of people</a:t>
            </a:r>
            <a:r>
              <a:rPr lang="en-US" dirty="0">
                <a:solidFill>
                  <a:schemeClr val="accent5"/>
                </a:solidFill>
              </a:rPr>
              <a:t>”(</a:t>
            </a:r>
            <a:r>
              <a:rPr lang="en-US" dirty="0" err="1">
                <a:solidFill>
                  <a:schemeClr val="accent5"/>
                </a:solidFill>
              </a:rPr>
              <a:t>qtd</a:t>
            </a:r>
            <a:r>
              <a:rPr lang="en-US" dirty="0">
                <a:solidFill>
                  <a:schemeClr val="accent5"/>
                </a:solidFill>
              </a:rPr>
              <a:t>. in Wallis 119). </a:t>
            </a:r>
            <a:r>
              <a:rPr lang="en-US" dirty="0"/>
              <a:t>In other words, many jobs today value communication </a:t>
            </a:r>
            <a:r>
              <a:rPr lang="en-US" dirty="0">
                <a:solidFill>
                  <a:schemeClr val="accent5"/>
                </a:solidFill>
              </a:rPr>
              <a:t>skills in their employees even if </a:t>
            </a:r>
            <a:r>
              <a:rPr lang="en-US" dirty="0" smtClean="0">
                <a:solidFill>
                  <a:schemeClr val="accent5"/>
                </a:solidFill>
              </a:rPr>
              <a:t>their every day tasks involve independent work more than collaborative work. What this all means is that learning effective communication skills will practically improve our students’ futures by making them more employable. To wrap up, changing our educational environments to include socially engaging classroom activities that enable students to hone and practice argumentation and conversational skills will benefit our students’ practical education, improve the school environment, and perhaps even encourage students to be more socially involved in the school community as well as in the future.  </a:t>
            </a:r>
            <a:endParaRPr lang="en-US" dirty="0">
              <a:solidFill>
                <a:schemeClr val="accent5"/>
              </a:solidFill>
            </a:endParaRPr>
          </a:p>
        </p:txBody>
      </p:sp>
    </p:spTree>
    <p:extLst>
      <p:ext uri="{BB962C8B-B14F-4D97-AF65-F5344CB8AC3E}">
        <p14:creationId xmlns:p14="http://schemas.microsoft.com/office/powerpoint/2010/main" val="399619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Fix: Thesis Statement</a:t>
            </a:r>
            <a:endParaRPr lang="en-US" dirty="0"/>
          </a:p>
        </p:txBody>
      </p:sp>
      <p:sp>
        <p:nvSpPr>
          <p:cNvPr id="4" name="Content Placeholder 3"/>
          <p:cNvSpPr>
            <a:spLocks noGrp="1"/>
          </p:cNvSpPr>
          <p:nvPr>
            <p:ph idx="1"/>
          </p:nvPr>
        </p:nvSpPr>
        <p:spPr>
          <a:xfrm>
            <a:off x="586854" y="1514901"/>
            <a:ext cx="8099946" cy="4611262"/>
          </a:xfrm>
        </p:spPr>
        <p:txBody>
          <a:bodyPr>
            <a:normAutofit/>
          </a:bodyPr>
          <a:lstStyle/>
          <a:p>
            <a:pPr marL="0" indent="0" algn="ctr">
              <a:buNone/>
            </a:pPr>
            <a:r>
              <a:rPr lang="en-US" sz="2400" dirty="0" smtClean="0">
                <a:solidFill>
                  <a:schemeClr val="accent5"/>
                </a:solidFill>
              </a:rPr>
              <a:t>Original:</a:t>
            </a:r>
          </a:p>
          <a:p>
            <a:pPr marL="0" indent="0">
              <a:buNone/>
            </a:pPr>
            <a:r>
              <a:rPr lang="en-US" sz="2400" dirty="0"/>
              <a:t>My belief is that making the school environments more engaging would be one change that could be implemented in an educational environment that would prepare students for the future</a:t>
            </a:r>
            <a:r>
              <a:rPr lang="en-US" sz="2400" dirty="0" smtClean="0"/>
              <a:t>.</a:t>
            </a:r>
          </a:p>
          <a:p>
            <a:pPr marL="0" indent="0" algn="ctr">
              <a:buNone/>
            </a:pPr>
            <a:r>
              <a:rPr lang="en-US" sz="2400" dirty="0" smtClean="0">
                <a:solidFill>
                  <a:schemeClr val="accent5"/>
                </a:solidFill>
              </a:rPr>
              <a:t>The Fix:</a:t>
            </a:r>
            <a:endParaRPr lang="en-US" sz="2400" dirty="0">
              <a:solidFill>
                <a:schemeClr val="accent5"/>
              </a:solidFill>
            </a:endParaRPr>
          </a:p>
          <a:p>
            <a:pPr marL="0" indent="0">
              <a:buNone/>
            </a:pPr>
            <a:r>
              <a:rPr lang="en-US" sz="2400" dirty="0"/>
              <a:t>My belief is that making school environments more </a:t>
            </a:r>
            <a:r>
              <a:rPr lang="en-US" sz="2400" i="1" dirty="0"/>
              <a:t>socially </a:t>
            </a:r>
            <a:r>
              <a:rPr lang="en-US" sz="2400" dirty="0"/>
              <a:t>engaging would prepare students for the future.</a:t>
            </a:r>
          </a:p>
          <a:p>
            <a:pPr marL="0" indent="0">
              <a:buNone/>
            </a:pPr>
            <a:endParaRPr lang="en-US" dirty="0"/>
          </a:p>
          <a:p>
            <a:pPr marL="0" indent="0">
              <a:buNone/>
            </a:pPr>
            <a:endParaRPr lang="en-US" sz="2400" dirty="0"/>
          </a:p>
        </p:txBody>
      </p:sp>
    </p:spTree>
    <p:extLst>
      <p:ext uri="{BB962C8B-B14F-4D97-AF65-F5344CB8AC3E}">
        <p14:creationId xmlns:p14="http://schemas.microsoft.com/office/powerpoint/2010/main" val="3608419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600"/>
            <a:ext cx="8229600" cy="475989"/>
          </a:xfrm>
        </p:spPr>
        <p:txBody>
          <a:bodyPr>
            <a:normAutofit/>
          </a:bodyPr>
          <a:lstStyle/>
          <a:p>
            <a:r>
              <a:rPr lang="en-US" sz="2400" dirty="0" smtClean="0">
                <a:solidFill>
                  <a:schemeClr val="accent5"/>
                </a:solidFill>
              </a:rPr>
              <a:t>The Fix: Body Paragraph</a:t>
            </a:r>
            <a:endParaRPr lang="en-US" sz="2400" dirty="0">
              <a:solidFill>
                <a:schemeClr val="accent5"/>
              </a:solidFill>
            </a:endParaRPr>
          </a:p>
        </p:txBody>
      </p:sp>
      <p:sp>
        <p:nvSpPr>
          <p:cNvPr id="3" name="Text Placeholder 2"/>
          <p:cNvSpPr>
            <a:spLocks noGrp="1"/>
          </p:cNvSpPr>
          <p:nvPr>
            <p:ph type="body" idx="1"/>
          </p:nvPr>
        </p:nvSpPr>
        <p:spPr>
          <a:xfrm>
            <a:off x="531018" y="707695"/>
            <a:ext cx="4040188" cy="364366"/>
          </a:xfrm>
        </p:spPr>
        <p:txBody>
          <a:bodyPr>
            <a:noAutofit/>
          </a:bodyPr>
          <a:lstStyle/>
          <a:p>
            <a:pPr algn="ctr">
              <a:spcBef>
                <a:spcPts val="0"/>
              </a:spcBef>
            </a:pPr>
            <a:r>
              <a:rPr lang="en-US" sz="1800" dirty="0" smtClean="0">
                <a:solidFill>
                  <a:schemeClr val="accent5"/>
                </a:solidFill>
              </a:rPr>
              <a:t>Original</a:t>
            </a:r>
            <a:endParaRPr lang="en-US" sz="1800" dirty="0">
              <a:solidFill>
                <a:schemeClr val="accent5"/>
              </a:solidFill>
            </a:endParaRPr>
          </a:p>
        </p:txBody>
      </p:sp>
      <p:sp>
        <p:nvSpPr>
          <p:cNvPr id="4" name="Content Placeholder 3"/>
          <p:cNvSpPr>
            <a:spLocks noGrp="1"/>
          </p:cNvSpPr>
          <p:nvPr>
            <p:ph sz="half" idx="2"/>
          </p:nvPr>
        </p:nvSpPr>
        <p:spPr>
          <a:xfrm>
            <a:off x="531018" y="1262158"/>
            <a:ext cx="3658845" cy="2327204"/>
          </a:xfrm>
        </p:spPr>
        <p:txBody>
          <a:bodyPr>
            <a:normAutofit fontScale="92500" lnSpcReduction="10000"/>
          </a:bodyPr>
          <a:lstStyle/>
          <a:p>
            <a:pPr marL="0" indent="0">
              <a:lnSpc>
                <a:spcPct val="110000"/>
              </a:lnSpc>
              <a:spcBef>
                <a:spcPts val="0"/>
              </a:spcBef>
              <a:buNone/>
            </a:pPr>
            <a:r>
              <a:rPr lang="en-US" dirty="0" smtClean="0"/>
              <a:t>	</a:t>
            </a:r>
            <a:r>
              <a:rPr lang="en-US" sz="1050" dirty="0" smtClean="0"/>
              <a:t>One </a:t>
            </a:r>
            <a:r>
              <a:rPr lang="en-US" sz="1050" dirty="0"/>
              <a:t>change that can be implemented is developing better communication skills. In a traditional setting, schools today have students sitting in desks and taking notes on the lesson that has been put up on the board. Many think that this option is superior to others, but I think otherwise. Letting students socialize and giving them group activities to liven up the school setting and make every day lectures more fun and engaging rather than just isolating each student. According to Wallis and Steptoe, they quoted “Most innovations today involve large teams of people.” In other words, many jobs today value communication skills even if you are better off on your own. Therefore, developing better communication skills will benefit the school environment and make students get more involved in school.</a:t>
            </a:r>
          </a:p>
          <a:p>
            <a:endParaRPr lang="en-US" dirty="0"/>
          </a:p>
        </p:txBody>
      </p:sp>
      <p:sp>
        <p:nvSpPr>
          <p:cNvPr id="6" name="Content Placeholder 5"/>
          <p:cNvSpPr>
            <a:spLocks noGrp="1"/>
          </p:cNvSpPr>
          <p:nvPr>
            <p:ph sz="quarter" idx="4"/>
          </p:nvPr>
        </p:nvSpPr>
        <p:spPr>
          <a:xfrm>
            <a:off x="4563932" y="707695"/>
            <a:ext cx="4580068" cy="5689694"/>
          </a:xfrm>
        </p:spPr>
        <p:txBody>
          <a:bodyPr>
            <a:noAutofit/>
          </a:bodyPr>
          <a:lstStyle/>
          <a:p>
            <a:pPr marL="0" indent="0">
              <a:lnSpc>
                <a:spcPct val="120000"/>
              </a:lnSpc>
              <a:spcBef>
                <a:spcPts val="0"/>
              </a:spcBef>
              <a:buNone/>
            </a:pPr>
            <a:r>
              <a:rPr lang="en-US" sz="1050" dirty="0" smtClean="0"/>
              <a:t>	</a:t>
            </a:r>
            <a:r>
              <a:rPr lang="en-US" sz="1050" dirty="0" smtClean="0">
                <a:cs typeface="Times New Roman" panose="02020603050405020304" pitchFamily="18" charset="0"/>
              </a:rPr>
              <a:t>One </a:t>
            </a:r>
            <a:r>
              <a:rPr lang="en-US" sz="1050" dirty="0">
                <a:cs typeface="Times New Roman" panose="02020603050405020304" pitchFamily="18" charset="0"/>
              </a:rPr>
              <a:t>change that can be implemented is </a:t>
            </a:r>
            <a:r>
              <a:rPr lang="en-US" sz="1050" dirty="0">
                <a:solidFill>
                  <a:schemeClr val="accent5"/>
                </a:solidFill>
                <a:cs typeface="Times New Roman" panose="02020603050405020304" pitchFamily="18" charset="0"/>
              </a:rPr>
              <a:t>developing activities to help students gain </a:t>
            </a:r>
            <a:r>
              <a:rPr lang="en-US" sz="1050" dirty="0">
                <a:cs typeface="Times New Roman" panose="02020603050405020304" pitchFamily="18" charset="0"/>
              </a:rPr>
              <a:t>better communication skills. In a traditional setting, schools today have students sitting in desks and taking notes on the lesson that has been put up on the board. Many think that this option is superior to others, but I think otherwise. Letting students socialize and giving them group activities to liven up the school setting and make every day lectures more fun and engaging rather than just isolating each student. </a:t>
            </a:r>
            <a:r>
              <a:rPr lang="en-US" sz="1050" b="1" dirty="0">
                <a:solidFill>
                  <a:schemeClr val="accent5"/>
                </a:solidFill>
                <a:cs typeface="Times New Roman" panose="02020603050405020304" pitchFamily="18" charset="0"/>
              </a:rPr>
              <a:t>For example, </a:t>
            </a:r>
            <a:r>
              <a:rPr lang="en-US" sz="1050" dirty="0">
                <a:solidFill>
                  <a:schemeClr val="accent5"/>
                </a:solidFill>
                <a:cs typeface="Times New Roman" panose="02020603050405020304" pitchFamily="18" charset="0"/>
              </a:rPr>
              <a:t>when students break up into smaller groups, they have to work out on their own how to listen and lead each other appropriately. They learn how to respect their peers by discussing texts or testing their individual theories and being able to revise their own ideas accordingly. They learn to verbally argue their own ideas, which can also help with writing their arguments well in a written essay. Group work is only one way classroom activities could improve communication skills and create a more socially and intellectually engaged educational environment. </a:t>
            </a:r>
            <a:endParaRPr lang="en-US" sz="1050" dirty="0" smtClean="0">
              <a:solidFill>
                <a:schemeClr val="accent5"/>
              </a:solidFill>
              <a:cs typeface="Times New Roman" panose="02020603050405020304" pitchFamily="18" charset="0"/>
            </a:endParaRPr>
          </a:p>
          <a:p>
            <a:pPr marL="0" indent="0">
              <a:lnSpc>
                <a:spcPct val="120000"/>
              </a:lnSpc>
              <a:spcBef>
                <a:spcPts val="0"/>
              </a:spcBef>
              <a:buNone/>
            </a:pPr>
            <a:r>
              <a:rPr lang="en-US" sz="1050" dirty="0" smtClean="0">
                <a:cs typeface="Times New Roman" panose="02020603050405020304" pitchFamily="18" charset="0"/>
              </a:rPr>
              <a:t>	In </a:t>
            </a:r>
            <a:r>
              <a:rPr lang="en-US" sz="1050" dirty="0">
                <a:cs typeface="Times New Roman" panose="02020603050405020304" pitchFamily="18" charset="0"/>
              </a:rPr>
              <a:t>their essay, Wallis and Steptoe also stress the importance of creating opportunities for students to engage more in social activities, part because this prepares students for the future. </a:t>
            </a:r>
            <a:r>
              <a:rPr lang="en-US" sz="1050" dirty="0">
                <a:solidFill>
                  <a:schemeClr val="accent5"/>
                </a:solidFill>
                <a:cs typeface="Times New Roman" panose="02020603050405020304" pitchFamily="18" charset="0"/>
              </a:rPr>
              <a:t>They quote a notable former Lockheed Martin CEO Norman Augustine who believes</a:t>
            </a:r>
            <a:r>
              <a:rPr lang="en-US" sz="1050" b="1" dirty="0">
                <a:solidFill>
                  <a:schemeClr val="accent5"/>
                </a:solidFill>
                <a:cs typeface="Times New Roman" panose="02020603050405020304" pitchFamily="18" charset="0"/>
              </a:rPr>
              <a:t>,</a:t>
            </a:r>
            <a:r>
              <a:rPr lang="en-US" sz="1050" dirty="0">
                <a:cs typeface="Times New Roman" panose="02020603050405020304" pitchFamily="18" charset="0"/>
              </a:rPr>
              <a:t> “Most innovations today involve large teams of people</a:t>
            </a:r>
            <a:r>
              <a:rPr lang="en-US" sz="1050" dirty="0">
                <a:solidFill>
                  <a:schemeClr val="accent5"/>
                </a:solidFill>
                <a:cs typeface="Times New Roman" panose="02020603050405020304" pitchFamily="18" charset="0"/>
              </a:rPr>
              <a:t>”(</a:t>
            </a:r>
            <a:r>
              <a:rPr lang="en-US" sz="1050" dirty="0" err="1">
                <a:solidFill>
                  <a:schemeClr val="accent5"/>
                </a:solidFill>
                <a:cs typeface="Times New Roman" panose="02020603050405020304" pitchFamily="18" charset="0"/>
              </a:rPr>
              <a:t>qtd</a:t>
            </a:r>
            <a:r>
              <a:rPr lang="en-US" sz="1050" dirty="0">
                <a:solidFill>
                  <a:schemeClr val="accent5"/>
                </a:solidFill>
                <a:cs typeface="Times New Roman" panose="02020603050405020304" pitchFamily="18" charset="0"/>
              </a:rPr>
              <a:t>. in Wallis 119). </a:t>
            </a:r>
            <a:r>
              <a:rPr lang="en-US" sz="1050" dirty="0">
                <a:cs typeface="Times New Roman" panose="02020603050405020304" pitchFamily="18" charset="0"/>
              </a:rPr>
              <a:t>In other words, many jobs today value communication </a:t>
            </a:r>
            <a:r>
              <a:rPr lang="en-US" sz="1050" dirty="0">
                <a:solidFill>
                  <a:schemeClr val="accent5"/>
                </a:solidFill>
                <a:cs typeface="Times New Roman" panose="02020603050405020304" pitchFamily="18" charset="0"/>
              </a:rPr>
              <a:t>skills in their employees even if their every day tasks involve independent work more than collaborative work. What this all means is that learning effective communication skills will practically improve our students’ futures by making them more employable. To wrap up, changing our educational environments to include socially engaging classroom activities that enable students to hone and practice argumentation and conversational skills will benefit our students’ practical education, improve the school environment, and perhaps even encourage students to be more socially involved in the school community as well as in the future.  </a:t>
            </a:r>
            <a:endParaRPr lang="en-US" sz="1050" dirty="0">
              <a:cs typeface="Times New Roman" panose="02020603050405020304" pitchFamily="18" charset="0"/>
            </a:endParaRPr>
          </a:p>
          <a:p>
            <a:pPr marL="0" indent="0">
              <a:buNone/>
            </a:pPr>
            <a:endParaRPr lang="en-US" sz="1050" dirty="0">
              <a:cs typeface="Times New Roman" panose="02020603050405020304" pitchFamily="18" charset="0"/>
            </a:endParaRPr>
          </a:p>
        </p:txBody>
      </p:sp>
    </p:spTree>
    <p:extLst>
      <p:ext uri="{BB962C8B-B14F-4D97-AF65-F5344CB8AC3E}">
        <p14:creationId xmlns:p14="http://schemas.microsoft.com/office/powerpoint/2010/main" val="2333208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489"/>
          </a:xfrm>
        </p:spPr>
        <p:txBody>
          <a:bodyPr>
            <a:normAutofit fontScale="90000"/>
          </a:bodyPr>
          <a:lstStyle/>
          <a:p>
            <a:r>
              <a:rPr lang="en-US" dirty="0" smtClean="0"/>
              <a:t>Essay #1</a:t>
            </a:r>
            <a:endParaRPr lang="en-US" dirty="0"/>
          </a:p>
        </p:txBody>
      </p:sp>
      <p:sp>
        <p:nvSpPr>
          <p:cNvPr id="3" name="Content Placeholder 2"/>
          <p:cNvSpPr>
            <a:spLocks noGrp="1"/>
          </p:cNvSpPr>
          <p:nvPr>
            <p:ph idx="1"/>
          </p:nvPr>
        </p:nvSpPr>
        <p:spPr>
          <a:xfrm>
            <a:off x="528034" y="940159"/>
            <a:ext cx="8229600" cy="5289036"/>
          </a:xfrm>
        </p:spPr>
        <p:txBody>
          <a:bodyPr>
            <a:normAutofit/>
          </a:bodyPr>
          <a:lstStyle/>
          <a:p>
            <a:pPr marL="0" indent="0" algn="ctr">
              <a:buNone/>
            </a:pPr>
            <a:r>
              <a:rPr lang="en-US" sz="2400" b="1" dirty="0" smtClean="0">
                <a:solidFill>
                  <a:schemeClr val="accent5"/>
                </a:solidFill>
              </a:rPr>
              <a:t>Introductory </a:t>
            </a:r>
            <a:r>
              <a:rPr lang="en-US" sz="2400" b="1" dirty="0" smtClean="0">
                <a:solidFill>
                  <a:schemeClr val="accent5"/>
                </a:solidFill>
              </a:rPr>
              <a:t>Paragraph</a:t>
            </a:r>
            <a:r>
              <a:rPr lang="en-US" sz="2400" b="1" dirty="0">
                <a:solidFill>
                  <a:schemeClr val="accent5"/>
                </a:solidFill>
              </a:rPr>
              <a:t> </a:t>
            </a:r>
            <a:r>
              <a:rPr lang="en-US" sz="2400" b="1" dirty="0" smtClean="0">
                <a:solidFill>
                  <a:schemeClr val="accent5"/>
                </a:solidFill>
              </a:rPr>
              <a:t>Contains the Thesis Statement</a:t>
            </a:r>
            <a:r>
              <a:rPr lang="en-US" sz="2400" dirty="0" smtClean="0">
                <a:solidFill>
                  <a:schemeClr val="accent5"/>
                </a:solidFill>
              </a:rPr>
              <a:t>:</a:t>
            </a:r>
          </a:p>
          <a:p>
            <a:pPr marL="0" indent="0">
              <a:buNone/>
            </a:pPr>
            <a:r>
              <a:rPr lang="en-US" sz="2400" dirty="0" smtClean="0"/>
              <a:t>My belief is that making the school environments more engaging would be one change that could be implemented in an educational environment that would prepare students for the future.</a:t>
            </a:r>
          </a:p>
          <a:p>
            <a:pPr marL="0" indent="0">
              <a:buNone/>
            </a:pPr>
            <a:endParaRPr lang="en-US" sz="2400" dirty="0"/>
          </a:p>
          <a:p>
            <a:pPr marL="0" indent="0" algn="ctr">
              <a:buNone/>
            </a:pPr>
            <a:r>
              <a:rPr lang="en-US" sz="2400" b="1" dirty="0" smtClean="0">
                <a:solidFill>
                  <a:schemeClr val="accent5"/>
                </a:solidFill>
              </a:rPr>
              <a:t>Topic Sentences in Body Paragraphs 1 and 2:</a:t>
            </a:r>
          </a:p>
          <a:p>
            <a:pPr marL="457200" indent="-457200">
              <a:buFont typeface="+mj-lt"/>
              <a:buAutoNum type="arabicPeriod"/>
            </a:pPr>
            <a:r>
              <a:rPr lang="en-US" sz="2400" dirty="0" smtClean="0"/>
              <a:t>One change that can be implemented is developing better communication skills.</a:t>
            </a:r>
          </a:p>
          <a:p>
            <a:pPr marL="457200" indent="-457200">
              <a:buFont typeface="+mj-lt"/>
              <a:buAutoNum type="arabicPeriod"/>
            </a:pPr>
            <a:r>
              <a:rPr lang="en-US" sz="2400" dirty="0" smtClean="0"/>
              <a:t>Another change that can be implemented is to reduce the use of textbooks.</a:t>
            </a:r>
          </a:p>
          <a:p>
            <a:pPr marL="0" indent="0">
              <a:buNone/>
            </a:pPr>
            <a:endParaRPr lang="en-US" sz="2400" dirty="0" smtClean="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4263894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269" y="330912"/>
            <a:ext cx="8229600" cy="1143000"/>
          </a:xfrm>
        </p:spPr>
        <p:txBody>
          <a:bodyPr>
            <a:normAutofit fontScale="90000"/>
          </a:bodyPr>
          <a:lstStyle/>
          <a:p>
            <a:pPr algn="l"/>
            <a:r>
              <a:rPr lang="en-US" dirty="0" smtClean="0">
                <a:solidFill>
                  <a:schemeClr val="accent5"/>
                </a:solidFill>
              </a:rPr>
              <a:t/>
            </a:r>
            <a:br>
              <a:rPr lang="en-US" dirty="0" smtClean="0">
                <a:solidFill>
                  <a:schemeClr val="accent5"/>
                </a:solidFill>
              </a:rPr>
            </a:br>
            <a:r>
              <a:rPr lang="en-US" dirty="0" smtClean="0">
                <a:solidFill>
                  <a:schemeClr val="accent5"/>
                </a:solidFill>
              </a:rPr>
              <a:t>How </a:t>
            </a:r>
            <a:r>
              <a:rPr lang="en-US" dirty="0">
                <a:solidFill>
                  <a:schemeClr val="accent5"/>
                </a:solidFill>
              </a:rPr>
              <a:t>could the thesis statement be clearer?</a:t>
            </a:r>
            <a:br>
              <a:rPr lang="en-US" dirty="0">
                <a:solidFill>
                  <a:schemeClr val="accent5"/>
                </a:solidFill>
              </a:rPr>
            </a:br>
            <a:endParaRPr lang="en-US" dirty="0"/>
          </a:p>
        </p:txBody>
      </p:sp>
      <p:sp>
        <p:nvSpPr>
          <p:cNvPr id="3" name="Content Placeholder 2"/>
          <p:cNvSpPr>
            <a:spLocks noGrp="1"/>
          </p:cNvSpPr>
          <p:nvPr>
            <p:ph idx="1"/>
          </p:nvPr>
        </p:nvSpPr>
        <p:spPr>
          <a:xfrm>
            <a:off x="457200" y="1417638"/>
            <a:ext cx="8229600" cy="5127747"/>
          </a:xfrm>
        </p:spPr>
        <p:txBody>
          <a:bodyPr>
            <a:normAutofit fontScale="92500"/>
          </a:bodyPr>
          <a:lstStyle/>
          <a:p>
            <a:pPr marL="0" indent="0">
              <a:spcBef>
                <a:spcPts val="0"/>
              </a:spcBef>
              <a:buNone/>
            </a:pPr>
            <a:r>
              <a:rPr lang="en-US" dirty="0" smtClean="0"/>
              <a:t>My </a:t>
            </a:r>
            <a:r>
              <a:rPr lang="en-US" dirty="0"/>
              <a:t>belief is that making the school environments more engaging would be one change that could be implemented in an educational environment that would prepare students for the future</a:t>
            </a:r>
            <a:r>
              <a:rPr lang="en-US" dirty="0" smtClean="0"/>
              <a:t>.</a:t>
            </a:r>
          </a:p>
          <a:p>
            <a:pPr marL="0" indent="0">
              <a:spcBef>
                <a:spcPts val="0"/>
              </a:spcBef>
              <a:buNone/>
            </a:pPr>
            <a:endParaRPr lang="en-US" dirty="0"/>
          </a:p>
          <a:p>
            <a:pPr marL="0" indent="0">
              <a:spcBef>
                <a:spcPts val="0"/>
              </a:spcBef>
              <a:buNone/>
            </a:pPr>
            <a:r>
              <a:rPr lang="en-US" dirty="0" smtClean="0">
                <a:solidFill>
                  <a:schemeClr val="accent5"/>
                </a:solidFill>
              </a:rPr>
              <a:t>Engaging </a:t>
            </a:r>
            <a:r>
              <a:rPr lang="en-US" dirty="0" smtClean="0"/>
              <a:t>is not clear. Though the topic sentences do involve different types of engagement (</a:t>
            </a:r>
            <a:r>
              <a:rPr lang="en-US" dirty="0" smtClean="0">
                <a:solidFill>
                  <a:schemeClr val="accent5"/>
                </a:solidFill>
              </a:rPr>
              <a:t>socially engaging </a:t>
            </a:r>
            <a:r>
              <a:rPr lang="en-US" dirty="0" smtClean="0"/>
              <a:t>classroom activities and </a:t>
            </a:r>
            <a:r>
              <a:rPr lang="en-US" dirty="0" smtClean="0">
                <a:solidFill>
                  <a:schemeClr val="accent5"/>
                </a:solidFill>
              </a:rPr>
              <a:t>intellectually engaging </a:t>
            </a:r>
            <a:r>
              <a:rPr lang="en-US" dirty="0" smtClean="0"/>
              <a:t>reading materials), this thesis statement needs more clarity because these are two different concepts. </a:t>
            </a:r>
            <a:endParaRPr lang="en-US" dirty="0"/>
          </a:p>
          <a:p>
            <a:pPr marL="0" indent="0">
              <a:buNone/>
            </a:pPr>
            <a:endParaRPr lang="en-US" b="1" dirty="0" smtClean="0">
              <a:solidFill>
                <a:schemeClr val="accent5"/>
              </a:solidFill>
            </a:endParaRPr>
          </a:p>
          <a:p>
            <a:pPr marL="0" indent="0">
              <a:buNone/>
            </a:pPr>
            <a:endParaRPr lang="en-US" b="1" dirty="0" smtClean="0">
              <a:solidFill>
                <a:schemeClr val="accent5"/>
              </a:solidFill>
            </a:endParaRPr>
          </a:p>
        </p:txBody>
      </p:sp>
    </p:spTree>
    <p:extLst>
      <p:ext uri="{BB962C8B-B14F-4D97-AF65-F5344CB8AC3E}">
        <p14:creationId xmlns:p14="http://schemas.microsoft.com/office/powerpoint/2010/main" val="2082842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2830"/>
            <a:ext cx="8229600" cy="6003333"/>
          </a:xfrm>
        </p:spPr>
        <p:txBody>
          <a:bodyPr>
            <a:normAutofit/>
          </a:bodyPr>
          <a:lstStyle/>
          <a:p>
            <a:pPr marL="0" indent="0">
              <a:buNone/>
            </a:pPr>
            <a:endParaRPr lang="en-US" dirty="0" smtClean="0">
              <a:solidFill>
                <a:schemeClr val="accent5"/>
              </a:solidFill>
            </a:endParaRPr>
          </a:p>
          <a:p>
            <a:pPr marL="0" indent="0">
              <a:buNone/>
            </a:pPr>
            <a:endParaRPr lang="en-US" dirty="0">
              <a:solidFill>
                <a:schemeClr val="accent5"/>
              </a:solidFill>
            </a:endParaRPr>
          </a:p>
          <a:p>
            <a:pPr marL="0" indent="0">
              <a:buNone/>
            </a:pPr>
            <a:endParaRPr lang="en-US" dirty="0" smtClean="0">
              <a:solidFill>
                <a:schemeClr val="accent5"/>
              </a:solidFill>
            </a:endParaRPr>
          </a:p>
          <a:p>
            <a:pPr marL="0" indent="0">
              <a:buNone/>
            </a:pPr>
            <a:r>
              <a:rPr lang="en-US" dirty="0" smtClean="0">
                <a:solidFill>
                  <a:schemeClr val="accent5"/>
                </a:solidFill>
              </a:rPr>
              <a:t>Perhaps</a:t>
            </a:r>
            <a:r>
              <a:rPr lang="en-US" dirty="0">
                <a:solidFill>
                  <a:schemeClr val="accent5"/>
                </a:solidFill>
              </a:rPr>
              <a:t>:</a:t>
            </a:r>
            <a:r>
              <a:rPr lang="en-US" dirty="0"/>
              <a:t> My belief is that making </a:t>
            </a:r>
            <a:r>
              <a:rPr lang="en-US" dirty="0" smtClean="0"/>
              <a:t>school </a:t>
            </a:r>
            <a:r>
              <a:rPr lang="en-US" dirty="0"/>
              <a:t>environments more </a:t>
            </a:r>
            <a:r>
              <a:rPr lang="en-US" i="1" dirty="0" smtClean="0"/>
              <a:t>socially </a:t>
            </a:r>
            <a:r>
              <a:rPr lang="en-US" dirty="0" smtClean="0"/>
              <a:t>engaging </a:t>
            </a:r>
            <a:r>
              <a:rPr lang="en-US" dirty="0"/>
              <a:t>would </a:t>
            </a:r>
            <a:r>
              <a:rPr lang="en-US" dirty="0" smtClean="0"/>
              <a:t>prepare </a:t>
            </a:r>
            <a:r>
              <a:rPr lang="en-US" dirty="0"/>
              <a:t>students for the future</a:t>
            </a:r>
            <a:r>
              <a:rPr lang="en-US" dirty="0" smtClean="0"/>
              <a:t>.</a:t>
            </a:r>
          </a:p>
          <a:p>
            <a:pPr marL="0" indent="0">
              <a:buNone/>
            </a:pPr>
            <a:r>
              <a:rPr lang="en-US" dirty="0"/>
              <a:t/>
            </a:r>
            <a:br>
              <a:rPr lang="en-US" dirty="0"/>
            </a:br>
            <a:endParaRPr lang="en-US" dirty="0"/>
          </a:p>
        </p:txBody>
      </p:sp>
    </p:spTree>
    <p:extLst>
      <p:ext uri="{BB962C8B-B14F-4D97-AF65-F5344CB8AC3E}">
        <p14:creationId xmlns:p14="http://schemas.microsoft.com/office/powerpoint/2010/main" val="2166208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5"/>
                </a:solidFill>
              </a:rPr>
              <a:t>Thesis:</a:t>
            </a:r>
            <a:r>
              <a:rPr lang="en-US" sz="2400" dirty="0" smtClean="0"/>
              <a:t> My </a:t>
            </a:r>
            <a:r>
              <a:rPr lang="en-US" sz="2400" dirty="0"/>
              <a:t>belief is that making school environments more </a:t>
            </a:r>
            <a:r>
              <a:rPr lang="en-US" sz="2400" i="1" dirty="0"/>
              <a:t>socially </a:t>
            </a:r>
            <a:r>
              <a:rPr lang="en-US" sz="2400" dirty="0"/>
              <a:t>engaging would prepare students for the future.</a:t>
            </a:r>
            <a:br>
              <a:rPr lang="en-US" sz="2400" dirty="0"/>
            </a:br>
            <a:endParaRPr lang="en-US" sz="2400" dirty="0"/>
          </a:p>
        </p:txBody>
      </p:sp>
      <p:sp>
        <p:nvSpPr>
          <p:cNvPr id="3" name="Content Placeholder 2"/>
          <p:cNvSpPr>
            <a:spLocks noGrp="1"/>
          </p:cNvSpPr>
          <p:nvPr>
            <p:ph idx="1"/>
          </p:nvPr>
        </p:nvSpPr>
        <p:spPr>
          <a:xfrm>
            <a:off x="457200" y="1296538"/>
            <a:ext cx="8229600" cy="4829626"/>
          </a:xfrm>
        </p:spPr>
        <p:txBody>
          <a:bodyPr>
            <a:normAutofit fontScale="77500" lnSpcReduction="20000"/>
          </a:bodyPr>
          <a:lstStyle/>
          <a:p>
            <a:pPr marL="0" indent="0">
              <a:buNone/>
            </a:pPr>
            <a:r>
              <a:rPr lang="en-US" dirty="0" smtClean="0"/>
              <a:t>	One </a:t>
            </a:r>
            <a:r>
              <a:rPr lang="en-US" dirty="0"/>
              <a:t>change that can be implemented is developing better communication skills</a:t>
            </a:r>
            <a:r>
              <a:rPr lang="en-US" dirty="0" smtClean="0"/>
              <a:t>. In a traditional setting, schools today have students sitting in desks and taking notes on the lesson that has been put up on the board. Many think that this option is superior to others, but I think otherwise. Letting students socialize and giving them group activities to liven up the school setting and make every day lectures more fun and engaging rather than just isolating each student. According to Wallis and Steptoe, they quoted “Most innovations today involve large teams of people.” In other words, many jobs today value communication skills even if you are better off on your own. Therefore, developing better communication skills will benefit the school environment and make students get more involved in school.</a:t>
            </a:r>
            <a:endParaRPr lang="en-US" dirty="0"/>
          </a:p>
        </p:txBody>
      </p:sp>
    </p:spTree>
    <p:extLst>
      <p:ext uri="{BB962C8B-B14F-4D97-AF65-F5344CB8AC3E}">
        <p14:creationId xmlns:p14="http://schemas.microsoft.com/office/powerpoint/2010/main" val="260504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2830"/>
            <a:ext cx="8229600" cy="6003333"/>
          </a:xfrm>
        </p:spPr>
        <p:txBody>
          <a:bodyPr>
            <a:normAutofit fontScale="77500" lnSpcReduction="20000"/>
          </a:bodyPr>
          <a:lstStyle/>
          <a:p>
            <a:pPr marL="0" indent="0">
              <a:buNone/>
            </a:pPr>
            <a:r>
              <a:rPr lang="en-US" dirty="0" smtClean="0"/>
              <a:t>	One </a:t>
            </a:r>
            <a:r>
              <a:rPr lang="en-US" dirty="0"/>
              <a:t>change that can be implemented is </a:t>
            </a:r>
            <a:r>
              <a:rPr lang="en-US" dirty="0">
                <a:solidFill>
                  <a:schemeClr val="accent5"/>
                </a:solidFill>
              </a:rPr>
              <a:t>developing </a:t>
            </a:r>
            <a:r>
              <a:rPr lang="en-US" dirty="0" smtClean="0">
                <a:solidFill>
                  <a:schemeClr val="accent5"/>
                </a:solidFill>
              </a:rPr>
              <a:t>activities to help students gain </a:t>
            </a:r>
            <a:r>
              <a:rPr lang="en-US" dirty="0" smtClean="0"/>
              <a:t>better </a:t>
            </a:r>
            <a:r>
              <a:rPr lang="en-US" dirty="0"/>
              <a:t>communication skills. In a traditional setting, schools today have students sitting in desks and taking notes on the lesson that has been put up on the board. Many think that this option is superior to others, but I think otherwise. Letting students socialize and giving them group activities to liven up the school setting and make every day lectures more fun and engaging rather than just isolating each student. </a:t>
            </a:r>
            <a:r>
              <a:rPr lang="en-US" b="1" dirty="0" smtClean="0">
                <a:solidFill>
                  <a:schemeClr val="accent5"/>
                </a:solidFill>
              </a:rPr>
              <a:t>For example, </a:t>
            </a:r>
            <a:r>
              <a:rPr lang="en-US" dirty="0" smtClean="0">
                <a:solidFill>
                  <a:schemeClr val="accent5"/>
                </a:solidFill>
              </a:rPr>
              <a:t>when students break up into smaller groups, they have to work out on their own how to listen and lead each other appropriately. They learn how to respect their peers by discussing texts or testing their individual theories and being able to revise their own ideas accordingly. They learn to verbally argue their own ideas, which can also help with writing their arguments well in a written essay. Group work is only one way classroom activities could improve communication skills and create a more socially and intellectually engaged educational environment. </a:t>
            </a:r>
          </a:p>
          <a:p>
            <a:pPr marL="0" indent="0">
              <a:buNone/>
            </a:pPr>
            <a:r>
              <a:rPr lang="en-US" dirty="0" smtClean="0"/>
              <a:t>	</a:t>
            </a:r>
            <a:endParaRPr lang="en-US" dirty="0"/>
          </a:p>
        </p:txBody>
      </p:sp>
    </p:spTree>
    <p:extLst>
      <p:ext uri="{BB962C8B-B14F-4D97-AF65-F5344CB8AC3E}">
        <p14:creationId xmlns:p14="http://schemas.microsoft.com/office/powerpoint/2010/main" val="13009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0030" y="3412"/>
            <a:ext cx="8229600" cy="4525963"/>
          </a:xfrm>
        </p:spPr>
        <p:txBody>
          <a:bodyPr/>
          <a:lstStyle/>
          <a:p>
            <a:pPr marL="0" indent="0">
              <a:buNone/>
            </a:pPr>
            <a:endParaRPr lang="en-US" sz="2400" dirty="0" smtClean="0">
              <a:solidFill>
                <a:schemeClr val="accent5"/>
              </a:solidFill>
            </a:endParaRPr>
          </a:p>
          <a:p>
            <a:pPr marL="0" indent="0">
              <a:buNone/>
            </a:pPr>
            <a:endParaRPr lang="en-US" sz="2400" dirty="0">
              <a:solidFill>
                <a:schemeClr val="accent5"/>
              </a:solidFill>
            </a:endParaRPr>
          </a:p>
          <a:p>
            <a:pPr marL="0" indent="0">
              <a:buNone/>
            </a:pPr>
            <a:r>
              <a:rPr lang="en-US" sz="2400" dirty="0" smtClean="0">
                <a:solidFill>
                  <a:schemeClr val="accent5"/>
                </a:solidFill>
              </a:rPr>
              <a:t>With a different transition, the relationship to the text could continue in a separate paragraph. Here is the original:</a:t>
            </a:r>
          </a:p>
          <a:p>
            <a:pPr marL="0" indent="0">
              <a:buNone/>
            </a:pPr>
            <a:r>
              <a:rPr lang="en-US" sz="2400" dirty="0" smtClean="0"/>
              <a:t>	According </a:t>
            </a:r>
            <a:r>
              <a:rPr lang="en-US" sz="2400" dirty="0"/>
              <a:t>to Wallis and Steptoe, they quoted “Most innovations today involve large teams of people.” In other words, many jobs today value communication skills even if you are better off on your own. Therefore, developing better communication skills will benefit the school environment and make students get more involved in school.</a:t>
            </a:r>
          </a:p>
          <a:p>
            <a:endParaRPr lang="en-US" dirty="0"/>
          </a:p>
        </p:txBody>
      </p:sp>
    </p:spTree>
    <p:extLst>
      <p:ext uri="{BB962C8B-B14F-4D97-AF65-F5344CB8AC3E}">
        <p14:creationId xmlns:p14="http://schemas.microsoft.com/office/powerpoint/2010/main" val="3684924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81083"/>
            <a:ext cx="8229600" cy="4525963"/>
          </a:xfrm>
        </p:spPr>
        <p:txBody>
          <a:bodyPr>
            <a:normAutofit fontScale="77500" lnSpcReduction="20000"/>
          </a:bodyPr>
          <a:lstStyle/>
          <a:p>
            <a:pPr marL="0" indent="0">
              <a:buNone/>
            </a:pPr>
            <a:r>
              <a:rPr lang="en-US" dirty="0" smtClean="0"/>
              <a:t>	In their essay, Wallis and Steptoe also stress the importance of creating opportunities for students to engage more in social activities, part because this prepares students for the future. Wallis </a:t>
            </a:r>
            <a:r>
              <a:rPr lang="en-US" dirty="0"/>
              <a:t>and </a:t>
            </a:r>
            <a:r>
              <a:rPr lang="en-US" dirty="0" smtClean="0"/>
              <a:t>Steptoe quoted</a:t>
            </a:r>
            <a:r>
              <a:rPr lang="en-US" b="1" dirty="0" smtClean="0">
                <a:solidFill>
                  <a:schemeClr val="accent5"/>
                </a:solidFill>
              </a:rPr>
              <a:t>,</a:t>
            </a:r>
            <a:r>
              <a:rPr lang="en-US" dirty="0" smtClean="0"/>
              <a:t> </a:t>
            </a:r>
            <a:r>
              <a:rPr lang="en-US" dirty="0"/>
              <a:t>“Most innovations today involve large teams of people.” In other words, many jobs today value communication skills even if you are better off on your own. Therefore, developing better communication skills will benefit the school environment and make students get more involved in school</a:t>
            </a:r>
            <a:r>
              <a:rPr lang="en-US" dirty="0" smtClean="0"/>
              <a:t>.</a:t>
            </a:r>
          </a:p>
          <a:p>
            <a:pPr marL="0" indent="0">
              <a:buNone/>
            </a:pPr>
            <a:endParaRPr lang="en-US" dirty="0"/>
          </a:p>
          <a:p>
            <a:pPr marL="0" indent="0" algn="ctr">
              <a:buNone/>
            </a:pPr>
            <a:r>
              <a:rPr lang="en-US" dirty="0" smtClean="0">
                <a:solidFill>
                  <a:schemeClr val="accent5"/>
                </a:solidFill>
              </a:rPr>
              <a:t>(Note the sentence tag)</a:t>
            </a:r>
          </a:p>
          <a:p>
            <a:pPr marL="0" indent="0" algn="ctr">
              <a:buNone/>
            </a:pPr>
            <a:r>
              <a:rPr lang="en-US" dirty="0" smtClean="0">
                <a:solidFill>
                  <a:schemeClr val="accent5"/>
                </a:solidFill>
              </a:rPr>
              <a:t>Next. . .</a:t>
            </a:r>
            <a:endParaRPr lang="en-US" dirty="0">
              <a:solidFill>
                <a:schemeClr val="accent5"/>
              </a:solidFill>
            </a:endParaRPr>
          </a:p>
          <a:p>
            <a:endParaRPr lang="en-US" dirty="0"/>
          </a:p>
        </p:txBody>
      </p:sp>
    </p:spTree>
    <p:extLst>
      <p:ext uri="{BB962C8B-B14F-4D97-AF65-F5344CB8AC3E}">
        <p14:creationId xmlns:p14="http://schemas.microsoft.com/office/powerpoint/2010/main" val="3442070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solidFill>
              </a:rPr>
              <a:t>In-Text Citations</a:t>
            </a:r>
            <a:endParaRPr lang="en-US" dirty="0">
              <a:solidFill>
                <a:schemeClr val="accent5"/>
              </a:solidFill>
            </a:endParaRPr>
          </a:p>
        </p:txBody>
      </p:sp>
      <p:sp>
        <p:nvSpPr>
          <p:cNvPr id="3" name="Content Placeholder 2"/>
          <p:cNvSpPr>
            <a:spLocks noGrp="1"/>
          </p:cNvSpPr>
          <p:nvPr>
            <p:ph idx="1"/>
          </p:nvPr>
        </p:nvSpPr>
        <p:spPr/>
        <p:txBody>
          <a:bodyPr/>
          <a:lstStyle/>
          <a:p>
            <a:pPr marL="0" indent="0">
              <a:buNone/>
            </a:pPr>
            <a:r>
              <a:rPr lang="en-US" dirty="0" smtClean="0"/>
              <a:t>Since this is a source that comes from a printed textbook, you must have page numbers. Find this reference in your textbook. On which page do Wallis and Steptoe “quote” the following line:</a:t>
            </a:r>
          </a:p>
          <a:p>
            <a:pPr marL="0" indent="0">
              <a:buNone/>
            </a:pPr>
            <a:r>
              <a:rPr lang="en-US" dirty="0"/>
              <a:t>“Most innovations today involve large teams of people.”</a:t>
            </a:r>
            <a:endParaRPr lang="en-US" dirty="0" smtClean="0"/>
          </a:p>
          <a:p>
            <a:pPr marL="0" indent="0">
              <a:buNone/>
            </a:pPr>
            <a:endParaRPr lang="en-US" dirty="0"/>
          </a:p>
        </p:txBody>
      </p:sp>
    </p:spTree>
    <p:extLst>
      <p:ext uri="{BB962C8B-B14F-4D97-AF65-F5344CB8AC3E}">
        <p14:creationId xmlns:p14="http://schemas.microsoft.com/office/powerpoint/2010/main" val="441242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TotalTime>
  <Words>351</Words>
  <Application>Microsoft Office PowerPoint</Application>
  <PresentationFormat>On-screen Show (4:3)</PresentationFormat>
  <Paragraphs>60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The FIX:  Nov. 23, 2015 Integrating Sources and Using In-Text Citations </vt:lpstr>
      <vt:lpstr>Essay #1</vt:lpstr>
      <vt:lpstr> How could the thesis statement be clearer? </vt:lpstr>
      <vt:lpstr>PowerPoint Presentation</vt:lpstr>
      <vt:lpstr>Thesis: My belief is that making school environments more socially engaging would prepare students for the future. </vt:lpstr>
      <vt:lpstr>PowerPoint Presentation</vt:lpstr>
      <vt:lpstr>PowerPoint Presentation</vt:lpstr>
      <vt:lpstr>PowerPoint Presentation</vt:lpstr>
      <vt:lpstr>In-Text Citations</vt:lpstr>
      <vt:lpstr>Page 119! How and where do we add this information?</vt:lpstr>
      <vt:lpstr>PowerPoint Presentation</vt:lpstr>
      <vt:lpstr>PowerPoint Presentation</vt:lpstr>
      <vt:lpstr>PowerPoint Presentation</vt:lpstr>
      <vt:lpstr>PowerPoint Presentation</vt:lpstr>
      <vt:lpstr>PowerPoint Presentation</vt:lpstr>
      <vt:lpstr>The Fix: Thesis Statement</vt:lpstr>
      <vt:lpstr>The Fix: Body Paragraph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FIX: Sept. 25, 2015</dc:title>
  <dc:creator>JENNIFER SEARS</dc:creator>
  <cp:lastModifiedBy>Jennifer Sears</cp:lastModifiedBy>
  <cp:revision>13</cp:revision>
  <dcterms:created xsi:type="dcterms:W3CDTF">2015-09-25T12:01:20Z</dcterms:created>
  <dcterms:modified xsi:type="dcterms:W3CDTF">2015-11-20T19:16:43Z</dcterms:modified>
</cp:coreProperties>
</file>