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2"/>
  </p:sldMasterIdLst>
  <p:sldIdLst>
    <p:sldId id="257" r:id="rId3"/>
    <p:sldId id="258" r:id="rId4"/>
    <p:sldId id="286" r:id="rId5"/>
    <p:sldId id="259" r:id="rId6"/>
    <p:sldId id="260" r:id="rId7"/>
    <p:sldId id="285" r:id="rId8"/>
    <p:sldId id="261" r:id="rId9"/>
    <p:sldId id="284" r:id="rId10"/>
    <p:sldId id="273" r:id="rId11"/>
    <p:sldId id="274" r:id="rId12"/>
    <p:sldId id="275" r:id="rId13"/>
    <p:sldId id="269" r:id="rId14"/>
    <p:sldId id="263" r:id="rId15"/>
    <p:sldId id="268" r:id="rId16"/>
    <p:sldId id="264" r:id="rId17"/>
    <p:sldId id="277" r:id="rId18"/>
    <p:sldId id="278" r:id="rId19"/>
    <p:sldId id="265" r:id="rId20"/>
    <p:sldId id="266" r:id="rId21"/>
    <p:sldId id="267" r:id="rId22"/>
    <p:sldId id="280" r:id="rId23"/>
    <p:sldId id="281" r:id="rId24"/>
    <p:sldId id="270" r:id="rId25"/>
    <p:sldId id="271" r:id="rId26"/>
    <p:sldId id="27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BA279-99C2-4FF8-9994-F407976F79F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EE6D1-465C-477D-B261-6EDFD373BF35}">
      <dgm:prSet phldrT="[Text]"/>
      <dgm:spPr/>
      <dgm:t>
        <a:bodyPr/>
        <a:lstStyle/>
        <a:p>
          <a:r>
            <a:rPr lang="en-US" dirty="0" smtClean="0"/>
            <a:t>President</a:t>
          </a:r>
          <a:endParaRPr lang="en-US" dirty="0"/>
        </a:p>
      </dgm:t>
    </dgm:pt>
    <dgm:pt modelId="{F2B1E6E9-D1E3-4492-B050-645A3A9C3ADA}" type="parTrans" cxnId="{9A805D20-BCE7-4EB4-8C08-62A7288DEFB7}">
      <dgm:prSet/>
      <dgm:spPr/>
      <dgm:t>
        <a:bodyPr/>
        <a:lstStyle/>
        <a:p>
          <a:endParaRPr lang="en-US"/>
        </a:p>
      </dgm:t>
    </dgm:pt>
    <dgm:pt modelId="{72518931-1A0B-4355-B75D-5BF254E28E23}" type="sibTrans" cxnId="{9A805D20-BCE7-4EB4-8C08-62A7288DEFB7}">
      <dgm:prSet/>
      <dgm:spPr/>
      <dgm:t>
        <a:bodyPr/>
        <a:lstStyle/>
        <a:p>
          <a:endParaRPr lang="en-US"/>
        </a:p>
      </dgm:t>
    </dgm:pt>
    <dgm:pt modelId="{C9415CC7-1D76-4804-836E-C43BCC8CC30C}">
      <dgm:prSet phldrT="[Text]"/>
      <dgm:spPr/>
      <dgm:t>
        <a:bodyPr/>
        <a:lstStyle/>
        <a:p>
          <a:r>
            <a:rPr lang="en-US" dirty="0" smtClean="0"/>
            <a:t>Vice President</a:t>
          </a:r>
          <a:endParaRPr lang="en-US" dirty="0"/>
        </a:p>
      </dgm:t>
    </dgm:pt>
    <dgm:pt modelId="{9CB5ACD6-1584-4A78-9739-B0BB421A75C8}" type="parTrans" cxnId="{10A93579-CF3A-4586-AB0F-758885B414A3}">
      <dgm:prSet/>
      <dgm:spPr/>
      <dgm:t>
        <a:bodyPr/>
        <a:lstStyle/>
        <a:p>
          <a:endParaRPr lang="en-US"/>
        </a:p>
      </dgm:t>
    </dgm:pt>
    <dgm:pt modelId="{E9B593CC-BCC0-4C68-867D-2B6D5F96B081}" type="sibTrans" cxnId="{10A93579-CF3A-4586-AB0F-758885B414A3}">
      <dgm:prSet/>
      <dgm:spPr/>
      <dgm:t>
        <a:bodyPr/>
        <a:lstStyle/>
        <a:p>
          <a:endParaRPr lang="en-US"/>
        </a:p>
      </dgm:t>
    </dgm:pt>
    <dgm:pt modelId="{E05F2896-3CF8-4FD1-80B1-ADC406AD7CF9}">
      <dgm:prSet phldrT="[Text]"/>
      <dgm:spPr/>
      <dgm:t>
        <a:bodyPr/>
        <a:lstStyle/>
        <a:p>
          <a:r>
            <a:rPr lang="en-US" dirty="0" smtClean="0"/>
            <a:t>Director of Clinicians</a:t>
          </a:r>
          <a:endParaRPr lang="en-US" dirty="0"/>
        </a:p>
      </dgm:t>
    </dgm:pt>
    <dgm:pt modelId="{839F0A37-E7F9-4F2C-873B-ECC107E7BF7D}" type="parTrans" cxnId="{B9D1972C-C87D-4032-8A52-1B198E45A7DA}">
      <dgm:prSet/>
      <dgm:spPr/>
      <dgm:t>
        <a:bodyPr/>
        <a:lstStyle/>
        <a:p>
          <a:endParaRPr lang="en-US"/>
        </a:p>
      </dgm:t>
    </dgm:pt>
    <dgm:pt modelId="{17453259-526F-4039-BCE9-B6D5212DD1E1}" type="sibTrans" cxnId="{B9D1972C-C87D-4032-8A52-1B198E45A7DA}">
      <dgm:prSet/>
      <dgm:spPr/>
      <dgm:t>
        <a:bodyPr/>
        <a:lstStyle/>
        <a:p>
          <a:endParaRPr lang="en-US"/>
        </a:p>
      </dgm:t>
    </dgm:pt>
    <dgm:pt modelId="{3DBAA6AC-70A6-4903-AC06-B7F3951E7412}">
      <dgm:prSet phldrT="[Text]"/>
      <dgm:spPr/>
      <dgm:t>
        <a:bodyPr/>
        <a:lstStyle/>
        <a:p>
          <a:r>
            <a:rPr lang="en-US" dirty="0" smtClean="0"/>
            <a:t>Director of Services</a:t>
          </a:r>
          <a:endParaRPr lang="en-US" dirty="0"/>
        </a:p>
      </dgm:t>
    </dgm:pt>
    <dgm:pt modelId="{DAAB3653-5774-4950-9865-953149C87DD8}" type="parTrans" cxnId="{60282025-FED9-492D-9FBC-36562B4E2A55}">
      <dgm:prSet/>
      <dgm:spPr/>
      <dgm:t>
        <a:bodyPr/>
        <a:lstStyle/>
        <a:p>
          <a:endParaRPr lang="en-US"/>
        </a:p>
      </dgm:t>
    </dgm:pt>
    <dgm:pt modelId="{5F510140-6601-4F7F-8206-82B55D0429ED}" type="sibTrans" cxnId="{60282025-FED9-492D-9FBC-36562B4E2A55}">
      <dgm:prSet/>
      <dgm:spPr/>
      <dgm:t>
        <a:bodyPr/>
        <a:lstStyle/>
        <a:p>
          <a:endParaRPr lang="en-US"/>
        </a:p>
      </dgm:t>
    </dgm:pt>
    <dgm:pt modelId="{A22A3A33-A1F9-42A2-8696-734604E3526A}">
      <dgm:prSet phldrT="[Text]"/>
      <dgm:spPr/>
      <dgm:t>
        <a:bodyPr/>
        <a:lstStyle/>
        <a:p>
          <a:r>
            <a:rPr lang="en-US" dirty="0" smtClean="0"/>
            <a:t>Nursing Supervisors</a:t>
          </a:r>
          <a:endParaRPr lang="en-US" dirty="0"/>
        </a:p>
      </dgm:t>
    </dgm:pt>
    <dgm:pt modelId="{DC8BA90E-DCD6-49C8-836C-FDC17BA3E438}" type="parTrans" cxnId="{6BF5DF0A-76A6-4E2B-80B5-735C517ECEF6}">
      <dgm:prSet/>
      <dgm:spPr/>
      <dgm:t>
        <a:bodyPr/>
        <a:lstStyle/>
        <a:p>
          <a:endParaRPr lang="en-US"/>
        </a:p>
      </dgm:t>
    </dgm:pt>
    <dgm:pt modelId="{76C077D1-9F49-4D55-94AC-A77EF5978D66}" type="sibTrans" cxnId="{6BF5DF0A-76A6-4E2B-80B5-735C517ECEF6}">
      <dgm:prSet/>
      <dgm:spPr/>
      <dgm:t>
        <a:bodyPr/>
        <a:lstStyle/>
        <a:p>
          <a:endParaRPr lang="en-US"/>
        </a:p>
      </dgm:t>
    </dgm:pt>
    <dgm:pt modelId="{ABA8F470-76C9-4CA8-BB9A-E7817ECB6038}" type="pres">
      <dgm:prSet presAssocID="{E7CBA279-99C2-4FF8-9994-F407976F79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F0457D-1825-4EB3-8D4C-719717B6C9E8}" type="pres">
      <dgm:prSet presAssocID="{CDEEE6D1-465C-477D-B261-6EDFD373BF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F971A-7D21-41F7-A344-E53A168F978C}" type="pres">
      <dgm:prSet presAssocID="{72518931-1A0B-4355-B75D-5BF254E28E2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73AB16A-DB8A-43EF-8792-5566A607D48E}" type="pres">
      <dgm:prSet presAssocID="{72518931-1A0B-4355-B75D-5BF254E28E2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BB5FC8E-7E83-4226-9ED9-7DD9CD439553}" type="pres">
      <dgm:prSet presAssocID="{C9415CC7-1D76-4804-836E-C43BCC8CC30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5EE3B-4CD5-4DC2-B734-2E7FCA45EAF5}" type="pres">
      <dgm:prSet presAssocID="{E9B593CC-BCC0-4C68-867D-2B6D5F96B08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6FD385B-9A54-43C8-AAC8-0561D0FDEA88}" type="pres">
      <dgm:prSet presAssocID="{E9B593CC-BCC0-4C68-867D-2B6D5F96B08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28CB939-19EF-48A6-97F9-1799CA040E02}" type="pres">
      <dgm:prSet presAssocID="{E05F2896-3CF8-4FD1-80B1-ADC406AD7C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8BDD2-37DD-4393-A484-A42CA859450E}" type="pres">
      <dgm:prSet presAssocID="{17453259-526F-4039-BCE9-B6D5212DD1E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6550380-CFF8-49F5-A999-99F3EBEFF755}" type="pres">
      <dgm:prSet presAssocID="{17453259-526F-4039-BCE9-B6D5212DD1E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59B2CB1-94FA-4AEC-A0C4-C17CE318BDFE}" type="pres">
      <dgm:prSet presAssocID="{3DBAA6AC-70A6-4903-AC06-B7F3951E74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E02E3-1E67-445F-9AE8-DA362FEC9D79}" type="pres">
      <dgm:prSet presAssocID="{5F510140-6601-4F7F-8206-82B55D0429E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603A090-8741-4543-B728-4F5F02C82668}" type="pres">
      <dgm:prSet presAssocID="{5F510140-6601-4F7F-8206-82B55D0429E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F37FD1B-B52D-4328-901F-373A6139BA2C}" type="pres">
      <dgm:prSet presAssocID="{A22A3A33-A1F9-42A2-8696-734604E352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583D1-7ED0-44A6-BE27-96EEF4138C5D}" type="pres">
      <dgm:prSet presAssocID="{76C077D1-9F49-4D55-94AC-A77EF5978D6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6E02D88-94EA-461B-9328-9D92074ED248}" type="pres">
      <dgm:prSet presAssocID="{76C077D1-9F49-4D55-94AC-A77EF5978D6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9D1972C-C87D-4032-8A52-1B198E45A7DA}" srcId="{E7CBA279-99C2-4FF8-9994-F407976F79FE}" destId="{E05F2896-3CF8-4FD1-80B1-ADC406AD7CF9}" srcOrd="2" destOrd="0" parTransId="{839F0A37-E7F9-4F2C-873B-ECC107E7BF7D}" sibTransId="{17453259-526F-4039-BCE9-B6D5212DD1E1}"/>
    <dgm:cxn modelId="{A49A998F-99A1-42F0-9B34-7D031B256504}" type="presOf" srcId="{17453259-526F-4039-BCE9-B6D5212DD1E1}" destId="{56550380-CFF8-49F5-A999-99F3EBEFF755}" srcOrd="1" destOrd="0" presId="urn:microsoft.com/office/officeart/2005/8/layout/cycle7"/>
    <dgm:cxn modelId="{CC4A1A39-6A3D-4193-8D49-FB2050E55058}" type="presOf" srcId="{E9B593CC-BCC0-4C68-867D-2B6D5F96B081}" destId="{6C45EE3B-4CD5-4DC2-B734-2E7FCA45EAF5}" srcOrd="0" destOrd="0" presId="urn:microsoft.com/office/officeart/2005/8/layout/cycle7"/>
    <dgm:cxn modelId="{10A93579-CF3A-4586-AB0F-758885B414A3}" srcId="{E7CBA279-99C2-4FF8-9994-F407976F79FE}" destId="{C9415CC7-1D76-4804-836E-C43BCC8CC30C}" srcOrd="1" destOrd="0" parTransId="{9CB5ACD6-1584-4A78-9739-B0BB421A75C8}" sibTransId="{E9B593CC-BCC0-4C68-867D-2B6D5F96B081}"/>
    <dgm:cxn modelId="{0AA56B71-45AE-47AB-84CC-D3F07B7E1AC4}" type="presOf" srcId="{17453259-526F-4039-BCE9-B6D5212DD1E1}" destId="{9078BDD2-37DD-4393-A484-A42CA859450E}" srcOrd="0" destOrd="0" presId="urn:microsoft.com/office/officeart/2005/8/layout/cycle7"/>
    <dgm:cxn modelId="{93E918FF-131E-44E3-ABCC-6E2EBCCF20DB}" type="presOf" srcId="{72518931-1A0B-4355-B75D-5BF254E28E23}" destId="{0F7F971A-7D21-41F7-A344-E53A168F978C}" srcOrd="0" destOrd="0" presId="urn:microsoft.com/office/officeart/2005/8/layout/cycle7"/>
    <dgm:cxn modelId="{34D8085B-A61C-46A0-A646-C526400864F2}" type="presOf" srcId="{E9B593CC-BCC0-4C68-867D-2B6D5F96B081}" destId="{16FD385B-9A54-43C8-AAC8-0561D0FDEA88}" srcOrd="1" destOrd="0" presId="urn:microsoft.com/office/officeart/2005/8/layout/cycle7"/>
    <dgm:cxn modelId="{11C925E7-61BB-4667-B619-BE554A8E743B}" type="presOf" srcId="{A22A3A33-A1F9-42A2-8696-734604E3526A}" destId="{6F37FD1B-B52D-4328-901F-373A6139BA2C}" srcOrd="0" destOrd="0" presId="urn:microsoft.com/office/officeart/2005/8/layout/cycle7"/>
    <dgm:cxn modelId="{6AF5C185-19EA-4B64-827E-0F770EC7C937}" type="presOf" srcId="{76C077D1-9F49-4D55-94AC-A77EF5978D66}" destId="{16E02D88-94EA-461B-9328-9D92074ED248}" srcOrd="1" destOrd="0" presId="urn:microsoft.com/office/officeart/2005/8/layout/cycle7"/>
    <dgm:cxn modelId="{60282025-FED9-492D-9FBC-36562B4E2A55}" srcId="{E7CBA279-99C2-4FF8-9994-F407976F79FE}" destId="{3DBAA6AC-70A6-4903-AC06-B7F3951E7412}" srcOrd="3" destOrd="0" parTransId="{DAAB3653-5774-4950-9865-953149C87DD8}" sibTransId="{5F510140-6601-4F7F-8206-82B55D0429ED}"/>
    <dgm:cxn modelId="{21513E80-F938-41AC-8A1B-89471BF92E8B}" type="presOf" srcId="{C9415CC7-1D76-4804-836E-C43BCC8CC30C}" destId="{7BB5FC8E-7E83-4226-9ED9-7DD9CD439553}" srcOrd="0" destOrd="0" presId="urn:microsoft.com/office/officeart/2005/8/layout/cycle7"/>
    <dgm:cxn modelId="{BE68FF83-D01F-4F4A-AB17-6A6776516F02}" type="presOf" srcId="{72518931-1A0B-4355-B75D-5BF254E28E23}" destId="{C73AB16A-DB8A-43EF-8792-5566A607D48E}" srcOrd="1" destOrd="0" presId="urn:microsoft.com/office/officeart/2005/8/layout/cycle7"/>
    <dgm:cxn modelId="{B09AA1C2-BE4B-407F-BDA6-610A50E3C3CA}" type="presOf" srcId="{76C077D1-9F49-4D55-94AC-A77EF5978D66}" destId="{FE7583D1-7ED0-44A6-BE27-96EEF4138C5D}" srcOrd="0" destOrd="0" presId="urn:microsoft.com/office/officeart/2005/8/layout/cycle7"/>
    <dgm:cxn modelId="{830C79C2-3BBE-4B79-8A17-9CD35A7547AE}" type="presOf" srcId="{5F510140-6601-4F7F-8206-82B55D0429ED}" destId="{E603A090-8741-4543-B728-4F5F02C82668}" srcOrd="1" destOrd="0" presId="urn:microsoft.com/office/officeart/2005/8/layout/cycle7"/>
    <dgm:cxn modelId="{9A805D20-BCE7-4EB4-8C08-62A7288DEFB7}" srcId="{E7CBA279-99C2-4FF8-9994-F407976F79FE}" destId="{CDEEE6D1-465C-477D-B261-6EDFD373BF35}" srcOrd="0" destOrd="0" parTransId="{F2B1E6E9-D1E3-4492-B050-645A3A9C3ADA}" sibTransId="{72518931-1A0B-4355-B75D-5BF254E28E23}"/>
    <dgm:cxn modelId="{294D5A10-4F87-4C8A-BBB8-887182882197}" type="presOf" srcId="{E05F2896-3CF8-4FD1-80B1-ADC406AD7CF9}" destId="{728CB939-19EF-48A6-97F9-1799CA040E02}" srcOrd="0" destOrd="0" presId="urn:microsoft.com/office/officeart/2005/8/layout/cycle7"/>
    <dgm:cxn modelId="{83AAE528-5A84-4EF3-89A4-8264CD6D0A33}" type="presOf" srcId="{E7CBA279-99C2-4FF8-9994-F407976F79FE}" destId="{ABA8F470-76C9-4CA8-BB9A-E7817ECB6038}" srcOrd="0" destOrd="0" presId="urn:microsoft.com/office/officeart/2005/8/layout/cycle7"/>
    <dgm:cxn modelId="{6BF5DF0A-76A6-4E2B-80B5-735C517ECEF6}" srcId="{E7CBA279-99C2-4FF8-9994-F407976F79FE}" destId="{A22A3A33-A1F9-42A2-8696-734604E3526A}" srcOrd="4" destOrd="0" parTransId="{DC8BA90E-DCD6-49C8-836C-FDC17BA3E438}" sibTransId="{76C077D1-9F49-4D55-94AC-A77EF5978D66}"/>
    <dgm:cxn modelId="{3A9226CD-539E-4F3E-BB2D-986DE253A38A}" type="presOf" srcId="{3DBAA6AC-70A6-4903-AC06-B7F3951E7412}" destId="{A59B2CB1-94FA-4AEC-A0C4-C17CE318BDFE}" srcOrd="0" destOrd="0" presId="urn:microsoft.com/office/officeart/2005/8/layout/cycle7"/>
    <dgm:cxn modelId="{C3996773-1F5D-4152-8067-20933E3955DC}" type="presOf" srcId="{5F510140-6601-4F7F-8206-82B55D0429ED}" destId="{645E02E3-1E67-445F-9AE8-DA362FEC9D79}" srcOrd="0" destOrd="0" presId="urn:microsoft.com/office/officeart/2005/8/layout/cycle7"/>
    <dgm:cxn modelId="{1FC633C8-45B0-415A-BF4E-CC1772F94546}" type="presOf" srcId="{CDEEE6D1-465C-477D-B261-6EDFD373BF35}" destId="{FCF0457D-1825-4EB3-8D4C-719717B6C9E8}" srcOrd="0" destOrd="0" presId="urn:microsoft.com/office/officeart/2005/8/layout/cycle7"/>
    <dgm:cxn modelId="{2DC33D95-B559-41A3-8BE5-AA32A8A4E969}" type="presParOf" srcId="{ABA8F470-76C9-4CA8-BB9A-E7817ECB6038}" destId="{FCF0457D-1825-4EB3-8D4C-719717B6C9E8}" srcOrd="0" destOrd="0" presId="urn:microsoft.com/office/officeart/2005/8/layout/cycle7"/>
    <dgm:cxn modelId="{C590C4D6-86E4-4309-A09A-0840EE2738F2}" type="presParOf" srcId="{ABA8F470-76C9-4CA8-BB9A-E7817ECB6038}" destId="{0F7F971A-7D21-41F7-A344-E53A168F978C}" srcOrd="1" destOrd="0" presId="urn:microsoft.com/office/officeart/2005/8/layout/cycle7"/>
    <dgm:cxn modelId="{2C259188-4E45-4E4B-A47A-59C676791645}" type="presParOf" srcId="{0F7F971A-7D21-41F7-A344-E53A168F978C}" destId="{C73AB16A-DB8A-43EF-8792-5566A607D48E}" srcOrd="0" destOrd="0" presId="urn:microsoft.com/office/officeart/2005/8/layout/cycle7"/>
    <dgm:cxn modelId="{9D3F3E5A-710E-47B2-8C88-BDDCD6FC3751}" type="presParOf" srcId="{ABA8F470-76C9-4CA8-BB9A-E7817ECB6038}" destId="{7BB5FC8E-7E83-4226-9ED9-7DD9CD439553}" srcOrd="2" destOrd="0" presId="urn:microsoft.com/office/officeart/2005/8/layout/cycle7"/>
    <dgm:cxn modelId="{7EFF6BFE-DB6D-49CF-AC8B-9D5555DBDC22}" type="presParOf" srcId="{ABA8F470-76C9-4CA8-BB9A-E7817ECB6038}" destId="{6C45EE3B-4CD5-4DC2-B734-2E7FCA45EAF5}" srcOrd="3" destOrd="0" presId="urn:microsoft.com/office/officeart/2005/8/layout/cycle7"/>
    <dgm:cxn modelId="{3697880C-5214-4F3E-B4CC-9EE5B44D5831}" type="presParOf" srcId="{6C45EE3B-4CD5-4DC2-B734-2E7FCA45EAF5}" destId="{16FD385B-9A54-43C8-AAC8-0561D0FDEA88}" srcOrd="0" destOrd="0" presId="urn:microsoft.com/office/officeart/2005/8/layout/cycle7"/>
    <dgm:cxn modelId="{00AC754D-C49D-48AE-AAEA-D10E60D01AAB}" type="presParOf" srcId="{ABA8F470-76C9-4CA8-BB9A-E7817ECB6038}" destId="{728CB939-19EF-48A6-97F9-1799CA040E02}" srcOrd="4" destOrd="0" presId="urn:microsoft.com/office/officeart/2005/8/layout/cycle7"/>
    <dgm:cxn modelId="{DAF14A35-89E0-4BBA-8875-99F7A76D8C14}" type="presParOf" srcId="{ABA8F470-76C9-4CA8-BB9A-E7817ECB6038}" destId="{9078BDD2-37DD-4393-A484-A42CA859450E}" srcOrd="5" destOrd="0" presId="urn:microsoft.com/office/officeart/2005/8/layout/cycle7"/>
    <dgm:cxn modelId="{1227CB78-7D8B-45C1-AE04-6458FCF9BE3E}" type="presParOf" srcId="{9078BDD2-37DD-4393-A484-A42CA859450E}" destId="{56550380-CFF8-49F5-A999-99F3EBEFF755}" srcOrd="0" destOrd="0" presId="urn:microsoft.com/office/officeart/2005/8/layout/cycle7"/>
    <dgm:cxn modelId="{0EA50666-8E85-4F72-BA0D-C61CE4F0548C}" type="presParOf" srcId="{ABA8F470-76C9-4CA8-BB9A-E7817ECB6038}" destId="{A59B2CB1-94FA-4AEC-A0C4-C17CE318BDFE}" srcOrd="6" destOrd="0" presId="urn:microsoft.com/office/officeart/2005/8/layout/cycle7"/>
    <dgm:cxn modelId="{047E6F71-1C9B-4D31-8D46-9906754695EB}" type="presParOf" srcId="{ABA8F470-76C9-4CA8-BB9A-E7817ECB6038}" destId="{645E02E3-1E67-445F-9AE8-DA362FEC9D79}" srcOrd="7" destOrd="0" presId="urn:microsoft.com/office/officeart/2005/8/layout/cycle7"/>
    <dgm:cxn modelId="{37E1E5A6-4E13-4D06-A68D-1397817E9EB1}" type="presParOf" srcId="{645E02E3-1E67-445F-9AE8-DA362FEC9D79}" destId="{E603A090-8741-4543-B728-4F5F02C82668}" srcOrd="0" destOrd="0" presId="urn:microsoft.com/office/officeart/2005/8/layout/cycle7"/>
    <dgm:cxn modelId="{9C995EEA-4D44-466F-8283-1CA81924599F}" type="presParOf" srcId="{ABA8F470-76C9-4CA8-BB9A-E7817ECB6038}" destId="{6F37FD1B-B52D-4328-901F-373A6139BA2C}" srcOrd="8" destOrd="0" presId="urn:microsoft.com/office/officeart/2005/8/layout/cycle7"/>
    <dgm:cxn modelId="{B7F65317-34E9-4C0F-A944-4D0E7A0EFA5C}" type="presParOf" srcId="{ABA8F470-76C9-4CA8-BB9A-E7817ECB6038}" destId="{FE7583D1-7ED0-44A6-BE27-96EEF4138C5D}" srcOrd="9" destOrd="0" presId="urn:microsoft.com/office/officeart/2005/8/layout/cycle7"/>
    <dgm:cxn modelId="{867253B3-27C1-42A8-87D0-AD7ED79DFC9D}" type="presParOf" srcId="{FE7583D1-7ED0-44A6-BE27-96EEF4138C5D}" destId="{16E02D88-94EA-461B-9328-9D92074ED24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AEDAA-F6BA-4B71-966A-2D20469A0F0E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FA3E5-3F59-47CF-A218-81CB9E786C10}">
      <dgm:prSet phldrT="[Text]" custT="1"/>
      <dgm:spPr/>
      <dgm:t>
        <a:bodyPr/>
        <a:lstStyle/>
        <a:p>
          <a:pPr algn="ctr"/>
          <a:r>
            <a:rPr lang="en-US" sz="4000" dirty="0" smtClean="0">
              <a:latin typeface="Baskerville Old Face" panose="02020602080505020303" pitchFamily="18" charset="0"/>
            </a:rPr>
            <a:t>Clients</a:t>
          </a:r>
          <a:endParaRPr lang="en-US" sz="4000" dirty="0">
            <a:latin typeface="Baskerville Old Face" panose="02020602080505020303" pitchFamily="18" charset="0"/>
          </a:endParaRPr>
        </a:p>
      </dgm:t>
    </dgm:pt>
    <dgm:pt modelId="{C50D47BA-C49E-4885-9019-B6D1F6F01525}" type="parTrans" cxnId="{A6A540F1-7F40-48CB-94C3-8FB6005AD5BF}">
      <dgm:prSet/>
      <dgm:spPr/>
      <dgm:t>
        <a:bodyPr/>
        <a:lstStyle/>
        <a:p>
          <a:pPr algn="ctr"/>
          <a:endParaRPr lang="en-US"/>
        </a:p>
      </dgm:t>
    </dgm:pt>
    <dgm:pt modelId="{25031A56-9110-4BC4-BC2D-15B07BCDBA14}" type="sibTrans" cxnId="{A6A540F1-7F40-48CB-94C3-8FB6005AD5BF}">
      <dgm:prSet/>
      <dgm:spPr/>
      <dgm:t>
        <a:bodyPr/>
        <a:lstStyle/>
        <a:p>
          <a:pPr algn="ctr"/>
          <a:endParaRPr lang="en-US"/>
        </a:p>
      </dgm:t>
    </dgm:pt>
    <dgm:pt modelId="{D6DA3763-3EF5-4F97-A6A0-93EC067832F9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Baskerville Old Face" panose="02020602080505020303" pitchFamily="18" charset="0"/>
            </a:rPr>
            <a:t>Psychologists &amp; Social Workers</a:t>
          </a:r>
          <a:endParaRPr lang="en-US" sz="1800" dirty="0">
            <a:latin typeface="Baskerville Old Face" panose="02020602080505020303" pitchFamily="18" charset="0"/>
          </a:endParaRPr>
        </a:p>
      </dgm:t>
    </dgm:pt>
    <dgm:pt modelId="{ABA98730-DA4D-42F4-9062-E6CE221ECF83}" type="parTrans" cxnId="{5526DDC4-CC32-4346-A718-A0CC1C9A65EC}">
      <dgm:prSet/>
      <dgm:spPr/>
      <dgm:t>
        <a:bodyPr/>
        <a:lstStyle/>
        <a:p>
          <a:pPr algn="ctr"/>
          <a:endParaRPr lang="en-US"/>
        </a:p>
      </dgm:t>
    </dgm:pt>
    <dgm:pt modelId="{FBF1D536-F5BF-4BED-8FC8-0702B5A90B21}" type="sibTrans" cxnId="{5526DDC4-CC32-4346-A718-A0CC1C9A65EC}">
      <dgm:prSet/>
      <dgm:spPr/>
      <dgm:t>
        <a:bodyPr/>
        <a:lstStyle/>
        <a:p>
          <a:pPr algn="ctr"/>
          <a:endParaRPr lang="en-US"/>
        </a:p>
      </dgm:t>
    </dgm:pt>
    <dgm:pt modelId="{58392291-59D4-4DD7-A2C2-B14F368B45CB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Baskerville Old Face" panose="02020602080505020303" pitchFamily="18" charset="0"/>
            </a:rPr>
            <a:t>Nutritionists &amp; Lactation Consultants</a:t>
          </a:r>
          <a:endParaRPr lang="en-US" sz="1800" dirty="0">
            <a:latin typeface="Baskerville Old Face" panose="02020602080505020303" pitchFamily="18" charset="0"/>
          </a:endParaRPr>
        </a:p>
      </dgm:t>
    </dgm:pt>
    <dgm:pt modelId="{769D1919-AA00-4914-8C05-9228BAD76336}" type="parTrans" cxnId="{A61DB481-C4A0-4FDB-BFFD-D02FD0F356A9}">
      <dgm:prSet/>
      <dgm:spPr/>
      <dgm:t>
        <a:bodyPr/>
        <a:lstStyle/>
        <a:p>
          <a:pPr algn="ctr"/>
          <a:endParaRPr lang="en-US"/>
        </a:p>
      </dgm:t>
    </dgm:pt>
    <dgm:pt modelId="{C9517F8D-A9C9-43CC-A409-AE9C8386BB4D}" type="sibTrans" cxnId="{A61DB481-C4A0-4FDB-BFFD-D02FD0F356A9}">
      <dgm:prSet/>
      <dgm:spPr/>
      <dgm:t>
        <a:bodyPr/>
        <a:lstStyle/>
        <a:p>
          <a:pPr algn="ctr"/>
          <a:endParaRPr lang="en-US"/>
        </a:p>
      </dgm:t>
    </dgm:pt>
    <dgm:pt modelId="{C7C621A8-8CE0-49FF-A179-DA20B4597EDD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Baskerville Old Face" panose="02020602080505020303" pitchFamily="18" charset="0"/>
            </a:rPr>
            <a:t>Radiologists, Technicians, Medical Assistants</a:t>
          </a:r>
          <a:endParaRPr lang="en-US" sz="1800" dirty="0">
            <a:latin typeface="Baskerville Old Face" panose="02020602080505020303" pitchFamily="18" charset="0"/>
          </a:endParaRPr>
        </a:p>
      </dgm:t>
    </dgm:pt>
    <dgm:pt modelId="{7E9CB23E-5C24-4506-A079-DFB010699544}" type="parTrans" cxnId="{0344F74C-3DC6-440E-9D82-FEE66916B383}">
      <dgm:prSet/>
      <dgm:spPr/>
      <dgm:t>
        <a:bodyPr/>
        <a:lstStyle/>
        <a:p>
          <a:pPr algn="ctr"/>
          <a:endParaRPr lang="en-US"/>
        </a:p>
      </dgm:t>
    </dgm:pt>
    <dgm:pt modelId="{75C2F16C-1D2F-4CFB-9820-6640E8821057}" type="sibTrans" cxnId="{0344F74C-3DC6-440E-9D82-FEE66916B383}">
      <dgm:prSet/>
      <dgm:spPr/>
      <dgm:t>
        <a:bodyPr/>
        <a:lstStyle/>
        <a:p>
          <a:pPr algn="ctr"/>
          <a:endParaRPr lang="en-US"/>
        </a:p>
      </dgm:t>
    </dgm:pt>
    <dgm:pt modelId="{7F5F15AC-527D-4386-B0FF-2043ED402EFB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Baskerville Old Face" panose="02020602080505020303" pitchFamily="18" charset="0"/>
            </a:rPr>
            <a:t>Clerk &amp; Insurance Coordinators</a:t>
          </a:r>
          <a:endParaRPr lang="en-US" sz="1800" dirty="0">
            <a:latin typeface="Baskerville Old Face" panose="02020602080505020303" pitchFamily="18" charset="0"/>
          </a:endParaRPr>
        </a:p>
      </dgm:t>
    </dgm:pt>
    <dgm:pt modelId="{59E8183C-BE4F-4193-9A15-C47B88536499}" type="parTrans" cxnId="{D5B858C2-AB20-49F6-8291-42DB884B4157}">
      <dgm:prSet/>
      <dgm:spPr/>
      <dgm:t>
        <a:bodyPr/>
        <a:lstStyle/>
        <a:p>
          <a:pPr algn="ctr"/>
          <a:endParaRPr lang="en-US"/>
        </a:p>
      </dgm:t>
    </dgm:pt>
    <dgm:pt modelId="{B60AD92C-76D2-4ACF-8A6D-93BC1BF086F3}" type="sibTrans" cxnId="{D5B858C2-AB20-49F6-8291-42DB884B4157}">
      <dgm:prSet/>
      <dgm:spPr/>
      <dgm:t>
        <a:bodyPr/>
        <a:lstStyle/>
        <a:p>
          <a:pPr algn="ctr"/>
          <a:endParaRPr lang="en-US"/>
        </a:p>
      </dgm:t>
    </dgm:pt>
    <dgm:pt modelId="{209CD39F-C899-4E0A-9224-C4D70CD216AC}">
      <dgm:prSet custT="1"/>
      <dgm:spPr/>
      <dgm:t>
        <a:bodyPr/>
        <a:lstStyle/>
        <a:p>
          <a:pPr algn="ctr"/>
          <a:r>
            <a:rPr lang="en-US" sz="2000" dirty="0" smtClean="0">
              <a:latin typeface="Baskerville Old Face" panose="02020602080505020303" pitchFamily="18" charset="0"/>
            </a:rPr>
            <a:t>Nurse Midwives &amp;  OB/GYNs </a:t>
          </a:r>
          <a:endParaRPr lang="en-US" sz="2000" dirty="0">
            <a:latin typeface="Baskerville Old Face" panose="02020602080505020303" pitchFamily="18" charset="0"/>
          </a:endParaRPr>
        </a:p>
      </dgm:t>
    </dgm:pt>
    <dgm:pt modelId="{E0EE3E4C-1279-426D-9823-5C7EEF0F84CD}" type="parTrans" cxnId="{3C6ED4E4-B5E5-49AB-8166-49B19E359A79}">
      <dgm:prSet/>
      <dgm:spPr/>
      <dgm:t>
        <a:bodyPr/>
        <a:lstStyle/>
        <a:p>
          <a:pPr algn="ctr"/>
          <a:endParaRPr lang="en-US"/>
        </a:p>
      </dgm:t>
    </dgm:pt>
    <dgm:pt modelId="{3478B8ED-018F-47D2-9E31-BAD83761FAA9}" type="sibTrans" cxnId="{3C6ED4E4-B5E5-49AB-8166-49B19E359A79}">
      <dgm:prSet/>
      <dgm:spPr/>
      <dgm:t>
        <a:bodyPr/>
        <a:lstStyle/>
        <a:p>
          <a:pPr algn="ctr"/>
          <a:endParaRPr lang="en-US"/>
        </a:p>
      </dgm:t>
    </dgm:pt>
    <dgm:pt modelId="{C3992642-CA68-4685-A05B-8ABA3F803963}">
      <dgm:prSet custT="1"/>
      <dgm:spPr/>
      <dgm:t>
        <a:bodyPr/>
        <a:lstStyle/>
        <a:p>
          <a:pPr algn="ctr"/>
          <a:r>
            <a:rPr lang="en-US" sz="2800" dirty="0" smtClean="0">
              <a:latin typeface="Baskerville Old Face" panose="02020602080505020303" pitchFamily="18" charset="0"/>
            </a:rPr>
            <a:t>RNs</a:t>
          </a:r>
          <a:endParaRPr lang="en-US" sz="2800" dirty="0">
            <a:latin typeface="Baskerville Old Face" panose="02020602080505020303" pitchFamily="18" charset="0"/>
          </a:endParaRPr>
        </a:p>
      </dgm:t>
    </dgm:pt>
    <dgm:pt modelId="{BCDBAA9D-90AE-4F46-B47F-215FD05875D7}" type="parTrans" cxnId="{2E0FB6D7-C7C5-484A-98C9-F8035D9F2B64}">
      <dgm:prSet/>
      <dgm:spPr/>
      <dgm:t>
        <a:bodyPr/>
        <a:lstStyle/>
        <a:p>
          <a:pPr algn="ctr"/>
          <a:endParaRPr lang="en-US"/>
        </a:p>
      </dgm:t>
    </dgm:pt>
    <dgm:pt modelId="{859A6587-96D8-43BB-893C-D4B2469FEE06}" type="sibTrans" cxnId="{2E0FB6D7-C7C5-484A-98C9-F8035D9F2B64}">
      <dgm:prSet/>
      <dgm:spPr/>
      <dgm:t>
        <a:bodyPr/>
        <a:lstStyle/>
        <a:p>
          <a:pPr algn="ctr"/>
          <a:endParaRPr lang="en-US"/>
        </a:p>
      </dgm:t>
    </dgm:pt>
    <dgm:pt modelId="{4A24FF73-3E55-4E7B-BFB7-2AF6E82A337F}" type="pres">
      <dgm:prSet presAssocID="{CF7AEDAA-F6BA-4B71-966A-2D20469A0F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0782A1-E211-403C-A047-EB9077ADEC03}" type="pres">
      <dgm:prSet presAssocID="{456FA3E5-3F59-47CF-A218-81CB9E786C1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4AC2653-B732-4D64-9C91-85F83155AF56}" type="pres">
      <dgm:prSet presAssocID="{C3992642-CA68-4685-A05B-8ABA3F803963}" presName="Accent1" presStyleCnt="0"/>
      <dgm:spPr/>
    </dgm:pt>
    <dgm:pt modelId="{BF8C8163-836D-4F8C-AE6F-F5155AE73451}" type="pres">
      <dgm:prSet presAssocID="{C3992642-CA68-4685-A05B-8ABA3F803963}" presName="Accent" presStyleLbl="bgShp" presStyleIdx="0" presStyleCnt="6"/>
      <dgm:spPr/>
    </dgm:pt>
    <dgm:pt modelId="{8EC75ED9-D495-4697-980C-8B8EED127A30}" type="pres">
      <dgm:prSet presAssocID="{C3992642-CA68-4685-A05B-8ABA3F80396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DCE43-81AF-4940-A8F7-EFF80150A2E7}" type="pres">
      <dgm:prSet presAssocID="{209CD39F-C899-4E0A-9224-C4D70CD216AC}" presName="Accent2" presStyleCnt="0"/>
      <dgm:spPr/>
    </dgm:pt>
    <dgm:pt modelId="{A4658466-ADEB-4CD3-9F58-CE96C2E9B580}" type="pres">
      <dgm:prSet presAssocID="{209CD39F-C899-4E0A-9224-C4D70CD216AC}" presName="Accent" presStyleLbl="bgShp" presStyleIdx="1" presStyleCnt="6"/>
      <dgm:spPr/>
    </dgm:pt>
    <dgm:pt modelId="{45373362-62AA-41D9-B9AB-0CBCC231F98A}" type="pres">
      <dgm:prSet presAssocID="{209CD39F-C899-4E0A-9224-C4D70CD216A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17F9D-1D3E-4619-9193-7DA09161BA7C}" type="pres">
      <dgm:prSet presAssocID="{D6DA3763-3EF5-4F97-A6A0-93EC067832F9}" presName="Accent3" presStyleCnt="0"/>
      <dgm:spPr/>
    </dgm:pt>
    <dgm:pt modelId="{A7989BE4-AA61-408A-9B23-AD6265596FE1}" type="pres">
      <dgm:prSet presAssocID="{D6DA3763-3EF5-4F97-A6A0-93EC067832F9}" presName="Accent" presStyleLbl="bgShp" presStyleIdx="2" presStyleCnt="6"/>
      <dgm:spPr/>
    </dgm:pt>
    <dgm:pt modelId="{8C40DF49-94D4-484D-A9B1-AF2B3BAB07E9}" type="pres">
      <dgm:prSet presAssocID="{D6DA3763-3EF5-4F97-A6A0-93EC067832F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ABF10-0196-498B-BA8C-399DE7BEB2F1}" type="pres">
      <dgm:prSet presAssocID="{58392291-59D4-4DD7-A2C2-B14F368B45CB}" presName="Accent4" presStyleCnt="0"/>
      <dgm:spPr/>
    </dgm:pt>
    <dgm:pt modelId="{C0B00C17-FF0A-43FE-993A-9681F2EA11AF}" type="pres">
      <dgm:prSet presAssocID="{58392291-59D4-4DD7-A2C2-B14F368B45CB}" presName="Accent" presStyleLbl="bgShp" presStyleIdx="3" presStyleCnt="6"/>
      <dgm:spPr/>
    </dgm:pt>
    <dgm:pt modelId="{773D365C-6DDA-4406-B938-5B580FC20A83}" type="pres">
      <dgm:prSet presAssocID="{58392291-59D4-4DD7-A2C2-B14F368B45C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962DA-04B3-4922-B681-357BBC814372}" type="pres">
      <dgm:prSet presAssocID="{C7C621A8-8CE0-49FF-A179-DA20B4597EDD}" presName="Accent5" presStyleCnt="0"/>
      <dgm:spPr/>
    </dgm:pt>
    <dgm:pt modelId="{C110F1E7-BA2E-453E-AF24-9C190ABEE58C}" type="pres">
      <dgm:prSet presAssocID="{C7C621A8-8CE0-49FF-A179-DA20B4597EDD}" presName="Accent" presStyleLbl="bgShp" presStyleIdx="4" presStyleCnt="6"/>
      <dgm:spPr/>
    </dgm:pt>
    <dgm:pt modelId="{705AFE29-7B73-44F6-8B4B-F333FD15CC2F}" type="pres">
      <dgm:prSet presAssocID="{C7C621A8-8CE0-49FF-A179-DA20B4597ED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5B68F-F675-4619-A52E-25806BEF7AC4}" type="pres">
      <dgm:prSet presAssocID="{7F5F15AC-527D-4386-B0FF-2043ED402EFB}" presName="Accent6" presStyleCnt="0"/>
      <dgm:spPr/>
    </dgm:pt>
    <dgm:pt modelId="{611C5858-1081-437F-A421-3BB703789408}" type="pres">
      <dgm:prSet presAssocID="{7F5F15AC-527D-4386-B0FF-2043ED402EFB}" presName="Accent" presStyleLbl="bgShp" presStyleIdx="5" presStyleCnt="6"/>
      <dgm:spPr/>
    </dgm:pt>
    <dgm:pt modelId="{358A73B8-78CE-4466-9684-C7588CBD4E75}" type="pres">
      <dgm:prSet presAssocID="{7F5F15AC-527D-4386-B0FF-2043ED402EF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26DDC4-CC32-4346-A718-A0CC1C9A65EC}" srcId="{456FA3E5-3F59-47CF-A218-81CB9E786C10}" destId="{D6DA3763-3EF5-4F97-A6A0-93EC067832F9}" srcOrd="2" destOrd="0" parTransId="{ABA98730-DA4D-42F4-9062-E6CE221ECF83}" sibTransId="{FBF1D536-F5BF-4BED-8FC8-0702B5A90B21}"/>
    <dgm:cxn modelId="{6757104F-5E26-4FB6-9655-A9802477414C}" type="presOf" srcId="{58392291-59D4-4DD7-A2C2-B14F368B45CB}" destId="{773D365C-6DDA-4406-B938-5B580FC20A83}" srcOrd="0" destOrd="0" presId="urn:microsoft.com/office/officeart/2011/layout/HexagonRadial"/>
    <dgm:cxn modelId="{0344F74C-3DC6-440E-9D82-FEE66916B383}" srcId="{456FA3E5-3F59-47CF-A218-81CB9E786C10}" destId="{C7C621A8-8CE0-49FF-A179-DA20B4597EDD}" srcOrd="4" destOrd="0" parTransId="{7E9CB23E-5C24-4506-A079-DFB010699544}" sibTransId="{75C2F16C-1D2F-4CFB-9820-6640E8821057}"/>
    <dgm:cxn modelId="{ECE03AA5-22B3-4AD0-99EA-2B8F1D3B4041}" type="presOf" srcId="{C3992642-CA68-4685-A05B-8ABA3F803963}" destId="{8EC75ED9-D495-4697-980C-8B8EED127A30}" srcOrd="0" destOrd="0" presId="urn:microsoft.com/office/officeart/2011/layout/HexagonRadial"/>
    <dgm:cxn modelId="{A6A540F1-7F40-48CB-94C3-8FB6005AD5BF}" srcId="{CF7AEDAA-F6BA-4B71-966A-2D20469A0F0E}" destId="{456FA3E5-3F59-47CF-A218-81CB9E786C10}" srcOrd="0" destOrd="0" parTransId="{C50D47BA-C49E-4885-9019-B6D1F6F01525}" sibTransId="{25031A56-9110-4BC4-BC2D-15B07BCDBA14}"/>
    <dgm:cxn modelId="{4B076A12-437E-431B-89AB-D23DF72295AD}" type="presOf" srcId="{CF7AEDAA-F6BA-4B71-966A-2D20469A0F0E}" destId="{4A24FF73-3E55-4E7B-BFB7-2AF6E82A337F}" srcOrd="0" destOrd="0" presId="urn:microsoft.com/office/officeart/2011/layout/HexagonRadial"/>
    <dgm:cxn modelId="{3BD12EFF-350E-46FE-B37A-8603BF567625}" type="presOf" srcId="{C7C621A8-8CE0-49FF-A179-DA20B4597EDD}" destId="{705AFE29-7B73-44F6-8B4B-F333FD15CC2F}" srcOrd="0" destOrd="0" presId="urn:microsoft.com/office/officeart/2011/layout/HexagonRadial"/>
    <dgm:cxn modelId="{2E0FB6D7-C7C5-484A-98C9-F8035D9F2B64}" srcId="{456FA3E5-3F59-47CF-A218-81CB9E786C10}" destId="{C3992642-CA68-4685-A05B-8ABA3F803963}" srcOrd="0" destOrd="0" parTransId="{BCDBAA9D-90AE-4F46-B47F-215FD05875D7}" sibTransId="{859A6587-96D8-43BB-893C-D4B2469FEE06}"/>
    <dgm:cxn modelId="{A61DB481-C4A0-4FDB-BFFD-D02FD0F356A9}" srcId="{456FA3E5-3F59-47CF-A218-81CB9E786C10}" destId="{58392291-59D4-4DD7-A2C2-B14F368B45CB}" srcOrd="3" destOrd="0" parTransId="{769D1919-AA00-4914-8C05-9228BAD76336}" sibTransId="{C9517F8D-A9C9-43CC-A409-AE9C8386BB4D}"/>
    <dgm:cxn modelId="{A60A6053-F333-462E-BD11-D9E15D4C858C}" type="presOf" srcId="{D6DA3763-3EF5-4F97-A6A0-93EC067832F9}" destId="{8C40DF49-94D4-484D-A9B1-AF2B3BAB07E9}" srcOrd="0" destOrd="0" presId="urn:microsoft.com/office/officeart/2011/layout/HexagonRadial"/>
    <dgm:cxn modelId="{3C6ED4E4-B5E5-49AB-8166-49B19E359A79}" srcId="{456FA3E5-3F59-47CF-A218-81CB9E786C10}" destId="{209CD39F-C899-4E0A-9224-C4D70CD216AC}" srcOrd="1" destOrd="0" parTransId="{E0EE3E4C-1279-426D-9823-5C7EEF0F84CD}" sibTransId="{3478B8ED-018F-47D2-9E31-BAD83761FAA9}"/>
    <dgm:cxn modelId="{0F0FF335-16DB-4D53-9C69-778615C1DCD9}" type="presOf" srcId="{209CD39F-C899-4E0A-9224-C4D70CD216AC}" destId="{45373362-62AA-41D9-B9AB-0CBCC231F98A}" srcOrd="0" destOrd="0" presId="urn:microsoft.com/office/officeart/2011/layout/HexagonRadial"/>
    <dgm:cxn modelId="{DAEAAAE2-CA9F-4257-B6D7-2A2CF2DDD2F7}" type="presOf" srcId="{456FA3E5-3F59-47CF-A218-81CB9E786C10}" destId="{D70782A1-E211-403C-A047-EB9077ADEC03}" srcOrd="0" destOrd="0" presId="urn:microsoft.com/office/officeart/2011/layout/HexagonRadial"/>
    <dgm:cxn modelId="{66DE738E-5130-4020-AC9B-3E67F002CC92}" type="presOf" srcId="{7F5F15AC-527D-4386-B0FF-2043ED402EFB}" destId="{358A73B8-78CE-4466-9684-C7588CBD4E75}" srcOrd="0" destOrd="0" presId="urn:microsoft.com/office/officeart/2011/layout/HexagonRadial"/>
    <dgm:cxn modelId="{D5B858C2-AB20-49F6-8291-42DB884B4157}" srcId="{456FA3E5-3F59-47CF-A218-81CB9E786C10}" destId="{7F5F15AC-527D-4386-B0FF-2043ED402EFB}" srcOrd="5" destOrd="0" parTransId="{59E8183C-BE4F-4193-9A15-C47B88536499}" sibTransId="{B60AD92C-76D2-4ACF-8A6D-93BC1BF086F3}"/>
    <dgm:cxn modelId="{27554B34-239E-4742-8FEE-FE667C8CEAD5}" type="presParOf" srcId="{4A24FF73-3E55-4E7B-BFB7-2AF6E82A337F}" destId="{D70782A1-E211-403C-A047-EB9077ADEC03}" srcOrd="0" destOrd="0" presId="urn:microsoft.com/office/officeart/2011/layout/HexagonRadial"/>
    <dgm:cxn modelId="{EF381C0E-B74D-4D54-BC29-FA9786282EDF}" type="presParOf" srcId="{4A24FF73-3E55-4E7B-BFB7-2AF6E82A337F}" destId="{C4AC2653-B732-4D64-9C91-85F83155AF56}" srcOrd="1" destOrd="0" presId="urn:microsoft.com/office/officeart/2011/layout/HexagonRadial"/>
    <dgm:cxn modelId="{35CFD2CB-A08C-49EA-B034-56FC38DE4639}" type="presParOf" srcId="{C4AC2653-B732-4D64-9C91-85F83155AF56}" destId="{BF8C8163-836D-4F8C-AE6F-F5155AE73451}" srcOrd="0" destOrd="0" presId="urn:microsoft.com/office/officeart/2011/layout/HexagonRadial"/>
    <dgm:cxn modelId="{1CE70B10-DB21-4C9C-A855-24449361AC34}" type="presParOf" srcId="{4A24FF73-3E55-4E7B-BFB7-2AF6E82A337F}" destId="{8EC75ED9-D495-4697-980C-8B8EED127A30}" srcOrd="2" destOrd="0" presId="urn:microsoft.com/office/officeart/2011/layout/HexagonRadial"/>
    <dgm:cxn modelId="{03C4A3E2-BCB3-4C90-94D7-66A52DA83DB3}" type="presParOf" srcId="{4A24FF73-3E55-4E7B-BFB7-2AF6E82A337F}" destId="{EC7DCE43-81AF-4940-A8F7-EFF80150A2E7}" srcOrd="3" destOrd="0" presId="urn:microsoft.com/office/officeart/2011/layout/HexagonRadial"/>
    <dgm:cxn modelId="{34CA3285-CD99-4AF4-8086-40F46EFE5661}" type="presParOf" srcId="{EC7DCE43-81AF-4940-A8F7-EFF80150A2E7}" destId="{A4658466-ADEB-4CD3-9F58-CE96C2E9B580}" srcOrd="0" destOrd="0" presId="urn:microsoft.com/office/officeart/2011/layout/HexagonRadial"/>
    <dgm:cxn modelId="{9DA57D21-A3D7-4791-A2D4-661DA19B2F6A}" type="presParOf" srcId="{4A24FF73-3E55-4E7B-BFB7-2AF6E82A337F}" destId="{45373362-62AA-41D9-B9AB-0CBCC231F98A}" srcOrd="4" destOrd="0" presId="urn:microsoft.com/office/officeart/2011/layout/HexagonRadial"/>
    <dgm:cxn modelId="{B35469C8-9688-4F06-AE0A-DE022760DD3F}" type="presParOf" srcId="{4A24FF73-3E55-4E7B-BFB7-2AF6E82A337F}" destId="{F4417F9D-1D3E-4619-9193-7DA09161BA7C}" srcOrd="5" destOrd="0" presId="urn:microsoft.com/office/officeart/2011/layout/HexagonRadial"/>
    <dgm:cxn modelId="{E4D4F9E3-5646-4499-9C99-39F08C180275}" type="presParOf" srcId="{F4417F9D-1D3E-4619-9193-7DA09161BA7C}" destId="{A7989BE4-AA61-408A-9B23-AD6265596FE1}" srcOrd="0" destOrd="0" presId="urn:microsoft.com/office/officeart/2011/layout/HexagonRadial"/>
    <dgm:cxn modelId="{E043B906-BB11-470E-B0CC-A3F65D2E3687}" type="presParOf" srcId="{4A24FF73-3E55-4E7B-BFB7-2AF6E82A337F}" destId="{8C40DF49-94D4-484D-A9B1-AF2B3BAB07E9}" srcOrd="6" destOrd="0" presId="urn:microsoft.com/office/officeart/2011/layout/HexagonRadial"/>
    <dgm:cxn modelId="{1FF85852-F859-41C3-9D79-CDA8C0AAA6D1}" type="presParOf" srcId="{4A24FF73-3E55-4E7B-BFB7-2AF6E82A337F}" destId="{4C2ABF10-0196-498B-BA8C-399DE7BEB2F1}" srcOrd="7" destOrd="0" presId="urn:microsoft.com/office/officeart/2011/layout/HexagonRadial"/>
    <dgm:cxn modelId="{DD49CF73-81C8-42BD-A7BE-BDE1600014DE}" type="presParOf" srcId="{4C2ABF10-0196-498B-BA8C-399DE7BEB2F1}" destId="{C0B00C17-FF0A-43FE-993A-9681F2EA11AF}" srcOrd="0" destOrd="0" presId="urn:microsoft.com/office/officeart/2011/layout/HexagonRadial"/>
    <dgm:cxn modelId="{67FAC9CF-7C3C-4FEA-880D-B161E7126E79}" type="presParOf" srcId="{4A24FF73-3E55-4E7B-BFB7-2AF6E82A337F}" destId="{773D365C-6DDA-4406-B938-5B580FC20A83}" srcOrd="8" destOrd="0" presId="urn:microsoft.com/office/officeart/2011/layout/HexagonRadial"/>
    <dgm:cxn modelId="{80B8851B-A516-41F1-988F-DF906F8C1875}" type="presParOf" srcId="{4A24FF73-3E55-4E7B-BFB7-2AF6E82A337F}" destId="{A51962DA-04B3-4922-B681-357BBC814372}" srcOrd="9" destOrd="0" presId="urn:microsoft.com/office/officeart/2011/layout/HexagonRadial"/>
    <dgm:cxn modelId="{4B6601AE-5845-4082-AA8F-43AC75DAB242}" type="presParOf" srcId="{A51962DA-04B3-4922-B681-357BBC814372}" destId="{C110F1E7-BA2E-453E-AF24-9C190ABEE58C}" srcOrd="0" destOrd="0" presId="urn:microsoft.com/office/officeart/2011/layout/HexagonRadial"/>
    <dgm:cxn modelId="{C70963B7-D910-4078-84B3-1888A8456914}" type="presParOf" srcId="{4A24FF73-3E55-4E7B-BFB7-2AF6E82A337F}" destId="{705AFE29-7B73-44F6-8B4B-F333FD15CC2F}" srcOrd="10" destOrd="0" presId="urn:microsoft.com/office/officeart/2011/layout/HexagonRadial"/>
    <dgm:cxn modelId="{D8829FD4-0006-43E0-83FD-3F3EADC9D7D5}" type="presParOf" srcId="{4A24FF73-3E55-4E7B-BFB7-2AF6E82A337F}" destId="{3455B68F-F675-4619-A52E-25806BEF7AC4}" srcOrd="11" destOrd="0" presId="urn:microsoft.com/office/officeart/2011/layout/HexagonRadial"/>
    <dgm:cxn modelId="{5F559D0D-ECC8-4A48-BD93-8D81B0A98C41}" type="presParOf" srcId="{3455B68F-F675-4619-A52E-25806BEF7AC4}" destId="{611C5858-1081-437F-A421-3BB703789408}" srcOrd="0" destOrd="0" presId="urn:microsoft.com/office/officeart/2011/layout/HexagonRadial"/>
    <dgm:cxn modelId="{36E54518-FAEE-43BC-8703-A0BAE373B903}" type="presParOf" srcId="{4A24FF73-3E55-4E7B-BFB7-2AF6E82A337F}" destId="{358A73B8-78CE-4466-9684-C7588CBD4E7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782A1-E211-403C-A047-EB9077ADEC03}">
      <dsp:nvSpPr>
        <dsp:cNvPr id="0" name=""/>
        <dsp:cNvSpPr/>
      </dsp:nvSpPr>
      <dsp:spPr>
        <a:xfrm>
          <a:off x="4160025" y="1788515"/>
          <a:ext cx="2273280" cy="196647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Baskerville Old Face" panose="02020602080505020303" pitchFamily="18" charset="0"/>
            </a:rPr>
            <a:t>Clients</a:t>
          </a:r>
          <a:endParaRPr lang="en-US" sz="4000" kern="1200" dirty="0">
            <a:latin typeface="Baskerville Old Face" panose="02020602080505020303" pitchFamily="18" charset="0"/>
          </a:endParaRPr>
        </a:p>
      </dsp:txBody>
      <dsp:txXfrm>
        <a:off x="4536739" y="2114388"/>
        <a:ext cx="1519852" cy="1314733"/>
      </dsp:txXfrm>
    </dsp:sp>
    <dsp:sp modelId="{A4658466-ADEB-4CD3-9F58-CE96C2E9B580}">
      <dsp:nvSpPr>
        <dsp:cNvPr id="0" name=""/>
        <dsp:cNvSpPr/>
      </dsp:nvSpPr>
      <dsp:spPr>
        <a:xfrm>
          <a:off x="5583535" y="847687"/>
          <a:ext cx="857702" cy="7390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75ED9-D495-4697-980C-8B8EED127A30}">
      <dsp:nvSpPr>
        <dsp:cNvPr id="0" name=""/>
        <dsp:cNvSpPr/>
      </dsp:nvSpPr>
      <dsp:spPr>
        <a:xfrm>
          <a:off x="4369427" y="0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Baskerville Old Face" panose="02020602080505020303" pitchFamily="18" charset="0"/>
            </a:rPr>
            <a:t>RNs</a:t>
          </a:r>
          <a:endParaRPr lang="en-US" sz="2800" kern="1200" dirty="0">
            <a:latin typeface="Baskerville Old Face" panose="02020602080505020303" pitchFamily="18" charset="0"/>
          </a:endParaRPr>
        </a:p>
      </dsp:txBody>
      <dsp:txXfrm>
        <a:off x="4678155" y="267086"/>
        <a:ext cx="1245481" cy="1077487"/>
      </dsp:txXfrm>
    </dsp:sp>
    <dsp:sp modelId="{A7989BE4-AA61-408A-9B23-AD6265596FE1}">
      <dsp:nvSpPr>
        <dsp:cNvPr id="0" name=""/>
        <dsp:cNvSpPr/>
      </dsp:nvSpPr>
      <dsp:spPr>
        <a:xfrm>
          <a:off x="6584540" y="2229268"/>
          <a:ext cx="857702" cy="7390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73362-62AA-41D9-B9AB-0CBCC231F98A}">
      <dsp:nvSpPr>
        <dsp:cNvPr id="0" name=""/>
        <dsp:cNvSpPr/>
      </dsp:nvSpPr>
      <dsp:spPr>
        <a:xfrm>
          <a:off x="6077957" y="991278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askerville Old Face" panose="02020602080505020303" pitchFamily="18" charset="0"/>
            </a:rPr>
            <a:t>Nurse Midwives &amp;  OB/GYNs </a:t>
          </a:r>
          <a:endParaRPr lang="en-US" sz="2000" kern="1200" dirty="0">
            <a:latin typeface="Baskerville Old Face" panose="02020602080505020303" pitchFamily="18" charset="0"/>
          </a:endParaRPr>
        </a:p>
      </dsp:txBody>
      <dsp:txXfrm>
        <a:off x="6386685" y="1258364"/>
        <a:ext cx="1245481" cy="1077487"/>
      </dsp:txXfrm>
    </dsp:sp>
    <dsp:sp modelId="{C0B00C17-FF0A-43FE-993A-9681F2EA11AF}">
      <dsp:nvSpPr>
        <dsp:cNvPr id="0" name=""/>
        <dsp:cNvSpPr/>
      </dsp:nvSpPr>
      <dsp:spPr>
        <a:xfrm>
          <a:off x="5889178" y="3788814"/>
          <a:ext cx="857702" cy="7390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0DF49-94D4-484D-A9B1-AF2B3BAB07E9}">
      <dsp:nvSpPr>
        <dsp:cNvPr id="0" name=""/>
        <dsp:cNvSpPr/>
      </dsp:nvSpPr>
      <dsp:spPr>
        <a:xfrm>
          <a:off x="6077957" y="2940017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askerville Old Face" panose="02020602080505020303" pitchFamily="18" charset="0"/>
            </a:rPr>
            <a:t>Psychologists &amp; Social Workers</a:t>
          </a:r>
          <a:endParaRPr lang="en-US" sz="1800" kern="1200" dirty="0">
            <a:latin typeface="Baskerville Old Face" panose="02020602080505020303" pitchFamily="18" charset="0"/>
          </a:endParaRPr>
        </a:p>
      </dsp:txBody>
      <dsp:txXfrm>
        <a:off x="6386685" y="3207103"/>
        <a:ext cx="1245481" cy="1077487"/>
      </dsp:txXfrm>
    </dsp:sp>
    <dsp:sp modelId="{C110F1E7-BA2E-453E-AF24-9C190ABEE58C}">
      <dsp:nvSpPr>
        <dsp:cNvPr id="0" name=""/>
        <dsp:cNvSpPr/>
      </dsp:nvSpPr>
      <dsp:spPr>
        <a:xfrm>
          <a:off x="4164255" y="3950700"/>
          <a:ext cx="857702" cy="7390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D365C-6DDA-4406-B938-5B580FC20A83}">
      <dsp:nvSpPr>
        <dsp:cNvPr id="0" name=""/>
        <dsp:cNvSpPr/>
      </dsp:nvSpPr>
      <dsp:spPr>
        <a:xfrm>
          <a:off x="4369427" y="3932405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askerville Old Face" panose="02020602080505020303" pitchFamily="18" charset="0"/>
            </a:rPr>
            <a:t>Nutritionists &amp; Lactation Consultants</a:t>
          </a:r>
          <a:endParaRPr lang="en-US" sz="1800" kern="1200" dirty="0">
            <a:latin typeface="Baskerville Old Face" panose="02020602080505020303" pitchFamily="18" charset="0"/>
          </a:endParaRPr>
        </a:p>
      </dsp:txBody>
      <dsp:txXfrm>
        <a:off x="4678155" y="4199491"/>
        <a:ext cx="1245481" cy="1077487"/>
      </dsp:txXfrm>
    </dsp:sp>
    <dsp:sp modelId="{611C5858-1081-437F-A421-3BB703789408}">
      <dsp:nvSpPr>
        <dsp:cNvPr id="0" name=""/>
        <dsp:cNvSpPr/>
      </dsp:nvSpPr>
      <dsp:spPr>
        <a:xfrm>
          <a:off x="3146857" y="2569674"/>
          <a:ext cx="857702" cy="7390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AFE29-7B73-44F6-8B4B-F333FD15CC2F}">
      <dsp:nvSpPr>
        <dsp:cNvPr id="0" name=""/>
        <dsp:cNvSpPr/>
      </dsp:nvSpPr>
      <dsp:spPr>
        <a:xfrm>
          <a:off x="2652965" y="2941126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askerville Old Face" panose="02020602080505020303" pitchFamily="18" charset="0"/>
            </a:rPr>
            <a:t>Radiologists, Technicians, Medical Assistants</a:t>
          </a:r>
          <a:endParaRPr lang="en-US" sz="1800" kern="1200" dirty="0">
            <a:latin typeface="Baskerville Old Face" panose="02020602080505020303" pitchFamily="18" charset="0"/>
          </a:endParaRPr>
        </a:p>
      </dsp:txBody>
      <dsp:txXfrm>
        <a:off x="2961693" y="3208212"/>
        <a:ext cx="1245481" cy="1077487"/>
      </dsp:txXfrm>
    </dsp:sp>
    <dsp:sp modelId="{358A73B8-78CE-4466-9684-C7588CBD4E75}">
      <dsp:nvSpPr>
        <dsp:cNvPr id="0" name=""/>
        <dsp:cNvSpPr/>
      </dsp:nvSpPr>
      <dsp:spPr>
        <a:xfrm>
          <a:off x="2652965" y="989061"/>
          <a:ext cx="1862937" cy="161165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Baskerville Old Face" panose="02020602080505020303" pitchFamily="18" charset="0"/>
            </a:rPr>
            <a:t>Clerk &amp; Insurance Coordinators</a:t>
          </a:r>
          <a:endParaRPr lang="en-US" sz="1800" kern="1200" dirty="0">
            <a:latin typeface="Baskerville Old Face" panose="02020602080505020303" pitchFamily="18" charset="0"/>
          </a:endParaRPr>
        </a:p>
      </dsp:txBody>
      <dsp:txXfrm>
        <a:off x="2961693" y="1256147"/>
        <a:ext cx="1245481" cy="1077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9243" y="114300"/>
            <a:ext cx="8327571" cy="286566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A HOLISTIC WOMEN’S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HEALTH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CLINIC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216728"/>
            <a:ext cx="8915399" cy="3706585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MAJESTIC NURSES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:</a:t>
            </a:r>
          </a:p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Liza Bauzo-Nieves,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RN 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Jyamalia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Givans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RN </a:t>
            </a: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Viktoriya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 Gorelik,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RN	  Elizabeth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Lutale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RN </a:t>
            </a:r>
          </a:p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Elizabeth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Scantlebury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RN</a:t>
            </a:r>
          </a:p>
          <a:p>
            <a:pPr algn="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Tuesday May 11, 2016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6" y="220436"/>
            <a:ext cx="2783794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3094"/>
            <a:ext cx="8911687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Brownsville Brooklyn, NY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3777" y="1453243"/>
            <a:ext cx="8645594" cy="4841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6" y="408215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3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3094"/>
            <a:ext cx="8911687" cy="74295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Brownsville Brooklyn, NY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167492"/>
            <a:ext cx="2754653" cy="49638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210" y="1167493"/>
            <a:ext cx="3050154" cy="4963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96" y="1167493"/>
            <a:ext cx="3299506" cy="4963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6" y="408215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3093"/>
            <a:ext cx="8911687" cy="94705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Data Collection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8364"/>
            <a:ext cx="9297988" cy="4972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askerville Old Face" panose="02020602080505020303" pitchFamily="18" charset="0"/>
              </a:rPr>
              <a:t>Creators of Life will specifically address the needs of Brownsville through strategic marketing designs based on results from: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	Convenience Sampling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Voluntary surveys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Billing diagnoses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	Care will be coordinated according to trends and quality </a:t>
            </a:r>
          </a:p>
          <a:p>
            <a:pPr marL="0" indent="0"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</a:rPr>
              <a:t>indicators</a:t>
            </a:r>
          </a:p>
          <a:p>
            <a:pPr marL="0" indent="0">
              <a:buNone/>
            </a:pP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6" y="408215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27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44930"/>
            <a:ext cx="8915399" cy="92256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Marketing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1167494"/>
            <a:ext cx="9412287" cy="5331277"/>
          </a:xfrm>
        </p:spPr>
        <p:txBody>
          <a:bodyPr>
            <a:normAutofit/>
          </a:bodyPr>
          <a:lstStyle/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 Flyers strategically placed in train stations, bus stops &amp; in schools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 Brochures in libraries, as part of community outreach, Girls Club, YWCA, fitness studios, spas, nail salons   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Website:  CreatorsOfLife.org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S</a:t>
            </a:r>
            <a:r>
              <a:rPr lang="en-US" sz="2800" dirty="0" smtClean="0">
                <a:latin typeface="Baskerville Old Face" panose="02020602080505020303" pitchFamily="18" charset="0"/>
              </a:rPr>
              <a:t>ocial media such as: </a:t>
            </a:r>
            <a:r>
              <a:rPr lang="en-US" sz="2800" dirty="0">
                <a:latin typeface="Baskerville Old Face" panose="02020602080505020303" pitchFamily="18" charset="0"/>
              </a:rPr>
              <a:t>F</a:t>
            </a:r>
            <a:r>
              <a:rPr lang="en-US" sz="2800" dirty="0" smtClean="0">
                <a:latin typeface="Baskerville Old Face" panose="02020602080505020303" pitchFamily="18" charset="0"/>
              </a:rPr>
              <a:t>acebook, </a:t>
            </a:r>
            <a:r>
              <a:rPr lang="en-US" sz="2800" dirty="0">
                <a:latin typeface="Baskerville Old Face" panose="02020602080505020303" pitchFamily="18" charset="0"/>
              </a:rPr>
              <a:t>I</a:t>
            </a:r>
            <a:r>
              <a:rPr lang="en-US" sz="2800" dirty="0" smtClean="0">
                <a:latin typeface="Baskerville Old Face" panose="02020602080505020303" pitchFamily="18" charset="0"/>
              </a:rPr>
              <a:t>nstagram,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Linkedin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Baskerville Old Face" panose="02020602080505020303" pitchFamily="18" charset="0"/>
              </a:rPr>
              <a:t>Z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ocdoc</a:t>
            </a:r>
            <a:r>
              <a:rPr lang="en-US" sz="2800" dirty="0" smtClean="0">
                <a:latin typeface="Baskerville Old Face" panose="02020602080505020303" pitchFamily="18" charset="0"/>
              </a:rPr>
              <a:t> for ease of appointment scheduling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Monthly educational health fairs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269422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8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3479"/>
            <a:ext cx="8915399" cy="87357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Marketing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592035"/>
            <a:ext cx="8915399" cy="4988379"/>
          </a:xfrm>
        </p:spPr>
        <p:txBody>
          <a:bodyPr/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Community outreach </a:t>
            </a:r>
            <a:r>
              <a:rPr lang="en-US" sz="2800" dirty="0" smtClean="0">
                <a:latin typeface="Baskerville Old Face" panose="02020602080505020303" pitchFamily="18" charset="0"/>
              </a:rPr>
              <a:t>tables placed on high traffic blocks  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Newspapers </a:t>
            </a:r>
            <a:r>
              <a:rPr lang="en-US" sz="2800" dirty="0" smtClean="0">
                <a:latin typeface="Baskerville Old Face" panose="02020602080505020303" pitchFamily="18" charset="0"/>
              </a:rPr>
              <a:t>advertisements in free newspapers such as </a:t>
            </a:r>
            <a:r>
              <a:rPr lang="en-US" sz="2800" i="1" dirty="0" smtClean="0">
                <a:latin typeface="Baskerville Old Face" panose="02020602080505020303" pitchFamily="18" charset="0"/>
              </a:rPr>
              <a:t>AM New York 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T</a:t>
            </a:r>
            <a:r>
              <a:rPr lang="en-US" sz="2800" dirty="0" smtClean="0">
                <a:latin typeface="Baskerville Old Face" panose="02020602080505020303" pitchFamily="18" charset="0"/>
              </a:rPr>
              <a:t>elevision commercials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Word of </a:t>
            </a:r>
            <a:r>
              <a:rPr lang="en-US" sz="2800" dirty="0" smtClean="0">
                <a:latin typeface="Baskerville Old Face" panose="02020602080505020303" pitchFamily="18" charset="0"/>
              </a:rPr>
              <a:t>mouth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smtClean="0">
                <a:latin typeface="Baskerville Old Face" panose="02020602080505020303" pitchFamily="18" charset="0"/>
              </a:rPr>
              <a:t>throughout the community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B</a:t>
            </a:r>
            <a:r>
              <a:rPr lang="en-US" sz="2800" dirty="0" smtClean="0">
                <a:latin typeface="Baskerville Old Face" panose="02020602080505020303" pitchFamily="18" charset="0"/>
              </a:rPr>
              <a:t>ulletin boards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smtClean="0">
                <a:latin typeface="Baskerville Old Face" panose="02020602080505020303" pitchFamily="18" charset="0"/>
              </a:rPr>
              <a:t>placed just off of highways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Insurance provider directories</a:t>
            </a:r>
            <a:endParaRPr lang="en-US" sz="28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269422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8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87780"/>
            <a:ext cx="8915399" cy="9143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Coordination of Care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102178"/>
            <a:ext cx="9379630" cy="5470071"/>
          </a:xfrm>
        </p:spPr>
        <p:txBody>
          <a:bodyPr>
            <a:noAutofit/>
          </a:bodyPr>
          <a:lstStyle/>
          <a:p>
            <a:r>
              <a:rPr lang="en-US" sz="3000" b="1" u="sng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Scenario 1</a:t>
            </a:r>
            <a:r>
              <a:rPr lang="en-US" sz="3000" b="1" u="sng" dirty="0" smtClean="0">
                <a:latin typeface="Baskerville Old Face" panose="02020602080505020303" pitchFamily="18" charset="0"/>
              </a:rPr>
              <a:t>:</a:t>
            </a:r>
            <a:r>
              <a:rPr lang="en-US" sz="3000" b="1" dirty="0">
                <a:latin typeface="Baskerville Old Face" panose="02020602080505020303" pitchFamily="18" charset="0"/>
              </a:rPr>
              <a:t> </a:t>
            </a:r>
            <a:r>
              <a:rPr lang="en-US" sz="3000" b="1" dirty="0" smtClean="0">
                <a:latin typeface="Baskerville Old Face" panose="02020602080505020303" pitchFamily="18" charset="0"/>
              </a:rPr>
              <a:t>15 y/o female, suspected pregnancy</a:t>
            </a:r>
          </a:p>
          <a:p>
            <a:r>
              <a:rPr lang="en-US" sz="2800" dirty="0">
                <a:latin typeface="Baskerville Old Face" panose="02020602080505020303" pitchFamily="18" charset="0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</a:rPr>
              <a:t>		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Clerk 					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						RN			</a:t>
            </a:r>
            <a:endParaRPr lang="en-US" sz="2800" b="1" dirty="0" smtClean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 (patient questionnaires)				(assessment,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lmp</a:t>
            </a:r>
            <a:r>
              <a:rPr lang="en-US" sz="2800" dirty="0" smtClean="0">
                <a:latin typeface="Baskerville Old Face" panose="02020602080505020303" pitchFamily="18" charset="0"/>
              </a:rPr>
              <a:t>, labs, vitals)</a:t>
            </a:r>
            <a:endParaRPr lang="en-US" sz="2800" dirty="0" smtClean="0"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Baskerville Old Face" panose="02020602080505020303" pitchFamily="18" charset="0"/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		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OB/GYN 								Radiology		</a:t>
            </a:r>
          </a:p>
          <a:p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 (consultation, vaginal exam, referrals)			(sonogram)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		Social Worker								Nutritionist		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	</a:t>
            </a:r>
          </a:p>
          <a:p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(assessment, paperwork, referrals)	</a:t>
            </a:r>
            <a:r>
              <a:rPr lang="en-US" sz="2800" dirty="0"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 (assessment, education) 				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	Clerk											RN</a:t>
            </a:r>
            <a:r>
              <a:rPr lang="en-US" sz="2800" dirty="0" smtClean="0">
                <a:solidFill>
                  <a:schemeClr val="accent6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	</a:t>
            </a:r>
          </a:p>
          <a:p>
            <a:r>
              <a:rPr lang="en-US" sz="2800" dirty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follow 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up appointments)				(assessment, labs, vitals)</a:t>
            </a:r>
            <a:endParaRPr lang="en-US" sz="2800" dirty="0"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r>
              <a:rPr lang="en-US" sz="2800" dirty="0">
                <a:latin typeface="Baskerville Old Face" panose="02020602080505020303" pitchFamily="18" charset="0"/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	</a:t>
            </a:r>
            <a:endParaRPr lang="en-US" sz="2800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269422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71450"/>
            <a:ext cx="8911687" cy="106135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Coordination of Care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3049"/>
            <a:ext cx="9297988" cy="5012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Baskerville Old Face" panose="02020602080505020303" pitchFamily="18" charset="0"/>
              </a:rPr>
              <a:t>Scenario 2: </a:t>
            </a:r>
            <a:r>
              <a:rPr lang="en-US" sz="3000" b="1" dirty="0" smtClean="0">
                <a:latin typeface="Baskerville Old Face" panose="02020602080505020303" pitchFamily="18" charset="0"/>
              </a:rPr>
              <a:t>19 y/o female, s/s vaginal itching, burning, foul</a:t>
            </a:r>
          </a:p>
          <a:p>
            <a:pPr marL="0" indent="0">
              <a:buNone/>
            </a:pPr>
            <a:r>
              <a:rPr lang="en-US" sz="3000" b="1" dirty="0">
                <a:latin typeface="Baskerville Old Face" panose="02020602080505020303" pitchFamily="18" charset="0"/>
              </a:rPr>
              <a:t>	</a:t>
            </a:r>
            <a:r>
              <a:rPr lang="en-US" sz="3000" b="1" dirty="0" smtClean="0">
                <a:latin typeface="Baskerville Old Face" panose="02020602080505020303" pitchFamily="18" charset="0"/>
              </a:rPr>
              <a:t>			smelling yellow discharge</a:t>
            </a:r>
          </a:p>
          <a:p>
            <a:pPr marL="0" indent="0">
              <a:buNone/>
            </a:pPr>
            <a:r>
              <a:rPr lang="en-US" sz="3000" b="1" dirty="0">
                <a:latin typeface="Baskerville Old Face" panose="02020602080505020303" pitchFamily="18" charset="0"/>
              </a:rPr>
              <a:t>	</a:t>
            </a:r>
            <a:r>
              <a:rPr lang="en-US" sz="3000" b="1" dirty="0" smtClean="0">
                <a:latin typeface="Baskerville Old Face" panose="02020602080505020303" pitchFamily="18" charset="0"/>
              </a:rPr>
              <a:t>		</a:t>
            </a:r>
            <a:r>
              <a:rPr lang="en-US" sz="2800" b="1" dirty="0" smtClean="0">
                <a:latin typeface="Baskerville Old Face" panose="02020602080505020303" pitchFamily="18" charset="0"/>
              </a:rPr>
              <a:t>Clerk					</a:t>
            </a:r>
            <a:r>
              <a:rPr lang="en-US" sz="28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						RN			</a:t>
            </a:r>
          </a:p>
          <a:p>
            <a:pPr marL="0" indent="0">
              <a:buNone/>
            </a:pPr>
            <a:r>
              <a:rPr lang="en-US" sz="2800" b="1" dirty="0" smtClean="0">
                <a:latin typeface="Baskerville Old Face" panose="02020602080505020303" pitchFamily="18" charset="0"/>
              </a:rPr>
              <a:t>(paperwork/questionnaires)		(assessment, history, vital signs)</a:t>
            </a:r>
          </a:p>
          <a:p>
            <a:pPr marL="0" indent="0">
              <a:buNone/>
            </a:pPr>
            <a:endParaRPr lang="en-US" sz="2800" b="1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Baskerville Old Face" panose="02020602080505020303" pitchFamily="18" charset="0"/>
              </a:rPr>
              <a:t>			OB/GYN			</a:t>
            </a:r>
            <a:r>
              <a:rPr lang="en-US" sz="28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					Social Worker	</a:t>
            </a:r>
          </a:p>
          <a:p>
            <a:pPr marL="0" indent="0">
              <a:buNone/>
            </a:pPr>
            <a:r>
              <a:rPr lang="en-US" sz="28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(internal and external vaginal exams)		(</a:t>
            </a:r>
            <a:r>
              <a:rPr lang="en-US" sz="28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assessment</a:t>
            </a:r>
            <a:r>
              <a:rPr lang="en-US" sz="28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, referrals)</a:t>
            </a:r>
            <a:endParaRPr lang="en-US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99" y="326571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1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3094"/>
            <a:ext cx="8911687" cy="109401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Coordination of Care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045029"/>
            <a:ext cx="9379631" cy="5494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Baskerville Old Face" panose="02020602080505020303" pitchFamily="18" charset="0"/>
              </a:rPr>
              <a:t>Scenario 3:</a:t>
            </a:r>
            <a:r>
              <a:rPr lang="en-US" sz="3000" b="1" dirty="0" smtClean="0">
                <a:latin typeface="Baskerville Old Face" panose="02020602080505020303" pitchFamily="18" charset="0"/>
              </a:rPr>
              <a:t> 50 y/o female for annual screening</a:t>
            </a:r>
          </a:p>
          <a:p>
            <a:pPr marL="0" indent="0">
              <a:buNone/>
            </a:pPr>
            <a:endParaRPr lang="en-US" sz="3000" b="1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</a:rPr>
              <a:t>			Clerk 			</a:t>
            </a: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 					RN 				 </a:t>
            </a: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(patient questionnaire) 		(assessment, height, weight, vitals)</a:t>
            </a: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		OB/GYN      			 			Radiology </a:t>
            </a: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(pap smear, referrals)					(mammography)</a:t>
            </a:r>
            <a:endParaRPr lang="en-US" sz="3000" b="1" dirty="0"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		Clerk  					 			OB/GYN</a:t>
            </a:r>
          </a:p>
          <a:p>
            <a:pPr marL="0" indent="0">
              <a:buNone/>
            </a:pP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(</a:t>
            </a:r>
            <a:r>
              <a:rPr lang="en-US" sz="3000" b="1" dirty="0">
                <a:latin typeface="Baskerville Old Face" panose="02020602080505020303" pitchFamily="18" charset="0"/>
                <a:sym typeface="Wingdings" panose="05000000000000000000" pitchFamily="2" charset="2"/>
              </a:rPr>
              <a:t>s</a:t>
            </a:r>
            <a:r>
              <a:rPr lang="en-US" sz="3000" b="1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chedule follow up) 						(results, teaching)</a:t>
            </a:r>
          </a:p>
          <a:p>
            <a:pPr marL="0" indent="0">
              <a:buNone/>
            </a:pPr>
            <a:endParaRPr lang="en-US" sz="30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6" y="253094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2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4107"/>
            <a:ext cx="8911687" cy="94705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Provider Communication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06236"/>
            <a:ext cx="9412288" cy="5951763"/>
          </a:xfrm>
        </p:spPr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All </a:t>
            </a:r>
            <a:r>
              <a:rPr lang="en-US" sz="2800" dirty="0">
                <a:latin typeface="Baskerville Old Face" panose="02020602080505020303" pitchFamily="18" charset="0"/>
              </a:rPr>
              <a:t>communication should be clear and concise, </a:t>
            </a:r>
            <a:r>
              <a:rPr lang="en-US" sz="2800" dirty="0" smtClean="0">
                <a:latin typeface="Baskerville Old Face" panose="02020602080505020303" pitchFamily="18" charset="0"/>
              </a:rPr>
              <a:t>with </a:t>
            </a:r>
            <a:r>
              <a:rPr lang="en-US" sz="2800" dirty="0">
                <a:latin typeface="Baskerville Old Face" panose="02020602080505020303" pitchFamily="18" charset="0"/>
              </a:rPr>
              <a:t>respect for </a:t>
            </a:r>
            <a:r>
              <a:rPr lang="en-US" sz="2800" dirty="0" smtClean="0">
                <a:latin typeface="Baskerville Old Face" panose="02020602080505020303" pitchFamily="18" charset="0"/>
              </a:rPr>
              <a:t>others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endParaRPr lang="en-US" sz="2800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Methods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Face </a:t>
            </a:r>
            <a:r>
              <a:rPr lang="en-US" sz="2800" dirty="0">
                <a:latin typeface="Baskerville Old Face" panose="02020602080505020303" pitchFamily="18" charset="0"/>
              </a:rPr>
              <a:t>to </a:t>
            </a:r>
            <a:r>
              <a:rPr lang="en-US" sz="2800" dirty="0" smtClean="0">
                <a:latin typeface="Baskerville Old Face" panose="02020602080505020303" pitchFamily="18" charset="0"/>
              </a:rPr>
              <a:t>face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Email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Telephone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Computer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 Old Face" panose="02020602080505020303" pitchFamily="18" charset="0"/>
              </a:rPr>
              <a:t>C</a:t>
            </a:r>
            <a:r>
              <a:rPr lang="en-US" sz="2800" dirty="0" smtClean="0">
                <a:latin typeface="Baskerville Old Face" panose="02020602080505020303" pitchFamily="18" charset="0"/>
              </a:rPr>
              <a:t>entral</a:t>
            </a:r>
            <a:r>
              <a:rPr lang="en-US" sz="2800" dirty="0">
                <a:latin typeface="Baskerville Old Face" panose="02020602080505020303" pitchFamily="18" charset="0"/>
              </a:rPr>
              <a:t>, privately owned, and operated solely by the </a:t>
            </a:r>
            <a:r>
              <a:rPr lang="en-US" sz="2800" dirty="0" smtClean="0">
                <a:latin typeface="Baskerville Old Face" panose="02020602080505020303" pitchFamily="18" charset="0"/>
              </a:rPr>
              <a:t>clinic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askerville Old Face" panose="02020602080505020303" pitchFamily="18" charset="0"/>
              </a:rPr>
              <a:t>Each </a:t>
            </a:r>
            <a:r>
              <a:rPr lang="en-US" sz="2800" dirty="0">
                <a:latin typeface="Baskerville Old Face" panose="02020602080505020303" pitchFamily="18" charset="0"/>
              </a:rPr>
              <a:t>user has a unique username and passcode to access patient’s health </a:t>
            </a:r>
            <a:r>
              <a:rPr lang="en-US" sz="2800" dirty="0" smtClean="0">
                <a:latin typeface="Baskerville Old Face" panose="02020602080505020303" pitchFamily="18" charset="0"/>
              </a:rPr>
              <a:t>information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384" y="2024742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4107"/>
            <a:ext cx="8911687" cy="81642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Quality Indicators to Monitor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583871"/>
            <a:ext cx="9395959" cy="5078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Family Planning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Decrease in the </a:t>
            </a:r>
            <a:r>
              <a:rPr lang="en-US" sz="2800" dirty="0" smtClean="0">
                <a:latin typeface="Baskerville Old Face" panose="02020602080505020303" pitchFamily="18" charset="0"/>
              </a:rPr>
              <a:t>adolescent pregnancy rate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in contraceptive usage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Decrease </a:t>
            </a:r>
            <a:r>
              <a:rPr lang="en-US" sz="2800" dirty="0">
                <a:latin typeface="Baskerville Old Face" panose="02020602080505020303" pitchFamily="18" charset="0"/>
              </a:rPr>
              <a:t>in infertility </a:t>
            </a:r>
            <a:r>
              <a:rPr lang="en-US" sz="2800" dirty="0" smtClean="0">
                <a:latin typeface="Baskerville Old Face" panose="02020602080505020303" pitchFamily="18" charset="0"/>
              </a:rPr>
              <a:t>rate</a:t>
            </a:r>
          </a:p>
          <a:p>
            <a:pPr marL="457200" lvl="1" indent="0">
              <a:buNone/>
            </a:pPr>
            <a:endParaRPr lang="en-US" sz="2800" dirty="0" smtClean="0">
              <a:latin typeface="Baskerville Old Face" panose="020206020805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Decrease Sexually Transmitted Infections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Decrease in the STD rate</a:t>
            </a:r>
          </a:p>
          <a:p>
            <a:pPr marL="457200" lvl="1" indent="0">
              <a:buNone/>
            </a:pPr>
            <a:endParaRPr lang="en-US" sz="2800" dirty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375556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6764"/>
            <a:ext cx="8911687" cy="166823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Patient-Centered Medical Home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6" y="1429559"/>
            <a:ext cx="8519918" cy="52333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Women’s </a:t>
            </a:r>
            <a:r>
              <a:rPr lang="en-US" sz="2800" dirty="0">
                <a:latin typeface="Baskerville Old Face" panose="02020602080505020303" pitchFamily="18" charset="0"/>
              </a:rPr>
              <a:t>Health </a:t>
            </a:r>
            <a:r>
              <a:rPr lang="en-US" sz="2800" dirty="0" smtClean="0">
                <a:latin typeface="Baskerville Old Face" panose="02020602080505020303" pitchFamily="18" charset="0"/>
              </a:rPr>
              <a:t>Clinic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 smtClean="0">
                <a:latin typeface="Baskerville Old Face" panose="02020602080505020303" pitchFamily="18" charset="0"/>
              </a:rPr>
              <a:t>     </a:t>
            </a:r>
            <a:r>
              <a:rPr lang="en-US" sz="2800" dirty="0" smtClean="0">
                <a:latin typeface="Baskerville Old Face" panose="02020602080505020303" pitchFamily="18" charset="0"/>
              </a:rPr>
              <a:t>Creators </a:t>
            </a:r>
            <a:r>
              <a:rPr lang="en-US" sz="2800" dirty="0">
                <a:latin typeface="Baskerville Old Face" panose="02020602080505020303" pitchFamily="18" charset="0"/>
              </a:rPr>
              <a:t>of Life: A Holistic Women’s </a:t>
            </a:r>
            <a:r>
              <a:rPr lang="en-US" sz="2800" dirty="0" smtClean="0">
                <a:latin typeface="Baskerville Old Face" panose="02020602080505020303" pitchFamily="18" charset="0"/>
              </a:rPr>
              <a:t>Clinic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Mission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To provide women of all races and religions with easily accessible, culturally sensitive services and education from a holistic viewpoint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3" y="417739"/>
            <a:ext cx="1983922" cy="184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44929"/>
            <a:ext cx="8915399" cy="90623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Quality Indicators to Monitor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338943"/>
            <a:ext cx="9395958" cy="5421086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Maternal Health 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</a:t>
            </a:r>
            <a:r>
              <a:rPr lang="en-US" sz="2800" dirty="0">
                <a:latin typeface="Baskerville Old Face" panose="02020602080505020303" pitchFamily="18" charset="0"/>
              </a:rPr>
              <a:t>in prenatal </a:t>
            </a:r>
            <a:r>
              <a:rPr lang="en-US" sz="2800" dirty="0" smtClean="0">
                <a:latin typeface="Baskerville Old Face" panose="02020602080505020303" pitchFamily="18" charset="0"/>
              </a:rPr>
              <a:t>care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</a:t>
            </a:r>
            <a:r>
              <a:rPr lang="en-US" sz="2800" dirty="0">
                <a:latin typeface="Baskerville Old Face" panose="02020602080505020303" pitchFamily="18" charset="0"/>
              </a:rPr>
              <a:t>in early identification of high risk </a:t>
            </a:r>
            <a:r>
              <a:rPr lang="en-US" sz="2800" dirty="0" smtClean="0">
                <a:latin typeface="Baskerville Old Face" panose="02020602080505020303" pitchFamily="18" charset="0"/>
              </a:rPr>
              <a:t>pregnancies</a:t>
            </a:r>
          </a:p>
          <a:p>
            <a:pPr lvl="1" algn="l"/>
            <a:endParaRPr lang="en-US" sz="2800" dirty="0">
              <a:latin typeface="Baskerville Old Face" panose="020206020805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Nutrition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Monitor public assistance programs </a:t>
            </a:r>
            <a:r>
              <a:rPr lang="en-US" sz="2800" dirty="0">
                <a:latin typeface="Baskerville Old Face" panose="02020602080505020303" pitchFamily="18" charset="0"/>
              </a:rPr>
              <a:t>such as WIC (women, infant &amp; children) </a:t>
            </a:r>
            <a:r>
              <a:rPr lang="en-US" sz="2800" dirty="0" smtClean="0">
                <a:latin typeface="Baskerville Old Face" panose="02020602080505020303" pitchFamily="18" charset="0"/>
              </a:rPr>
              <a:t>and </a:t>
            </a:r>
            <a:r>
              <a:rPr lang="en-US" sz="2800" dirty="0">
                <a:latin typeface="Baskerville Old Face" panose="02020602080505020303" pitchFamily="18" charset="0"/>
              </a:rPr>
              <a:t>EBT (electronic benefit transfer</a:t>
            </a:r>
            <a:r>
              <a:rPr lang="en-US" sz="2800" dirty="0" smtClean="0">
                <a:latin typeface="Baskerville Old Face" panose="02020602080505020303" pitchFamily="18" charset="0"/>
              </a:rPr>
              <a:t>) for access</a:t>
            </a:r>
            <a:endParaRPr lang="en-US" sz="28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5" y="342900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795" y="131806"/>
            <a:ext cx="9951307" cy="86497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Structural Organization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27" name="Diagram 26"/>
          <p:cNvGraphicFramePr/>
          <p:nvPr>
            <p:extLst/>
          </p:nvPr>
        </p:nvGraphicFramePr>
        <p:xfrm>
          <a:off x="2141838" y="1087394"/>
          <a:ext cx="9358184" cy="5642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Heart 27"/>
          <p:cNvSpPr/>
          <p:nvPr/>
        </p:nvSpPr>
        <p:spPr>
          <a:xfrm>
            <a:off x="5696465" y="2924432"/>
            <a:ext cx="2248929" cy="23395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Clients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29" name="Heart 28"/>
          <p:cNvSpPr/>
          <p:nvPr/>
        </p:nvSpPr>
        <p:spPr>
          <a:xfrm>
            <a:off x="7076303" y="4427835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71" y="284205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48281"/>
            <a:ext cx="8915399" cy="84849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Structural Organization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260390" y="1128584"/>
          <a:ext cx="10593860" cy="5544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9" y="222348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63286"/>
            <a:ext cx="8911687" cy="80826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Budget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81743"/>
            <a:ext cx="8915400" cy="55762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RN’s</a:t>
            </a:r>
          </a:p>
          <a:p>
            <a:pPr marL="0" indent="0">
              <a:buNone/>
            </a:pPr>
            <a:r>
              <a:rPr lang="en-US" sz="2800" dirty="0" smtClean="0"/>
              <a:t>	Average </a:t>
            </a:r>
            <a:r>
              <a:rPr lang="en-US" sz="2800" dirty="0"/>
              <a:t>Daily Census = 50</a:t>
            </a:r>
          </a:p>
          <a:p>
            <a:pPr marL="0" indent="0">
              <a:buNone/>
            </a:pPr>
            <a:r>
              <a:rPr lang="en-US" sz="2800" dirty="0" smtClean="0"/>
              <a:t>	Ratio </a:t>
            </a:r>
            <a:r>
              <a:rPr lang="en-US" sz="2800" dirty="0"/>
              <a:t>= 1:5</a:t>
            </a:r>
          </a:p>
          <a:p>
            <a:pPr marL="0" indent="0">
              <a:buNone/>
            </a:pPr>
            <a:r>
              <a:rPr lang="en-US" sz="2800" dirty="0" smtClean="0"/>
              <a:t>	Shift </a:t>
            </a:r>
            <a:r>
              <a:rPr lang="en-US" sz="2800" dirty="0"/>
              <a:t>= 8hrs</a:t>
            </a:r>
          </a:p>
          <a:p>
            <a:pPr marL="0" indent="0">
              <a:buNone/>
            </a:pPr>
            <a:r>
              <a:rPr lang="en-US" sz="2800" dirty="0" smtClean="0"/>
              <a:t>	50/5 = 10 RN’s </a:t>
            </a:r>
            <a:r>
              <a:rPr lang="en-US" sz="2800" dirty="0"/>
              <a:t>X 7.5 = 75/50 = NCH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1.5 </a:t>
            </a:r>
            <a:r>
              <a:rPr lang="en-US" sz="2800" dirty="0"/>
              <a:t>X 3 shifts = 4.5</a:t>
            </a:r>
          </a:p>
          <a:p>
            <a:pPr marL="0" indent="0">
              <a:buNone/>
            </a:pPr>
            <a:r>
              <a:rPr lang="en-US" sz="2800" dirty="0" smtClean="0"/>
              <a:t>	RN’s </a:t>
            </a:r>
            <a:r>
              <a:rPr lang="en-US" sz="2800" dirty="0"/>
              <a:t>needed to staff </a:t>
            </a:r>
            <a:r>
              <a:rPr lang="en-US" sz="2800" dirty="0" smtClean="0"/>
              <a:t>unit </a:t>
            </a:r>
          </a:p>
          <a:p>
            <a:pPr marL="0" indent="0">
              <a:buNone/>
            </a:pPr>
            <a:r>
              <a:rPr lang="en-US" sz="2800" dirty="0" smtClean="0"/>
              <a:t>	10 X 3 </a:t>
            </a:r>
            <a:r>
              <a:rPr lang="en-US" sz="2800" dirty="0"/>
              <a:t>shifts = 30 RN’s</a:t>
            </a:r>
          </a:p>
          <a:p>
            <a:pPr marL="0" indent="0">
              <a:buNone/>
            </a:pPr>
            <a:r>
              <a:rPr lang="en-US" sz="2800" dirty="0" smtClean="0"/>
              <a:t>	PTO </a:t>
            </a:r>
            <a:r>
              <a:rPr lang="en-US" sz="2800" dirty="0"/>
              <a:t>= </a:t>
            </a:r>
            <a:r>
              <a:rPr lang="en-US" sz="2800" dirty="0" smtClean="0"/>
              <a:t>1.6 X 30 </a:t>
            </a:r>
            <a:r>
              <a:rPr lang="en-US" sz="2800" dirty="0"/>
              <a:t>RN’s = 48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10" y="359229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17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6764"/>
            <a:ext cx="8911687" cy="77560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Budget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12371"/>
            <a:ext cx="8915400" cy="55680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Goudy Old Style" panose="02020502050305020303" pitchFamily="18" charset="0"/>
              </a:rPr>
              <a:t>Patient </a:t>
            </a:r>
            <a:r>
              <a:rPr lang="en-US" sz="2800" dirty="0" smtClean="0">
                <a:latin typeface="Goudy Old Style" panose="02020502050305020303" pitchFamily="18" charset="0"/>
              </a:rPr>
              <a:t>Care </a:t>
            </a:r>
            <a:r>
              <a:rPr lang="en-US" sz="2800" dirty="0">
                <a:latin typeface="Goudy Old Style" panose="02020502050305020303" pitchFamily="18" charset="0"/>
              </a:rPr>
              <a:t>Technicians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ADC </a:t>
            </a:r>
            <a:r>
              <a:rPr lang="en-US" sz="2800" dirty="0">
                <a:latin typeface="Goudy Old Style" panose="02020502050305020303" pitchFamily="18" charset="0"/>
              </a:rPr>
              <a:t>= 50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Ratio </a:t>
            </a:r>
            <a:r>
              <a:rPr lang="en-US" sz="2800" dirty="0">
                <a:latin typeface="Goudy Old Style" panose="02020502050305020303" pitchFamily="18" charset="0"/>
              </a:rPr>
              <a:t>= 1:10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Shifts </a:t>
            </a:r>
            <a:r>
              <a:rPr lang="en-US" sz="2800" dirty="0">
                <a:latin typeface="Goudy Old Style" panose="02020502050305020303" pitchFamily="18" charset="0"/>
              </a:rPr>
              <a:t>= 8 hours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50/10 </a:t>
            </a:r>
            <a:r>
              <a:rPr lang="en-US" sz="2800" dirty="0">
                <a:latin typeface="Goudy Old Style" panose="02020502050305020303" pitchFamily="18" charset="0"/>
              </a:rPr>
              <a:t>= 5 PCT’s </a:t>
            </a:r>
            <a:r>
              <a:rPr lang="en-US" sz="2800" dirty="0" smtClean="0">
                <a:latin typeface="Goudy Old Style" panose="02020502050305020303" pitchFamily="18" charset="0"/>
              </a:rPr>
              <a:t>X 7.5 </a:t>
            </a:r>
            <a:r>
              <a:rPr lang="en-US" sz="2800" dirty="0">
                <a:latin typeface="Goudy Old Style" panose="02020502050305020303" pitchFamily="18" charset="0"/>
              </a:rPr>
              <a:t>= 37.5/50 = NCH </a:t>
            </a:r>
            <a:endParaRPr lang="en-US" sz="2800" dirty="0" smtClean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oudy Old Style" panose="02020502050305020303" pitchFamily="18" charset="0"/>
              </a:rPr>
              <a:t>	</a:t>
            </a:r>
            <a:r>
              <a:rPr lang="en-US" sz="2800" dirty="0" smtClean="0">
                <a:latin typeface="Goudy Old Style" panose="02020502050305020303" pitchFamily="18" charset="0"/>
              </a:rPr>
              <a:t>0.7 </a:t>
            </a:r>
            <a:r>
              <a:rPr lang="en-US" sz="2800" dirty="0">
                <a:latin typeface="Goudy Old Style" panose="02020502050305020303" pitchFamily="18" charset="0"/>
              </a:rPr>
              <a:t>X 3 shifts = 2.1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PCT’S </a:t>
            </a:r>
            <a:r>
              <a:rPr lang="en-US" sz="2800" dirty="0">
                <a:latin typeface="Goudy Old Style" panose="02020502050305020303" pitchFamily="18" charset="0"/>
              </a:rPr>
              <a:t>needed to staff unit 5 X 3 shifts = 15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PTO </a:t>
            </a:r>
            <a:r>
              <a:rPr lang="en-US" sz="2800" dirty="0">
                <a:latin typeface="Goudy Old Style" panose="02020502050305020303" pitchFamily="18" charset="0"/>
              </a:rPr>
              <a:t>= 1.6 X 15 = 24</a:t>
            </a:r>
          </a:p>
          <a:p>
            <a:pPr marL="0" indent="0">
              <a:buNone/>
            </a:pPr>
            <a:r>
              <a:rPr lang="en-US" sz="2800" dirty="0">
                <a:latin typeface="Goudy Old Style" panose="02020502050305020303" pitchFamily="18" charset="0"/>
              </a:rPr>
              <a:t> </a:t>
            </a:r>
            <a:r>
              <a:rPr lang="en-US" sz="2800" dirty="0" smtClean="0">
                <a:latin typeface="Goudy Old Style" panose="02020502050305020303" pitchFamily="18" charset="0"/>
              </a:rPr>
              <a:t>	</a:t>
            </a:r>
            <a:r>
              <a:rPr lang="en-US" sz="2800" b="1" dirty="0" smtClean="0">
                <a:latin typeface="Goudy Old Style" panose="02020502050305020303" pitchFamily="18" charset="0"/>
              </a:rPr>
              <a:t>Total </a:t>
            </a:r>
            <a:r>
              <a:rPr lang="en-US" sz="2800" b="1" dirty="0">
                <a:latin typeface="Goudy Old Style" panose="02020502050305020303" pitchFamily="18" charset="0"/>
              </a:rPr>
              <a:t>NCHPPD = 6.6</a:t>
            </a:r>
            <a:endParaRPr lang="en-US" sz="2800" dirty="0">
              <a:latin typeface="Goudy Old Style" panose="020205020503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72" y="457200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43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79614"/>
            <a:ext cx="8911687" cy="80826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Budget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7879"/>
            <a:ext cx="8915400" cy="5380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Goudy Old Style" panose="02020502050305020303" pitchFamily="18" charset="0"/>
              </a:rPr>
              <a:t>Unit Clerk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1 </a:t>
            </a:r>
            <a:r>
              <a:rPr lang="en-US" sz="2800" dirty="0">
                <a:latin typeface="Goudy Old Style" panose="02020502050305020303" pitchFamily="18" charset="0"/>
              </a:rPr>
              <a:t>Unit Clerk X 3 shifts = 3</a:t>
            </a:r>
          </a:p>
          <a:p>
            <a:pPr marL="0" indent="0">
              <a:buNone/>
            </a:pPr>
            <a:r>
              <a:rPr lang="en-US" sz="2800" dirty="0" smtClean="0">
                <a:latin typeface="Goudy Old Style" panose="02020502050305020303" pitchFamily="18" charset="0"/>
              </a:rPr>
              <a:t>	PTO </a:t>
            </a:r>
            <a:r>
              <a:rPr lang="en-US" sz="2800" dirty="0">
                <a:latin typeface="Goudy Old Style" panose="02020502050305020303" pitchFamily="18" charset="0"/>
              </a:rPr>
              <a:t>= 1.6 X 3 = 4.8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47976"/>
              </p:ext>
            </p:extLst>
          </p:nvPr>
        </p:nvGraphicFramePr>
        <p:xfrm>
          <a:off x="2677887" y="2690463"/>
          <a:ext cx="9250134" cy="3824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236"/>
                <a:gridCol w="2223270"/>
                <a:gridCol w="2383971"/>
                <a:gridCol w="2318657"/>
              </a:tblGrid>
              <a:tr h="854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PTO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Salary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Salary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Registered Nurses (RN)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$4,128,000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Patient Care Technicians (PCT)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$44,000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$1,056,000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Clerks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$134,400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9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of Unit’s Yearly Salary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dbl" dirty="0">
                          <a:effectLst/>
                        </a:rPr>
                        <a:t>$5,318,400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78288" y="2690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2" y="297691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84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735" y="1266661"/>
            <a:ext cx="8911687" cy="5784929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/>
            </a:r>
            <a:b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THE END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72" y="457200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38898"/>
            <a:ext cx="8915399" cy="864972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/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Purpose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589903"/>
            <a:ext cx="8915399" cy="437429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Purpose: Meeting Healthy People 2020 Objectives </a:t>
            </a:r>
            <a:endParaRPr lang="en-US" sz="2800" dirty="0" smtClean="0">
              <a:latin typeface="Baskerville Old Face" panose="02020602080505020303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Baskerville Old Face" panose="02020602080505020303" pitchFamily="18" charset="0"/>
              </a:rPr>
              <a:t>To </a:t>
            </a:r>
            <a:r>
              <a:rPr lang="en-US" sz="2600" dirty="0">
                <a:latin typeface="Baskerville Old Face" panose="02020602080505020303" pitchFamily="18" charset="0"/>
              </a:rPr>
              <a:t>improve pregnancy planning and spacing, and prevent unintended pregnancy 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Baskerville Old Face" panose="02020602080505020303" pitchFamily="18" charset="0"/>
              </a:rPr>
              <a:t>Improve </a:t>
            </a:r>
            <a:r>
              <a:rPr lang="en-US" sz="2600" dirty="0">
                <a:latin typeface="Baskerville Old Face" panose="02020602080505020303" pitchFamily="18" charset="0"/>
              </a:rPr>
              <a:t>access to comprehensive, quality health care </a:t>
            </a:r>
            <a:r>
              <a:rPr lang="en-US" sz="2600" dirty="0" smtClean="0">
                <a:latin typeface="Baskerville Old Face" panose="02020602080505020303" pitchFamily="18" charset="0"/>
              </a:rPr>
              <a:t>services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Baskerville Old Face" panose="02020602080505020303" pitchFamily="18" charset="0"/>
              </a:rPr>
              <a:t>Provide </a:t>
            </a:r>
            <a:r>
              <a:rPr lang="en-US" sz="2600" dirty="0">
                <a:latin typeface="Baskerville Old Face" panose="02020602080505020303" pitchFamily="18" charset="0"/>
              </a:rPr>
              <a:t>comprehensive and specialized care for women’s health issues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3" y="417739"/>
            <a:ext cx="1983922" cy="184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8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"/>
            <a:ext cx="8915399" cy="84908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Philosophy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474573"/>
            <a:ext cx="8915399" cy="51793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Philosophy: Remember your vowels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A</a:t>
            </a:r>
            <a:r>
              <a:rPr lang="en-US" sz="2800" dirty="0" smtClean="0">
                <a:latin typeface="Baskerville Old Face" panose="02020602080505020303" pitchFamily="18" charset="0"/>
              </a:rPr>
              <a:t>dvocacy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E</a:t>
            </a:r>
            <a:r>
              <a:rPr lang="en-US" sz="2800" dirty="0" smtClean="0">
                <a:latin typeface="Baskerville Old Face" panose="02020602080505020303" pitchFamily="18" charset="0"/>
              </a:rPr>
              <a:t>mpowerment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I</a:t>
            </a:r>
            <a:r>
              <a:rPr lang="en-US" sz="2800" dirty="0" smtClean="0">
                <a:latin typeface="Baskerville Old Face" panose="02020602080505020303" pitchFamily="18" charset="0"/>
              </a:rPr>
              <a:t>ntegrity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O</a:t>
            </a:r>
            <a:r>
              <a:rPr lang="en-US" sz="2800" dirty="0" smtClean="0">
                <a:latin typeface="Baskerville Old Face" panose="02020602080505020303" pitchFamily="18" charset="0"/>
              </a:rPr>
              <a:t>ptions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U</a:t>
            </a:r>
            <a:r>
              <a:rPr lang="en-US" sz="2800" dirty="0" smtClean="0">
                <a:latin typeface="Baskerville Old Face" panose="02020602080505020303" pitchFamily="18" charset="0"/>
              </a:rPr>
              <a:t>nderstanding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Y</a:t>
            </a:r>
            <a:r>
              <a:rPr lang="en-US" sz="2800" dirty="0" smtClean="0">
                <a:latin typeface="Baskerville Old Face" panose="02020602080505020303" pitchFamily="18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46" y="2183395"/>
            <a:ext cx="2498273" cy="253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2141" y="65314"/>
            <a:ext cx="8382471" cy="86541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Creators of Life: Objectives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49" y="1408670"/>
            <a:ext cx="8937465" cy="482737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Baskerville Old Face" panose="02020602080505020303" pitchFamily="18" charset="0"/>
              </a:rPr>
              <a:t>Clinical Objectives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awareness of women’s health issues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cultural sensitivity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Increase </a:t>
            </a:r>
            <a:r>
              <a:rPr lang="en-US" sz="2800" dirty="0">
                <a:latin typeface="Baskerville Old Face" panose="02020602080505020303" pitchFamily="18" charset="0"/>
              </a:rPr>
              <a:t>funding of women’s health services for low-income families and the </a:t>
            </a:r>
            <a:r>
              <a:rPr lang="en-US" sz="2800" dirty="0" smtClean="0">
                <a:latin typeface="Baskerville Old Face" panose="02020602080505020303" pitchFamily="18" charset="0"/>
              </a:rPr>
              <a:t>uninsured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5" y="204108"/>
            <a:ext cx="2277608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07092"/>
            <a:ext cx="8915399" cy="79083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Creators of Life: Providers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268627"/>
            <a:ext cx="8915399" cy="394592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Providers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Nurse midwives, OB/GYNs, and registered nurses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Nutritionist, lactation consultant, social worker, and psychologist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Radiologist, radiology techs, medical assistants, and insurance coordinators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9" y="293328"/>
            <a:ext cx="1877784" cy="186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4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30629"/>
            <a:ext cx="8911687" cy="147773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Goudy Old Style" panose="02020502050305020303" pitchFamily="18" charset="0"/>
              </a:rPr>
              <a:t>Health Care Services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15762"/>
            <a:ext cx="9277945" cy="514629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Routine </a:t>
            </a:r>
            <a:r>
              <a:rPr lang="en-US" sz="2800" dirty="0" smtClean="0">
                <a:latin typeface="Baskerville Old Face" panose="02020602080505020303" pitchFamily="18" charset="0"/>
              </a:rPr>
              <a:t>women’s </a:t>
            </a:r>
            <a:r>
              <a:rPr lang="en-US" sz="2800" dirty="0">
                <a:latin typeface="Baskerville Old Face" panose="02020602080505020303" pitchFamily="18" charset="0"/>
              </a:rPr>
              <a:t>health </a:t>
            </a:r>
            <a:r>
              <a:rPr lang="en-US" sz="2800" dirty="0" smtClean="0">
                <a:latin typeface="Baskerville Old Face" panose="02020602080505020303" pitchFamily="18" charset="0"/>
              </a:rPr>
              <a:t>exams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I</a:t>
            </a:r>
            <a:r>
              <a:rPr lang="en-US" sz="2800" dirty="0" smtClean="0">
                <a:latin typeface="Baskerville Old Face" panose="02020602080505020303" pitchFamily="18" charset="0"/>
              </a:rPr>
              <a:t>mmunization </a:t>
            </a:r>
            <a:r>
              <a:rPr lang="en-US" sz="2800" dirty="0">
                <a:latin typeface="Baskerville Old Face" panose="02020602080505020303" pitchFamily="18" charset="0"/>
              </a:rPr>
              <a:t>for HPV,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Tdap</a:t>
            </a:r>
            <a:r>
              <a:rPr lang="en-US" sz="2800" dirty="0" smtClean="0">
                <a:latin typeface="Baskerville Old Face" panose="02020602080505020303" pitchFamily="18" charset="0"/>
              </a:rPr>
              <a:t>, </a:t>
            </a:r>
            <a:r>
              <a:rPr lang="en-US" sz="2800" dirty="0">
                <a:latin typeface="Baskerville Old Face" panose="02020602080505020303" pitchFamily="18" charset="0"/>
              </a:rPr>
              <a:t>and </a:t>
            </a:r>
            <a:r>
              <a:rPr lang="en-US" sz="2800" dirty="0" smtClean="0">
                <a:latin typeface="Baskerville Old Face" panose="02020602080505020303" pitchFamily="18" charset="0"/>
              </a:rPr>
              <a:t>influenza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Pregnancy testing and contraception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askerville Old Face" panose="02020602080505020303" pitchFamily="18" charset="0"/>
              </a:rPr>
              <a:t>BP monitoring and insurance assistance</a:t>
            </a:r>
          </a:p>
          <a:p>
            <a:pPr marL="457200" lvl="1" indent="0">
              <a:buNone/>
            </a:pPr>
            <a:endParaRPr lang="en-US" sz="2800" dirty="0">
              <a:latin typeface="Baskerville Old Face" panose="020206020805050203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Baskerville Old Face" panose="02020602080505020303" pitchFamily="18" charset="0"/>
              </a:rPr>
              <a:t>Psychological </a:t>
            </a:r>
            <a:r>
              <a:rPr lang="en-US" sz="3200" dirty="0">
                <a:latin typeface="Baskerville Old Face" panose="02020602080505020303" pitchFamily="18" charset="0"/>
              </a:rPr>
              <a:t>support for women affected by violence, rape, mental and other physical abuse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80" y="359230"/>
            <a:ext cx="1877784" cy="186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0616"/>
            <a:ext cx="8915399" cy="85673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Health Care Services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005016"/>
            <a:ext cx="8915399" cy="484384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Baskerville Old Face" panose="02020602080505020303" pitchFamily="18" charset="0"/>
              </a:rPr>
              <a:t>Pregnancy </a:t>
            </a:r>
            <a:r>
              <a:rPr lang="en-US" sz="2800" dirty="0" smtClean="0">
                <a:latin typeface="Baskerville Old Face" panose="02020602080505020303" pitchFamily="18" charset="0"/>
              </a:rPr>
              <a:t>care</a:t>
            </a:r>
            <a:endParaRPr lang="en-US" sz="2800" dirty="0">
              <a:latin typeface="Baskerville Old Face" panose="0202060208050502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Prenatal care and screenings: GTT, vitamins, sonograms, birthing/Lamaze classes, nutrition visit, CVS (chorionic villus sampling), and contraction and non-stress tests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Baskerville Old Face" panose="02020602080505020303" pitchFamily="18" charset="0"/>
              </a:rPr>
              <a:t>Postnatal lactation classes and referrals for home care visits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83" y="285090"/>
            <a:ext cx="1877784" cy="186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8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36764"/>
            <a:ext cx="8911687" cy="103686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Brownsville Brooklyn, NY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2763" y="3396344"/>
            <a:ext cx="8899073" cy="28901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763" y="1208316"/>
            <a:ext cx="8899073" cy="21880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41" y="367393"/>
            <a:ext cx="1765524" cy="181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663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14_16x9.potx" id="{CD7B4C86-DEF7-470C-B7B0-4F7878B48907}" vid="{A4FE9B1C-D233-4758-BD28-DB54E21BCD1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356D37-7903-48D1-97F9-D0A618E5C1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organizational chart (black, pink, widescreen)</Template>
  <TotalTime>0</TotalTime>
  <Words>617</Words>
  <Application>Microsoft Office PowerPoint</Application>
  <PresentationFormat>Widescreen</PresentationFormat>
  <Paragraphs>203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Baskerville Old Face</vt:lpstr>
      <vt:lpstr>Calibri</vt:lpstr>
      <vt:lpstr>Century Gothic</vt:lpstr>
      <vt:lpstr>Goudy Old Style</vt:lpstr>
      <vt:lpstr>Times New Roman</vt:lpstr>
      <vt:lpstr>Wingdings</vt:lpstr>
      <vt:lpstr>Wingdings 3</vt:lpstr>
      <vt:lpstr>Wisp</vt:lpstr>
      <vt:lpstr>CREATORS OF LIFE: A HOLISTIC WOMEN’S  HEALTH CLINIC</vt:lpstr>
      <vt:lpstr>Patient-Centered Medical Home</vt:lpstr>
      <vt:lpstr> Creators of Life: Purpose</vt:lpstr>
      <vt:lpstr>Creators of Life: Philosophy</vt:lpstr>
      <vt:lpstr>Creators of Life: Objectives</vt:lpstr>
      <vt:lpstr>Creators of Life: Providers</vt:lpstr>
      <vt:lpstr>Health Care Services</vt:lpstr>
      <vt:lpstr>Health Care Services</vt:lpstr>
      <vt:lpstr>Brownsville Brooklyn, NY</vt:lpstr>
      <vt:lpstr>Brownsville Brooklyn, NY</vt:lpstr>
      <vt:lpstr>Brownsville Brooklyn, NY</vt:lpstr>
      <vt:lpstr>Data Collection</vt:lpstr>
      <vt:lpstr>Marketing</vt:lpstr>
      <vt:lpstr>Marketing</vt:lpstr>
      <vt:lpstr>Coordination of Care</vt:lpstr>
      <vt:lpstr>Coordination of Care</vt:lpstr>
      <vt:lpstr>Coordination of Care</vt:lpstr>
      <vt:lpstr>Provider Communication</vt:lpstr>
      <vt:lpstr>Quality Indicators to Monitor</vt:lpstr>
      <vt:lpstr>Quality Indicators to Monitor</vt:lpstr>
      <vt:lpstr>Structural Organization</vt:lpstr>
      <vt:lpstr>Structural Organization</vt:lpstr>
      <vt:lpstr>Creators of Life: Budget</vt:lpstr>
      <vt:lpstr>Creators of Life: Budget</vt:lpstr>
      <vt:lpstr>Creators of Life: Budget</vt:lpstr>
      <vt:lpstr> 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2016-04-30T19:34:04Z</dcterms:created>
  <dcterms:modified xsi:type="dcterms:W3CDTF">2016-11-20T12:00:40Z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TC040014909991</vt:lpwstr>
  </property>
</Properties>
</file>