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handoutMasterIdLst>
    <p:handoutMasterId r:id="rId42"/>
  </p:handoutMasterIdLst>
  <p:sldIdLst>
    <p:sldId id="281" r:id="rId2"/>
    <p:sldId id="282" r:id="rId3"/>
    <p:sldId id="283" r:id="rId4"/>
    <p:sldId id="284" r:id="rId5"/>
    <p:sldId id="285" r:id="rId6"/>
    <p:sldId id="286" r:id="rId7"/>
    <p:sldId id="287" r:id="rId8"/>
    <p:sldId id="288" r:id="rId9"/>
    <p:sldId id="289" r:id="rId10"/>
    <p:sldId id="290" r:id="rId11"/>
    <p:sldId id="291" r:id="rId12"/>
    <p:sldId id="292" r:id="rId13"/>
    <p:sldId id="293" r:id="rId14"/>
    <p:sldId id="295" r:id="rId15"/>
    <p:sldId id="296" r:id="rId16"/>
    <p:sldId id="271" r:id="rId17"/>
    <p:sldId id="272" r:id="rId18"/>
    <p:sldId id="273" r:id="rId19"/>
    <p:sldId id="274" r:id="rId20"/>
    <p:sldId id="275" r:id="rId21"/>
    <p:sldId id="276" r:id="rId22"/>
    <p:sldId id="277" r:id="rId23"/>
    <p:sldId id="256" r:id="rId24"/>
    <p:sldId id="257" r:id="rId25"/>
    <p:sldId id="258" r:id="rId26"/>
    <p:sldId id="259" r:id="rId27"/>
    <p:sldId id="260" r:id="rId28"/>
    <p:sldId id="261" r:id="rId29"/>
    <p:sldId id="262" r:id="rId30"/>
    <p:sldId id="263" r:id="rId31"/>
    <p:sldId id="264" r:id="rId32"/>
    <p:sldId id="265" r:id="rId33"/>
    <p:sldId id="266" r:id="rId34"/>
    <p:sldId id="267" r:id="rId35"/>
    <p:sldId id="270" r:id="rId36"/>
    <p:sldId id="268" r:id="rId37"/>
    <p:sldId id="269" r:id="rId38"/>
    <p:sldId id="278" r:id="rId39"/>
    <p:sldId id="279" r:id="rId40"/>
    <p:sldId id="28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68" autoAdjust="0"/>
    <p:restoredTop sz="94660"/>
  </p:normalViewPr>
  <p:slideViewPr>
    <p:cSldViewPr snapToGrid="0">
      <p:cViewPr varScale="1">
        <p:scale>
          <a:sx n="116" d="100"/>
          <a:sy n="116" d="100"/>
        </p:scale>
        <p:origin x="39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Expenses BreaK Down</c:v>
                </c:pt>
              </c:strCache>
            </c:strRef>
          </c:tx>
          <c:explosion val="27"/>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Sheet1!$A$2:$A$11</c:f>
              <c:strCache>
                <c:ptCount val="10"/>
                <c:pt idx="0">
                  <c:v>Fixed Assets</c:v>
                </c:pt>
                <c:pt idx="1">
                  <c:v>Salary and Wages</c:v>
                </c:pt>
                <c:pt idx="2">
                  <c:v>Utilities</c:v>
                </c:pt>
                <c:pt idx="3">
                  <c:v>Inservice Exp.</c:v>
                </c:pt>
                <c:pt idx="4">
                  <c:v>Insurance</c:v>
                </c:pt>
                <c:pt idx="5">
                  <c:v>Office</c:v>
                </c:pt>
                <c:pt idx="6">
                  <c:v>Contracted Service</c:v>
                </c:pt>
                <c:pt idx="7">
                  <c:v>Client Consume</c:v>
                </c:pt>
                <c:pt idx="8">
                  <c:v>Equipment</c:v>
                </c:pt>
                <c:pt idx="9">
                  <c:v>Depreciation</c:v>
                </c:pt>
              </c:strCache>
            </c:strRef>
          </c:cat>
          <c:val>
            <c:numRef>
              <c:f>Sheet1!$B$2:$B$11</c:f>
              <c:numCache>
                <c:formatCode>#,##0.00</c:formatCode>
                <c:ptCount val="10"/>
                <c:pt idx="0">
                  <c:v>179000</c:v>
                </c:pt>
                <c:pt idx="1">
                  <c:v>1116080</c:v>
                </c:pt>
                <c:pt idx="2">
                  <c:v>45000</c:v>
                </c:pt>
                <c:pt idx="3">
                  <c:v>24000</c:v>
                </c:pt>
                <c:pt idx="4">
                  <c:v>31200</c:v>
                </c:pt>
                <c:pt idx="5">
                  <c:v>6420</c:v>
                </c:pt>
                <c:pt idx="6">
                  <c:v>54600</c:v>
                </c:pt>
                <c:pt idx="7">
                  <c:v>207350</c:v>
                </c:pt>
                <c:pt idx="8">
                  <c:v>3300</c:v>
                </c:pt>
                <c:pt idx="9">
                  <c:v>17900</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7462426181102364"/>
          <c:y val="0.30593117526975794"/>
          <c:w val="0.29620907152230969"/>
          <c:h val="0.6371745406824147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smtClean="0"/>
              <a:t>Composition</a:t>
            </a:r>
          </a:p>
          <a:p>
            <a:pPr>
              <a:defRPr/>
            </a:pP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Sheet1!$A$2:$A$8</c:f>
              <c:strCache>
                <c:ptCount val="7"/>
                <c:pt idx="0">
                  <c:v>White</c:v>
                </c:pt>
                <c:pt idx="1">
                  <c:v>Black/African American</c:v>
                </c:pt>
                <c:pt idx="2">
                  <c:v>Asian/Pacific Islander</c:v>
                </c:pt>
                <c:pt idx="3">
                  <c:v>American Indian</c:v>
                </c:pt>
                <c:pt idx="4">
                  <c:v>Other</c:v>
                </c:pt>
                <c:pt idx="5">
                  <c:v>Non Hispanic Multiracial</c:v>
                </c:pt>
                <c:pt idx="6">
                  <c:v>Hispanic</c:v>
                </c:pt>
              </c:strCache>
            </c:strRef>
          </c:cat>
          <c:val>
            <c:numRef>
              <c:f>Sheet1!$B$2:$B$8</c:f>
              <c:numCache>
                <c:formatCode>0.00%</c:formatCode>
                <c:ptCount val="7"/>
                <c:pt idx="0">
                  <c:v>9.0999999999999998E-2</c:v>
                </c:pt>
                <c:pt idx="1">
                  <c:v>0.70399999999999996</c:v>
                </c:pt>
                <c:pt idx="2">
                  <c:v>1.7000000000000001E-2</c:v>
                </c:pt>
                <c:pt idx="3">
                  <c:v>2E-3</c:v>
                </c:pt>
                <c:pt idx="4">
                  <c:v>6.0000000000000001E-3</c:v>
                </c:pt>
                <c:pt idx="5">
                  <c:v>3.3000000000000002E-2</c:v>
                </c:pt>
                <c:pt idx="6">
                  <c:v>0.14599999999999999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A57A0-BDED-4215-B92D-9CF965EA04FE}" type="doc">
      <dgm:prSet loTypeId="urn:microsoft.com/office/officeart/2005/8/layout/hierarchy1" loCatId="hierarchy" qsTypeId="urn:microsoft.com/office/officeart/2005/8/quickstyle/3d7" qsCatId="3D" csTypeId="urn:microsoft.com/office/officeart/2005/8/colors/colorful2" csCatId="colorful" phldr="1"/>
      <dgm:spPr/>
      <dgm:t>
        <a:bodyPr/>
        <a:lstStyle/>
        <a:p>
          <a:endParaRPr lang="en-US"/>
        </a:p>
      </dgm:t>
    </dgm:pt>
    <dgm:pt modelId="{F963C6A9-771A-47CC-B2B0-59D12C22E6AC}">
      <dgm:prSet phldrT="[Text]" custT="1"/>
      <dgm:spPr/>
      <dgm:t>
        <a:bodyPr/>
        <a:lstStyle/>
        <a:p>
          <a:r>
            <a:rPr lang="en-US" sz="1200" dirty="0" smtClean="0"/>
            <a:t>CEO</a:t>
          </a:r>
          <a:endParaRPr lang="en-US" sz="1200" dirty="0"/>
        </a:p>
      </dgm:t>
    </dgm:pt>
    <dgm:pt modelId="{A5369B82-E2D1-436B-9DA6-6844C4AE8207}" type="parTrans" cxnId="{2E8D6AFE-74A4-4A64-AC5D-1CF71C7993A9}">
      <dgm:prSet/>
      <dgm:spPr/>
      <dgm:t>
        <a:bodyPr/>
        <a:lstStyle/>
        <a:p>
          <a:endParaRPr lang="en-US"/>
        </a:p>
      </dgm:t>
    </dgm:pt>
    <dgm:pt modelId="{FC158BCB-AC7D-4D9B-B7BF-89E6A5254308}" type="sibTrans" cxnId="{2E8D6AFE-74A4-4A64-AC5D-1CF71C7993A9}">
      <dgm:prSet/>
      <dgm:spPr/>
      <dgm:t>
        <a:bodyPr/>
        <a:lstStyle/>
        <a:p>
          <a:endParaRPr lang="en-US"/>
        </a:p>
      </dgm:t>
    </dgm:pt>
    <dgm:pt modelId="{E541C2D2-94C3-4CA0-9FDB-90F2982636DA}" type="asst">
      <dgm:prSet phldrT="[Text]" custT="1"/>
      <dgm:spPr/>
      <dgm:t>
        <a:bodyPr/>
        <a:lstStyle/>
        <a:p>
          <a:r>
            <a:rPr lang="en-US" sz="1200" dirty="0" smtClean="0"/>
            <a:t>Chief Psychiatric Officer</a:t>
          </a:r>
          <a:endParaRPr lang="en-US" sz="1200" dirty="0"/>
        </a:p>
      </dgm:t>
    </dgm:pt>
    <dgm:pt modelId="{CBD7479D-DCE8-4B0D-B6D4-C5946CF875B0}" type="parTrans" cxnId="{A2D721D0-8908-460B-9221-83E7E33E5697}">
      <dgm:prSet/>
      <dgm:spPr/>
      <dgm:t>
        <a:bodyPr/>
        <a:lstStyle/>
        <a:p>
          <a:endParaRPr lang="en-US"/>
        </a:p>
      </dgm:t>
    </dgm:pt>
    <dgm:pt modelId="{F99F5466-6803-4C32-8079-038D3523639F}" type="sibTrans" cxnId="{A2D721D0-8908-460B-9221-83E7E33E5697}">
      <dgm:prSet/>
      <dgm:spPr/>
      <dgm:t>
        <a:bodyPr/>
        <a:lstStyle/>
        <a:p>
          <a:endParaRPr lang="en-US"/>
        </a:p>
      </dgm:t>
    </dgm:pt>
    <dgm:pt modelId="{513E388C-9292-43CE-9E4F-58A712C72F22}">
      <dgm:prSet phldrT="[Text]" custT="1"/>
      <dgm:spPr/>
      <dgm:t>
        <a:bodyPr/>
        <a:lstStyle/>
        <a:p>
          <a:r>
            <a:rPr lang="en-US" sz="1200" dirty="0" smtClean="0"/>
            <a:t>House Resident Manager (RN)</a:t>
          </a:r>
          <a:endParaRPr lang="en-US" sz="1200" dirty="0"/>
        </a:p>
      </dgm:t>
    </dgm:pt>
    <dgm:pt modelId="{3BA357D7-1F5A-4317-B31A-DC22AA794D7C}" type="parTrans" cxnId="{240138C0-E212-4EE2-A65C-A73FCE770A0A}">
      <dgm:prSet/>
      <dgm:spPr/>
      <dgm:t>
        <a:bodyPr/>
        <a:lstStyle/>
        <a:p>
          <a:endParaRPr lang="en-US"/>
        </a:p>
      </dgm:t>
    </dgm:pt>
    <dgm:pt modelId="{B67C20B0-3594-4AA6-94DD-FECDFB9FD06B}" type="sibTrans" cxnId="{240138C0-E212-4EE2-A65C-A73FCE770A0A}">
      <dgm:prSet/>
      <dgm:spPr/>
      <dgm:t>
        <a:bodyPr/>
        <a:lstStyle/>
        <a:p>
          <a:endParaRPr lang="en-US"/>
        </a:p>
      </dgm:t>
    </dgm:pt>
    <dgm:pt modelId="{5B287026-1D2E-4425-A640-77DB55C2E1D9}">
      <dgm:prSet phldrT="[Text]" custT="1"/>
      <dgm:spPr/>
      <dgm:t>
        <a:bodyPr/>
        <a:lstStyle/>
        <a:p>
          <a:r>
            <a:rPr lang="en-US" sz="1200" dirty="0" smtClean="0"/>
            <a:t>Business Manager/ Booker</a:t>
          </a:r>
          <a:endParaRPr lang="en-US" sz="1200" dirty="0"/>
        </a:p>
      </dgm:t>
    </dgm:pt>
    <dgm:pt modelId="{7D68E54C-267D-4C66-839D-3AF094EFFCCA}" type="parTrans" cxnId="{82597E46-F669-48BD-AC49-C85849BF6715}">
      <dgm:prSet/>
      <dgm:spPr/>
      <dgm:t>
        <a:bodyPr/>
        <a:lstStyle/>
        <a:p>
          <a:endParaRPr lang="en-US"/>
        </a:p>
      </dgm:t>
    </dgm:pt>
    <dgm:pt modelId="{22BFCA1C-B53D-47F3-9CC7-257030E9ED5E}" type="sibTrans" cxnId="{82597E46-F669-48BD-AC49-C85849BF6715}">
      <dgm:prSet/>
      <dgm:spPr/>
      <dgm:t>
        <a:bodyPr/>
        <a:lstStyle/>
        <a:p>
          <a:endParaRPr lang="en-US"/>
        </a:p>
      </dgm:t>
    </dgm:pt>
    <dgm:pt modelId="{9EAAA0EB-386E-4C06-BDCE-240F0A86418C}">
      <dgm:prSet custT="1"/>
      <dgm:spPr/>
      <dgm:t>
        <a:bodyPr/>
        <a:lstStyle/>
        <a:p>
          <a:r>
            <a:rPr lang="en-US" sz="1200" dirty="0" smtClean="0"/>
            <a:t>House Keeper</a:t>
          </a:r>
          <a:endParaRPr lang="en-US" sz="1200" dirty="0"/>
        </a:p>
      </dgm:t>
    </dgm:pt>
    <dgm:pt modelId="{88E46547-ED2B-4A3E-98E3-8B44831E8496}" type="parTrans" cxnId="{9A599856-5EE1-489A-B856-C461A2054EAE}">
      <dgm:prSet/>
      <dgm:spPr/>
      <dgm:t>
        <a:bodyPr/>
        <a:lstStyle/>
        <a:p>
          <a:endParaRPr lang="en-US"/>
        </a:p>
      </dgm:t>
    </dgm:pt>
    <dgm:pt modelId="{159D2732-31A2-4C85-8805-9E97CFEB293D}" type="sibTrans" cxnId="{9A599856-5EE1-489A-B856-C461A2054EAE}">
      <dgm:prSet/>
      <dgm:spPr/>
      <dgm:t>
        <a:bodyPr/>
        <a:lstStyle/>
        <a:p>
          <a:endParaRPr lang="en-US"/>
        </a:p>
      </dgm:t>
    </dgm:pt>
    <dgm:pt modelId="{2AFCA6B6-8F5A-4685-B371-41796406633E}">
      <dgm:prSet custT="1"/>
      <dgm:spPr/>
      <dgm:t>
        <a:bodyPr/>
        <a:lstStyle/>
        <a:p>
          <a:r>
            <a:rPr lang="en-US" sz="1200" dirty="0" smtClean="0"/>
            <a:t>Case Manager</a:t>
          </a:r>
          <a:endParaRPr lang="en-US" sz="1200" dirty="0"/>
        </a:p>
      </dgm:t>
    </dgm:pt>
    <dgm:pt modelId="{9B472BA4-0775-4C9C-9017-B62BA5FB7C9A}" type="parTrans" cxnId="{BA8944A0-025A-43C6-9422-913F6A024D27}">
      <dgm:prSet/>
      <dgm:spPr/>
      <dgm:t>
        <a:bodyPr/>
        <a:lstStyle/>
        <a:p>
          <a:endParaRPr lang="en-US"/>
        </a:p>
      </dgm:t>
    </dgm:pt>
    <dgm:pt modelId="{D7279D51-A3B9-46E2-84F9-BB75B3851808}" type="sibTrans" cxnId="{BA8944A0-025A-43C6-9422-913F6A024D27}">
      <dgm:prSet/>
      <dgm:spPr/>
      <dgm:t>
        <a:bodyPr/>
        <a:lstStyle/>
        <a:p>
          <a:endParaRPr lang="en-US"/>
        </a:p>
      </dgm:t>
    </dgm:pt>
    <dgm:pt modelId="{BFF3CF54-D71E-4B3E-B67D-986EDD28615C}">
      <dgm:prSet custT="1"/>
      <dgm:spPr/>
      <dgm:t>
        <a:bodyPr/>
        <a:lstStyle/>
        <a:p>
          <a:r>
            <a:rPr lang="en-US" sz="1200" dirty="0" smtClean="0"/>
            <a:t>RN/LPN</a:t>
          </a:r>
          <a:endParaRPr lang="en-US" sz="1200" dirty="0"/>
        </a:p>
      </dgm:t>
    </dgm:pt>
    <dgm:pt modelId="{6EB8A089-8539-49D0-B6BE-6E92F8034721}" type="parTrans" cxnId="{EA6E9A03-585A-44AA-92E1-0C151ECBC867}">
      <dgm:prSet/>
      <dgm:spPr/>
      <dgm:t>
        <a:bodyPr/>
        <a:lstStyle/>
        <a:p>
          <a:endParaRPr lang="en-US"/>
        </a:p>
      </dgm:t>
    </dgm:pt>
    <dgm:pt modelId="{1656CE1D-CCEC-4487-90FF-24358329E40A}" type="sibTrans" cxnId="{EA6E9A03-585A-44AA-92E1-0C151ECBC867}">
      <dgm:prSet/>
      <dgm:spPr/>
      <dgm:t>
        <a:bodyPr/>
        <a:lstStyle/>
        <a:p>
          <a:endParaRPr lang="en-US"/>
        </a:p>
      </dgm:t>
    </dgm:pt>
    <dgm:pt modelId="{04DB49EC-5FAE-4CA9-B65B-F3FB9C22B20C}">
      <dgm:prSet custT="1"/>
      <dgm:spPr/>
      <dgm:t>
        <a:bodyPr/>
        <a:lstStyle/>
        <a:p>
          <a:r>
            <a:rPr lang="en-US" sz="1200" dirty="0" smtClean="0"/>
            <a:t>Dietary Worker</a:t>
          </a:r>
          <a:endParaRPr lang="en-US" sz="1200" dirty="0"/>
        </a:p>
      </dgm:t>
    </dgm:pt>
    <dgm:pt modelId="{EE898EE3-D9AC-4EF7-9DA6-FC4403CE008F}" type="parTrans" cxnId="{B3E0C955-3391-4EE6-803C-CB0FB1E6DD0F}">
      <dgm:prSet/>
      <dgm:spPr/>
      <dgm:t>
        <a:bodyPr/>
        <a:lstStyle/>
        <a:p>
          <a:endParaRPr lang="en-US"/>
        </a:p>
      </dgm:t>
    </dgm:pt>
    <dgm:pt modelId="{0EAB4A3E-A311-4932-98A6-BF251B9B2A7F}" type="sibTrans" cxnId="{B3E0C955-3391-4EE6-803C-CB0FB1E6DD0F}">
      <dgm:prSet/>
      <dgm:spPr/>
      <dgm:t>
        <a:bodyPr/>
        <a:lstStyle/>
        <a:p>
          <a:endParaRPr lang="en-US"/>
        </a:p>
      </dgm:t>
    </dgm:pt>
    <dgm:pt modelId="{70532993-1A3C-42B9-ADA7-57D7584B4062}">
      <dgm:prSet custT="1"/>
      <dgm:spPr/>
      <dgm:t>
        <a:bodyPr/>
        <a:lstStyle/>
        <a:p>
          <a:r>
            <a:rPr lang="en-US" sz="1200" dirty="0" smtClean="0"/>
            <a:t>Driver</a:t>
          </a:r>
          <a:endParaRPr lang="en-US" sz="1200" dirty="0"/>
        </a:p>
      </dgm:t>
    </dgm:pt>
    <dgm:pt modelId="{97DAAFAF-4343-4799-8609-59FD7ADDFDD1}" type="parTrans" cxnId="{6311D260-924C-44BE-99EC-CD2D64291A8E}">
      <dgm:prSet/>
      <dgm:spPr/>
      <dgm:t>
        <a:bodyPr/>
        <a:lstStyle/>
        <a:p>
          <a:endParaRPr lang="en-US"/>
        </a:p>
      </dgm:t>
    </dgm:pt>
    <dgm:pt modelId="{6F6DB1B4-93B0-401F-970B-C9563A7AEE50}" type="sibTrans" cxnId="{6311D260-924C-44BE-99EC-CD2D64291A8E}">
      <dgm:prSet/>
      <dgm:spPr/>
      <dgm:t>
        <a:bodyPr/>
        <a:lstStyle/>
        <a:p>
          <a:endParaRPr lang="en-US"/>
        </a:p>
      </dgm:t>
    </dgm:pt>
    <dgm:pt modelId="{F86EDE89-0557-4490-8AFA-74C24F22721C}">
      <dgm:prSet custT="1"/>
      <dgm:spPr/>
      <dgm:t>
        <a:bodyPr/>
        <a:lstStyle/>
        <a:p>
          <a:r>
            <a:rPr lang="en-US" sz="1200" dirty="0" smtClean="0"/>
            <a:t>Group/ Activities Coordinator</a:t>
          </a:r>
          <a:endParaRPr lang="en-US" sz="1200" dirty="0"/>
        </a:p>
      </dgm:t>
    </dgm:pt>
    <dgm:pt modelId="{FB6F13CE-0045-4AC4-9C48-BB3F17752AEC}" type="parTrans" cxnId="{172FAF0E-86F3-457C-86F3-1704613599B0}">
      <dgm:prSet/>
      <dgm:spPr/>
      <dgm:t>
        <a:bodyPr/>
        <a:lstStyle/>
        <a:p>
          <a:endParaRPr lang="en-US"/>
        </a:p>
      </dgm:t>
    </dgm:pt>
    <dgm:pt modelId="{06BCC63B-9BDB-488F-B780-51031FAAF882}" type="sibTrans" cxnId="{172FAF0E-86F3-457C-86F3-1704613599B0}">
      <dgm:prSet/>
      <dgm:spPr/>
      <dgm:t>
        <a:bodyPr/>
        <a:lstStyle/>
        <a:p>
          <a:endParaRPr lang="en-US"/>
        </a:p>
      </dgm:t>
    </dgm:pt>
    <dgm:pt modelId="{FE8C0B54-A06F-4AF3-9260-6B458E3886C4}">
      <dgm:prSet custT="1"/>
      <dgm:spPr/>
      <dgm:t>
        <a:bodyPr/>
        <a:lstStyle/>
        <a:p>
          <a:r>
            <a:rPr lang="en-US" sz="1200" dirty="0" smtClean="0"/>
            <a:t>Chaplin</a:t>
          </a:r>
          <a:endParaRPr lang="en-US" sz="1200" dirty="0"/>
        </a:p>
      </dgm:t>
    </dgm:pt>
    <dgm:pt modelId="{CC390401-B8B7-4DF0-9248-1CF16B854ADE}" type="parTrans" cxnId="{6711F708-9F27-4A5C-A2C7-E64D10F47DE6}">
      <dgm:prSet/>
      <dgm:spPr/>
      <dgm:t>
        <a:bodyPr/>
        <a:lstStyle/>
        <a:p>
          <a:endParaRPr lang="en-US"/>
        </a:p>
      </dgm:t>
    </dgm:pt>
    <dgm:pt modelId="{A72B7989-FFAA-46CD-83E1-B291A22E5317}" type="sibTrans" cxnId="{6711F708-9F27-4A5C-A2C7-E64D10F47DE6}">
      <dgm:prSet/>
      <dgm:spPr/>
      <dgm:t>
        <a:bodyPr/>
        <a:lstStyle/>
        <a:p>
          <a:endParaRPr lang="en-US"/>
        </a:p>
      </dgm:t>
    </dgm:pt>
    <dgm:pt modelId="{AFA3803B-8D3E-4D7F-AFC1-735981531B20}">
      <dgm:prSet custT="1"/>
      <dgm:spPr/>
      <dgm:t>
        <a:bodyPr/>
        <a:lstStyle/>
        <a:p>
          <a:r>
            <a:rPr lang="en-US" sz="1200" dirty="0" smtClean="0"/>
            <a:t>Recreational </a:t>
          </a:r>
          <a:r>
            <a:rPr lang="en-US" sz="1000" dirty="0" smtClean="0"/>
            <a:t>Therapists</a:t>
          </a:r>
          <a:endParaRPr lang="en-US" sz="1000" dirty="0"/>
        </a:p>
      </dgm:t>
    </dgm:pt>
    <dgm:pt modelId="{EBC3AF81-D2A9-43A4-9640-BD3560272AEC}" type="parTrans" cxnId="{5AD787B8-9A56-4098-9B8F-FBC8016D51CA}">
      <dgm:prSet/>
      <dgm:spPr/>
      <dgm:t>
        <a:bodyPr/>
        <a:lstStyle/>
        <a:p>
          <a:endParaRPr lang="en-US"/>
        </a:p>
      </dgm:t>
    </dgm:pt>
    <dgm:pt modelId="{35090AC3-35F1-48AC-AC9B-7764901C5D79}" type="sibTrans" cxnId="{5AD787B8-9A56-4098-9B8F-FBC8016D51CA}">
      <dgm:prSet/>
      <dgm:spPr/>
      <dgm:t>
        <a:bodyPr/>
        <a:lstStyle/>
        <a:p>
          <a:endParaRPr lang="en-US"/>
        </a:p>
      </dgm:t>
    </dgm:pt>
    <dgm:pt modelId="{A937ABBF-F959-4247-A0A1-DEE0EB27455F}">
      <dgm:prSet custT="1"/>
      <dgm:spPr/>
      <dgm:t>
        <a:bodyPr/>
        <a:lstStyle/>
        <a:p>
          <a:r>
            <a:rPr lang="en-US" sz="1200" dirty="0" smtClean="0"/>
            <a:t>Crisis Support Team Workers(MHW)</a:t>
          </a:r>
          <a:endParaRPr lang="en-US" sz="1200" dirty="0"/>
        </a:p>
      </dgm:t>
    </dgm:pt>
    <dgm:pt modelId="{600106F6-CE3E-4670-8B5A-814BF485C4F1}" type="parTrans" cxnId="{8FD2F65C-0D5E-4662-9E94-73F03E1F6CFD}">
      <dgm:prSet/>
      <dgm:spPr/>
      <dgm:t>
        <a:bodyPr/>
        <a:lstStyle/>
        <a:p>
          <a:endParaRPr lang="en-US"/>
        </a:p>
      </dgm:t>
    </dgm:pt>
    <dgm:pt modelId="{D94C4032-4F83-441D-AA80-B8E59C5ACB5A}" type="sibTrans" cxnId="{8FD2F65C-0D5E-4662-9E94-73F03E1F6CFD}">
      <dgm:prSet/>
      <dgm:spPr/>
      <dgm:t>
        <a:bodyPr/>
        <a:lstStyle/>
        <a:p>
          <a:endParaRPr lang="en-US"/>
        </a:p>
      </dgm:t>
    </dgm:pt>
    <dgm:pt modelId="{CF791FC3-BA20-427C-8976-9F2B6F5601BE}">
      <dgm:prSet/>
      <dgm:spPr/>
      <dgm:t>
        <a:bodyPr/>
        <a:lstStyle/>
        <a:p>
          <a:r>
            <a:rPr lang="en-US" dirty="0" smtClean="0"/>
            <a:t>Community Advisory Board</a:t>
          </a:r>
          <a:endParaRPr lang="en-US" dirty="0"/>
        </a:p>
      </dgm:t>
    </dgm:pt>
    <dgm:pt modelId="{634A64A0-2DF0-4338-8DEE-EDB6AD3D7E39}" type="parTrans" cxnId="{78226FD2-7B21-4522-8B8F-730F8BA16880}">
      <dgm:prSet/>
      <dgm:spPr/>
      <dgm:t>
        <a:bodyPr/>
        <a:lstStyle/>
        <a:p>
          <a:endParaRPr lang="en-US"/>
        </a:p>
      </dgm:t>
    </dgm:pt>
    <dgm:pt modelId="{B4BF0AF7-2BA5-4F83-9048-6EDDD505A7C1}" type="sibTrans" cxnId="{78226FD2-7B21-4522-8B8F-730F8BA16880}">
      <dgm:prSet/>
      <dgm:spPr/>
      <dgm:t>
        <a:bodyPr/>
        <a:lstStyle/>
        <a:p>
          <a:endParaRPr lang="en-US"/>
        </a:p>
      </dgm:t>
    </dgm:pt>
    <dgm:pt modelId="{A6B7D317-3FFA-4706-BD54-DB06F34A3DAF}">
      <dgm:prSet custT="1"/>
      <dgm:spPr/>
      <dgm:t>
        <a:bodyPr/>
        <a:lstStyle/>
        <a:p>
          <a:r>
            <a:rPr lang="en-US" sz="1200" dirty="0" smtClean="0"/>
            <a:t>Security Officer</a:t>
          </a:r>
          <a:endParaRPr lang="en-US" sz="1200" dirty="0"/>
        </a:p>
      </dgm:t>
    </dgm:pt>
    <dgm:pt modelId="{2CE03140-F2B0-44F2-B698-18F375C63C42}" type="parTrans" cxnId="{6B59CA8A-74A8-4125-B1AB-2D1B47D443D5}">
      <dgm:prSet/>
      <dgm:spPr/>
      <dgm:t>
        <a:bodyPr/>
        <a:lstStyle/>
        <a:p>
          <a:endParaRPr lang="en-US"/>
        </a:p>
      </dgm:t>
    </dgm:pt>
    <dgm:pt modelId="{A69177F3-C7E0-4312-B493-5597B3C2E383}" type="sibTrans" cxnId="{6B59CA8A-74A8-4125-B1AB-2D1B47D443D5}">
      <dgm:prSet/>
      <dgm:spPr/>
      <dgm:t>
        <a:bodyPr/>
        <a:lstStyle/>
        <a:p>
          <a:endParaRPr lang="en-US"/>
        </a:p>
      </dgm:t>
    </dgm:pt>
    <dgm:pt modelId="{1F00C069-8122-4907-8276-D0409CB5F881}" type="pres">
      <dgm:prSet presAssocID="{4D2A57A0-BDED-4215-B92D-9CF965EA04FE}" presName="hierChild1" presStyleCnt="0">
        <dgm:presLayoutVars>
          <dgm:chPref val="1"/>
          <dgm:dir val="rev"/>
          <dgm:animOne val="branch"/>
          <dgm:animLvl val="lvl"/>
          <dgm:resizeHandles/>
        </dgm:presLayoutVars>
      </dgm:prSet>
      <dgm:spPr/>
      <dgm:t>
        <a:bodyPr/>
        <a:lstStyle/>
        <a:p>
          <a:endParaRPr lang="en-US"/>
        </a:p>
      </dgm:t>
    </dgm:pt>
    <dgm:pt modelId="{4C36F98D-1A2A-43B1-879F-623944F3CC17}" type="pres">
      <dgm:prSet presAssocID="{CF791FC3-BA20-427C-8976-9F2B6F5601BE}" presName="hierRoot1" presStyleCnt="0"/>
      <dgm:spPr/>
    </dgm:pt>
    <dgm:pt modelId="{D756668D-C10C-417B-82B8-2848568289D8}" type="pres">
      <dgm:prSet presAssocID="{CF791FC3-BA20-427C-8976-9F2B6F5601BE}" presName="composite" presStyleCnt="0"/>
      <dgm:spPr/>
    </dgm:pt>
    <dgm:pt modelId="{A07E8338-AECF-4899-AA0B-17919781482E}" type="pres">
      <dgm:prSet presAssocID="{CF791FC3-BA20-427C-8976-9F2B6F5601BE}" presName="background" presStyleLbl="node0" presStyleIdx="0" presStyleCnt="2"/>
      <dgm:spPr/>
    </dgm:pt>
    <dgm:pt modelId="{94D25E9F-4548-4F77-89E8-234E3AAA8BD2}" type="pres">
      <dgm:prSet presAssocID="{CF791FC3-BA20-427C-8976-9F2B6F5601BE}" presName="text" presStyleLbl="fgAcc0" presStyleIdx="0" presStyleCnt="2">
        <dgm:presLayoutVars>
          <dgm:chPref val="3"/>
        </dgm:presLayoutVars>
      </dgm:prSet>
      <dgm:spPr>
        <a:prstGeom prst="rect">
          <a:avLst/>
        </a:prstGeom>
      </dgm:spPr>
      <dgm:t>
        <a:bodyPr/>
        <a:lstStyle/>
        <a:p>
          <a:endParaRPr lang="en-US"/>
        </a:p>
      </dgm:t>
    </dgm:pt>
    <dgm:pt modelId="{BDCB0F77-77A5-4681-B609-C1DD98D351AC}" type="pres">
      <dgm:prSet presAssocID="{CF791FC3-BA20-427C-8976-9F2B6F5601BE}" presName="hierChild2" presStyleCnt="0"/>
      <dgm:spPr/>
    </dgm:pt>
    <dgm:pt modelId="{815778EF-102F-4632-A8AC-C5AE8390B311}" type="pres">
      <dgm:prSet presAssocID="{F963C6A9-771A-47CC-B2B0-59D12C22E6AC}" presName="hierRoot1" presStyleCnt="0"/>
      <dgm:spPr/>
    </dgm:pt>
    <dgm:pt modelId="{C135BA20-120B-46D4-B5B1-79CBC9A5549C}" type="pres">
      <dgm:prSet presAssocID="{F963C6A9-771A-47CC-B2B0-59D12C22E6AC}" presName="composite" presStyleCnt="0"/>
      <dgm:spPr/>
    </dgm:pt>
    <dgm:pt modelId="{5043ACDE-9B6D-4387-AD6C-AA24D9FDC156}" type="pres">
      <dgm:prSet presAssocID="{F963C6A9-771A-47CC-B2B0-59D12C22E6AC}" presName="background" presStyleLbl="node0" presStyleIdx="1" presStyleCnt="2"/>
      <dgm:spPr/>
    </dgm:pt>
    <dgm:pt modelId="{5E2EE637-3ED5-4192-8ADF-9B7CEC9FE53F}" type="pres">
      <dgm:prSet presAssocID="{F963C6A9-771A-47CC-B2B0-59D12C22E6AC}" presName="text" presStyleLbl="fgAcc0" presStyleIdx="1" presStyleCnt="2">
        <dgm:presLayoutVars>
          <dgm:chPref val="3"/>
        </dgm:presLayoutVars>
      </dgm:prSet>
      <dgm:spPr/>
      <dgm:t>
        <a:bodyPr/>
        <a:lstStyle/>
        <a:p>
          <a:endParaRPr lang="en-US"/>
        </a:p>
      </dgm:t>
    </dgm:pt>
    <dgm:pt modelId="{15793E8A-6D94-4A42-A0FD-B474394A0D92}" type="pres">
      <dgm:prSet presAssocID="{F963C6A9-771A-47CC-B2B0-59D12C22E6AC}" presName="hierChild2" presStyleCnt="0"/>
      <dgm:spPr/>
    </dgm:pt>
    <dgm:pt modelId="{1C3AB31C-8B0A-485D-B1F5-9A89961B309D}" type="pres">
      <dgm:prSet presAssocID="{CBD7479D-DCE8-4B0D-B6D4-C5946CF875B0}" presName="Name10" presStyleLbl="parChTrans1D2" presStyleIdx="0" presStyleCnt="4"/>
      <dgm:spPr/>
      <dgm:t>
        <a:bodyPr/>
        <a:lstStyle/>
        <a:p>
          <a:endParaRPr lang="en-US"/>
        </a:p>
      </dgm:t>
    </dgm:pt>
    <dgm:pt modelId="{27DA0AB3-40B2-4C70-B22D-F641656B0340}" type="pres">
      <dgm:prSet presAssocID="{E541C2D2-94C3-4CA0-9FDB-90F2982636DA}" presName="hierRoot2" presStyleCnt="0"/>
      <dgm:spPr/>
    </dgm:pt>
    <dgm:pt modelId="{9D987BA4-F5FF-4326-935F-68AE9A1A4B11}" type="pres">
      <dgm:prSet presAssocID="{E541C2D2-94C3-4CA0-9FDB-90F2982636DA}" presName="composite2" presStyleCnt="0"/>
      <dgm:spPr/>
    </dgm:pt>
    <dgm:pt modelId="{48602519-8B3A-4B3A-A8D8-2556B2F87E7E}" type="pres">
      <dgm:prSet presAssocID="{E541C2D2-94C3-4CA0-9FDB-90F2982636DA}" presName="background2" presStyleLbl="asst1" presStyleIdx="0" presStyleCnt="1"/>
      <dgm:spPr/>
    </dgm:pt>
    <dgm:pt modelId="{3C7417D6-DAE3-4454-9D61-7F02C6AA3C62}" type="pres">
      <dgm:prSet presAssocID="{E541C2D2-94C3-4CA0-9FDB-90F2982636DA}" presName="text2" presStyleLbl="fgAcc2" presStyleIdx="0" presStyleCnt="4">
        <dgm:presLayoutVars>
          <dgm:chPref val="3"/>
        </dgm:presLayoutVars>
      </dgm:prSet>
      <dgm:spPr/>
      <dgm:t>
        <a:bodyPr/>
        <a:lstStyle/>
        <a:p>
          <a:endParaRPr lang="en-US"/>
        </a:p>
      </dgm:t>
    </dgm:pt>
    <dgm:pt modelId="{F768FD43-FC19-4938-80F4-626484B58EB5}" type="pres">
      <dgm:prSet presAssocID="{E541C2D2-94C3-4CA0-9FDB-90F2982636DA}" presName="hierChild3" presStyleCnt="0"/>
      <dgm:spPr/>
    </dgm:pt>
    <dgm:pt modelId="{94D704F5-F5C8-4F3D-AC1B-632DD5C7CF53}" type="pres">
      <dgm:prSet presAssocID="{3BA357D7-1F5A-4317-B31A-DC22AA794D7C}" presName="Name10" presStyleLbl="parChTrans1D2" presStyleIdx="1" presStyleCnt="4"/>
      <dgm:spPr/>
      <dgm:t>
        <a:bodyPr/>
        <a:lstStyle/>
        <a:p>
          <a:endParaRPr lang="en-US"/>
        </a:p>
      </dgm:t>
    </dgm:pt>
    <dgm:pt modelId="{CDE97B22-4A5C-48B3-875D-859BF7E84D0D}" type="pres">
      <dgm:prSet presAssocID="{513E388C-9292-43CE-9E4F-58A712C72F22}" presName="hierRoot2" presStyleCnt="0"/>
      <dgm:spPr/>
    </dgm:pt>
    <dgm:pt modelId="{66AE9441-1E02-415D-9FE3-95B9769D405A}" type="pres">
      <dgm:prSet presAssocID="{513E388C-9292-43CE-9E4F-58A712C72F22}" presName="composite2" presStyleCnt="0"/>
      <dgm:spPr/>
    </dgm:pt>
    <dgm:pt modelId="{35A03019-668C-4932-9AD2-072ABCDE2C0A}" type="pres">
      <dgm:prSet presAssocID="{513E388C-9292-43CE-9E4F-58A712C72F22}" presName="background2" presStyleLbl="node2" presStyleIdx="0" presStyleCnt="3"/>
      <dgm:spPr/>
    </dgm:pt>
    <dgm:pt modelId="{C13AA9E3-AB4F-4926-B211-7B3A0AEE2AEE}" type="pres">
      <dgm:prSet presAssocID="{513E388C-9292-43CE-9E4F-58A712C72F22}" presName="text2" presStyleLbl="fgAcc2" presStyleIdx="1" presStyleCnt="4">
        <dgm:presLayoutVars>
          <dgm:chPref val="3"/>
        </dgm:presLayoutVars>
      </dgm:prSet>
      <dgm:spPr/>
      <dgm:t>
        <a:bodyPr/>
        <a:lstStyle/>
        <a:p>
          <a:endParaRPr lang="en-US"/>
        </a:p>
      </dgm:t>
    </dgm:pt>
    <dgm:pt modelId="{3C160A75-6BC9-4E70-96AF-796FE6755B24}" type="pres">
      <dgm:prSet presAssocID="{513E388C-9292-43CE-9E4F-58A712C72F22}" presName="hierChild3" presStyleCnt="0"/>
      <dgm:spPr/>
    </dgm:pt>
    <dgm:pt modelId="{6612EF36-628B-4D82-92AC-16784076D216}" type="pres">
      <dgm:prSet presAssocID="{2CE03140-F2B0-44F2-B698-18F375C63C42}" presName="Name17" presStyleLbl="parChTrans1D3" presStyleIdx="0" presStyleCnt="7"/>
      <dgm:spPr/>
      <dgm:t>
        <a:bodyPr/>
        <a:lstStyle/>
        <a:p>
          <a:endParaRPr lang="en-US"/>
        </a:p>
      </dgm:t>
    </dgm:pt>
    <dgm:pt modelId="{2C8994F5-8B18-4107-B37A-D5E3E70E8575}" type="pres">
      <dgm:prSet presAssocID="{A6B7D317-3FFA-4706-BD54-DB06F34A3DAF}" presName="hierRoot3" presStyleCnt="0"/>
      <dgm:spPr/>
    </dgm:pt>
    <dgm:pt modelId="{FB53424F-EF92-4DAA-A8E2-3E617336AB44}" type="pres">
      <dgm:prSet presAssocID="{A6B7D317-3FFA-4706-BD54-DB06F34A3DAF}" presName="composite3" presStyleCnt="0"/>
      <dgm:spPr/>
    </dgm:pt>
    <dgm:pt modelId="{6BF77749-71BC-48BA-8DF7-D11DB5F5E5A3}" type="pres">
      <dgm:prSet presAssocID="{A6B7D317-3FFA-4706-BD54-DB06F34A3DAF}" presName="background3" presStyleLbl="node3" presStyleIdx="0" presStyleCnt="7"/>
      <dgm:spPr/>
    </dgm:pt>
    <dgm:pt modelId="{AD1ED900-585C-41E0-893C-78CABCF6A7E7}" type="pres">
      <dgm:prSet presAssocID="{A6B7D317-3FFA-4706-BD54-DB06F34A3DAF}" presName="text3" presStyleLbl="fgAcc3" presStyleIdx="0" presStyleCnt="7">
        <dgm:presLayoutVars>
          <dgm:chPref val="3"/>
        </dgm:presLayoutVars>
      </dgm:prSet>
      <dgm:spPr>
        <a:prstGeom prst="ellipse">
          <a:avLst/>
        </a:prstGeom>
      </dgm:spPr>
      <dgm:t>
        <a:bodyPr/>
        <a:lstStyle/>
        <a:p>
          <a:endParaRPr lang="en-US"/>
        </a:p>
      </dgm:t>
    </dgm:pt>
    <dgm:pt modelId="{7474DEF7-B0CC-4E34-8474-79F6D4C4AD63}" type="pres">
      <dgm:prSet presAssocID="{A6B7D317-3FFA-4706-BD54-DB06F34A3DAF}" presName="hierChild4" presStyleCnt="0"/>
      <dgm:spPr/>
    </dgm:pt>
    <dgm:pt modelId="{9465B0FC-EDB8-4574-8730-034117895CB9}" type="pres">
      <dgm:prSet presAssocID="{88E46547-ED2B-4A3E-98E3-8B44831E8496}" presName="Name17" presStyleLbl="parChTrans1D3" presStyleIdx="1" presStyleCnt="7"/>
      <dgm:spPr/>
      <dgm:t>
        <a:bodyPr/>
        <a:lstStyle/>
        <a:p>
          <a:endParaRPr lang="en-US"/>
        </a:p>
      </dgm:t>
    </dgm:pt>
    <dgm:pt modelId="{29688A41-7448-4321-87CE-28B15D223FA2}" type="pres">
      <dgm:prSet presAssocID="{9EAAA0EB-386E-4C06-BDCE-240F0A86418C}" presName="hierRoot3" presStyleCnt="0"/>
      <dgm:spPr/>
    </dgm:pt>
    <dgm:pt modelId="{75A2C5D7-97EE-469B-B142-D59FCA29FA85}" type="pres">
      <dgm:prSet presAssocID="{9EAAA0EB-386E-4C06-BDCE-240F0A86418C}" presName="composite3" presStyleCnt="0"/>
      <dgm:spPr/>
    </dgm:pt>
    <dgm:pt modelId="{D94FCAA5-4948-4228-91A7-AC0BAA362B21}" type="pres">
      <dgm:prSet presAssocID="{9EAAA0EB-386E-4C06-BDCE-240F0A86418C}" presName="background3" presStyleLbl="node3" presStyleIdx="1" presStyleCnt="7"/>
      <dgm:spPr/>
    </dgm:pt>
    <dgm:pt modelId="{19FB70E8-0423-40F4-8F43-6650466AF23E}" type="pres">
      <dgm:prSet presAssocID="{9EAAA0EB-386E-4C06-BDCE-240F0A86418C}" presName="text3" presStyleLbl="fgAcc3" presStyleIdx="1" presStyleCnt="7">
        <dgm:presLayoutVars>
          <dgm:chPref val="3"/>
        </dgm:presLayoutVars>
      </dgm:prSet>
      <dgm:spPr>
        <a:prstGeom prst="ellipse">
          <a:avLst/>
        </a:prstGeom>
      </dgm:spPr>
      <dgm:t>
        <a:bodyPr/>
        <a:lstStyle/>
        <a:p>
          <a:endParaRPr lang="en-US"/>
        </a:p>
      </dgm:t>
    </dgm:pt>
    <dgm:pt modelId="{AB291516-8984-45C5-BF70-BD7CF535AB08}" type="pres">
      <dgm:prSet presAssocID="{9EAAA0EB-386E-4C06-BDCE-240F0A86418C}" presName="hierChild4" presStyleCnt="0"/>
      <dgm:spPr/>
    </dgm:pt>
    <dgm:pt modelId="{F1F17692-869A-4715-8B94-338432CFB95A}" type="pres">
      <dgm:prSet presAssocID="{EE898EE3-D9AC-4EF7-9DA6-FC4403CE008F}" presName="Name17" presStyleLbl="parChTrans1D3" presStyleIdx="2" presStyleCnt="7"/>
      <dgm:spPr/>
      <dgm:t>
        <a:bodyPr/>
        <a:lstStyle/>
        <a:p>
          <a:endParaRPr lang="en-US"/>
        </a:p>
      </dgm:t>
    </dgm:pt>
    <dgm:pt modelId="{1FD4A914-9AB3-4CDD-8EC1-9CCC731C90EC}" type="pres">
      <dgm:prSet presAssocID="{04DB49EC-5FAE-4CA9-B65B-F3FB9C22B20C}" presName="hierRoot3" presStyleCnt="0"/>
      <dgm:spPr/>
    </dgm:pt>
    <dgm:pt modelId="{1418D5A1-0131-4304-9F3B-8B240F42B13F}" type="pres">
      <dgm:prSet presAssocID="{04DB49EC-5FAE-4CA9-B65B-F3FB9C22B20C}" presName="composite3" presStyleCnt="0"/>
      <dgm:spPr/>
    </dgm:pt>
    <dgm:pt modelId="{EF50B9C5-807B-43B9-8A21-061B8BA9DD7E}" type="pres">
      <dgm:prSet presAssocID="{04DB49EC-5FAE-4CA9-B65B-F3FB9C22B20C}" presName="background3" presStyleLbl="node3" presStyleIdx="2" presStyleCnt="7"/>
      <dgm:spPr/>
    </dgm:pt>
    <dgm:pt modelId="{938D86FC-46A8-42E6-BDF7-40CA3902BDB3}" type="pres">
      <dgm:prSet presAssocID="{04DB49EC-5FAE-4CA9-B65B-F3FB9C22B20C}" presName="text3" presStyleLbl="fgAcc3" presStyleIdx="2" presStyleCnt="7">
        <dgm:presLayoutVars>
          <dgm:chPref val="3"/>
        </dgm:presLayoutVars>
      </dgm:prSet>
      <dgm:spPr>
        <a:prstGeom prst="ellipse">
          <a:avLst/>
        </a:prstGeom>
      </dgm:spPr>
      <dgm:t>
        <a:bodyPr/>
        <a:lstStyle/>
        <a:p>
          <a:endParaRPr lang="en-US"/>
        </a:p>
      </dgm:t>
    </dgm:pt>
    <dgm:pt modelId="{2A63902D-08D4-46F4-A364-BD38E76B343B}" type="pres">
      <dgm:prSet presAssocID="{04DB49EC-5FAE-4CA9-B65B-F3FB9C22B20C}" presName="hierChild4" presStyleCnt="0"/>
      <dgm:spPr/>
    </dgm:pt>
    <dgm:pt modelId="{9AC3D5BD-296A-4676-9065-4D50E7BEE6E7}" type="pres">
      <dgm:prSet presAssocID="{6EB8A089-8539-49D0-B6BE-6E92F8034721}" presName="Name17" presStyleLbl="parChTrans1D3" presStyleIdx="3" presStyleCnt="7"/>
      <dgm:spPr/>
      <dgm:t>
        <a:bodyPr/>
        <a:lstStyle/>
        <a:p>
          <a:endParaRPr lang="en-US"/>
        </a:p>
      </dgm:t>
    </dgm:pt>
    <dgm:pt modelId="{4C2CB3E6-FD30-444B-BEA9-FE17BD7FAFC3}" type="pres">
      <dgm:prSet presAssocID="{BFF3CF54-D71E-4B3E-B67D-986EDD28615C}" presName="hierRoot3" presStyleCnt="0"/>
      <dgm:spPr/>
    </dgm:pt>
    <dgm:pt modelId="{5B1FEC77-CEF5-458E-AEDB-124007E22EDF}" type="pres">
      <dgm:prSet presAssocID="{BFF3CF54-D71E-4B3E-B67D-986EDD28615C}" presName="composite3" presStyleCnt="0"/>
      <dgm:spPr/>
    </dgm:pt>
    <dgm:pt modelId="{082F82A3-4659-46AB-B55A-67B56C698449}" type="pres">
      <dgm:prSet presAssocID="{BFF3CF54-D71E-4B3E-B67D-986EDD28615C}" presName="background3" presStyleLbl="node3" presStyleIdx="3" presStyleCnt="7"/>
      <dgm:spPr/>
    </dgm:pt>
    <dgm:pt modelId="{354C0AC0-43A4-4B29-B836-9DE38F772985}" type="pres">
      <dgm:prSet presAssocID="{BFF3CF54-D71E-4B3E-B67D-986EDD28615C}" presName="text3" presStyleLbl="fgAcc3" presStyleIdx="3" presStyleCnt="7">
        <dgm:presLayoutVars>
          <dgm:chPref val="3"/>
        </dgm:presLayoutVars>
      </dgm:prSet>
      <dgm:spPr>
        <a:prstGeom prst="ellipse">
          <a:avLst/>
        </a:prstGeom>
      </dgm:spPr>
      <dgm:t>
        <a:bodyPr/>
        <a:lstStyle/>
        <a:p>
          <a:endParaRPr lang="en-US"/>
        </a:p>
      </dgm:t>
    </dgm:pt>
    <dgm:pt modelId="{9B948C8A-C989-449A-8750-331B4D5CF87D}" type="pres">
      <dgm:prSet presAssocID="{BFF3CF54-D71E-4B3E-B67D-986EDD28615C}" presName="hierChild4" presStyleCnt="0"/>
      <dgm:spPr/>
    </dgm:pt>
    <dgm:pt modelId="{F3D46EE8-DF67-4D92-A85C-EB1DB700265A}" type="pres">
      <dgm:prSet presAssocID="{97DAAFAF-4343-4799-8609-59FD7ADDFDD1}" presName="Name17" presStyleLbl="parChTrans1D3" presStyleIdx="4" presStyleCnt="7"/>
      <dgm:spPr/>
      <dgm:t>
        <a:bodyPr/>
        <a:lstStyle/>
        <a:p>
          <a:endParaRPr lang="en-US"/>
        </a:p>
      </dgm:t>
    </dgm:pt>
    <dgm:pt modelId="{B0388677-413A-4BD3-9E19-2CE8C6BA90C5}" type="pres">
      <dgm:prSet presAssocID="{70532993-1A3C-42B9-ADA7-57D7584B4062}" presName="hierRoot3" presStyleCnt="0"/>
      <dgm:spPr/>
    </dgm:pt>
    <dgm:pt modelId="{276AC276-9C00-4470-A9C6-8B0C752CFAC9}" type="pres">
      <dgm:prSet presAssocID="{70532993-1A3C-42B9-ADA7-57D7584B4062}" presName="composite3" presStyleCnt="0"/>
      <dgm:spPr/>
    </dgm:pt>
    <dgm:pt modelId="{7F5017B7-2868-471A-8E90-62DDCD4D9E7A}" type="pres">
      <dgm:prSet presAssocID="{70532993-1A3C-42B9-ADA7-57D7584B4062}" presName="background3" presStyleLbl="node3" presStyleIdx="4" presStyleCnt="7"/>
      <dgm:spPr/>
    </dgm:pt>
    <dgm:pt modelId="{B8A91337-F222-46AB-BEE0-523E5D53A413}" type="pres">
      <dgm:prSet presAssocID="{70532993-1A3C-42B9-ADA7-57D7584B4062}" presName="text3" presStyleLbl="fgAcc3" presStyleIdx="4" presStyleCnt="7">
        <dgm:presLayoutVars>
          <dgm:chPref val="3"/>
        </dgm:presLayoutVars>
      </dgm:prSet>
      <dgm:spPr>
        <a:prstGeom prst="ellipse">
          <a:avLst/>
        </a:prstGeom>
      </dgm:spPr>
      <dgm:t>
        <a:bodyPr/>
        <a:lstStyle/>
        <a:p>
          <a:endParaRPr lang="en-US"/>
        </a:p>
      </dgm:t>
    </dgm:pt>
    <dgm:pt modelId="{29A0A4F5-CDC7-421B-8E33-5C625D8273B1}" type="pres">
      <dgm:prSet presAssocID="{70532993-1A3C-42B9-ADA7-57D7584B4062}" presName="hierChild4" presStyleCnt="0"/>
      <dgm:spPr/>
    </dgm:pt>
    <dgm:pt modelId="{A8A1D247-0C0D-4068-A652-A5114CAE4B53}" type="pres">
      <dgm:prSet presAssocID="{7D68E54C-267D-4C66-839D-3AF094EFFCCA}" presName="Name10" presStyleLbl="parChTrans1D2" presStyleIdx="2" presStyleCnt="4"/>
      <dgm:spPr/>
      <dgm:t>
        <a:bodyPr/>
        <a:lstStyle/>
        <a:p>
          <a:endParaRPr lang="en-US"/>
        </a:p>
      </dgm:t>
    </dgm:pt>
    <dgm:pt modelId="{2DD643DF-3FE3-43B9-876C-E40E04547816}" type="pres">
      <dgm:prSet presAssocID="{5B287026-1D2E-4425-A640-77DB55C2E1D9}" presName="hierRoot2" presStyleCnt="0"/>
      <dgm:spPr/>
    </dgm:pt>
    <dgm:pt modelId="{62A46C1B-006C-4D8A-8E98-58E22980D37D}" type="pres">
      <dgm:prSet presAssocID="{5B287026-1D2E-4425-A640-77DB55C2E1D9}" presName="composite2" presStyleCnt="0"/>
      <dgm:spPr/>
    </dgm:pt>
    <dgm:pt modelId="{F4B708F1-ABB5-444D-A7A4-6BAFE79F0D7A}" type="pres">
      <dgm:prSet presAssocID="{5B287026-1D2E-4425-A640-77DB55C2E1D9}" presName="background2" presStyleLbl="node2" presStyleIdx="1" presStyleCnt="3"/>
      <dgm:spPr/>
    </dgm:pt>
    <dgm:pt modelId="{C3F1D193-F14B-429C-ABFA-698167D4B06C}" type="pres">
      <dgm:prSet presAssocID="{5B287026-1D2E-4425-A640-77DB55C2E1D9}" presName="text2" presStyleLbl="fgAcc2" presStyleIdx="2" presStyleCnt="4">
        <dgm:presLayoutVars>
          <dgm:chPref val="3"/>
        </dgm:presLayoutVars>
      </dgm:prSet>
      <dgm:spPr/>
      <dgm:t>
        <a:bodyPr/>
        <a:lstStyle/>
        <a:p>
          <a:endParaRPr lang="en-US"/>
        </a:p>
      </dgm:t>
    </dgm:pt>
    <dgm:pt modelId="{9BCDAA42-02F0-4E11-9630-475FBA371226}" type="pres">
      <dgm:prSet presAssocID="{5B287026-1D2E-4425-A640-77DB55C2E1D9}" presName="hierChild3" presStyleCnt="0"/>
      <dgm:spPr/>
    </dgm:pt>
    <dgm:pt modelId="{04BE35DA-D1C7-4ED3-8C88-12862B10F614}" type="pres">
      <dgm:prSet presAssocID="{9B472BA4-0775-4C9C-9017-B62BA5FB7C9A}" presName="Name10" presStyleLbl="parChTrans1D2" presStyleIdx="3" presStyleCnt="4"/>
      <dgm:spPr/>
      <dgm:t>
        <a:bodyPr/>
        <a:lstStyle/>
        <a:p>
          <a:endParaRPr lang="en-US"/>
        </a:p>
      </dgm:t>
    </dgm:pt>
    <dgm:pt modelId="{42FE7260-AB7D-4719-B2B9-BF8553D76B49}" type="pres">
      <dgm:prSet presAssocID="{2AFCA6B6-8F5A-4685-B371-41796406633E}" presName="hierRoot2" presStyleCnt="0"/>
      <dgm:spPr/>
    </dgm:pt>
    <dgm:pt modelId="{6CE4DFAD-E9E7-415D-B477-F701F33CB0D4}" type="pres">
      <dgm:prSet presAssocID="{2AFCA6B6-8F5A-4685-B371-41796406633E}" presName="composite2" presStyleCnt="0"/>
      <dgm:spPr/>
    </dgm:pt>
    <dgm:pt modelId="{F2CA83A7-B579-4287-BBA3-AF14E31B4791}" type="pres">
      <dgm:prSet presAssocID="{2AFCA6B6-8F5A-4685-B371-41796406633E}" presName="background2" presStyleLbl="node2" presStyleIdx="2" presStyleCnt="3"/>
      <dgm:spPr/>
    </dgm:pt>
    <dgm:pt modelId="{47DC268D-1136-4315-8160-AAAA4D9DF7A9}" type="pres">
      <dgm:prSet presAssocID="{2AFCA6B6-8F5A-4685-B371-41796406633E}" presName="text2" presStyleLbl="fgAcc2" presStyleIdx="3" presStyleCnt="4">
        <dgm:presLayoutVars>
          <dgm:chPref val="3"/>
        </dgm:presLayoutVars>
      </dgm:prSet>
      <dgm:spPr/>
      <dgm:t>
        <a:bodyPr/>
        <a:lstStyle/>
        <a:p>
          <a:endParaRPr lang="en-US"/>
        </a:p>
      </dgm:t>
    </dgm:pt>
    <dgm:pt modelId="{C5D14A11-68CF-40FF-8713-E0FBA9E2D726}" type="pres">
      <dgm:prSet presAssocID="{2AFCA6B6-8F5A-4685-B371-41796406633E}" presName="hierChild3" presStyleCnt="0"/>
      <dgm:spPr/>
    </dgm:pt>
    <dgm:pt modelId="{70F2E431-E2A2-4103-AB31-3A2FE5F5AD4D}" type="pres">
      <dgm:prSet presAssocID="{FB6F13CE-0045-4AC4-9C48-BB3F17752AEC}" presName="Name17" presStyleLbl="parChTrans1D3" presStyleIdx="5" presStyleCnt="7"/>
      <dgm:spPr/>
      <dgm:t>
        <a:bodyPr/>
        <a:lstStyle/>
        <a:p>
          <a:endParaRPr lang="en-US"/>
        </a:p>
      </dgm:t>
    </dgm:pt>
    <dgm:pt modelId="{823205FE-3708-4E5E-9188-EBA594FCC557}" type="pres">
      <dgm:prSet presAssocID="{F86EDE89-0557-4490-8AFA-74C24F22721C}" presName="hierRoot3" presStyleCnt="0"/>
      <dgm:spPr/>
    </dgm:pt>
    <dgm:pt modelId="{CA19B73F-1A22-48E4-80AD-7261B7C88874}" type="pres">
      <dgm:prSet presAssocID="{F86EDE89-0557-4490-8AFA-74C24F22721C}" presName="composite3" presStyleCnt="0"/>
      <dgm:spPr/>
    </dgm:pt>
    <dgm:pt modelId="{C37F3D41-0E0D-45A0-80CF-69470D8AA61A}" type="pres">
      <dgm:prSet presAssocID="{F86EDE89-0557-4490-8AFA-74C24F22721C}" presName="background3" presStyleLbl="node3" presStyleIdx="5" presStyleCnt="7"/>
      <dgm:spPr/>
    </dgm:pt>
    <dgm:pt modelId="{6C22C16A-9F96-4F31-9218-F8293C676A92}" type="pres">
      <dgm:prSet presAssocID="{F86EDE89-0557-4490-8AFA-74C24F22721C}" presName="text3" presStyleLbl="fgAcc3" presStyleIdx="5" presStyleCnt="7">
        <dgm:presLayoutVars>
          <dgm:chPref val="3"/>
        </dgm:presLayoutVars>
      </dgm:prSet>
      <dgm:spPr>
        <a:prstGeom prst="ellipse">
          <a:avLst/>
        </a:prstGeom>
      </dgm:spPr>
      <dgm:t>
        <a:bodyPr/>
        <a:lstStyle/>
        <a:p>
          <a:endParaRPr lang="en-US"/>
        </a:p>
      </dgm:t>
    </dgm:pt>
    <dgm:pt modelId="{F3E4F65D-E05F-441B-8C1B-BD80C1D71ABE}" type="pres">
      <dgm:prSet presAssocID="{F86EDE89-0557-4490-8AFA-74C24F22721C}" presName="hierChild4" presStyleCnt="0"/>
      <dgm:spPr/>
    </dgm:pt>
    <dgm:pt modelId="{DF18A90E-F573-4750-9A4C-013DD96E2B5A}" type="pres">
      <dgm:prSet presAssocID="{EBC3AF81-D2A9-43A4-9640-BD3560272AEC}" presName="Name23" presStyleLbl="parChTrans1D4" presStyleIdx="0" presStyleCnt="2"/>
      <dgm:spPr/>
      <dgm:t>
        <a:bodyPr/>
        <a:lstStyle/>
        <a:p>
          <a:endParaRPr lang="en-US"/>
        </a:p>
      </dgm:t>
    </dgm:pt>
    <dgm:pt modelId="{59680717-11DA-4FF8-84B9-321517AF7577}" type="pres">
      <dgm:prSet presAssocID="{AFA3803B-8D3E-4D7F-AFC1-735981531B20}" presName="hierRoot4" presStyleCnt="0"/>
      <dgm:spPr/>
    </dgm:pt>
    <dgm:pt modelId="{AC082E3F-2FD4-4FA5-B554-5C70CA530581}" type="pres">
      <dgm:prSet presAssocID="{AFA3803B-8D3E-4D7F-AFC1-735981531B20}" presName="composite4" presStyleCnt="0"/>
      <dgm:spPr/>
    </dgm:pt>
    <dgm:pt modelId="{71C74F0E-86CE-4B54-B6B1-834AC4FB579A}" type="pres">
      <dgm:prSet presAssocID="{AFA3803B-8D3E-4D7F-AFC1-735981531B20}" presName="background4" presStyleLbl="node4" presStyleIdx="0" presStyleCnt="2"/>
      <dgm:spPr/>
    </dgm:pt>
    <dgm:pt modelId="{7C3853F7-BFF3-468A-A68F-99B2592097BA}" type="pres">
      <dgm:prSet presAssocID="{AFA3803B-8D3E-4D7F-AFC1-735981531B20}" presName="text4" presStyleLbl="fgAcc4" presStyleIdx="0" presStyleCnt="2">
        <dgm:presLayoutVars>
          <dgm:chPref val="3"/>
        </dgm:presLayoutVars>
      </dgm:prSet>
      <dgm:spPr>
        <a:prstGeom prst="dodecagon">
          <a:avLst/>
        </a:prstGeom>
      </dgm:spPr>
      <dgm:t>
        <a:bodyPr/>
        <a:lstStyle/>
        <a:p>
          <a:endParaRPr lang="en-US"/>
        </a:p>
      </dgm:t>
    </dgm:pt>
    <dgm:pt modelId="{83C22F85-EE99-46C4-BEEF-3EBF5377AD60}" type="pres">
      <dgm:prSet presAssocID="{AFA3803B-8D3E-4D7F-AFC1-735981531B20}" presName="hierChild5" presStyleCnt="0"/>
      <dgm:spPr/>
    </dgm:pt>
    <dgm:pt modelId="{611F7857-1FBA-44C0-9C11-29228EA0ACCB}" type="pres">
      <dgm:prSet presAssocID="{600106F6-CE3E-4670-8B5A-814BF485C4F1}" presName="Name23" presStyleLbl="parChTrans1D4" presStyleIdx="1" presStyleCnt="2"/>
      <dgm:spPr/>
      <dgm:t>
        <a:bodyPr/>
        <a:lstStyle/>
        <a:p>
          <a:endParaRPr lang="en-US"/>
        </a:p>
      </dgm:t>
    </dgm:pt>
    <dgm:pt modelId="{53EE17AE-DDDB-4C0E-9792-B1536EA910C8}" type="pres">
      <dgm:prSet presAssocID="{A937ABBF-F959-4247-A0A1-DEE0EB27455F}" presName="hierRoot4" presStyleCnt="0"/>
      <dgm:spPr/>
    </dgm:pt>
    <dgm:pt modelId="{9B3EE5FD-F180-44A3-8F85-623396373910}" type="pres">
      <dgm:prSet presAssocID="{A937ABBF-F959-4247-A0A1-DEE0EB27455F}" presName="composite4" presStyleCnt="0"/>
      <dgm:spPr/>
    </dgm:pt>
    <dgm:pt modelId="{DD8BFB90-0B00-4D9F-AC02-16A048EBD3A8}" type="pres">
      <dgm:prSet presAssocID="{A937ABBF-F959-4247-A0A1-DEE0EB27455F}" presName="background4" presStyleLbl="node4" presStyleIdx="1" presStyleCnt="2"/>
      <dgm:spPr/>
    </dgm:pt>
    <dgm:pt modelId="{466E5B4C-79E0-4964-BF8D-EF755C53F3B6}" type="pres">
      <dgm:prSet presAssocID="{A937ABBF-F959-4247-A0A1-DEE0EB27455F}" presName="text4" presStyleLbl="fgAcc4" presStyleIdx="1" presStyleCnt="2">
        <dgm:presLayoutVars>
          <dgm:chPref val="3"/>
        </dgm:presLayoutVars>
      </dgm:prSet>
      <dgm:spPr>
        <a:prstGeom prst="decagon">
          <a:avLst/>
        </a:prstGeom>
      </dgm:spPr>
      <dgm:t>
        <a:bodyPr/>
        <a:lstStyle/>
        <a:p>
          <a:endParaRPr lang="en-US"/>
        </a:p>
      </dgm:t>
    </dgm:pt>
    <dgm:pt modelId="{A208D32B-0200-4B2B-9A84-1D52E67A103B}" type="pres">
      <dgm:prSet presAssocID="{A937ABBF-F959-4247-A0A1-DEE0EB27455F}" presName="hierChild5" presStyleCnt="0"/>
      <dgm:spPr/>
    </dgm:pt>
    <dgm:pt modelId="{CF61CAA2-5DCB-4685-9BD6-D9F0211F377B}" type="pres">
      <dgm:prSet presAssocID="{CC390401-B8B7-4DF0-9248-1CF16B854ADE}" presName="Name17" presStyleLbl="parChTrans1D3" presStyleIdx="6" presStyleCnt="7"/>
      <dgm:spPr/>
      <dgm:t>
        <a:bodyPr/>
        <a:lstStyle/>
        <a:p>
          <a:endParaRPr lang="en-US"/>
        </a:p>
      </dgm:t>
    </dgm:pt>
    <dgm:pt modelId="{A367B4CD-C9C3-4263-8391-51104235FC1D}" type="pres">
      <dgm:prSet presAssocID="{FE8C0B54-A06F-4AF3-9260-6B458E3886C4}" presName="hierRoot3" presStyleCnt="0"/>
      <dgm:spPr/>
    </dgm:pt>
    <dgm:pt modelId="{C0DF2CF5-B3CC-4928-9B55-18093230687B}" type="pres">
      <dgm:prSet presAssocID="{FE8C0B54-A06F-4AF3-9260-6B458E3886C4}" presName="composite3" presStyleCnt="0"/>
      <dgm:spPr/>
    </dgm:pt>
    <dgm:pt modelId="{BDD016AE-87FF-445E-BCAD-8BCABD23D625}" type="pres">
      <dgm:prSet presAssocID="{FE8C0B54-A06F-4AF3-9260-6B458E3886C4}" presName="background3" presStyleLbl="node3" presStyleIdx="6" presStyleCnt="7"/>
      <dgm:spPr/>
    </dgm:pt>
    <dgm:pt modelId="{F91321C6-371E-4243-82F2-BDFEF014B708}" type="pres">
      <dgm:prSet presAssocID="{FE8C0B54-A06F-4AF3-9260-6B458E3886C4}" presName="text3" presStyleLbl="fgAcc3" presStyleIdx="6" presStyleCnt="7">
        <dgm:presLayoutVars>
          <dgm:chPref val="3"/>
        </dgm:presLayoutVars>
      </dgm:prSet>
      <dgm:spPr>
        <a:prstGeom prst="ellipse">
          <a:avLst/>
        </a:prstGeom>
      </dgm:spPr>
      <dgm:t>
        <a:bodyPr/>
        <a:lstStyle/>
        <a:p>
          <a:endParaRPr lang="en-US"/>
        </a:p>
      </dgm:t>
    </dgm:pt>
    <dgm:pt modelId="{87079BF1-52A2-49E1-95D2-811DE5583663}" type="pres">
      <dgm:prSet presAssocID="{FE8C0B54-A06F-4AF3-9260-6B458E3886C4}" presName="hierChild4" presStyleCnt="0"/>
      <dgm:spPr/>
    </dgm:pt>
  </dgm:ptLst>
  <dgm:cxnLst>
    <dgm:cxn modelId="{20EAE6E1-0646-445B-A499-B903B63DE01C}" type="presOf" srcId="{CC390401-B8B7-4DF0-9248-1CF16B854ADE}" destId="{CF61CAA2-5DCB-4685-9BD6-D9F0211F377B}" srcOrd="0" destOrd="0" presId="urn:microsoft.com/office/officeart/2005/8/layout/hierarchy1"/>
    <dgm:cxn modelId="{82597E46-F669-48BD-AC49-C85849BF6715}" srcId="{F963C6A9-771A-47CC-B2B0-59D12C22E6AC}" destId="{5B287026-1D2E-4425-A640-77DB55C2E1D9}" srcOrd="2" destOrd="0" parTransId="{7D68E54C-267D-4C66-839D-3AF094EFFCCA}" sibTransId="{22BFCA1C-B53D-47F3-9CC7-257030E9ED5E}"/>
    <dgm:cxn modelId="{B3B5FFDB-44EA-49B6-8AD0-2C9DBF258AF7}" type="presOf" srcId="{600106F6-CE3E-4670-8B5A-814BF485C4F1}" destId="{611F7857-1FBA-44C0-9C11-29228EA0ACCB}" srcOrd="0" destOrd="0" presId="urn:microsoft.com/office/officeart/2005/8/layout/hierarchy1"/>
    <dgm:cxn modelId="{5AD787B8-9A56-4098-9B8F-FBC8016D51CA}" srcId="{F86EDE89-0557-4490-8AFA-74C24F22721C}" destId="{AFA3803B-8D3E-4D7F-AFC1-735981531B20}" srcOrd="0" destOrd="0" parTransId="{EBC3AF81-D2A9-43A4-9640-BD3560272AEC}" sibTransId="{35090AC3-35F1-48AC-AC9B-7764901C5D79}"/>
    <dgm:cxn modelId="{E042E5E1-47BA-4D50-96A4-F61CCA93427C}" type="presOf" srcId="{97DAAFAF-4343-4799-8609-59FD7ADDFDD1}" destId="{F3D46EE8-DF67-4D92-A85C-EB1DB700265A}" srcOrd="0" destOrd="0" presId="urn:microsoft.com/office/officeart/2005/8/layout/hierarchy1"/>
    <dgm:cxn modelId="{12A10846-4A0E-4E92-8CFD-1B5430FC61F8}" type="presOf" srcId="{6EB8A089-8539-49D0-B6BE-6E92F8034721}" destId="{9AC3D5BD-296A-4676-9065-4D50E7BEE6E7}" srcOrd="0" destOrd="0" presId="urn:microsoft.com/office/officeart/2005/8/layout/hierarchy1"/>
    <dgm:cxn modelId="{E10B3073-AD22-49AD-9FF3-5130446201E7}" type="presOf" srcId="{3BA357D7-1F5A-4317-B31A-DC22AA794D7C}" destId="{94D704F5-F5C8-4F3D-AC1B-632DD5C7CF53}" srcOrd="0" destOrd="0" presId="urn:microsoft.com/office/officeart/2005/8/layout/hierarchy1"/>
    <dgm:cxn modelId="{FA82E09F-50E1-4D55-BF1C-1C73EDAAF41D}" type="presOf" srcId="{2AFCA6B6-8F5A-4685-B371-41796406633E}" destId="{47DC268D-1136-4315-8160-AAAA4D9DF7A9}" srcOrd="0" destOrd="0" presId="urn:microsoft.com/office/officeart/2005/8/layout/hierarchy1"/>
    <dgm:cxn modelId="{2E8D6AFE-74A4-4A64-AC5D-1CF71C7993A9}" srcId="{4D2A57A0-BDED-4215-B92D-9CF965EA04FE}" destId="{F963C6A9-771A-47CC-B2B0-59D12C22E6AC}" srcOrd="1" destOrd="0" parTransId="{A5369B82-E2D1-436B-9DA6-6844C4AE8207}" sibTransId="{FC158BCB-AC7D-4D9B-B7BF-89E6A5254308}"/>
    <dgm:cxn modelId="{B3E0C955-3391-4EE6-803C-CB0FB1E6DD0F}" srcId="{513E388C-9292-43CE-9E4F-58A712C72F22}" destId="{04DB49EC-5FAE-4CA9-B65B-F3FB9C22B20C}" srcOrd="2" destOrd="0" parTransId="{EE898EE3-D9AC-4EF7-9DA6-FC4403CE008F}" sibTransId="{0EAB4A3E-A311-4932-98A6-BF251B9B2A7F}"/>
    <dgm:cxn modelId="{1DDFA360-8CC6-4D7C-A442-F47FDC0E63DB}" type="presOf" srcId="{A6B7D317-3FFA-4706-BD54-DB06F34A3DAF}" destId="{AD1ED900-585C-41E0-893C-78CABCF6A7E7}" srcOrd="0" destOrd="0" presId="urn:microsoft.com/office/officeart/2005/8/layout/hierarchy1"/>
    <dgm:cxn modelId="{6711F708-9F27-4A5C-A2C7-E64D10F47DE6}" srcId="{2AFCA6B6-8F5A-4685-B371-41796406633E}" destId="{FE8C0B54-A06F-4AF3-9260-6B458E3886C4}" srcOrd="1" destOrd="0" parTransId="{CC390401-B8B7-4DF0-9248-1CF16B854ADE}" sibTransId="{A72B7989-FFAA-46CD-83E1-B291A22E5317}"/>
    <dgm:cxn modelId="{240138C0-E212-4EE2-A65C-A73FCE770A0A}" srcId="{F963C6A9-771A-47CC-B2B0-59D12C22E6AC}" destId="{513E388C-9292-43CE-9E4F-58A712C72F22}" srcOrd="1" destOrd="0" parTransId="{3BA357D7-1F5A-4317-B31A-DC22AA794D7C}" sibTransId="{B67C20B0-3594-4AA6-94DD-FECDFB9FD06B}"/>
    <dgm:cxn modelId="{8FD2F65C-0D5E-4662-9E94-73F03E1F6CFD}" srcId="{F86EDE89-0557-4490-8AFA-74C24F22721C}" destId="{A937ABBF-F959-4247-A0A1-DEE0EB27455F}" srcOrd="1" destOrd="0" parTransId="{600106F6-CE3E-4670-8B5A-814BF485C4F1}" sibTransId="{D94C4032-4F83-441D-AA80-B8E59C5ACB5A}"/>
    <dgm:cxn modelId="{2259234F-E89B-477D-B45A-E990152278DE}" type="presOf" srcId="{F86EDE89-0557-4490-8AFA-74C24F22721C}" destId="{6C22C16A-9F96-4F31-9218-F8293C676A92}" srcOrd="0" destOrd="0" presId="urn:microsoft.com/office/officeart/2005/8/layout/hierarchy1"/>
    <dgm:cxn modelId="{8DE38570-8B29-4BF7-9C53-8E2B1FEE1EAC}" type="presOf" srcId="{70532993-1A3C-42B9-ADA7-57D7584B4062}" destId="{B8A91337-F222-46AB-BEE0-523E5D53A413}" srcOrd="0" destOrd="0" presId="urn:microsoft.com/office/officeart/2005/8/layout/hierarchy1"/>
    <dgm:cxn modelId="{6B59CA8A-74A8-4125-B1AB-2D1B47D443D5}" srcId="{513E388C-9292-43CE-9E4F-58A712C72F22}" destId="{A6B7D317-3FFA-4706-BD54-DB06F34A3DAF}" srcOrd="0" destOrd="0" parTransId="{2CE03140-F2B0-44F2-B698-18F375C63C42}" sibTransId="{A69177F3-C7E0-4312-B493-5597B3C2E383}"/>
    <dgm:cxn modelId="{172FAF0E-86F3-457C-86F3-1704613599B0}" srcId="{2AFCA6B6-8F5A-4685-B371-41796406633E}" destId="{F86EDE89-0557-4490-8AFA-74C24F22721C}" srcOrd="0" destOrd="0" parTransId="{FB6F13CE-0045-4AC4-9C48-BB3F17752AEC}" sibTransId="{06BCC63B-9BDB-488F-B780-51031FAAF882}"/>
    <dgm:cxn modelId="{693EC8E4-A78C-4EDF-AA55-CF4EFB396756}" type="presOf" srcId="{9B472BA4-0775-4C9C-9017-B62BA5FB7C9A}" destId="{04BE35DA-D1C7-4ED3-8C88-12862B10F614}" srcOrd="0" destOrd="0" presId="urn:microsoft.com/office/officeart/2005/8/layout/hierarchy1"/>
    <dgm:cxn modelId="{A2D721D0-8908-460B-9221-83E7E33E5697}" srcId="{F963C6A9-771A-47CC-B2B0-59D12C22E6AC}" destId="{E541C2D2-94C3-4CA0-9FDB-90F2982636DA}" srcOrd="0" destOrd="0" parTransId="{CBD7479D-DCE8-4B0D-B6D4-C5946CF875B0}" sibTransId="{F99F5466-6803-4C32-8079-038D3523639F}"/>
    <dgm:cxn modelId="{3699AC73-516F-443F-9774-2376C365482E}" type="presOf" srcId="{F963C6A9-771A-47CC-B2B0-59D12C22E6AC}" destId="{5E2EE637-3ED5-4192-8ADF-9B7CEC9FE53F}" srcOrd="0" destOrd="0" presId="urn:microsoft.com/office/officeart/2005/8/layout/hierarchy1"/>
    <dgm:cxn modelId="{4C201D23-CE0E-49F2-8FA8-817B503F1C69}" type="presOf" srcId="{88E46547-ED2B-4A3E-98E3-8B44831E8496}" destId="{9465B0FC-EDB8-4574-8730-034117895CB9}" srcOrd="0" destOrd="0" presId="urn:microsoft.com/office/officeart/2005/8/layout/hierarchy1"/>
    <dgm:cxn modelId="{D7ADD222-AD08-43F0-A468-B44215594E9F}" type="presOf" srcId="{EE898EE3-D9AC-4EF7-9DA6-FC4403CE008F}" destId="{F1F17692-869A-4715-8B94-338432CFB95A}" srcOrd="0" destOrd="0" presId="urn:microsoft.com/office/officeart/2005/8/layout/hierarchy1"/>
    <dgm:cxn modelId="{004AA746-816D-4C7C-8A24-B1909FB755E6}" type="presOf" srcId="{2CE03140-F2B0-44F2-B698-18F375C63C42}" destId="{6612EF36-628B-4D82-92AC-16784076D216}" srcOrd="0" destOrd="0" presId="urn:microsoft.com/office/officeart/2005/8/layout/hierarchy1"/>
    <dgm:cxn modelId="{6311D260-924C-44BE-99EC-CD2D64291A8E}" srcId="{513E388C-9292-43CE-9E4F-58A712C72F22}" destId="{70532993-1A3C-42B9-ADA7-57D7584B4062}" srcOrd="4" destOrd="0" parTransId="{97DAAFAF-4343-4799-8609-59FD7ADDFDD1}" sibTransId="{6F6DB1B4-93B0-401F-970B-C9563A7AEE50}"/>
    <dgm:cxn modelId="{ACD0D12B-9424-46B4-B337-4174E8CF5B8B}" type="presOf" srcId="{CF791FC3-BA20-427C-8976-9F2B6F5601BE}" destId="{94D25E9F-4548-4F77-89E8-234E3AAA8BD2}" srcOrd="0" destOrd="0" presId="urn:microsoft.com/office/officeart/2005/8/layout/hierarchy1"/>
    <dgm:cxn modelId="{F5868720-63CF-4E25-90AF-A69B01308BC9}" type="presOf" srcId="{CBD7479D-DCE8-4B0D-B6D4-C5946CF875B0}" destId="{1C3AB31C-8B0A-485D-B1F5-9A89961B309D}" srcOrd="0" destOrd="0" presId="urn:microsoft.com/office/officeart/2005/8/layout/hierarchy1"/>
    <dgm:cxn modelId="{9A599856-5EE1-489A-B856-C461A2054EAE}" srcId="{513E388C-9292-43CE-9E4F-58A712C72F22}" destId="{9EAAA0EB-386E-4C06-BDCE-240F0A86418C}" srcOrd="1" destOrd="0" parTransId="{88E46547-ED2B-4A3E-98E3-8B44831E8496}" sibTransId="{159D2732-31A2-4C85-8805-9E97CFEB293D}"/>
    <dgm:cxn modelId="{063D70F1-A56A-4D96-82C2-F5900346D51D}" type="presOf" srcId="{9EAAA0EB-386E-4C06-BDCE-240F0A86418C}" destId="{19FB70E8-0423-40F4-8F43-6650466AF23E}" srcOrd="0" destOrd="0" presId="urn:microsoft.com/office/officeart/2005/8/layout/hierarchy1"/>
    <dgm:cxn modelId="{EDB56704-47BB-49DA-9758-DBD2A64A9192}" type="presOf" srcId="{04DB49EC-5FAE-4CA9-B65B-F3FB9C22B20C}" destId="{938D86FC-46A8-42E6-BDF7-40CA3902BDB3}" srcOrd="0" destOrd="0" presId="urn:microsoft.com/office/officeart/2005/8/layout/hierarchy1"/>
    <dgm:cxn modelId="{87A2F5D6-EBB2-4B67-A506-6D1E95F6F223}" type="presOf" srcId="{AFA3803B-8D3E-4D7F-AFC1-735981531B20}" destId="{7C3853F7-BFF3-468A-A68F-99B2592097BA}" srcOrd="0" destOrd="0" presId="urn:microsoft.com/office/officeart/2005/8/layout/hierarchy1"/>
    <dgm:cxn modelId="{65A7B483-2888-44FB-B1E3-9D4AEB947DBB}" type="presOf" srcId="{A937ABBF-F959-4247-A0A1-DEE0EB27455F}" destId="{466E5B4C-79E0-4964-BF8D-EF755C53F3B6}" srcOrd="0" destOrd="0" presId="urn:microsoft.com/office/officeart/2005/8/layout/hierarchy1"/>
    <dgm:cxn modelId="{92DF26C3-5202-4A01-BACF-0391183D4379}" type="presOf" srcId="{FE8C0B54-A06F-4AF3-9260-6B458E3886C4}" destId="{F91321C6-371E-4243-82F2-BDFEF014B708}" srcOrd="0" destOrd="0" presId="urn:microsoft.com/office/officeart/2005/8/layout/hierarchy1"/>
    <dgm:cxn modelId="{E2C2D314-1C2D-4333-AABA-C8014F8ADB66}" type="presOf" srcId="{513E388C-9292-43CE-9E4F-58A712C72F22}" destId="{C13AA9E3-AB4F-4926-B211-7B3A0AEE2AEE}" srcOrd="0" destOrd="0" presId="urn:microsoft.com/office/officeart/2005/8/layout/hierarchy1"/>
    <dgm:cxn modelId="{ABBF13B3-458B-47D1-98A6-76E0C2E1CC25}" type="presOf" srcId="{7D68E54C-267D-4C66-839D-3AF094EFFCCA}" destId="{A8A1D247-0C0D-4068-A652-A5114CAE4B53}" srcOrd="0" destOrd="0" presId="urn:microsoft.com/office/officeart/2005/8/layout/hierarchy1"/>
    <dgm:cxn modelId="{BE3DA592-9822-445F-A8A8-117B74ED7D89}" type="presOf" srcId="{5B287026-1D2E-4425-A640-77DB55C2E1D9}" destId="{C3F1D193-F14B-429C-ABFA-698167D4B06C}" srcOrd="0" destOrd="0" presId="urn:microsoft.com/office/officeart/2005/8/layout/hierarchy1"/>
    <dgm:cxn modelId="{D662DC87-31BE-49EA-B223-8616F7879F0A}" type="presOf" srcId="{BFF3CF54-D71E-4B3E-B67D-986EDD28615C}" destId="{354C0AC0-43A4-4B29-B836-9DE38F772985}" srcOrd="0" destOrd="0" presId="urn:microsoft.com/office/officeart/2005/8/layout/hierarchy1"/>
    <dgm:cxn modelId="{5FB94E9A-A21D-42F2-86D3-67C8426F6E1E}" type="presOf" srcId="{EBC3AF81-D2A9-43A4-9640-BD3560272AEC}" destId="{DF18A90E-F573-4750-9A4C-013DD96E2B5A}" srcOrd="0" destOrd="0" presId="urn:microsoft.com/office/officeart/2005/8/layout/hierarchy1"/>
    <dgm:cxn modelId="{BA8944A0-025A-43C6-9422-913F6A024D27}" srcId="{F963C6A9-771A-47CC-B2B0-59D12C22E6AC}" destId="{2AFCA6B6-8F5A-4685-B371-41796406633E}" srcOrd="3" destOrd="0" parTransId="{9B472BA4-0775-4C9C-9017-B62BA5FB7C9A}" sibTransId="{D7279D51-A3B9-46E2-84F9-BB75B3851808}"/>
    <dgm:cxn modelId="{FDF399D1-4636-4133-9B81-7C38EC705ADB}" type="presOf" srcId="{4D2A57A0-BDED-4215-B92D-9CF965EA04FE}" destId="{1F00C069-8122-4907-8276-D0409CB5F881}" srcOrd="0" destOrd="0" presId="urn:microsoft.com/office/officeart/2005/8/layout/hierarchy1"/>
    <dgm:cxn modelId="{5F3CD032-AFF0-4EFD-B333-3230FC3D571B}" type="presOf" srcId="{FB6F13CE-0045-4AC4-9C48-BB3F17752AEC}" destId="{70F2E431-E2A2-4103-AB31-3A2FE5F5AD4D}" srcOrd="0" destOrd="0" presId="urn:microsoft.com/office/officeart/2005/8/layout/hierarchy1"/>
    <dgm:cxn modelId="{78226FD2-7B21-4522-8B8F-730F8BA16880}" srcId="{4D2A57A0-BDED-4215-B92D-9CF965EA04FE}" destId="{CF791FC3-BA20-427C-8976-9F2B6F5601BE}" srcOrd="0" destOrd="0" parTransId="{634A64A0-2DF0-4338-8DEE-EDB6AD3D7E39}" sibTransId="{B4BF0AF7-2BA5-4F83-9048-6EDDD505A7C1}"/>
    <dgm:cxn modelId="{C051181D-C05A-445D-A0E5-112A0E0D9C6C}" type="presOf" srcId="{E541C2D2-94C3-4CA0-9FDB-90F2982636DA}" destId="{3C7417D6-DAE3-4454-9D61-7F02C6AA3C62}" srcOrd="0" destOrd="0" presId="urn:microsoft.com/office/officeart/2005/8/layout/hierarchy1"/>
    <dgm:cxn modelId="{EA6E9A03-585A-44AA-92E1-0C151ECBC867}" srcId="{513E388C-9292-43CE-9E4F-58A712C72F22}" destId="{BFF3CF54-D71E-4B3E-B67D-986EDD28615C}" srcOrd="3" destOrd="0" parTransId="{6EB8A089-8539-49D0-B6BE-6E92F8034721}" sibTransId="{1656CE1D-CCEC-4487-90FF-24358329E40A}"/>
    <dgm:cxn modelId="{46BB2293-3C60-42FA-9E37-D6DD8779D2BF}" type="presParOf" srcId="{1F00C069-8122-4907-8276-D0409CB5F881}" destId="{4C36F98D-1A2A-43B1-879F-623944F3CC17}" srcOrd="0" destOrd="0" presId="urn:microsoft.com/office/officeart/2005/8/layout/hierarchy1"/>
    <dgm:cxn modelId="{71E475C3-C89A-49DD-9568-E340CE3C95E9}" type="presParOf" srcId="{4C36F98D-1A2A-43B1-879F-623944F3CC17}" destId="{D756668D-C10C-417B-82B8-2848568289D8}" srcOrd="0" destOrd="0" presId="urn:microsoft.com/office/officeart/2005/8/layout/hierarchy1"/>
    <dgm:cxn modelId="{04F4532F-6AB6-491D-9272-F00B830B6905}" type="presParOf" srcId="{D756668D-C10C-417B-82B8-2848568289D8}" destId="{A07E8338-AECF-4899-AA0B-17919781482E}" srcOrd="0" destOrd="0" presId="urn:microsoft.com/office/officeart/2005/8/layout/hierarchy1"/>
    <dgm:cxn modelId="{393BA51F-08C0-4B71-BAEB-B3D623B7BA2A}" type="presParOf" srcId="{D756668D-C10C-417B-82B8-2848568289D8}" destId="{94D25E9F-4548-4F77-89E8-234E3AAA8BD2}" srcOrd="1" destOrd="0" presId="urn:microsoft.com/office/officeart/2005/8/layout/hierarchy1"/>
    <dgm:cxn modelId="{7FC65E31-8554-4094-88F6-CD3FAE92DCCD}" type="presParOf" srcId="{4C36F98D-1A2A-43B1-879F-623944F3CC17}" destId="{BDCB0F77-77A5-4681-B609-C1DD98D351AC}" srcOrd="1" destOrd="0" presId="urn:microsoft.com/office/officeart/2005/8/layout/hierarchy1"/>
    <dgm:cxn modelId="{678991FC-6DE2-45B4-9E33-F56194B806CF}" type="presParOf" srcId="{1F00C069-8122-4907-8276-D0409CB5F881}" destId="{815778EF-102F-4632-A8AC-C5AE8390B311}" srcOrd="1" destOrd="0" presId="urn:microsoft.com/office/officeart/2005/8/layout/hierarchy1"/>
    <dgm:cxn modelId="{E54CA9A7-73A0-429A-B9CB-01790EBAF42A}" type="presParOf" srcId="{815778EF-102F-4632-A8AC-C5AE8390B311}" destId="{C135BA20-120B-46D4-B5B1-79CBC9A5549C}" srcOrd="0" destOrd="0" presId="urn:microsoft.com/office/officeart/2005/8/layout/hierarchy1"/>
    <dgm:cxn modelId="{D17312EF-B86B-4FE0-9890-34345AE986E7}" type="presParOf" srcId="{C135BA20-120B-46D4-B5B1-79CBC9A5549C}" destId="{5043ACDE-9B6D-4387-AD6C-AA24D9FDC156}" srcOrd="0" destOrd="0" presId="urn:microsoft.com/office/officeart/2005/8/layout/hierarchy1"/>
    <dgm:cxn modelId="{3BEA48F8-E8CC-4903-B479-62AAF05FF106}" type="presParOf" srcId="{C135BA20-120B-46D4-B5B1-79CBC9A5549C}" destId="{5E2EE637-3ED5-4192-8ADF-9B7CEC9FE53F}" srcOrd="1" destOrd="0" presId="urn:microsoft.com/office/officeart/2005/8/layout/hierarchy1"/>
    <dgm:cxn modelId="{FF4CB981-DFC4-4752-A34E-60443B035519}" type="presParOf" srcId="{815778EF-102F-4632-A8AC-C5AE8390B311}" destId="{15793E8A-6D94-4A42-A0FD-B474394A0D92}" srcOrd="1" destOrd="0" presId="urn:microsoft.com/office/officeart/2005/8/layout/hierarchy1"/>
    <dgm:cxn modelId="{38DDFDC7-E3F5-49A5-9264-2418F97AAC08}" type="presParOf" srcId="{15793E8A-6D94-4A42-A0FD-B474394A0D92}" destId="{1C3AB31C-8B0A-485D-B1F5-9A89961B309D}" srcOrd="0" destOrd="0" presId="urn:microsoft.com/office/officeart/2005/8/layout/hierarchy1"/>
    <dgm:cxn modelId="{F050DFF0-1BF8-4B96-AC6F-AE4E8DBCCD6A}" type="presParOf" srcId="{15793E8A-6D94-4A42-A0FD-B474394A0D92}" destId="{27DA0AB3-40B2-4C70-B22D-F641656B0340}" srcOrd="1" destOrd="0" presId="urn:microsoft.com/office/officeart/2005/8/layout/hierarchy1"/>
    <dgm:cxn modelId="{6C33DDFF-0862-410B-96BC-307171412A6B}" type="presParOf" srcId="{27DA0AB3-40B2-4C70-B22D-F641656B0340}" destId="{9D987BA4-F5FF-4326-935F-68AE9A1A4B11}" srcOrd="0" destOrd="0" presId="urn:microsoft.com/office/officeart/2005/8/layout/hierarchy1"/>
    <dgm:cxn modelId="{BF92256F-86EF-460A-A63A-3E6C4B15838C}" type="presParOf" srcId="{9D987BA4-F5FF-4326-935F-68AE9A1A4B11}" destId="{48602519-8B3A-4B3A-A8D8-2556B2F87E7E}" srcOrd="0" destOrd="0" presId="urn:microsoft.com/office/officeart/2005/8/layout/hierarchy1"/>
    <dgm:cxn modelId="{1D2EF8E4-A41C-4567-B4F5-ED1C819D9F87}" type="presParOf" srcId="{9D987BA4-F5FF-4326-935F-68AE9A1A4B11}" destId="{3C7417D6-DAE3-4454-9D61-7F02C6AA3C62}" srcOrd="1" destOrd="0" presId="urn:microsoft.com/office/officeart/2005/8/layout/hierarchy1"/>
    <dgm:cxn modelId="{F7B88717-AC8D-4BE1-8EC0-2B4F589C678B}" type="presParOf" srcId="{27DA0AB3-40B2-4C70-B22D-F641656B0340}" destId="{F768FD43-FC19-4938-80F4-626484B58EB5}" srcOrd="1" destOrd="0" presId="urn:microsoft.com/office/officeart/2005/8/layout/hierarchy1"/>
    <dgm:cxn modelId="{DFB2C95C-CF32-4515-BC79-9B05F125FAEE}" type="presParOf" srcId="{15793E8A-6D94-4A42-A0FD-B474394A0D92}" destId="{94D704F5-F5C8-4F3D-AC1B-632DD5C7CF53}" srcOrd="2" destOrd="0" presId="urn:microsoft.com/office/officeart/2005/8/layout/hierarchy1"/>
    <dgm:cxn modelId="{2D47CB91-2824-4F63-AAA3-BE6BEBF3C0C7}" type="presParOf" srcId="{15793E8A-6D94-4A42-A0FD-B474394A0D92}" destId="{CDE97B22-4A5C-48B3-875D-859BF7E84D0D}" srcOrd="3" destOrd="0" presId="urn:microsoft.com/office/officeart/2005/8/layout/hierarchy1"/>
    <dgm:cxn modelId="{B7600580-81B5-4478-AF82-4D78C0B1AF11}" type="presParOf" srcId="{CDE97B22-4A5C-48B3-875D-859BF7E84D0D}" destId="{66AE9441-1E02-415D-9FE3-95B9769D405A}" srcOrd="0" destOrd="0" presId="urn:microsoft.com/office/officeart/2005/8/layout/hierarchy1"/>
    <dgm:cxn modelId="{8A5D0D1B-20B6-466D-AC0B-F72B736BA1E4}" type="presParOf" srcId="{66AE9441-1E02-415D-9FE3-95B9769D405A}" destId="{35A03019-668C-4932-9AD2-072ABCDE2C0A}" srcOrd="0" destOrd="0" presId="urn:microsoft.com/office/officeart/2005/8/layout/hierarchy1"/>
    <dgm:cxn modelId="{E55C73E1-708B-4F7B-97F5-6D72D566DDD1}" type="presParOf" srcId="{66AE9441-1E02-415D-9FE3-95B9769D405A}" destId="{C13AA9E3-AB4F-4926-B211-7B3A0AEE2AEE}" srcOrd="1" destOrd="0" presId="urn:microsoft.com/office/officeart/2005/8/layout/hierarchy1"/>
    <dgm:cxn modelId="{7D224C38-6E8D-491F-BE5C-CC6103521487}" type="presParOf" srcId="{CDE97B22-4A5C-48B3-875D-859BF7E84D0D}" destId="{3C160A75-6BC9-4E70-96AF-796FE6755B24}" srcOrd="1" destOrd="0" presId="urn:microsoft.com/office/officeart/2005/8/layout/hierarchy1"/>
    <dgm:cxn modelId="{EAACC876-AB09-4A2B-9097-A6B722E5C01C}" type="presParOf" srcId="{3C160A75-6BC9-4E70-96AF-796FE6755B24}" destId="{6612EF36-628B-4D82-92AC-16784076D216}" srcOrd="0" destOrd="0" presId="urn:microsoft.com/office/officeart/2005/8/layout/hierarchy1"/>
    <dgm:cxn modelId="{DED52B05-E414-49B2-9326-087FB69B8A9B}" type="presParOf" srcId="{3C160A75-6BC9-4E70-96AF-796FE6755B24}" destId="{2C8994F5-8B18-4107-B37A-D5E3E70E8575}" srcOrd="1" destOrd="0" presId="urn:microsoft.com/office/officeart/2005/8/layout/hierarchy1"/>
    <dgm:cxn modelId="{E999DC84-EA0C-41E3-BA3C-ACC590DFB35C}" type="presParOf" srcId="{2C8994F5-8B18-4107-B37A-D5E3E70E8575}" destId="{FB53424F-EF92-4DAA-A8E2-3E617336AB44}" srcOrd="0" destOrd="0" presId="urn:microsoft.com/office/officeart/2005/8/layout/hierarchy1"/>
    <dgm:cxn modelId="{AC6073AB-0FC9-4228-ABB3-419EDE6FAA69}" type="presParOf" srcId="{FB53424F-EF92-4DAA-A8E2-3E617336AB44}" destId="{6BF77749-71BC-48BA-8DF7-D11DB5F5E5A3}" srcOrd="0" destOrd="0" presId="urn:microsoft.com/office/officeart/2005/8/layout/hierarchy1"/>
    <dgm:cxn modelId="{204AD04F-DC89-4C66-89AB-14B891237020}" type="presParOf" srcId="{FB53424F-EF92-4DAA-A8E2-3E617336AB44}" destId="{AD1ED900-585C-41E0-893C-78CABCF6A7E7}" srcOrd="1" destOrd="0" presId="urn:microsoft.com/office/officeart/2005/8/layout/hierarchy1"/>
    <dgm:cxn modelId="{73EF4543-96F1-4A53-A63D-FC87299FF68B}" type="presParOf" srcId="{2C8994F5-8B18-4107-B37A-D5E3E70E8575}" destId="{7474DEF7-B0CC-4E34-8474-79F6D4C4AD63}" srcOrd="1" destOrd="0" presId="urn:microsoft.com/office/officeart/2005/8/layout/hierarchy1"/>
    <dgm:cxn modelId="{61C9FD1E-3442-4885-AE6B-B783FD74C4AB}" type="presParOf" srcId="{3C160A75-6BC9-4E70-96AF-796FE6755B24}" destId="{9465B0FC-EDB8-4574-8730-034117895CB9}" srcOrd="2" destOrd="0" presId="urn:microsoft.com/office/officeart/2005/8/layout/hierarchy1"/>
    <dgm:cxn modelId="{BAC4BA94-AAD7-4E50-AD92-89666DCEE285}" type="presParOf" srcId="{3C160A75-6BC9-4E70-96AF-796FE6755B24}" destId="{29688A41-7448-4321-87CE-28B15D223FA2}" srcOrd="3" destOrd="0" presId="urn:microsoft.com/office/officeart/2005/8/layout/hierarchy1"/>
    <dgm:cxn modelId="{C75ABAE0-5B43-478C-A44C-BE90A1430CBC}" type="presParOf" srcId="{29688A41-7448-4321-87CE-28B15D223FA2}" destId="{75A2C5D7-97EE-469B-B142-D59FCA29FA85}" srcOrd="0" destOrd="0" presId="urn:microsoft.com/office/officeart/2005/8/layout/hierarchy1"/>
    <dgm:cxn modelId="{1A387E5E-634E-4C6C-AFEF-E840F685EDA9}" type="presParOf" srcId="{75A2C5D7-97EE-469B-B142-D59FCA29FA85}" destId="{D94FCAA5-4948-4228-91A7-AC0BAA362B21}" srcOrd="0" destOrd="0" presId="urn:microsoft.com/office/officeart/2005/8/layout/hierarchy1"/>
    <dgm:cxn modelId="{8E3386E3-1691-4C20-8B91-7AD7C89D1B8E}" type="presParOf" srcId="{75A2C5D7-97EE-469B-B142-D59FCA29FA85}" destId="{19FB70E8-0423-40F4-8F43-6650466AF23E}" srcOrd="1" destOrd="0" presId="urn:microsoft.com/office/officeart/2005/8/layout/hierarchy1"/>
    <dgm:cxn modelId="{375D4418-C024-4838-A9A3-A048246FF037}" type="presParOf" srcId="{29688A41-7448-4321-87CE-28B15D223FA2}" destId="{AB291516-8984-45C5-BF70-BD7CF535AB08}" srcOrd="1" destOrd="0" presId="urn:microsoft.com/office/officeart/2005/8/layout/hierarchy1"/>
    <dgm:cxn modelId="{EC7C01C5-1447-4D19-9834-BF6BE67B8B99}" type="presParOf" srcId="{3C160A75-6BC9-4E70-96AF-796FE6755B24}" destId="{F1F17692-869A-4715-8B94-338432CFB95A}" srcOrd="4" destOrd="0" presId="urn:microsoft.com/office/officeart/2005/8/layout/hierarchy1"/>
    <dgm:cxn modelId="{F3BE3F58-0421-44C8-A8AC-7495A683593A}" type="presParOf" srcId="{3C160A75-6BC9-4E70-96AF-796FE6755B24}" destId="{1FD4A914-9AB3-4CDD-8EC1-9CCC731C90EC}" srcOrd="5" destOrd="0" presId="urn:microsoft.com/office/officeart/2005/8/layout/hierarchy1"/>
    <dgm:cxn modelId="{EBBB3073-6706-421E-91AB-96C22F3EE2B1}" type="presParOf" srcId="{1FD4A914-9AB3-4CDD-8EC1-9CCC731C90EC}" destId="{1418D5A1-0131-4304-9F3B-8B240F42B13F}" srcOrd="0" destOrd="0" presId="urn:microsoft.com/office/officeart/2005/8/layout/hierarchy1"/>
    <dgm:cxn modelId="{025E7C92-C179-4FDE-9653-5D0D6398CD90}" type="presParOf" srcId="{1418D5A1-0131-4304-9F3B-8B240F42B13F}" destId="{EF50B9C5-807B-43B9-8A21-061B8BA9DD7E}" srcOrd="0" destOrd="0" presId="urn:microsoft.com/office/officeart/2005/8/layout/hierarchy1"/>
    <dgm:cxn modelId="{E629C836-2A58-4F56-B80E-24ABB0B3C998}" type="presParOf" srcId="{1418D5A1-0131-4304-9F3B-8B240F42B13F}" destId="{938D86FC-46A8-42E6-BDF7-40CA3902BDB3}" srcOrd="1" destOrd="0" presId="urn:microsoft.com/office/officeart/2005/8/layout/hierarchy1"/>
    <dgm:cxn modelId="{9DC11D99-0AEC-4C41-8050-8B9624A922FF}" type="presParOf" srcId="{1FD4A914-9AB3-4CDD-8EC1-9CCC731C90EC}" destId="{2A63902D-08D4-46F4-A364-BD38E76B343B}" srcOrd="1" destOrd="0" presId="urn:microsoft.com/office/officeart/2005/8/layout/hierarchy1"/>
    <dgm:cxn modelId="{582D724B-898F-440D-B1D3-6AD3664928AC}" type="presParOf" srcId="{3C160A75-6BC9-4E70-96AF-796FE6755B24}" destId="{9AC3D5BD-296A-4676-9065-4D50E7BEE6E7}" srcOrd="6" destOrd="0" presId="urn:microsoft.com/office/officeart/2005/8/layout/hierarchy1"/>
    <dgm:cxn modelId="{8A7236B4-5D76-429F-A3FE-C5F8DA8F3B89}" type="presParOf" srcId="{3C160A75-6BC9-4E70-96AF-796FE6755B24}" destId="{4C2CB3E6-FD30-444B-BEA9-FE17BD7FAFC3}" srcOrd="7" destOrd="0" presId="urn:microsoft.com/office/officeart/2005/8/layout/hierarchy1"/>
    <dgm:cxn modelId="{7E97DBB5-E694-4F58-B6FC-1C3B0A4F2826}" type="presParOf" srcId="{4C2CB3E6-FD30-444B-BEA9-FE17BD7FAFC3}" destId="{5B1FEC77-CEF5-458E-AEDB-124007E22EDF}" srcOrd="0" destOrd="0" presId="urn:microsoft.com/office/officeart/2005/8/layout/hierarchy1"/>
    <dgm:cxn modelId="{3E0D85E0-584E-46A8-BE4C-3D5FFC67084B}" type="presParOf" srcId="{5B1FEC77-CEF5-458E-AEDB-124007E22EDF}" destId="{082F82A3-4659-46AB-B55A-67B56C698449}" srcOrd="0" destOrd="0" presId="urn:microsoft.com/office/officeart/2005/8/layout/hierarchy1"/>
    <dgm:cxn modelId="{76944C88-6D59-4680-BDCB-B4EA42FE736B}" type="presParOf" srcId="{5B1FEC77-CEF5-458E-AEDB-124007E22EDF}" destId="{354C0AC0-43A4-4B29-B836-9DE38F772985}" srcOrd="1" destOrd="0" presId="urn:microsoft.com/office/officeart/2005/8/layout/hierarchy1"/>
    <dgm:cxn modelId="{C07411F7-84C9-4563-A6B8-49AE2DF231CE}" type="presParOf" srcId="{4C2CB3E6-FD30-444B-BEA9-FE17BD7FAFC3}" destId="{9B948C8A-C989-449A-8750-331B4D5CF87D}" srcOrd="1" destOrd="0" presId="urn:microsoft.com/office/officeart/2005/8/layout/hierarchy1"/>
    <dgm:cxn modelId="{0287A27D-8317-4C40-9646-44557CEBA083}" type="presParOf" srcId="{3C160A75-6BC9-4E70-96AF-796FE6755B24}" destId="{F3D46EE8-DF67-4D92-A85C-EB1DB700265A}" srcOrd="8" destOrd="0" presId="urn:microsoft.com/office/officeart/2005/8/layout/hierarchy1"/>
    <dgm:cxn modelId="{F74951CE-FE9E-4A53-BD7A-62B414C98B41}" type="presParOf" srcId="{3C160A75-6BC9-4E70-96AF-796FE6755B24}" destId="{B0388677-413A-4BD3-9E19-2CE8C6BA90C5}" srcOrd="9" destOrd="0" presId="urn:microsoft.com/office/officeart/2005/8/layout/hierarchy1"/>
    <dgm:cxn modelId="{F07D9C23-552F-46E2-A418-05E9F7A52F09}" type="presParOf" srcId="{B0388677-413A-4BD3-9E19-2CE8C6BA90C5}" destId="{276AC276-9C00-4470-A9C6-8B0C752CFAC9}" srcOrd="0" destOrd="0" presId="urn:microsoft.com/office/officeart/2005/8/layout/hierarchy1"/>
    <dgm:cxn modelId="{39FAC352-7031-4F8C-88FF-58870885B33D}" type="presParOf" srcId="{276AC276-9C00-4470-A9C6-8B0C752CFAC9}" destId="{7F5017B7-2868-471A-8E90-62DDCD4D9E7A}" srcOrd="0" destOrd="0" presId="urn:microsoft.com/office/officeart/2005/8/layout/hierarchy1"/>
    <dgm:cxn modelId="{7227E10E-6040-4364-B2EA-807CEF3BC6A1}" type="presParOf" srcId="{276AC276-9C00-4470-A9C6-8B0C752CFAC9}" destId="{B8A91337-F222-46AB-BEE0-523E5D53A413}" srcOrd="1" destOrd="0" presId="urn:microsoft.com/office/officeart/2005/8/layout/hierarchy1"/>
    <dgm:cxn modelId="{A7833506-0957-451A-AF10-D9C9D02E538C}" type="presParOf" srcId="{B0388677-413A-4BD3-9E19-2CE8C6BA90C5}" destId="{29A0A4F5-CDC7-421B-8E33-5C625D8273B1}" srcOrd="1" destOrd="0" presId="urn:microsoft.com/office/officeart/2005/8/layout/hierarchy1"/>
    <dgm:cxn modelId="{A8188D8A-53E7-4FE7-854C-DD0F7DF8F1C6}" type="presParOf" srcId="{15793E8A-6D94-4A42-A0FD-B474394A0D92}" destId="{A8A1D247-0C0D-4068-A652-A5114CAE4B53}" srcOrd="4" destOrd="0" presId="urn:microsoft.com/office/officeart/2005/8/layout/hierarchy1"/>
    <dgm:cxn modelId="{6AD10F6A-81BF-4D7A-B57D-0ABEFD681477}" type="presParOf" srcId="{15793E8A-6D94-4A42-A0FD-B474394A0D92}" destId="{2DD643DF-3FE3-43B9-876C-E40E04547816}" srcOrd="5" destOrd="0" presId="urn:microsoft.com/office/officeart/2005/8/layout/hierarchy1"/>
    <dgm:cxn modelId="{B0C82FA7-1F1F-4D52-9375-A6BF07984F81}" type="presParOf" srcId="{2DD643DF-3FE3-43B9-876C-E40E04547816}" destId="{62A46C1B-006C-4D8A-8E98-58E22980D37D}" srcOrd="0" destOrd="0" presId="urn:microsoft.com/office/officeart/2005/8/layout/hierarchy1"/>
    <dgm:cxn modelId="{6BE0F714-8451-468E-9872-1693D746BE1B}" type="presParOf" srcId="{62A46C1B-006C-4D8A-8E98-58E22980D37D}" destId="{F4B708F1-ABB5-444D-A7A4-6BAFE79F0D7A}" srcOrd="0" destOrd="0" presId="urn:microsoft.com/office/officeart/2005/8/layout/hierarchy1"/>
    <dgm:cxn modelId="{537FCFC4-5A27-4E77-B74C-2C60962F7F8C}" type="presParOf" srcId="{62A46C1B-006C-4D8A-8E98-58E22980D37D}" destId="{C3F1D193-F14B-429C-ABFA-698167D4B06C}" srcOrd="1" destOrd="0" presId="urn:microsoft.com/office/officeart/2005/8/layout/hierarchy1"/>
    <dgm:cxn modelId="{E3B5588A-1F71-493E-B315-91E41B379DE6}" type="presParOf" srcId="{2DD643DF-3FE3-43B9-876C-E40E04547816}" destId="{9BCDAA42-02F0-4E11-9630-475FBA371226}" srcOrd="1" destOrd="0" presId="urn:microsoft.com/office/officeart/2005/8/layout/hierarchy1"/>
    <dgm:cxn modelId="{31D410D7-F44D-4A05-B34D-B9C56E22446F}" type="presParOf" srcId="{15793E8A-6D94-4A42-A0FD-B474394A0D92}" destId="{04BE35DA-D1C7-4ED3-8C88-12862B10F614}" srcOrd="6" destOrd="0" presId="urn:microsoft.com/office/officeart/2005/8/layout/hierarchy1"/>
    <dgm:cxn modelId="{F63CC8F9-E9C4-4A6A-8D5E-EDD8A684F823}" type="presParOf" srcId="{15793E8A-6D94-4A42-A0FD-B474394A0D92}" destId="{42FE7260-AB7D-4719-B2B9-BF8553D76B49}" srcOrd="7" destOrd="0" presId="urn:microsoft.com/office/officeart/2005/8/layout/hierarchy1"/>
    <dgm:cxn modelId="{F003C66B-DE27-448F-A92A-A2A7C1B621CA}" type="presParOf" srcId="{42FE7260-AB7D-4719-B2B9-BF8553D76B49}" destId="{6CE4DFAD-E9E7-415D-B477-F701F33CB0D4}" srcOrd="0" destOrd="0" presId="urn:microsoft.com/office/officeart/2005/8/layout/hierarchy1"/>
    <dgm:cxn modelId="{1A132681-7169-45E7-B6C1-75D33E58FAB2}" type="presParOf" srcId="{6CE4DFAD-E9E7-415D-B477-F701F33CB0D4}" destId="{F2CA83A7-B579-4287-BBA3-AF14E31B4791}" srcOrd="0" destOrd="0" presId="urn:microsoft.com/office/officeart/2005/8/layout/hierarchy1"/>
    <dgm:cxn modelId="{16E17049-9FD1-4AE3-AB14-07D114330282}" type="presParOf" srcId="{6CE4DFAD-E9E7-415D-B477-F701F33CB0D4}" destId="{47DC268D-1136-4315-8160-AAAA4D9DF7A9}" srcOrd="1" destOrd="0" presId="urn:microsoft.com/office/officeart/2005/8/layout/hierarchy1"/>
    <dgm:cxn modelId="{0C0B14BA-4FC1-45DF-AC30-BA3644054CC8}" type="presParOf" srcId="{42FE7260-AB7D-4719-B2B9-BF8553D76B49}" destId="{C5D14A11-68CF-40FF-8713-E0FBA9E2D726}" srcOrd="1" destOrd="0" presId="urn:microsoft.com/office/officeart/2005/8/layout/hierarchy1"/>
    <dgm:cxn modelId="{F58CBD98-FCA3-4E9F-ADC7-90ED5109CE92}" type="presParOf" srcId="{C5D14A11-68CF-40FF-8713-E0FBA9E2D726}" destId="{70F2E431-E2A2-4103-AB31-3A2FE5F5AD4D}" srcOrd="0" destOrd="0" presId="urn:microsoft.com/office/officeart/2005/8/layout/hierarchy1"/>
    <dgm:cxn modelId="{272C3542-EBB4-45BC-BB1C-EB0A803404BE}" type="presParOf" srcId="{C5D14A11-68CF-40FF-8713-E0FBA9E2D726}" destId="{823205FE-3708-4E5E-9188-EBA594FCC557}" srcOrd="1" destOrd="0" presId="urn:microsoft.com/office/officeart/2005/8/layout/hierarchy1"/>
    <dgm:cxn modelId="{11E28163-E6A1-4ABD-8E82-422DA67A1047}" type="presParOf" srcId="{823205FE-3708-4E5E-9188-EBA594FCC557}" destId="{CA19B73F-1A22-48E4-80AD-7261B7C88874}" srcOrd="0" destOrd="0" presId="urn:microsoft.com/office/officeart/2005/8/layout/hierarchy1"/>
    <dgm:cxn modelId="{9DE9DE18-4067-4F6C-9DD8-62FA2A8793AF}" type="presParOf" srcId="{CA19B73F-1A22-48E4-80AD-7261B7C88874}" destId="{C37F3D41-0E0D-45A0-80CF-69470D8AA61A}" srcOrd="0" destOrd="0" presId="urn:microsoft.com/office/officeart/2005/8/layout/hierarchy1"/>
    <dgm:cxn modelId="{1B5AD348-0938-443C-B96D-D4F9AC599BF4}" type="presParOf" srcId="{CA19B73F-1A22-48E4-80AD-7261B7C88874}" destId="{6C22C16A-9F96-4F31-9218-F8293C676A92}" srcOrd="1" destOrd="0" presId="urn:microsoft.com/office/officeart/2005/8/layout/hierarchy1"/>
    <dgm:cxn modelId="{F49E2D4C-8D6F-406E-BB80-7C1A490D9EC0}" type="presParOf" srcId="{823205FE-3708-4E5E-9188-EBA594FCC557}" destId="{F3E4F65D-E05F-441B-8C1B-BD80C1D71ABE}" srcOrd="1" destOrd="0" presId="urn:microsoft.com/office/officeart/2005/8/layout/hierarchy1"/>
    <dgm:cxn modelId="{61852F11-5557-4EFF-83E1-F2E55D594D5E}" type="presParOf" srcId="{F3E4F65D-E05F-441B-8C1B-BD80C1D71ABE}" destId="{DF18A90E-F573-4750-9A4C-013DD96E2B5A}" srcOrd="0" destOrd="0" presId="urn:microsoft.com/office/officeart/2005/8/layout/hierarchy1"/>
    <dgm:cxn modelId="{AB160431-25C8-4C95-84D4-F2B22B11B6B8}" type="presParOf" srcId="{F3E4F65D-E05F-441B-8C1B-BD80C1D71ABE}" destId="{59680717-11DA-4FF8-84B9-321517AF7577}" srcOrd="1" destOrd="0" presId="urn:microsoft.com/office/officeart/2005/8/layout/hierarchy1"/>
    <dgm:cxn modelId="{91E48C34-3B9E-4324-9B1E-8B23034714B2}" type="presParOf" srcId="{59680717-11DA-4FF8-84B9-321517AF7577}" destId="{AC082E3F-2FD4-4FA5-B554-5C70CA530581}" srcOrd="0" destOrd="0" presId="urn:microsoft.com/office/officeart/2005/8/layout/hierarchy1"/>
    <dgm:cxn modelId="{73338839-FE56-4FF0-8519-13FEC848A3AA}" type="presParOf" srcId="{AC082E3F-2FD4-4FA5-B554-5C70CA530581}" destId="{71C74F0E-86CE-4B54-B6B1-834AC4FB579A}" srcOrd="0" destOrd="0" presId="urn:microsoft.com/office/officeart/2005/8/layout/hierarchy1"/>
    <dgm:cxn modelId="{8CCB63FC-89FE-4D7B-8FBE-580B7B71C2FC}" type="presParOf" srcId="{AC082E3F-2FD4-4FA5-B554-5C70CA530581}" destId="{7C3853F7-BFF3-468A-A68F-99B2592097BA}" srcOrd="1" destOrd="0" presId="urn:microsoft.com/office/officeart/2005/8/layout/hierarchy1"/>
    <dgm:cxn modelId="{A26367F0-62DC-4267-BF0C-94EA2E20F660}" type="presParOf" srcId="{59680717-11DA-4FF8-84B9-321517AF7577}" destId="{83C22F85-EE99-46C4-BEEF-3EBF5377AD60}" srcOrd="1" destOrd="0" presId="urn:microsoft.com/office/officeart/2005/8/layout/hierarchy1"/>
    <dgm:cxn modelId="{6989617D-B948-4DE0-AFC8-B090492B1C90}" type="presParOf" srcId="{F3E4F65D-E05F-441B-8C1B-BD80C1D71ABE}" destId="{611F7857-1FBA-44C0-9C11-29228EA0ACCB}" srcOrd="2" destOrd="0" presId="urn:microsoft.com/office/officeart/2005/8/layout/hierarchy1"/>
    <dgm:cxn modelId="{6190C9FF-73AD-423A-9E18-DF4DD4E49B44}" type="presParOf" srcId="{F3E4F65D-E05F-441B-8C1B-BD80C1D71ABE}" destId="{53EE17AE-DDDB-4C0E-9792-B1536EA910C8}" srcOrd="3" destOrd="0" presId="urn:microsoft.com/office/officeart/2005/8/layout/hierarchy1"/>
    <dgm:cxn modelId="{4630402F-1BD3-4FB0-A982-1BE18B04D181}" type="presParOf" srcId="{53EE17AE-DDDB-4C0E-9792-B1536EA910C8}" destId="{9B3EE5FD-F180-44A3-8F85-623396373910}" srcOrd="0" destOrd="0" presId="urn:microsoft.com/office/officeart/2005/8/layout/hierarchy1"/>
    <dgm:cxn modelId="{3AB04DB0-80A3-4CDA-AE03-F9E62A92C56B}" type="presParOf" srcId="{9B3EE5FD-F180-44A3-8F85-623396373910}" destId="{DD8BFB90-0B00-4D9F-AC02-16A048EBD3A8}" srcOrd="0" destOrd="0" presId="urn:microsoft.com/office/officeart/2005/8/layout/hierarchy1"/>
    <dgm:cxn modelId="{2CBDA490-E60B-4584-B89F-EB7FB6C8C564}" type="presParOf" srcId="{9B3EE5FD-F180-44A3-8F85-623396373910}" destId="{466E5B4C-79E0-4964-BF8D-EF755C53F3B6}" srcOrd="1" destOrd="0" presId="urn:microsoft.com/office/officeart/2005/8/layout/hierarchy1"/>
    <dgm:cxn modelId="{5D6F1D83-EA86-49DC-8711-EDB191C2818B}" type="presParOf" srcId="{53EE17AE-DDDB-4C0E-9792-B1536EA910C8}" destId="{A208D32B-0200-4B2B-9A84-1D52E67A103B}" srcOrd="1" destOrd="0" presId="urn:microsoft.com/office/officeart/2005/8/layout/hierarchy1"/>
    <dgm:cxn modelId="{55F420D1-2630-4490-8C27-BA364FBC7F96}" type="presParOf" srcId="{C5D14A11-68CF-40FF-8713-E0FBA9E2D726}" destId="{CF61CAA2-5DCB-4685-9BD6-D9F0211F377B}" srcOrd="2" destOrd="0" presId="urn:microsoft.com/office/officeart/2005/8/layout/hierarchy1"/>
    <dgm:cxn modelId="{A2168158-F025-45FC-822B-078DDAB6F336}" type="presParOf" srcId="{C5D14A11-68CF-40FF-8713-E0FBA9E2D726}" destId="{A367B4CD-C9C3-4263-8391-51104235FC1D}" srcOrd="3" destOrd="0" presId="urn:microsoft.com/office/officeart/2005/8/layout/hierarchy1"/>
    <dgm:cxn modelId="{B43D6CAE-5B47-467E-94CF-095A07103336}" type="presParOf" srcId="{A367B4CD-C9C3-4263-8391-51104235FC1D}" destId="{C0DF2CF5-B3CC-4928-9B55-18093230687B}" srcOrd="0" destOrd="0" presId="urn:microsoft.com/office/officeart/2005/8/layout/hierarchy1"/>
    <dgm:cxn modelId="{DD17FF67-9FE9-4E68-A1D7-46AF8B5CC43E}" type="presParOf" srcId="{C0DF2CF5-B3CC-4928-9B55-18093230687B}" destId="{BDD016AE-87FF-445E-BCAD-8BCABD23D625}" srcOrd="0" destOrd="0" presId="urn:microsoft.com/office/officeart/2005/8/layout/hierarchy1"/>
    <dgm:cxn modelId="{E89A9CB3-9728-4D90-939A-7B5F347FB410}" type="presParOf" srcId="{C0DF2CF5-B3CC-4928-9B55-18093230687B}" destId="{F91321C6-371E-4243-82F2-BDFEF014B708}" srcOrd="1" destOrd="0" presId="urn:microsoft.com/office/officeart/2005/8/layout/hierarchy1"/>
    <dgm:cxn modelId="{FC3B4DB7-0AD3-4328-AF3F-65EC8A5CCA8D}" type="presParOf" srcId="{A367B4CD-C9C3-4263-8391-51104235FC1D}" destId="{87079BF1-52A2-49E1-95D2-811DE558366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8A99DF-BDF8-4194-BBF4-0EFCC5087A33}"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6C74017A-F4D7-4D22-A132-37EBB8AC156E}">
      <dgm:prSet phldrT="[Text]"/>
      <dgm:spPr/>
      <dgm:t>
        <a:bodyPr/>
        <a:lstStyle/>
        <a:p>
          <a:r>
            <a:rPr lang="en-US" dirty="0" smtClean="0"/>
            <a:t>Client</a:t>
          </a:r>
          <a:endParaRPr lang="en-US" dirty="0"/>
        </a:p>
      </dgm:t>
    </dgm:pt>
    <dgm:pt modelId="{D45B6921-42EE-4A50-8A4D-2C4CEE96699F}" type="parTrans" cxnId="{815F27BD-4799-49DE-8E69-1405831565EE}">
      <dgm:prSet/>
      <dgm:spPr/>
      <dgm:t>
        <a:bodyPr/>
        <a:lstStyle/>
        <a:p>
          <a:endParaRPr lang="en-US"/>
        </a:p>
      </dgm:t>
    </dgm:pt>
    <dgm:pt modelId="{B20E1260-6337-49E8-9C10-397C5D8793D8}" type="sibTrans" cxnId="{815F27BD-4799-49DE-8E69-1405831565EE}">
      <dgm:prSet/>
      <dgm:spPr/>
      <dgm:t>
        <a:bodyPr/>
        <a:lstStyle/>
        <a:p>
          <a:endParaRPr lang="en-US"/>
        </a:p>
      </dgm:t>
    </dgm:pt>
    <dgm:pt modelId="{0CC760EB-2B22-4DE2-9126-2D15570691FF}">
      <dgm:prSet phldrT="[Text]"/>
      <dgm:spPr/>
      <dgm:t>
        <a:bodyPr/>
        <a:lstStyle/>
        <a:p>
          <a:r>
            <a:rPr lang="en-US" dirty="0" smtClean="0"/>
            <a:t>Providers</a:t>
          </a:r>
          <a:endParaRPr lang="en-US" dirty="0"/>
        </a:p>
      </dgm:t>
    </dgm:pt>
    <dgm:pt modelId="{37216836-8D85-48EF-A358-8BD0C759B590}" type="parTrans" cxnId="{C087EC3B-005A-4AD9-8420-761DE4B2D42B}">
      <dgm:prSet/>
      <dgm:spPr/>
      <dgm:t>
        <a:bodyPr/>
        <a:lstStyle/>
        <a:p>
          <a:endParaRPr lang="en-US"/>
        </a:p>
      </dgm:t>
    </dgm:pt>
    <dgm:pt modelId="{7BE5655E-37CA-40CF-865D-8062BAE624C9}" type="sibTrans" cxnId="{C087EC3B-005A-4AD9-8420-761DE4B2D42B}">
      <dgm:prSet/>
      <dgm:spPr/>
      <dgm:t>
        <a:bodyPr/>
        <a:lstStyle/>
        <a:p>
          <a:endParaRPr lang="en-US"/>
        </a:p>
      </dgm:t>
    </dgm:pt>
    <dgm:pt modelId="{C7F508D6-1738-4F78-8ED5-7EB40EDEB6B8}">
      <dgm:prSet phldrT="[Text]"/>
      <dgm:spPr/>
      <dgm:t>
        <a:bodyPr/>
        <a:lstStyle/>
        <a:p>
          <a:r>
            <a:rPr lang="en-US" dirty="0" smtClean="0"/>
            <a:t>Payer (Insurance)</a:t>
          </a:r>
          <a:endParaRPr lang="en-US" dirty="0"/>
        </a:p>
      </dgm:t>
    </dgm:pt>
    <dgm:pt modelId="{8521B70B-27CB-42E2-8FFE-41EF1D5A1D96}" type="parTrans" cxnId="{96036B2B-AA5A-430B-8EDD-30CC34D34BA3}">
      <dgm:prSet/>
      <dgm:spPr/>
      <dgm:t>
        <a:bodyPr/>
        <a:lstStyle/>
        <a:p>
          <a:endParaRPr lang="en-US"/>
        </a:p>
      </dgm:t>
    </dgm:pt>
    <dgm:pt modelId="{C1BD9FEF-2E9B-44E6-99D1-0230A882A6CB}" type="sibTrans" cxnId="{96036B2B-AA5A-430B-8EDD-30CC34D34BA3}">
      <dgm:prSet/>
      <dgm:spPr/>
      <dgm:t>
        <a:bodyPr/>
        <a:lstStyle/>
        <a:p>
          <a:endParaRPr lang="en-US"/>
        </a:p>
      </dgm:t>
    </dgm:pt>
    <dgm:pt modelId="{7F85B0D0-9CDF-4BFB-BD73-043478B958B6}">
      <dgm:prSet phldrT="[Text]"/>
      <dgm:spPr/>
      <dgm:t>
        <a:bodyPr/>
        <a:lstStyle/>
        <a:p>
          <a:r>
            <a:rPr lang="en-US" dirty="0" smtClean="0"/>
            <a:t>Community</a:t>
          </a:r>
          <a:endParaRPr lang="en-US" dirty="0"/>
        </a:p>
      </dgm:t>
    </dgm:pt>
    <dgm:pt modelId="{3DC6F3B2-5710-4269-84C3-E16D5E9A7F03}" type="parTrans" cxnId="{4C2B6A93-7BBA-4C11-A37E-A22B25DFC545}">
      <dgm:prSet/>
      <dgm:spPr/>
      <dgm:t>
        <a:bodyPr/>
        <a:lstStyle/>
        <a:p>
          <a:endParaRPr lang="en-US"/>
        </a:p>
      </dgm:t>
    </dgm:pt>
    <dgm:pt modelId="{59336C5E-9387-4D14-9D67-8F9BD6E6C40F}" type="sibTrans" cxnId="{4C2B6A93-7BBA-4C11-A37E-A22B25DFC545}">
      <dgm:prSet/>
      <dgm:spPr/>
      <dgm:t>
        <a:bodyPr/>
        <a:lstStyle/>
        <a:p>
          <a:endParaRPr lang="en-US"/>
        </a:p>
      </dgm:t>
    </dgm:pt>
    <dgm:pt modelId="{C0A7E83C-CF96-4A81-8DFE-721853D53608}">
      <dgm:prSet phldrT="[Text]"/>
      <dgm:spPr/>
      <dgm:t>
        <a:bodyPr/>
        <a:lstStyle/>
        <a:p>
          <a:r>
            <a:rPr lang="en-US" dirty="0" smtClean="0"/>
            <a:t>Legislators and Regulatory Bodies</a:t>
          </a:r>
          <a:endParaRPr lang="en-US" dirty="0"/>
        </a:p>
      </dgm:t>
    </dgm:pt>
    <dgm:pt modelId="{44D0C86F-0540-4E2E-B3F2-58A226BCF07C}" type="parTrans" cxnId="{0D391CDA-D5A9-482D-B67D-39AFB587621F}">
      <dgm:prSet/>
      <dgm:spPr/>
      <dgm:t>
        <a:bodyPr/>
        <a:lstStyle/>
        <a:p>
          <a:endParaRPr lang="en-US"/>
        </a:p>
      </dgm:t>
    </dgm:pt>
    <dgm:pt modelId="{88130C0E-7208-4917-856D-2290F23C09B4}" type="sibTrans" cxnId="{0D391CDA-D5A9-482D-B67D-39AFB587621F}">
      <dgm:prSet/>
      <dgm:spPr/>
      <dgm:t>
        <a:bodyPr/>
        <a:lstStyle/>
        <a:p>
          <a:endParaRPr lang="en-US"/>
        </a:p>
      </dgm:t>
    </dgm:pt>
    <dgm:pt modelId="{672A5865-47CF-4D1F-A2A3-835561452707}" type="pres">
      <dgm:prSet presAssocID="{AE8A99DF-BDF8-4194-BBF4-0EFCC5087A33}" presName="diagram" presStyleCnt="0">
        <dgm:presLayoutVars>
          <dgm:dir/>
          <dgm:resizeHandles val="exact"/>
        </dgm:presLayoutVars>
      </dgm:prSet>
      <dgm:spPr/>
      <dgm:t>
        <a:bodyPr/>
        <a:lstStyle/>
        <a:p>
          <a:endParaRPr lang="en-US"/>
        </a:p>
      </dgm:t>
    </dgm:pt>
    <dgm:pt modelId="{CF574D3F-C86B-44D8-8819-76FD1F5509C2}" type="pres">
      <dgm:prSet presAssocID="{6C74017A-F4D7-4D22-A132-37EBB8AC156E}" presName="node" presStyleLbl="node1" presStyleIdx="0" presStyleCnt="5">
        <dgm:presLayoutVars>
          <dgm:bulletEnabled val="1"/>
        </dgm:presLayoutVars>
      </dgm:prSet>
      <dgm:spPr/>
      <dgm:t>
        <a:bodyPr/>
        <a:lstStyle/>
        <a:p>
          <a:endParaRPr lang="en-US"/>
        </a:p>
      </dgm:t>
    </dgm:pt>
    <dgm:pt modelId="{E5D6EE96-B212-45FC-93CC-00BE564D31C7}" type="pres">
      <dgm:prSet presAssocID="{B20E1260-6337-49E8-9C10-397C5D8793D8}" presName="sibTrans" presStyleCnt="0"/>
      <dgm:spPr/>
      <dgm:t>
        <a:bodyPr/>
        <a:lstStyle/>
        <a:p>
          <a:endParaRPr lang="en-US"/>
        </a:p>
      </dgm:t>
    </dgm:pt>
    <dgm:pt modelId="{219BDEE2-41B3-4352-A2CC-CD13F424A484}" type="pres">
      <dgm:prSet presAssocID="{0CC760EB-2B22-4DE2-9126-2D15570691FF}" presName="node" presStyleLbl="node1" presStyleIdx="1" presStyleCnt="5">
        <dgm:presLayoutVars>
          <dgm:bulletEnabled val="1"/>
        </dgm:presLayoutVars>
      </dgm:prSet>
      <dgm:spPr/>
      <dgm:t>
        <a:bodyPr/>
        <a:lstStyle/>
        <a:p>
          <a:endParaRPr lang="en-US"/>
        </a:p>
      </dgm:t>
    </dgm:pt>
    <dgm:pt modelId="{5716641C-B45C-4537-9B31-0E0437CDB3BC}" type="pres">
      <dgm:prSet presAssocID="{7BE5655E-37CA-40CF-865D-8062BAE624C9}" presName="sibTrans" presStyleCnt="0"/>
      <dgm:spPr/>
      <dgm:t>
        <a:bodyPr/>
        <a:lstStyle/>
        <a:p>
          <a:endParaRPr lang="en-US"/>
        </a:p>
      </dgm:t>
    </dgm:pt>
    <dgm:pt modelId="{C2281075-609A-444D-982F-93DB9BADEADA}" type="pres">
      <dgm:prSet presAssocID="{C7F508D6-1738-4F78-8ED5-7EB40EDEB6B8}" presName="node" presStyleLbl="node1" presStyleIdx="2" presStyleCnt="5">
        <dgm:presLayoutVars>
          <dgm:bulletEnabled val="1"/>
        </dgm:presLayoutVars>
      </dgm:prSet>
      <dgm:spPr/>
      <dgm:t>
        <a:bodyPr/>
        <a:lstStyle/>
        <a:p>
          <a:endParaRPr lang="en-US"/>
        </a:p>
      </dgm:t>
    </dgm:pt>
    <dgm:pt modelId="{D93642EA-48E0-4E8E-9BD1-F4C812AE814F}" type="pres">
      <dgm:prSet presAssocID="{C1BD9FEF-2E9B-44E6-99D1-0230A882A6CB}" presName="sibTrans" presStyleCnt="0"/>
      <dgm:spPr/>
      <dgm:t>
        <a:bodyPr/>
        <a:lstStyle/>
        <a:p>
          <a:endParaRPr lang="en-US"/>
        </a:p>
      </dgm:t>
    </dgm:pt>
    <dgm:pt modelId="{F3AC734D-BAD6-4355-923A-F9FB106F38DE}" type="pres">
      <dgm:prSet presAssocID="{7F85B0D0-9CDF-4BFB-BD73-043478B958B6}" presName="node" presStyleLbl="node1" presStyleIdx="3" presStyleCnt="5">
        <dgm:presLayoutVars>
          <dgm:bulletEnabled val="1"/>
        </dgm:presLayoutVars>
      </dgm:prSet>
      <dgm:spPr/>
      <dgm:t>
        <a:bodyPr/>
        <a:lstStyle/>
        <a:p>
          <a:endParaRPr lang="en-US"/>
        </a:p>
      </dgm:t>
    </dgm:pt>
    <dgm:pt modelId="{C0CFE74F-659B-4F75-8B59-6EDB0F4EEA27}" type="pres">
      <dgm:prSet presAssocID="{59336C5E-9387-4D14-9D67-8F9BD6E6C40F}" presName="sibTrans" presStyleCnt="0"/>
      <dgm:spPr/>
      <dgm:t>
        <a:bodyPr/>
        <a:lstStyle/>
        <a:p>
          <a:endParaRPr lang="en-US"/>
        </a:p>
      </dgm:t>
    </dgm:pt>
    <dgm:pt modelId="{BEFC6A4E-7655-4417-8C52-EE7ABF52CAA2}" type="pres">
      <dgm:prSet presAssocID="{C0A7E83C-CF96-4A81-8DFE-721853D53608}" presName="node" presStyleLbl="node1" presStyleIdx="4" presStyleCnt="5">
        <dgm:presLayoutVars>
          <dgm:bulletEnabled val="1"/>
        </dgm:presLayoutVars>
      </dgm:prSet>
      <dgm:spPr/>
      <dgm:t>
        <a:bodyPr/>
        <a:lstStyle/>
        <a:p>
          <a:endParaRPr lang="en-US"/>
        </a:p>
      </dgm:t>
    </dgm:pt>
  </dgm:ptLst>
  <dgm:cxnLst>
    <dgm:cxn modelId="{ADA159E8-5297-4B51-86DE-DA18E0877DEF}" type="presOf" srcId="{AE8A99DF-BDF8-4194-BBF4-0EFCC5087A33}" destId="{672A5865-47CF-4D1F-A2A3-835561452707}" srcOrd="0" destOrd="0" presId="urn:microsoft.com/office/officeart/2005/8/layout/default"/>
    <dgm:cxn modelId="{F51C25FB-254F-4D86-BEF5-45AB6984A199}" type="presOf" srcId="{C0A7E83C-CF96-4A81-8DFE-721853D53608}" destId="{BEFC6A4E-7655-4417-8C52-EE7ABF52CAA2}" srcOrd="0" destOrd="0" presId="urn:microsoft.com/office/officeart/2005/8/layout/default"/>
    <dgm:cxn modelId="{C087EC3B-005A-4AD9-8420-761DE4B2D42B}" srcId="{AE8A99DF-BDF8-4194-BBF4-0EFCC5087A33}" destId="{0CC760EB-2B22-4DE2-9126-2D15570691FF}" srcOrd="1" destOrd="0" parTransId="{37216836-8D85-48EF-A358-8BD0C759B590}" sibTransId="{7BE5655E-37CA-40CF-865D-8062BAE624C9}"/>
    <dgm:cxn modelId="{C3EA55CC-E90A-49D0-BF23-1D1EE92A38AE}" type="presOf" srcId="{6C74017A-F4D7-4D22-A132-37EBB8AC156E}" destId="{CF574D3F-C86B-44D8-8819-76FD1F5509C2}" srcOrd="0" destOrd="0" presId="urn:microsoft.com/office/officeart/2005/8/layout/default"/>
    <dgm:cxn modelId="{4C2B6A93-7BBA-4C11-A37E-A22B25DFC545}" srcId="{AE8A99DF-BDF8-4194-BBF4-0EFCC5087A33}" destId="{7F85B0D0-9CDF-4BFB-BD73-043478B958B6}" srcOrd="3" destOrd="0" parTransId="{3DC6F3B2-5710-4269-84C3-E16D5E9A7F03}" sibTransId="{59336C5E-9387-4D14-9D67-8F9BD6E6C40F}"/>
    <dgm:cxn modelId="{96036B2B-AA5A-430B-8EDD-30CC34D34BA3}" srcId="{AE8A99DF-BDF8-4194-BBF4-0EFCC5087A33}" destId="{C7F508D6-1738-4F78-8ED5-7EB40EDEB6B8}" srcOrd="2" destOrd="0" parTransId="{8521B70B-27CB-42E2-8FFE-41EF1D5A1D96}" sibTransId="{C1BD9FEF-2E9B-44E6-99D1-0230A882A6CB}"/>
    <dgm:cxn modelId="{815F27BD-4799-49DE-8E69-1405831565EE}" srcId="{AE8A99DF-BDF8-4194-BBF4-0EFCC5087A33}" destId="{6C74017A-F4D7-4D22-A132-37EBB8AC156E}" srcOrd="0" destOrd="0" parTransId="{D45B6921-42EE-4A50-8A4D-2C4CEE96699F}" sibTransId="{B20E1260-6337-49E8-9C10-397C5D8793D8}"/>
    <dgm:cxn modelId="{72FB05F3-5140-4659-A4DC-9D36CE74FC2E}" type="presOf" srcId="{C7F508D6-1738-4F78-8ED5-7EB40EDEB6B8}" destId="{C2281075-609A-444D-982F-93DB9BADEADA}" srcOrd="0" destOrd="0" presId="urn:microsoft.com/office/officeart/2005/8/layout/default"/>
    <dgm:cxn modelId="{0D391CDA-D5A9-482D-B67D-39AFB587621F}" srcId="{AE8A99DF-BDF8-4194-BBF4-0EFCC5087A33}" destId="{C0A7E83C-CF96-4A81-8DFE-721853D53608}" srcOrd="4" destOrd="0" parTransId="{44D0C86F-0540-4E2E-B3F2-58A226BCF07C}" sibTransId="{88130C0E-7208-4917-856D-2290F23C09B4}"/>
    <dgm:cxn modelId="{DB459481-DC25-42DD-935C-89843BE62B1A}" type="presOf" srcId="{0CC760EB-2B22-4DE2-9126-2D15570691FF}" destId="{219BDEE2-41B3-4352-A2CC-CD13F424A484}" srcOrd="0" destOrd="0" presId="urn:microsoft.com/office/officeart/2005/8/layout/default"/>
    <dgm:cxn modelId="{CEF8394A-D771-4325-A7C8-B484DA148D0A}" type="presOf" srcId="{7F85B0D0-9CDF-4BFB-BD73-043478B958B6}" destId="{F3AC734D-BAD6-4355-923A-F9FB106F38DE}" srcOrd="0" destOrd="0" presId="urn:microsoft.com/office/officeart/2005/8/layout/default"/>
    <dgm:cxn modelId="{06B989FA-D89D-48AC-8F21-6972CB95C068}" type="presParOf" srcId="{672A5865-47CF-4D1F-A2A3-835561452707}" destId="{CF574D3F-C86B-44D8-8819-76FD1F5509C2}" srcOrd="0" destOrd="0" presId="urn:microsoft.com/office/officeart/2005/8/layout/default"/>
    <dgm:cxn modelId="{51936B52-E9E7-4CF9-8313-969AEB3DD6B4}" type="presParOf" srcId="{672A5865-47CF-4D1F-A2A3-835561452707}" destId="{E5D6EE96-B212-45FC-93CC-00BE564D31C7}" srcOrd="1" destOrd="0" presId="urn:microsoft.com/office/officeart/2005/8/layout/default"/>
    <dgm:cxn modelId="{8E048098-7A50-4096-A48C-07A6F53CAF7B}" type="presParOf" srcId="{672A5865-47CF-4D1F-A2A3-835561452707}" destId="{219BDEE2-41B3-4352-A2CC-CD13F424A484}" srcOrd="2" destOrd="0" presId="urn:microsoft.com/office/officeart/2005/8/layout/default"/>
    <dgm:cxn modelId="{159C4DEA-5A80-43C2-AFC5-0BE1739F7ED8}" type="presParOf" srcId="{672A5865-47CF-4D1F-A2A3-835561452707}" destId="{5716641C-B45C-4537-9B31-0E0437CDB3BC}" srcOrd="3" destOrd="0" presId="urn:microsoft.com/office/officeart/2005/8/layout/default"/>
    <dgm:cxn modelId="{43E72EEB-4397-4F77-9642-9522F51F9367}" type="presParOf" srcId="{672A5865-47CF-4D1F-A2A3-835561452707}" destId="{C2281075-609A-444D-982F-93DB9BADEADA}" srcOrd="4" destOrd="0" presId="urn:microsoft.com/office/officeart/2005/8/layout/default"/>
    <dgm:cxn modelId="{59331970-2DCB-4901-A0C9-6C46D4848AB9}" type="presParOf" srcId="{672A5865-47CF-4D1F-A2A3-835561452707}" destId="{D93642EA-48E0-4E8E-9BD1-F4C812AE814F}" srcOrd="5" destOrd="0" presId="urn:microsoft.com/office/officeart/2005/8/layout/default"/>
    <dgm:cxn modelId="{63EC7351-608C-460E-A026-E77634B48ABB}" type="presParOf" srcId="{672A5865-47CF-4D1F-A2A3-835561452707}" destId="{F3AC734D-BAD6-4355-923A-F9FB106F38DE}" srcOrd="6" destOrd="0" presId="urn:microsoft.com/office/officeart/2005/8/layout/default"/>
    <dgm:cxn modelId="{AD27D1C4-57AB-4784-A3BC-636E90794F1D}" type="presParOf" srcId="{672A5865-47CF-4D1F-A2A3-835561452707}" destId="{C0CFE74F-659B-4F75-8B59-6EDB0F4EEA27}" srcOrd="7" destOrd="0" presId="urn:microsoft.com/office/officeart/2005/8/layout/default"/>
    <dgm:cxn modelId="{A6B5CDB6-0201-4E69-8BE5-C1236E82C627}" type="presParOf" srcId="{672A5865-47CF-4D1F-A2A3-835561452707}" destId="{BEFC6A4E-7655-4417-8C52-EE7ABF52CAA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3E2CD5-5F5F-46DB-9D17-01E85F24F47D}" type="doc">
      <dgm:prSet loTypeId="urn:microsoft.com/office/officeart/2005/8/layout/cycle6" loCatId="cycle" qsTypeId="urn:microsoft.com/office/officeart/2005/8/quickstyle/3d2" qsCatId="3D" csTypeId="urn:microsoft.com/office/officeart/2005/8/colors/accent1_2" csCatId="accent1" phldr="1"/>
      <dgm:spPr/>
      <dgm:t>
        <a:bodyPr/>
        <a:lstStyle/>
        <a:p>
          <a:endParaRPr lang="en-US"/>
        </a:p>
      </dgm:t>
    </dgm:pt>
    <dgm:pt modelId="{A41BCEB8-3483-4D9A-B0CB-744F34FA4B82}">
      <dgm:prSet phldrT="[Text]"/>
      <dgm:spPr/>
      <dgm:t>
        <a:bodyPr/>
        <a:lstStyle/>
        <a:p>
          <a:r>
            <a:rPr lang="en-US" b="1" dirty="0" smtClean="0"/>
            <a:t>Client Admitted</a:t>
          </a:r>
          <a:endParaRPr lang="en-US" b="1" dirty="0"/>
        </a:p>
      </dgm:t>
    </dgm:pt>
    <dgm:pt modelId="{269E26DF-8496-4615-BC31-6C4876CD671C}" type="parTrans" cxnId="{3CDF5CF4-8F08-4789-BC00-92B06B0D1F6D}">
      <dgm:prSet/>
      <dgm:spPr/>
      <dgm:t>
        <a:bodyPr/>
        <a:lstStyle/>
        <a:p>
          <a:endParaRPr lang="en-US"/>
        </a:p>
      </dgm:t>
    </dgm:pt>
    <dgm:pt modelId="{CF39CD1E-3425-4944-8920-41D0BBA4156C}" type="sibTrans" cxnId="{3CDF5CF4-8F08-4789-BC00-92B06B0D1F6D}">
      <dgm:prSet/>
      <dgm:spPr/>
      <dgm:t>
        <a:bodyPr/>
        <a:lstStyle/>
        <a:p>
          <a:endParaRPr lang="en-US"/>
        </a:p>
      </dgm:t>
    </dgm:pt>
    <dgm:pt modelId="{02EF0545-CE02-4C9D-9235-78DD1B5508AA}">
      <dgm:prSet phldrT="[Text]"/>
      <dgm:spPr/>
      <dgm:t>
        <a:bodyPr/>
        <a:lstStyle/>
        <a:p>
          <a:r>
            <a:rPr lang="en-US" b="1" dirty="0" smtClean="0"/>
            <a:t>Client Receives services and third party payer is billed for services</a:t>
          </a:r>
          <a:endParaRPr lang="en-US" b="1" dirty="0"/>
        </a:p>
      </dgm:t>
    </dgm:pt>
    <dgm:pt modelId="{F9DE89AE-7A1F-4E12-B033-9D541BBD937A}" type="parTrans" cxnId="{BE374806-651B-4231-983F-F42972449466}">
      <dgm:prSet/>
      <dgm:spPr/>
      <dgm:t>
        <a:bodyPr/>
        <a:lstStyle/>
        <a:p>
          <a:endParaRPr lang="en-US"/>
        </a:p>
      </dgm:t>
    </dgm:pt>
    <dgm:pt modelId="{16F939C5-F914-464C-A715-BB9DBE1CFF89}" type="sibTrans" cxnId="{BE374806-651B-4231-983F-F42972449466}">
      <dgm:prSet/>
      <dgm:spPr/>
      <dgm:t>
        <a:bodyPr/>
        <a:lstStyle/>
        <a:p>
          <a:endParaRPr lang="en-US"/>
        </a:p>
      </dgm:t>
    </dgm:pt>
    <dgm:pt modelId="{CB27D787-3495-42C9-B768-DCF719ABA5CE}">
      <dgm:prSet phldrT="[Text]"/>
      <dgm:spPr/>
      <dgm:t>
        <a:bodyPr/>
        <a:lstStyle/>
        <a:p>
          <a:r>
            <a:rPr lang="en-US" b="1" dirty="0" smtClean="0"/>
            <a:t>Payment collected and contractual allowanced deducted</a:t>
          </a:r>
          <a:endParaRPr lang="en-US" b="1" dirty="0"/>
        </a:p>
      </dgm:t>
    </dgm:pt>
    <dgm:pt modelId="{BFD96CF9-9B31-4539-854F-131CEC203DBE}" type="parTrans" cxnId="{BC9C0E19-4A62-4929-A89B-8CBF941ABA00}">
      <dgm:prSet/>
      <dgm:spPr/>
      <dgm:t>
        <a:bodyPr/>
        <a:lstStyle/>
        <a:p>
          <a:endParaRPr lang="en-US"/>
        </a:p>
      </dgm:t>
    </dgm:pt>
    <dgm:pt modelId="{907CF0E2-E012-4BAC-9102-0C2753A01FAF}" type="sibTrans" cxnId="{BC9C0E19-4A62-4929-A89B-8CBF941ABA00}">
      <dgm:prSet/>
      <dgm:spPr/>
      <dgm:t>
        <a:bodyPr/>
        <a:lstStyle/>
        <a:p>
          <a:endParaRPr lang="en-US"/>
        </a:p>
      </dgm:t>
    </dgm:pt>
    <dgm:pt modelId="{B85CEAE0-B778-494D-AA42-4769CA4DB541}">
      <dgm:prSet phldrT="[Text]"/>
      <dgm:spPr/>
      <dgm:t>
        <a:bodyPr/>
        <a:lstStyle/>
        <a:p>
          <a:r>
            <a:rPr lang="en-US" b="1" dirty="0" smtClean="0"/>
            <a:t>Pay for employee salaries, supplies and medications</a:t>
          </a:r>
          <a:endParaRPr lang="en-US" b="1" dirty="0"/>
        </a:p>
      </dgm:t>
    </dgm:pt>
    <dgm:pt modelId="{340E4281-30B1-4F35-8D3C-D00AFB91C87E}" type="parTrans" cxnId="{9F7B0321-FCD1-4A83-BE5F-D17CBFB68CD0}">
      <dgm:prSet/>
      <dgm:spPr/>
      <dgm:t>
        <a:bodyPr/>
        <a:lstStyle/>
        <a:p>
          <a:endParaRPr lang="en-US"/>
        </a:p>
      </dgm:t>
    </dgm:pt>
    <dgm:pt modelId="{F95B1DA0-D2CE-4DCB-A7D7-B849DCCA4E6D}" type="sibTrans" cxnId="{9F7B0321-FCD1-4A83-BE5F-D17CBFB68CD0}">
      <dgm:prSet/>
      <dgm:spPr/>
      <dgm:t>
        <a:bodyPr/>
        <a:lstStyle/>
        <a:p>
          <a:endParaRPr lang="en-US"/>
        </a:p>
      </dgm:t>
    </dgm:pt>
    <dgm:pt modelId="{44FB3D82-95C3-4449-8A7B-F156273A15EA}">
      <dgm:prSet phldrT="[Text]"/>
      <dgm:spPr/>
      <dgm:t>
        <a:bodyPr/>
        <a:lstStyle/>
        <a:p>
          <a:r>
            <a:rPr lang="en-US" b="1" dirty="0" smtClean="0"/>
            <a:t>Treat more clients</a:t>
          </a:r>
          <a:endParaRPr lang="en-US" b="1" dirty="0"/>
        </a:p>
      </dgm:t>
    </dgm:pt>
    <dgm:pt modelId="{C513B1A9-44EB-49BF-BA86-14F3789757C3}" type="parTrans" cxnId="{83BF909D-EA2F-458A-A7C5-587D3363562E}">
      <dgm:prSet/>
      <dgm:spPr/>
      <dgm:t>
        <a:bodyPr/>
        <a:lstStyle/>
        <a:p>
          <a:endParaRPr lang="en-US"/>
        </a:p>
      </dgm:t>
    </dgm:pt>
    <dgm:pt modelId="{872DA89E-7205-4B1F-A7F4-2C589B9AB09B}" type="sibTrans" cxnId="{83BF909D-EA2F-458A-A7C5-587D3363562E}">
      <dgm:prSet/>
      <dgm:spPr/>
      <dgm:t>
        <a:bodyPr/>
        <a:lstStyle/>
        <a:p>
          <a:endParaRPr lang="en-US"/>
        </a:p>
      </dgm:t>
    </dgm:pt>
    <dgm:pt modelId="{C7BCE8D6-425F-4653-92C7-3421695E1128}" type="pres">
      <dgm:prSet presAssocID="{273E2CD5-5F5F-46DB-9D17-01E85F24F47D}" presName="cycle" presStyleCnt="0">
        <dgm:presLayoutVars>
          <dgm:dir/>
          <dgm:resizeHandles val="exact"/>
        </dgm:presLayoutVars>
      </dgm:prSet>
      <dgm:spPr/>
      <dgm:t>
        <a:bodyPr/>
        <a:lstStyle/>
        <a:p>
          <a:endParaRPr lang="en-US"/>
        </a:p>
      </dgm:t>
    </dgm:pt>
    <dgm:pt modelId="{8AFAA96B-4394-49F4-B2AC-72CE6481A126}" type="pres">
      <dgm:prSet presAssocID="{A41BCEB8-3483-4D9A-B0CB-744F34FA4B82}" presName="node" presStyleLbl="node1" presStyleIdx="0" presStyleCnt="5">
        <dgm:presLayoutVars>
          <dgm:bulletEnabled val="1"/>
        </dgm:presLayoutVars>
      </dgm:prSet>
      <dgm:spPr/>
      <dgm:t>
        <a:bodyPr/>
        <a:lstStyle/>
        <a:p>
          <a:endParaRPr lang="en-US"/>
        </a:p>
      </dgm:t>
    </dgm:pt>
    <dgm:pt modelId="{79F61E56-194C-4DE0-B69B-0DD376E9286C}" type="pres">
      <dgm:prSet presAssocID="{A41BCEB8-3483-4D9A-B0CB-744F34FA4B82}" presName="spNode" presStyleCnt="0"/>
      <dgm:spPr/>
      <dgm:t>
        <a:bodyPr/>
        <a:lstStyle/>
        <a:p>
          <a:endParaRPr lang="en-US"/>
        </a:p>
      </dgm:t>
    </dgm:pt>
    <dgm:pt modelId="{13E6AEA1-DE1B-4936-A1D1-3A3289732573}" type="pres">
      <dgm:prSet presAssocID="{CF39CD1E-3425-4944-8920-41D0BBA4156C}" presName="sibTrans" presStyleLbl="sibTrans1D1" presStyleIdx="0" presStyleCnt="5"/>
      <dgm:spPr/>
      <dgm:t>
        <a:bodyPr/>
        <a:lstStyle/>
        <a:p>
          <a:endParaRPr lang="en-US"/>
        </a:p>
      </dgm:t>
    </dgm:pt>
    <dgm:pt modelId="{3CB6160E-8D31-43BB-8F3B-D1B66CDA8E2A}" type="pres">
      <dgm:prSet presAssocID="{02EF0545-CE02-4C9D-9235-78DD1B5508AA}" presName="node" presStyleLbl="node1" presStyleIdx="1" presStyleCnt="5">
        <dgm:presLayoutVars>
          <dgm:bulletEnabled val="1"/>
        </dgm:presLayoutVars>
      </dgm:prSet>
      <dgm:spPr/>
      <dgm:t>
        <a:bodyPr/>
        <a:lstStyle/>
        <a:p>
          <a:endParaRPr lang="en-US"/>
        </a:p>
      </dgm:t>
    </dgm:pt>
    <dgm:pt modelId="{17A4000F-72E8-4AE3-BE8E-CF156A3AE02C}" type="pres">
      <dgm:prSet presAssocID="{02EF0545-CE02-4C9D-9235-78DD1B5508AA}" presName="spNode" presStyleCnt="0"/>
      <dgm:spPr/>
      <dgm:t>
        <a:bodyPr/>
        <a:lstStyle/>
        <a:p>
          <a:endParaRPr lang="en-US"/>
        </a:p>
      </dgm:t>
    </dgm:pt>
    <dgm:pt modelId="{534715DE-8BA6-452D-B171-D72756C3BEF1}" type="pres">
      <dgm:prSet presAssocID="{16F939C5-F914-464C-A715-BB9DBE1CFF89}" presName="sibTrans" presStyleLbl="sibTrans1D1" presStyleIdx="1" presStyleCnt="5"/>
      <dgm:spPr/>
      <dgm:t>
        <a:bodyPr/>
        <a:lstStyle/>
        <a:p>
          <a:endParaRPr lang="en-US"/>
        </a:p>
      </dgm:t>
    </dgm:pt>
    <dgm:pt modelId="{F7404668-F926-40C6-BB86-06FCE27BA36C}" type="pres">
      <dgm:prSet presAssocID="{CB27D787-3495-42C9-B768-DCF719ABA5CE}" presName="node" presStyleLbl="node1" presStyleIdx="2" presStyleCnt="5">
        <dgm:presLayoutVars>
          <dgm:bulletEnabled val="1"/>
        </dgm:presLayoutVars>
      </dgm:prSet>
      <dgm:spPr/>
      <dgm:t>
        <a:bodyPr/>
        <a:lstStyle/>
        <a:p>
          <a:endParaRPr lang="en-US"/>
        </a:p>
      </dgm:t>
    </dgm:pt>
    <dgm:pt modelId="{A1A29470-9353-43D0-86C7-C77DC1A099CB}" type="pres">
      <dgm:prSet presAssocID="{CB27D787-3495-42C9-B768-DCF719ABA5CE}" presName="spNode" presStyleCnt="0"/>
      <dgm:spPr/>
      <dgm:t>
        <a:bodyPr/>
        <a:lstStyle/>
        <a:p>
          <a:endParaRPr lang="en-US"/>
        </a:p>
      </dgm:t>
    </dgm:pt>
    <dgm:pt modelId="{27AA2BFF-E41B-4C44-92E9-89616244A157}" type="pres">
      <dgm:prSet presAssocID="{907CF0E2-E012-4BAC-9102-0C2753A01FAF}" presName="sibTrans" presStyleLbl="sibTrans1D1" presStyleIdx="2" presStyleCnt="5"/>
      <dgm:spPr/>
      <dgm:t>
        <a:bodyPr/>
        <a:lstStyle/>
        <a:p>
          <a:endParaRPr lang="en-US"/>
        </a:p>
      </dgm:t>
    </dgm:pt>
    <dgm:pt modelId="{B51267FC-0A62-4095-B50C-BCB3F88CF6F2}" type="pres">
      <dgm:prSet presAssocID="{B85CEAE0-B778-494D-AA42-4769CA4DB541}" presName="node" presStyleLbl="node1" presStyleIdx="3" presStyleCnt="5">
        <dgm:presLayoutVars>
          <dgm:bulletEnabled val="1"/>
        </dgm:presLayoutVars>
      </dgm:prSet>
      <dgm:spPr/>
      <dgm:t>
        <a:bodyPr/>
        <a:lstStyle/>
        <a:p>
          <a:endParaRPr lang="en-US"/>
        </a:p>
      </dgm:t>
    </dgm:pt>
    <dgm:pt modelId="{BD02C1A1-B684-4ED5-A307-26BB7C89B029}" type="pres">
      <dgm:prSet presAssocID="{B85CEAE0-B778-494D-AA42-4769CA4DB541}" presName="spNode" presStyleCnt="0"/>
      <dgm:spPr/>
      <dgm:t>
        <a:bodyPr/>
        <a:lstStyle/>
        <a:p>
          <a:endParaRPr lang="en-US"/>
        </a:p>
      </dgm:t>
    </dgm:pt>
    <dgm:pt modelId="{5167F8F0-EA27-4711-AA28-E62EC99B7881}" type="pres">
      <dgm:prSet presAssocID="{F95B1DA0-D2CE-4DCB-A7D7-B849DCCA4E6D}" presName="sibTrans" presStyleLbl="sibTrans1D1" presStyleIdx="3" presStyleCnt="5"/>
      <dgm:spPr/>
      <dgm:t>
        <a:bodyPr/>
        <a:lstStyle/>
        <a:p>
          <a:endParaRPr lang="en-US"/>
        </a:p>
      </dgm:t>
    </dgm:pt>
    <dgm:pt modelId="{6B533140-E0A8-46BC-AD22-0A1952187742}" type="pres">
      <dgm:prSet presAssocID="{44FB3D82-95C3-4449-8A7B-F156273A15EA}" presName="node" presStyleLbl="node1" presStyleIdx="4" presStyleCnt="5">
        <dgm:presLayoutVars>
          <dgm:bulletEnabled val="1"/>
        </dgm:presLayoutVars>
      </dgm:prSet>
      <dgm:spPr/>
      <dgm:t>
        <a:bodyPr/>
        <a:lstStyle/>
        <a:p>
          <a:endParaRPr lang="en-US"/>
        </a:p>
      </dgm:t>
    </dgm:pt>
    <dgm:pt modelId="{CA06E806-73E2-447F-8699-B78C6A8E1FC0}" type="pres">
      <dgm:prSet presAssocID="{44FB3D82-95C3-4449-8A7B-F156273A15EA}" presName="spNode" presStyleCnt="0"/>
      <dgm:spPr/>
      <dgm:t>
        <a:bodyPr/>
        <a:lstStyle/>
        <a:p>
          <a:endParaRPr lang="en-US"/>
        </a:p>
      </dgm:t>
    </dgm:pt>
    <dgm:pt modelId="{CDBD1928-030B-43B7-814E-9C26C491C642}" type="pres">
      <dgm:prSet presAssocID="{872DA89E-7205-4B1F-A7F4-2C589B9AB09B}" presName="sibTrans" presStyleLbl="sibTrans1D1" presStyleIdx="4" presStyleCnt="5"/>
      <dgm:spPr/>
      <dgm:t>
        <a:bodyPr/>
        <a:lstStyle/>
        <a:p>
          <a:endParaRPr lang="en-US"/>
        </a:p>
      </dgm:t>
    </dgm:pt>
  </dgm:ptLst>
  <dgm:cxnLst>
    <dgm:cxn modelId="{5878E003-B4E9-4F0E-AA45-8B941FD3965C}" type="presOf" srcId="{F95B1DA0-D2CE-4DCB-A7D7-B849DCCA4E6D}" destId="{5167F8F0-EA27-4711-AA28-E62EC99B7881}" srcOrd="0" destOrd="0" presId="urn:microsoft.com/office/officeart/2005/8/layout/cycle6"/>
    <dgm:cxn modelId="{5A537DB1-4215-4956-9B5C-64A2FEB06D7A}" type="presOf" srcId="{872DA89E-7205-4B1F-A7F4-2C589B9AB09B}" destId="{CDBD1928-030B-43B7-814E-9C26C491C642}" srcOrd="0" destOrd="0" presId="urn:microsoft.com/office/officeart/2005/8/layout/cycle6"/>
    <dgm:cxn modelId="{9F7B0321-FCD1-4A83-BE5F-D17CBFB68CD0}" srcId="{273E2CD5-5F5F-46DB-9D17-01E85F24F47D}" destId="{B85CEAE0-B778-494D-AA42-4769CA4DB541}" srcOrd="3" destOrd="0" parTransId="{340E4281-30B1-4F35-8D3C-D00AFB91C87E}" sibTransId="{F95B1DA0-D2CE-4DCB-A7D7-B849DCCA4E6D}"/>
    <dgm:cxn modelId="{7C025154-8E53-4575-8ED0-12243DBE78BC}" type="presOf" srcId="{44FB3D82-95C3-4449-8A7B-F156273A15EA}" destId="{6B533140-E0A8-46BC-AD22-0A1952187742}" srcOrd="0" destOrd="0" presId="urn:microsoft.com/office/officeart/2005/8/layout/cycle6"/>
    <dgm:cxn modelId="{6D0ED36B-8E0D-4955-9614-48E2EAD056AC}" type="presOf" srcId="{B85CEAE0-B778-494D-AA42-4769CA4DB541}" destId="{B51267FC-0A62-4095-B50C-BCB3F88CF6F2}" srcOrd="0" destOrd="0" presId="urn:microsoft.com/office/officeart/2005/8/layout/cycle6"/>
    <dgm:cxn modelId="{3CDF5CF4-8F08-4789-BC00-92B06B0D1F6D}" srcId="{273E2CD5-5F5F-46DB-9D17-01E85F24F47D}" destId="{A41BCEB8-3483-4D9A-B0CB-744F34FA4B82}" srcOrd="0" destOrd="0" parTransId="{269E26DF-8496-4615-BC31-6C4876CD671C}" sibTransId="{CF39CD1E-3425-4944-8920-41D0BBA4156C}"/>
    <dgm:cxn modelId="{83BF909D-EA2F-458A-A7C5-587D3363562E}" srcId="{273E2CD5-5F5F-46DB-9D17-01E85F24F47D}" destId="{44FB3D82-95C3-4449-8A7B-F156273A15EA}" srcOrd="4" destOrd="0" parTransId="{C513B1A9-44EB-49BF-BA86-14F3789757C3}" sibTransId="{872DA89E-7205-4B1F-A7F4-2C589B9AB09B}"/>
    <dgm:cxn modelId="{BE374806-651B-4231-983F-F42972449466}" srcId="{273E2CD5-5F5F-46DB-9D17-01E85F24F47D}" destId="{02EF0545-CE02-4C9D-9235-78DD1B5508AA}" srcOrd="1" destOrd="0" parTransId="{F9DE89AE-7A1F-4E12-B033-9D541BBD937A}" sibTransId="{16F939C5-F914-464C-A715-BB9DBE1CFF89}"/>
    <dgm:cxn modelId="{2FC61DB5-9BF3-4676-A77F-0F5E5E97BCD5}" type="presOf" srcId="{16F939C5-F914-464C-A715-BB9DBE1CFF89}" destId="{534715DE-8BA6-452D-B171-D72756C3BEF1}" srcOrd="0" destOrd="0" presId="urn:microsoft.com/office/officeart/2005/8/layout/cycle6"/>
    <dgm:cxn modelId="{26F5AFBE-A1F7-4EDC-9AE0-B836DEC8A0F9}" type="presOf" srcId="{A41BCEB8-3483-4D9A-B0CB-744F34FA4B82}" destId="{8AFAA96B-4394-49F4-B2AC-72CE6481A126}" srcOrd="0" destOrd="0" presId="urn:microsoft.com/office/officeart/2005/8/layout/cycle6"/>
    <dgm:cxn modelId="{BC9C0E19-4A62-4929-A89B-8CBF941ABA00}" srcId="{273E2CD5-5F5F-46DB-9D17-01E85F24F47D}" destId="{CB27D787-3495-42C9-B768-DCF719ABA5CE}" srcOrd="2" destOrd="0" parTransId="{BFD96CF9-9B31-4539-854F-131CEC203DBE}" sibTransId="{907CF0E2-E012-4BAC-9102-0C2753A01FAF}"/>
    <dgm:cxn modelId="{AB8B8001-970F-402A-B68B-64B8B110CE4E}" type="presOf" srcId="{02EF0545-CE02-4C9D-9235-78DD1B5508AA}" destId="{3CB6160E-8D31-43BB-8F3B-D1B66CDA8E2A}" srcOrd="0" destOrd="0" presId="urn:microsoft.com/office/officeart/2005/8/layout/cycle6"/>
    <dgm:cxn modelId="{FBBDBD49-F9FF-4D1B-B516-065A56E9D059}" type="presOf" srcId="{273E2CD5-5F5F-46DB-9D17-01E85F24F47D}" destId="{C7BCE8D6-425F-4653-92C7-3421695E1128}" srcOrd="0" destOrd="0" presId="urn:microsoft.com/office/officeart/2005/8/layout/cycle6"/>
    <dgm:cxn modelId="{9FECF274-9E92-4550-9A6F-4212007401C1}" type="presOf" srcId="{CF39CD1E-3425-4944-8920-41D0BBA4156C}" destId="{13E6AEA1-DE1B-4936-A1D1-3A3289732573}" srcOrd="0" destOrd="0" presId="urn:microsoft.com/office/officeart/2005/8/layout/cycle6"/>
    <dgm:cxn modelId="{FC2E8B48-870B-455E-8F55-FB939A096C15}" type="presOf" srcId="{CB27D787-3495-42C9-B768-DCF719ABA5CE}" destId="{F7404668-F926-40C6-BB86-06FCE27BA36C}" srcOrd="0" destOrd="0" presId="urn:microsoft.com/office/officeart/2005/8/layout/cycle6"/>
    <dgm:cxn modelId="{2CB41271-20BA-4F85-8E8D-19998F303E0B}" type="presOf" srcId="{907CF0E2-E012-4BAC-9102-0C2753A01FAF}" destId="{27AA2BFF-E41B-4C44-92E9-89616244A157}" srcOrd="0" destOrd="0" presId="urn:microsoft.com/office/officeart/2005/8/layout/cycle6"/>
    <dgm:cxn modelId="{4C411E39-8F3F-4CF7-B1EB-61C4DB709724}" type="presParOf" srcId="{C7BCE8D6-425F-4653-92C7-3421695E1128}" destId="{8AFAA96B-4394-49F4-B2AC-72CE6481A126}" srcOrd="0" destOrd="0" presId="urn:microsoft.com/office/officeart/2005/8/layout/cycle6"/>
    <dgm:cxn modelId="{8A14485F-40D6-48BF-BFBD-C70BB375C5B2}" type="presParOf" srcId="{C7BCE8D6-425F-4653-92C7-3421695E1128}" destId="{79F61E56-194C-4DE0-B69B-0DD376E9286C}" srcOrd="1" destOrd="0" presId="urn:microsoft.com/office/officeart/2005/8/layout/cycle6"/>
    <dgm:cxn modelId="{33AF13C2-941A-45CD-B9EC-E56A08E8DEDB}" type="presParOf" srcId="{C7BCE8D6-425F-4653-92C7-3421695E1128}" destId="{13E6AEA1-DE1B-4936-A1D1-3A3289732573}" srcOrd="2" destOrd="0" presId="urn:microsoft.com/office/officeart/2005/8/layout/cycle6"/>
    <dgm:cxn modelId="{2D71DF59-804A-42BA-B976-8DECA342E97D}" type="presParOf" srcId="{C7BCE8D6-425F-4653-92C7-3421695E1128}" destId="{3CB6160E-8D31-43BB-8F3B-D1B66CDA8E2A}" srcOrd="3" destOrd="0" presId="urn:microsoft.com/office/officeart/2005/8/layout/cycle6"/>
    <dgm:cxn modelId="{1C72CC7C-AD71-42CE-889C-7F405388F789}" type="presParOf" srcId="{C7BCE8D6-425F-4653-92C7-3421695E1128}" destId="{17A4000F-72E8-4AE3-BE8E-CF156A3AE02C}" srcOrd="4" destOrd="0" presId="urn:microsoft.com/office/officeart/2005/8/layout/cycle6"/>
    <dgm:cxn modelId="{80DDB5AB-6661-4F56-9A3B-BAFAC5AAF7C8}" type="presParOf" srcId="{C7BCE8D6-425F-4653-92C7-3421695E1128}" destId="{534715DE-8BA6-452D-B171-D72756C3BEF1}" srcOrd="5" destOrd="0" presId="urn:microsoft.com/office/officeart/2005/8/layout/cycle6"/>
    <dgm:cxn modelId="{0FFD1A2D-94CD-4BFB-B4D9-A576C651616D}" type="presParOf" srcId="{C7BCE8D6-425F-4653-92C7-3421695E1128}" destId="{F7404668-F926-40C6-BB86-06FCE27BA36C}" srcOrd="6" destOrd="0" presId="urn:microsoft.com/office/officeart/2005/8/layout/cycle6"/>
    <dgm:cxn modelId="{05DDBCF3-B2FF-4DB6-82E7-8395D6D3792E}" type="presParOf" srcId="{C7BCE8D6-425F-4653-92C7-3421695E1128}" destId="{A1A29470-9353-43D0-86C7-C77DC1A099CB}" srcOrd="7" destOrd="0" presId="urn:microsoft.com/office/officeart/2005/8/layout/cycle6"/>
    <dgm:cxn modelId="{189D3529-3DE7-420C-B917-6D150391DA2D}" type="presParOf" srcId="{C7BCE8D6-425F-4653-92C7-3421695E1128}" destId="{27AA2BFF-E41B-4C44-92E9-89616244A157}" srcOrd="8" destOrd="0" presId="urn:microsoft.com/office/officeart/2005/8/layout/cycle6"/>
    <dgm:cxn modelId="{91465AE5-B8A8-4943-82D4-267A0C53A9D8}" type="presParOf" srcId="{C7BCE8D6-425F-4653-92C7-3421695E1128}" destId="{B51267FC-0A62-4095-B50C-BCB3F88CF6F2}" srcOrd="9" destOrd="0" presId="urn:microsoft.com/office/officeart/2005/8/layout/cycle6"/>
    <dgm:cxn modelId="{57EDA7FE-D91A-4668-A9D4-2D4DF44C508E}" type="presParOf" srcId="{C7BCE8D6-425F-4653-92C7-3421695E1128}" destId="{BD02C1A1-B684-4ED5-A307-26BB7C89B029}" srcOrd="10" destOrd="0" presId="urn:microsoft.com/office/officeart/2005/8/layout/cycle6"/>
    <dgm:cxn modelId="{683AAB00-078E-4C6E-A671-8D769525ACD0}" type="presParOf" srcId="{C7BCE8D6-425F-4653-92C7-3421695E1128}" destId="{5167F8F0-EA27-4711-AA28-E62EC99B7881}" srcOrd="11" destOrd="0" presId="urn:microsoft.com/office/officeart/2005/8/layout/cycle6"/>
    <dgm:cxn modelId="{91E568D2-6BFC-44DA-AB89-6AD3BD41EB2F}" type="presParOf" srcId="{C7BCE8D6-425F-4653-92C7-3421695E1128}" destId="{6B533140-E0A8-46BC-AD22-0A1952187742}" srcOrd="12" destOrd="0" presId="urn:microsoft.com/office/officeart/2005/8/layout/cycle6"/>
    <dgm:cxn modelId="{D711E736-B68C-41F2-8434-4F0AE589B57B}" type="presParOf" srcId="{C7BCE8D6-425F-4653-92C7-3421695E1128}" destId="{CA06E806-73E2-447F-8699-B78C6A8E1FC0}" srcOrd="13" destOrd="0" presId="urn:microsoft.com/office/officeart/2005/8/layout/cycle6"/>
    <dgm:cxn modelId="{00CE4842-A6A7-4B9A-BE6C-5DF6949D4259}" type="presParOf" srcId="{C7BCE8D6-425F-4653-92C7-3421695E1128}" destId="{CDBD1928-030B-43B7-814E-9C26C491C642}"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1CAA2-5DCB-4685-9BD6-D9F0211F377B}">
      <dsp:nvSpPr>
        <dsp:cNvPr id="0" name=""/>
        <dsp:cNvSpPr/>
      </dsp:nvSpPr>
      <dsp:spPr>
        <a:xfrm>
          <a:off x="645865" y="2319487"/>
          <a:ext cx="777825" cy="370174"/>
        </a:xfrm>
        <a:custGeom>
          <a:avLst/>
          <a:gdLst/>
          <a:ahLst/>
          <a:cxnLst/>
          <a:rect l="0" t="0" r="0" b="0"/>
          <a:pathLst>
            <a:path>
              <a:moveTo>
                <a:pt x="777825" y="0"/>
              </a:moveTo>
              <a:lnTo>
                <a:pt x="777825" y="252262"/>
              </a:lnTo>
              <a:lnTo>
                <a:pt x="0" y="252262"/>
              </a:lnTo>
              <a:lnTo>
                <a:pt x="0" y="370174"/>
              </a:lnTo>
            </a:path>
          </a:pathLst>
        </a:custGeom>
        <a:noFill/>
        <a:ln w="15875"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611F7857-1FBA-44C0-9C11-29228EA0ACCB}">
      <dsp:nvSpPr>
        <dsp:cNvPr id="0" name=""/>
        <dsp:cNvSpPr/>
      </dsp:nvSpPr>
      <dsp:spPr>
        <a:xfrm>
          <a:off x="1423691" y="3497892"/>
          <a:ext cx="777825" cy="370174"/>
        </a:xfrm>
        <a:custGeom>
          <a:avLst/>
          <a:gdLst/>
          <a:ahLst/>
          <a:cxnLst/>
          <a:rect l="0" t="0" r="0" b="0"/>
          <a:pathLst>
            <a:path>
              <a:moveTo>
                <a:pt x="777825" y="0"/>
              </a:moveTo>
              <a:lnTo>
                <a:pt x="777825" y="252262"/>
              </a:lnTo>
              <a:lnTo>
                <a:pt x="0" y="252262"/>
              </a:lnTo>
              <a:lnTo>
                <a:pt x="0" y="370174"/>
              </a:lnTo>
            </a:path>
          </a:pathLst>
        </a:custGeom>
        <a:noFill/>
        <a:ln w="15875" cap="flat" cmpd="sng" algn="ctr">
          <a:solidFill>
            <a:schemeClr val="accent5">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DF18A90E-F573-4750-9A4C-013DD96E2B5A}">
      <dsp:nvSpPr>
        <dsp:cNvPr id="0" name=""/>
        <dsp:cNvSpPr/>
      </dsp:nvSpPr>
      <dsp:spPr>
        <a:xfrm>
          <a:off x="2201516" y="3497892"/>
          <a:ext cx="777825" cy="370174"/>
        </a:xfrm>
        <a:custGeom>
          <a:avLst/>
          <a:gdLst/>
          <a:ahLst/>
          <a:cxnLst/>
          <a:rect l="0" t="0" r="0" b="0"/>
          <a:pathLst>
            <a:path>
              <a:moveTo>
                <a:pt x="0" y="0"/>
              </a:moveTo>
              <a:lnTo>
                <a:pt x="0" y="252262"/>
              </a:lnTo>
              <a:lnTo>
                <a:pt x="777825" y="252262"/>
              </a:lnTo>
              <a:lnTo>
                <a:pt x="777825" y="370174"/>
              </a:lnTo>
            </a:path>
          </a:pathLst>
        </a:custGeom>
        <a:noFill/>
        <a:ln w="15875" cap="flat" cmpd="sng" algn="ctr">
          <a:solidFill>
            <a:schemeClr val="accent5">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70F2E431-E2A2-4103-AB31-3A2FE5F5AD4D}">
      <dsp:nvSpPr>
        <dsp:cNvPr id="0" name=""/>
        <dsp:cNvSpPr/>
      </dsp:nvSpPr>
      <dsp:spPr>
        <a:xfrm>
          <a:off x="1423691" y="2319487"/>
          <a:ext cx="777825" cy="370174"/>
        </a:xfrm>
        <a:custGeom>
          <a:avLst/>
          <a:gdLst/>
          <a:ahLst/>
          <a:cxnLst/>
          <a:rect l="0" t="0" r="0" b="0"/>
          <a:pathLst>
            <a:path>
              <a:moveTo>
                <a:pt x="0" y="0"/>
              </a:moveTo>
              <a:lnTo>
                <a:pt x="0" y="252262"/>
              </a:lnTo>
              <a:lnTo>
                <a:pt x="777825" y="252262"/>
              </a:lnTo>
              <a:lnTo>
                <a:pt x="777825" y="370174"/>
              </a:lnTo>
            </a:path>
          </a:pathLst>
        </a:custGeom>
        <a:noFill/>
        <a:ln w="15875"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04BE35DA-D1C7-4ED3-8C88-12862B10F614}">
      <dsp:nvSpPr>
        <dsp:cNvPr id="0" name=""/>
        <dsp:cNvSpPr/>
      </dsp:nvSpPr>
      <dsp:spPr>
        <a:xfrm>
          <a:off x="1423691" y="1141081"/>
          <a:ext cx="3500214" cy="370174"/>
        </a:xfrm>
        <a:custGeom>
          <a:avLst/>
          <a:gdLst/>
          <a:ahLst/>
          <a:cxnLst/>
          <a:rect l="0" t="0" r="0" b="0"/>
          <a:pathLst>
            <a:path>
              <a:moveTo>
                <a:pt x="3500214" y="0"/>
              </a:moveTo>
              <a:lnTo>
                <a:pt x="3500214" y="252262"/>
              </a:lnTo>
              <a:lnTo>
                <a:pt x="0" y="252262"/>
              </a:lnTo>
              <a:lnTo>
                <a:pt x="0" y="370174"/>
              </a:lnTo>
            </a:path>
          </a:pathLst>
        </a:custGeom>
        <a:noFill/>
        <a:ln w="15875" cap="flat" cmpd="sng" algn="ctr">
          <a:solidFill>
            <a:schemeClr val="accent3">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A8A1D247-0C0D-4068-A652-A5114CAE4B53}">
      <dsp:nvSpPr>
        <dsp:cNvPr id="0" name=""/>
        <dsp:cNvSpPr/>
      </dsp:nvSpPr>
      <dsp:spPr>
        <a:xfrm>
          <a:off x="4923905" y="1141081"/>
          <a:ext cx="388912" cy="370174"/>
        </a:xfrm>
        <a:custGeom>
          <a:avLst/>
          <a:gdLst/>
          <a:ahLst/>
          <a:cxnLst/>
          <a:rect l="0" t="0" r="0" b="0"/>
          <a:pathLst>
            <a:path>
              <a:moveTo>
                <a:pt x="0" y="0"/>
              </a:moveTo>
              <a:lnTo>
                <a:pt x="0" y="252262"/>
              </a:lnTo>
              <a:lnTo>
                <a:pt x="388912" y="252262"/>
              </a:lnTo>
              <a:lnTo>
                <a:pt x="388912" y="370174"/>
              </a:lnTo>
            </a:path>
          </a:pathLst>
        </a:custGeom>
        <a:noFill/>
        <a:ln w="15875" cap="flat" cmpd="sng" algn="ctr">
          <a:solidFill>
            <a:schemeClr val="accent3">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F3D46EE8-DF67-4D92-A85C-EB1DB700265A}">
      <dsp:nvSpPr>
        <dsp:cNvPr id="0" name=""/>
        <dsp:cNvSpPr/>
      </dsp:nvSpPr>
      <dsp:spPr>
        <a:xfrm>
          <a:off x="3757167" y="2319487"/>
          <a:ext cx="3111301" cy="370174"/>
        </a:xfrm>
        <a:custGeom>
          <a:avLst/>
          <a:gdLst/>
          <a:ahLst/>
          <a:cxnLst/>
          <a:rect l="0" t="0" r="0" b="0"/>
          <a:pathLst>
            <a:path>
              <a:moveTo>
                <a:pt x="3111301" y="0"/>
              </a:moveTo>
              <a:lnTo>
                <a:pt x="3111301" y="252262"/>
              </a:lnTo>
              <a:lnTo>
                <a:pt x="0" y="252262"/>
              </a:lnTo>
              <a:lnTo>
                <a:pt x="0" y="370174"/>
              </a:lnTo>
            </a:path>
          </a:pathLst>
        </a:custGeom>
        <a:noFill/>
        <a:ln w="15875"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9AC3D5BD-296A-4676-9065-4D50E7BEE6E7}">
      <dsp:nvSpPr>
        <dsp:cNvPr id="0" name=""/>
        <dsp:cNvSpPr/>
      </dsp:nvSpPr>
      <dsp:spPr>
        <a:xfrm>
          <a:off x="5312818" y="2319487"/>
          <a:ext cx="1555650" cy="370174"/>
        </a:xfrm>
        <a:custGeom>
          <a:avLst/>
          <a:gdLst/>
          <a:ahLst/>
          <a:cxnLst/>
          <a:rect l="0" t="0" r="0" b="0"/>
          <a:pathLst>
            <a:path>
              <a:moveTo>
                <a:pt x="1555650" y="0"/>
              </a:moveTo>
              <a:lnTo>
                <a:pt x="1555650" y="252262"/>
              </a:lnTo>
              <a:lnTo>
                <a:pt x="0" y="252262"/>
              </a:lnTo>
              <a:lnTo>
                <a:pt x="0" y="370174"/>
              </a:lnTo>
            </a:path>
          </a:pathLst>
        </a:custGeom>
        <a:noFill/>
        <a:ln w="15875"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F1F17692-869A-4715-8B94-338432CFB95A}">
      <dsp:nvSpPr>
        <dsp:cNvPr id="0" name=""/>
        <dsp:cNvSpPr/>
      </dsp:nvSpPr>
      <dsp:spPr>
        <a:xfrm>
          <a:off x="6822749" y="2319487"/>
          <a:ext cx="91440" cy="370174"/>
        </a:xfrm>
        <a:custGeom>
          <a:avLst/>
          <a:gdLst/>
          <a:ahLst/>
          <a:cxnLst/>
          <a:rect l="0" t="0" r="0" b="0"/>
          <a:pathLst>
            <a:path>
              <a:moveTo>
                <a:pt x="45720" y="0"/>
              </a:moveTo>
              <a:lnTo>
                <a:pt x="45720" y="370174"/>
              </a:lnTo>
            </a:path>
          </a:pathLst>
        </a:custGeom>
        <a:noFill/>
        <a:ln w="15875"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9465B0FC-EDB8-4574-8730-034117895CB9}">
      <dsp:nvSpPr>
        <dsp:cNvPr id="0" name=""/>
        <dsp:cNvSpPr/>
      </dsp:nvSpPr>
      <dsp:spPr>
        <a:xfrm>
          <a:off x="6868469" y="2319487"/>
          <a:ext cx="1555650" cy="370174"/>
        </a:xfrm>
        <a:custGeom>
          <a:avLst/>
          <a:gdLst/>
          <a:ahLst/>
          <a:cxnLst/>
          <a:rect l="0" t="0" r="0" b="0"/>
          <a:pathLst>
            <a:path>
              <a:moveTo>
                <a:pt x="0" y="0"/>
              </a:moveTo>
              <a:lnTo>
                <a:pt x="0" y="252262"/>
              </a:lnTo>
              <a:lnTo>
                <a:pt x="1555650" y="252262"/>
              </a:lnTo>
              <a:lnTo>
                <a:pt x="1555650" y="370174"/>
              </a:lnTo>
            </a:path>
          </a:pathLst>
        </a:custGeom>
        <a:noFill/>
        <a:ln w="15875"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6612EF36-628B-4D82-92AC-16784076D216}">
      <dsp:nvSpPr>
        <dsp:cNvPr id="0" name=""/>
        <dsp:cNvSpPr/>
      </dsp:nvSpPr>
      <dsp:spPr>
        <a:xfrm>
          <a:off x="6868469" y="2319487"/>
          <a:ext cx="3111301" cy="370174"/>
        </a:xfrm>
        <a:custGeom>
          <a:avLst/>
          <a:gdLst/>
          <a:ahLst/>
          <a:cxnLst/>
          <a:rect l="0" t="0" r="0" b="0"/>
          <a:pathLst>
            <a:path>
              <a:moveTo>
                <a:pt x="0" y="0"/>
              </a:moveTo>
              <a:lnTo>
                <a:pt x="0" y="252262"/>
              </a:lnTo>
              <a:lnTo>
                <a:pt x="3111301" y="252262"/>
              </a:lnTo>
              <a:lnTo>
                <a:pt x="3111301" y="370174"/>
              </a:lnTo>
            </a:path>
          </a:pathLst>
        </a:custGeom>
        <a:noFill/>
        <a:ln w="15875" cap="flat" cmpd="sng" algn="ctr">
          <a:solidFill>
            <a:schemeClr val="accent4">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94D704F5-F5C8-4F3D-AC1B-632DD5C7CF53}">
      <dsp:nvSpPr>
        <dsp:cNvPr id="0" name=""/>
        <dsp:cNvSpPr/>
      </dsp:nvSpPr>
      <dsp:spPr>
        <a:xfrm>
          <a:off x="4923905" y="1141081"/>
          <a:ext cx="1944563" cy="370174"/>
        </a:xfrm>
        <a:custGeom>
          <a:avLst/>
          <a:gdLst/>
          <a:ahLst/>
          <a:cxnLst/>
          <a:rect l="0" t="0" r="0" b="0"/>
          <a:pathLst>
            <a:path>
              <a:moveTo>
                <a:pt x="0" y="0"/>
              </a:moveTo>
              <a:lnTo>
                <a:pt x="0" y="252262"/>
              </a:lnTo>
              <a:lnTo>
                <a:pt x="1944563" y="252262"/>
              </a:lnTo>
              <a:lnTo>
                <a:pt x="1944563" y="370174"/>
              </a:lnTo>
            </a:path>
          </a:pathLst>
        </a:custGeom>
        <a:noFill/>
        <a:ln w="15875" cap="flat" cmpd="sng" algn="ctr">
          <a:solidFill>
            <a:schemeClr val="accent3">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1C3AB31C-8B0A-485D-B1F5-9A89961B309D}">
      <dsp:nvSpPr>
        <dsp:cNvPr id="0" name=""/>
        <dsp:cNvSpPr/>
      </dsp:nvSpPr>
      <dsp:spPr>
        <a:xfrm>
          <a:off x="4923905" y="1141081"/>
          <a:ext cx="3500214" cy="370174"/>
        </a:xfrm>
        <a:custGeom>
          <a:avLst/>
          <a:gdLst/>
          <a:ahLst/>
          <a:cxnLst/>
          <a:rect l="0" t="0" r="0" b="0"/>
          <a:pathLst>
            <a:path>
              <a:moveTo>
                <a:pt x="0" y="0"/>
              </a:moveTo>
              <a:lnTo>
                <a:pt x="0" y="252262"/>
              </a:lnTo>
              <a:lnTo>
                <a:pt x="3500214" y="252262"/>
              </a:lnTo>
              <a:lnTo>
                <a:pt x="3500214" y="370174"/>
              </a:lnTo>
            </a:path>
          </a:pathLst>
        </a:custGeom>
        <a:noFill/>
        <a:ln w="15875" cap="flat" cmpd="sng" algn="ctr">
          <a:solidFill>
            <a:schemeClr val="accent3">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A07E8338-AECF-4899-AA0B-17919781482E}">
      <dsp:nvSpPr>
        <dsp:cNvPr id="0" name=""/>
        <dsp:cNvSpPr/>
      </dsp:nvSpPr>
      <dsp:spPr>
        <a:xfrm>
          <a:off x="5843154" y="332850"/>
          <a:ext cx="1272805" cy="808231"/>
        </a:xfrm>
        <a:prstGeom prst="roundRect">
          <a:avLst>
            <a:gd name="adj" fmla="val 10000"/>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94D25E9F-4548-4F77-89E8-234E3AAA8BD2}">
      <dsp:nvSpPr>
        <dsp:cNvPr id="0" name=""/>
        <dsp:cNvSpPr/>
      </dsp:nvSpPr>
      <dsp:spPr>
        <a:xfrm>
          <a:off x="5984576" y="467201"/>
          <a:ext cx="1272805" cy="80823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Community Advisory Board</a:t>
          </a:r>
          <a:endParaRPr lang="en-US" sz="1700" kern="1200" dirty="0"/>
        </a:p>
      </dsp:txBody>
      <dsp:txXfrm>
        <a:off x="5984576" y="467201"/>
        <a:ext cx="1272805" cy="808231"/>
      </dsp:txXfrm>
    </dsp:sp>
    <dsp:sp modelId="{5043ACDE-9B6D-4387-AD6C-AA24D9FDC156}">
      <dsp:nvSpPr>
        <dsp:cNvPr id="0" name=""/>
        <dsp:cNvSpPr/>
      </dsp:nvSpPr>
      <dsp:spPr>
        <a:xfrm>
          <a:off x="4287503" y="332850"/>
          <a:ext cx="1272805" cy="808231"/>
        </a:xfrm>
        <a:prstGeom prst="roundRect">
          <a:avLst>
            <a:gd name="adj" fmla="val 10000"/>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5E2EE637-3ED5-4192-8ADF-9B7CEC9FE53F}">
      <dsp:nvSpPr>
        <dsp:cNvPr id="0" name=""/>
        <dsp:cNvSpPr/>
      </dsp:nvSpPr>
      <dsp:spPr>
        <a:xfrm>
          <a:off x="4428926" y="467201"/>
          <a:ext cx="1272805" cy="8082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CEO</a:t>
          </a:r>
          <a:endParaRPr lang="en-US" sz="1200" kern="1200" dirty="0"/>
        </a:p>
      </dsp:txBody>
      <dsp:txXfrm>
        <a:off x="4452598" y="490873"/>
        <a:ext cx="1225461" cy="760887"/>
      </dsp:txXfrm>
    </dsp:sp>
    <dsp:sp modelId="{48602519-8B3A-4B3A-A8D8-2556B2F87E7E}">
      <dsp:nvSpPr>
        <dsp:cNvPr id="0" name=""/>
        <dsp:cNvSpPr/>
      </dsp:nvSpPr>
      <dsp:spPr>
        <a:xfrm>
          <a:off x="7787717" y="1511255"/>
          <a:ext cx="1272805" cy="808231"/>
        </a:xfrm>
        <a:prstGeom prst="roundRect">
          <a:avLst>
            <a:gd name="adj" fmla="val 10000"/>
          </a:avLst>
        </a:prstGeom>
        <a:solidFill>
          <a:schemeClr val="accent3">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3C7417D6-DAE3-4454-9D61-7F02C6AA3C62}">
      <dsp:nvSpPr>
        <dsp:cNvPr id="0" name=""/>
        <dsp:cNvSpPr/>
      </dsp:nvSpPr>
      <dsp:spPr>
        <a:xfrm>
          <a:off x="7929140" y="1645607"/>
          <a:ext cx="1272805" cy="808231"/>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Chief Psychiatric Officer</a:t>
          </a:r>
          <a:endParaRPr lang="en-US" sz="1200" kern="1200" dirty="0"/>
        </a:p>
      </dsp:txBody>
      <dsp:txXfrm>
        <a:off x="7952812" y="1669279"/>
        <a:ext cx="1225461" cy="760887"/>
      </dsp:txXfrm>
    </dsp:sp>
    <dsp:sp modelId="{35A03019-668C-4932-9AD2-072ABCDE2C0A}">
      <dsp:nvSpPr>
        <dsp:cNvPr id="0" name=""/>
        <dsp:cNvSpPr/>
      </dsp:nvSpPr>
      <dsp:spPr>
        <a:xfrm>
          <a:off x="6232066" y="1511255"/>
          <a:ext cx="1272805" cy="808231"/>
        </a:xfrm>
        <a:prstGeom prst="roundRect">
          <a:avLst>
            <a:gd name="adj" fmla="val 10000"/>
          </a:avLst>
        </a:prstGeom>
        <a:solidFill>
          <a:schemeClr val="accent3">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C13AA9E3-AB4F-4926-B211-7B3A0AEE2AEE}">
      <dsp:nvSpPr>
        <dsp:cNvPr id="0" name=""/>
        <dsp:cNvSpPr/>
      </dsp:nvSpPr>
      <dsp:spPr>
        <a:xfrm>
          <a:off x="6373489" y="1645607"/>
          <a:ext cx="1272805" cy="808231"/>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House Resident Manager (RN)</a:t>
          </a:r>
          <a:endParaRPr lang="en-US" sz="1200" kern="1200" dirty="0"/>
        </a:p>
      </dsp:txBody>
      <dsp:txXfrm>
        <a:off x="6397161" y="1669279"/>
        <a:ext cx="1225461" cy="760887"/>
      </dsp:txXfrm>
    </dsp:sp>
    <dsp:sp modelId="{6BF77749-71BC-48BA-8DF7-D11DB5F5E5A3}">
      <dsp:nvSpPr>
        <dsp:cNvPr id="0" name=""/>
        <dsp:cNvSpPr/>
      </dsp:nvSpPr>
      <dsp:spPr>
        <a:xfrm>
          <a:off x="9343368" y="2689661"/>
          <a:ext cx="1272805" cy="808231"/>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D1ED900-585C-41E0-893C-78CABCF6A7E7}">
      <dsp:nvSpPr>
        <dsp:cNvPr id="0" name=""/>
        <dsp:cNvSpPr/>
      </dsp:nvSpPr>
      <dsp:spPr>
        <a:xfrm>
          <a:off x="9484791" y="2824012"/>
          <a:ext cx="1272805" cy="808231"/>
        </a:xfrm>
        <a:prstGeom prst="ellipse">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Security Officer</a:t>
          </a:r>
          <a:endParaRPr lang="en-US" sz="1200" kern="1200" dirty="0"/>
        </a:p>
      </dsp:txBody>
      <dsp:txXfrm>
        <a:off x="9671189" y="2942375"/>
        <a:ext cx="900009" cy="571505"/>
      </dsp:txXfrm>
    </dsp:sp>
    <dsp:sp modelId="{D94FCAA5-4948-4228-91A7-AC0BAA362B21}">
      <dsp:nvSpPr>
        <dsp:cNvPr id="0" name=""/>
        <dsp:cNvSpPr/>
      </dsp:nvSpPr>
      <dsp:spPr>
        <a:xfrm>
          <a:off x="7787717" y="2689661"/>
          <a:ext cx="1272805" cy="808231"/>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9FB70E8-0423-40F4-8F43-6650466AF23E}">
      <dsp:nvSpPr>
        <dsp:cNvPr id="0" name=""/>
        <dsp:cNvSpPr/>
      </dsp:nvSpPr>
      <dsp:spPr>
        <a:xfrm>
          <a:off x="7929140" y="2824012"/>
          <a:ext cx="1272805" cy="808231"/>
        </a:xfrm>
        <a:prstGeom prst="ellipse">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House Keeper</a:t>
          </a:r>
          <a:endParaRPr lang="en-US" sz="1200" kern="1200" dirty="0"/>
        </a:p>
      </dsp:txBody>
      <dsp:txXfrm>
        <a:off x="8115538" y="2942375"/>
        <a:ext cx="900009" cy="571505"/>
      </dsp:txXfrm>
    </dsp:sp>
    <dsp:sp modelId="{EF50B9C5-807B-43B9-8A21-061B8BA9DD7E}">
      <dsp:nvSpPr>
        <dsp:cNvPr id="0" name=""/>
        <dsp:cNvSpPr/>
      </dsp:nvSpPr>
      <dsp:spPr>
        <a:xfrm>
          <a:off x="6232066" y="2689661"/>
          <a:ext cx="1272805" cy="808231"/>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938D86FC-46A8-42E6-BDF7-40CA3902BDB3}">
      <dsp:nvSpPr>
        <dsp:cNvPr id="0" name=""/>
        <dsp:cNvSpPr/>
      </dsp:nvSpPr>
      <dsp:spPr>
        <a:xfrm>
          <a:off x="6373489" y="2824012"/>
          <a:ext cx="1272805" cy="808231"/>
        </a:xfrm>
        <a:prstGeom prst="ellipse">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Dietary Worker</a:t>
          </a:r>
          <a:endParaRPr lang="en-US" sz="1200" kern="1200" dirty="0"/>
        </a:p>
      </dsp:txBody>
      <dsp:txXfrm>
        <a:off x="6559887" y="2942375"/>
        <a:ext cx="900009" cy="571505"/>
      </dsp:txXfrm>
    </dsp:sp>
    <dsp:sp modelId="{082F82A3-4659-46AB-B55A-67B56C698449}">
      <dsp:nvSpPr>
        <dsp:cNvPr id="0" name=""/>
        <dsp:cNvSpPr/>
      </dsp:nvSpPr>
      <dsp:spPr>
        <a:xfrm>
          <a:off x="4676415" y="2689661"/>
          <a:ext cx="1272805" cy="808231"/>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354C0AC0-43A4-4B29-B836-9DE38F772985}">
      <dsp:nvSpPr>
        <dsp:cNvPr id="0" name=""/>
        <dsp:cNvSpPr/>
      </dsp:nvSpPr>
      <dsp:spPr>
        <a:xfrm>
          <a:off x="4817838" y="2824012"/>
          <a:ext cx="1272805" cy="808231"/>
        </a:xfrm>
        <a:prstGeom prst="ellipse">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RN/LPN</a:t>
          </a:r>
          <a:endParaRPr lang="en-US" sz="1200" kern="1200" dirty="0"/>
        </a:p>
      </dsp:txBody>
      <dsp:txXfrm>
        <a:off x="5004236" y="2942375"/>
        <a:ext cx="900009" cy="571505"/>
      </dsp:txXfrm>
    </dsp:sp>
    <dsp:sp modelId="{7F5017B7-2868-471A-8E90-62DDCD4D9E7A}">
      <dsp:nvSpPr>
        <dsp:cNvPr id="0" name=""/>
        <dsp:cNvSpPr/>
      </dsp:nvSpPr>
      <dsp:spPr>
        <a:xfrm>
          <a:off x="3120765" y="2689661"/>
          <a:ext cx="1272805" cy="808231"/>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B8A91337-F222-46AB-BEE0-523E5D53A413}">
      <dsp:nvSpPr>
        <dsp:cNvPr id="0" name=""/>
        <dsp:cNvSpPr/>
      </dsp:nvSpPr>
      <dsp:spPr>
        <a:xfrm>
          <a:off x="3262187" y="2824012"/>
          <a:ext cx="1272805" cy="808231"/>
        </a:xfrm>
        <a:prstGeom prst="ellipse">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Driver</a:t>
          </a:r>
          <a:endParaRPr lang="en-US" sz="1200" kern="1200" dirty="0"/>
        </a:p>
      </dsp:txBody>
      <dsp:txXfrm>
        <a:off x="3448585" y="2942375"/>
        <a:ext cx="900009" cy="571505"/>
      </dsp:txXfrm>
    </dsp:sp>
    <dsp:sp modelId="{F4B708F1-ABB5-444D-A7A4-6BAFE79F0D7A}">
      <dsp:nvSpPr>
        <dsp:cNvPr id="0" name=""/>
        <dsp:cNvSpPr/>
      </dsp:nvSpPr>
      <dsp:spPr>
        <a:xfrm>
          <a:off x="4676415" y="1511255"/>
          <a:ext cx="1272805" cy="808231"/>
        </a:xfrm>
        <a:prstGeom prst="roundRect">
          <a:avLst>
            <a:gd name="adj" fmla="val 10000"/>
          </a:avLst>
        </a:prstGeom>
        <a:solidFill>
          <a:schemeClr val="accent3">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C3F1D193-F14B-429C-ABFA-698167D4B06C}">
      <dsp:nvSpPr>
        <dsp:cNvPr id="0" name=""/>
        <dsp:cNvSpPr/>
      </dsp:nvSpPr>
      <dsp:spPr>
        <a:xfrm>
          <a:off x="4817838" y="1645607"/>
          <a:ext cx="1272805" cy="808231"/>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Business Manager/ Booker</a:t>
          </a:r>
          <a:endParaRPr lang="en-US" sz="1200" kern="1200" dirty="0"/>
        </a:p>
      </dsp:txBody>
      <dsp:txXfrm>
        <a:off x="4841510" y="1669279"/>
        <a:ext cx="1225461" cy="760887"/>
      </dsp:txXfrm>
    </dsp:sp>
    <dsp:sp modelId="{F2CA83A7-B579-4287-BBA3-AF14E31B4791}">
      <dsp:nvSpPr>
        <dsp:cNvPr id="0" name=""/>
        <dsp:cNvSpPr/>
      </dsp:nvSpPr>
      <dsp:spPr>
        <a:xfrm>
          <a:off x="787288" y="1511255"/>
          <a:ext cx="1272805" cy="808231"/>
        </a:xfrm>
        <a:prstGeom prst="roundRect">
          <a:avLst>
            <a:gd name="adj" fmla="val 10000"/>
          </a:avLst>
        </a:prstGeom>
        <a:solidFill>
          <a:schemeClr val="accent3">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7DC268D-1136-4315-8160-AAAA4D9DF7A9}">
      <dsp:nvSpPr>
        <dsp:cNvPr id="0" name=""/>
        <dsp:cNvSpPr/>
      </dsp:nvSpPr>
      <dsp:spPr>
        <a:xfrm>
          <a:off x="928711" y="1645607"/>
          <a:ext cx="1272805" cy="808231"/>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Case Manager</a:t>
          </a:r>
          <a:endParaRPr lang="en-US" sz="1200" kern="1200" dirty="0"/>
        </a:p>
      </dsp:txBody>
      <dsp:txXfrm>
        <a:off x="952383" y="1669279"/>
        <a:ext cx="1225461" cy="760887"/>
      </dsp:txXfrm>
    </dsp:sp>
    <dsp:sp modelId="{C37F3D41-0E0D-45A0-80CF-69470D8AA61A}">
      <dsp:nvSpPr>
        <dsp:cNvPr id="0" name=""/>
        <dsp:cNvSpPr/>
      </dsp:nvSpPr>
      <dsp:spPr>
        <a:xfrm>
          <a:off x="1565114" y="2689661"/>
          <a:ext cx="1272805" cy="808231"/>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6C22C16A-9F96-4F31-9218-F8293C676A92}">
      <dsp:nvSpPr>
        <dsp:cNvPr id="0" name=""/>
        <dsp:cNvSpPr/>
      </dsp:nvSpPr>
      <dsp:spPr>
        <a:xfrm>
          <a:off x="1706536" y="2824012"/>
          <a:ext cx="1272805" cy="808231"/>
        </a:xfrm>
        <a:prstGeom prst="ellipse">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Group/ Activities Coordinator</a:t>
          </a:r>
          <a:endParaRPr lang="en-US" sz="1200" kern="1200" dirty="0"/>
        </a:p>
      </dsp:txBody>
      <dsp:txXfrm>
        <a:off x="1892934" y="2942375"/>
        <a:ext cx="900009" cy="571505"/>
      </dsp:txXfrm>
    </dsp:sp>
    <dsp:sp modelId="{71C74F0E-86CE-4B54-B6B1-834AC4FB579A}">
      <dsp:nvSpPr>
        <dsp:cNvPr id="0" name=""/>
        <dsp:cNvSpPr/>
      </dsp:nvSpPr>
      <dsp:spPr>
        <a:xfrm>
          <a:off x="2342939" y="3868066"/>
          <a:ext cx="1272805" cy="808231"/>
        </a:xfrm>
        <a:prstGeom prst="roundRect">
          <a:avLst>
            <a:gd name="adj" fmla="val 10000"/>
          </a:avLst>
        </a:prstGeom>
        <a:solidFill>
          <a:schemeClr val="accent5">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7C3853F7-BFF3-468A-A68F-99B2592097BA}">
      <dsp:nvSpPr>
        <dsp:cNvPr id="0" name=""/>
        <dsp:cNvSpPr/>
      </dsp:nvSpPr>
      <dsp:spPr>
        <a:xfrm>
          <a:off x="2484362" y="4002418"/>
          <a:ext cx="1272805" cy="808231"/>
        </a:xfrm>
        <a:prstGeom prst="dodecagon">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Recreational </a:t>
          </a:r>
          <a:r>
            <a:rPr lang="en-US" sz="1000" kern="1200" dirty="0" smtClean="0"/>
            <a:t>Therapists</a:t>
          </a:r>
          <a:endParaRPr lang="en-US" sz="1000" kern="1200" dirty="0"/>
        </a:p>
      </dsp:txBody>
      <dsp:txXfrm>
        <a:off x="2654894" y="4110706"/>
        <a:ext cx="931741" cy="591655"/>
      </dsp:txXfrm>
    </dsp:sp>
    <dsp:sp modelId="{DD8BFB90-0B00-4D9F-AC02-16A048EBD3A8}">
      <dsp:nvSpPr>
        <dsp:cNvPr id="0" name=""/>
        <dsp:cNvSpPr/>
      </dsp:nvSpPr>
      <dsp:spPr>
        <a:xfrm>
          <a:off x="787288" y="3868066"/>
          <a:ext cx="1272805" cy="808231"/>
        </a:xfrm>
        <a:prstGeom prst="roundRect">
          <a:avLst>
            <a:gd name="adj" fmla="val 10000"/>
          </a:avLst>
        </a:prstGeom>
        <a:solidFill>
          <a:schemeClr val="accent5">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66E5B4C-79E0-4964-BF8D-EF755C53F3B6}">
      <dsp:nvSpPr>
        <dsp:cNvPr id="0" name=""/>
        <dsp:cNvSpPr/>
      </dsp:nvSpPr>
      <dsp:spPr>
        <a:xfrm>
          <a:off x="928711" y="4002418"/>
          <a:ext cx="1272805" cy="808231"/>
        </a:xfrm>
        <a:prstGeom prst="decagon">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Crisis Support Team Workers(MHW)</a:t>
          </a:r>
          <a:endParaRPr lang="en-US" sz="1200" kern="1200" dirty="0"/>
        </a:p>
      </dsp:txBody>
      <dsp:txXfrm>
        <a:off x="1050253" y="4156777"/>
        <a:ext cx="1029721" cy="499513"/>
      </dsp:txXfrm>
    </dsp:sp>
    <dsp:sp modelId="{BDD016AE-87FF-445E-BCAD-8BCABD23D625}">
      <dsp:nvSpPr>
        <dsp:cNvPr id="0" name=""/>
        <dsp:cNvSpPr/>
      </dsp:nvSpPr>
      <dsp:spPr>
        <a:xfrm>
          <a:off x="9463" y="2689661"/>
          <a:ext cx="1272805" cy="808231"/>
        </a:xfrm>
        <a:prstGeom prst="roundRect">
          <a:avLst>
            <a:gd name="adj" fmla="val 10000"/>
          </a:avLst>
        </a:prstGeom>
        <a:solidFill>
          <a:schemeClr val="accent4">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F91321C6-371E-4243-82F2-BDFEF014B708}">
      <dsp:nvSpPr>
        <dsp:cNvPr id="0" name=""/>
        <dsp:cNvSpPr/>
      </dsp:nvSpPr>
      <dsp:spPr>
        <a:xfrm>
          <a:off x="150886" y="2824012"/>
          <a:ext cx="1272805" cy="808231"/>
        </a:xfrm>
        <a:prstGeom prst="ellipse">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Chaplin</a:t>
          </a:r>
          <a:endParaRPr lang="en-US" sz="1200" kern="1200" dirty="0"/>
        </a:p>
      </dsp:txBody>
      <dsp:txXfrm>
        <a:off x="337284" y="2942375"/>
        <a:ext cx="900009" cy="571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74D3F-C86B-44D8-8819-76FD1F5509C2}">
      <dsp:nvSpPr>
        <dsp:cNvPr id="0" name=""/>
        <dsp:cNvSpPr/>
      </dsp:nvSpPr>
      <dsp:spPr>
        <a:xfrm>
          <a:off x="0" y="481488"/>
          <a:ext cx="3286125" cy="1971675"/>
        </a:xfrm>
        <a:prstGeom prst="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Client</a:t>
          </a:r>
          <a:endParaRPr lang="en-US" sz="4000" kern="1200" dirty="0"/>
        </a:p>
      </dsp:txBody>
      <dsp:txXfrm>
        <a:off x="0" y="481488"/>
        <a:ext cx="3286125" cy="1971675"/>
      </dsp:txXfrm>
    </dsp:sp>
    <dsp:sp modelId="{219BDEE2-41B3-4352-A2CC-CD13F424A484}">
      <dsp:nvSpPr>
        <dsp:cNvPr id="0" name=""/>
        <dsp:cNvSpPr/>
      </dsp:nvSpPr>
      <dsp:spPr>
        <a:xfrm>
          <a:off x="3614737" y="481488"/>
          <a:ext cx="3286125" cy="1971675"/>
        </a:xfrm>
        <a:prstGeom prst="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Providers</a:t>
          </a:r>
          <a:endParaRPr lang="en-US" sz="4000" kern="1200" dirty="0"/>
        </a:p>
      </dsp:txBody>
      <dsp:txXfrm>
        <a:off x="3614737" y="481488"/>
        <a:ext cx="3286125" cy="1971675"/>
      </dsp:txXfrm>
    </dsp:sp>
    <dsp:sp modelId="{C2281075-609A-444D-982F-93DB9BADEADA}">
      <dsp:nvSpPr>
        <dsp:cNvPr id="0" name=""/>
        <dsp:cNvSpPr/>
      </dsp:nvSpPr>
      <dsp:spPr>
        <a:xfrm>
          <a:off x="7229475" y="481488"/>
          <a:ext cx="3286125" cy="1971675"/>
        </a:xfrm>
        <a:prstGeom prst="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Payer (Insurance)</a:t>
          </a:r>
          <a:endParaRPr lang="en-US" sz="4000" kern="1200" dirty="0"/>
        </a:p>
      </dsp:txBody>
      <dsp:txXfrm>
        <a:off x="7229475" y="481488"/>
        <a:ext cx="3286125" cy="1971675"/>
      </dsp:txXfrm>
    </dsp:sp>
    <dsp:sp modelId="{F3AC734D-BAD6-4355-923A-F9FB106F38DE}">
      <dsp:nvSpPr>
        <dsp:cNvPr id="0" name=""/>
        <dsp:cNvSpPr/>
      </dsp:nvSpPr>
      <dsp:spPr>
        <a:xfrm>
          <a:off x="1807368" y="2781775"/>
          <a:ext cx="3286125" cy="1971675"/>
        </a:xfrm>
        <a:prstGeom prst="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Community</a:t>
          </a:r>
          <a:endParaRPr lang="en-US" sz="4000" kern="1200" dirty="0"/>
        </a:p>
      </dsp:txBody>
      <dsp:txXfrm>
        <a:off x="1807368" y="2781775"/>
        <a:ext cx="3286125" cy="1971675"/>
      </dsp:txXfrm>
    </dsp:sp>
    <dsp:sp modelId="{BEFC6A4E-7655-4417-8C52-EE7ABF52CAA2}">
      <dsp:nvSpPr>
        <dsp:cNvPr id="0" name=""/>
        <dsp:cNvSpPr/>
      </dsp:nvSpPr>
      <dsp:spPr>
        <a:xfrm>
          <a:off x="5422106" y="2781775"/>
          <a:ext cx="3286125" cy="1971675"/>
        </a:xfrm>
        <a:prstGeom prst="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Legislators and Regulatory Bodies</a:t>
          </a:r>
          <a:endParaRPr lang="en-US" sz="4000" kern="1200" dirty="0"/>
        </a:p>
      </dsp:txBody>
      <dsp:txXfrm>
        <a:off x="5422106" y="27817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AA96B-4394-49F4-B2AC-72CE6481A126}">
      <dsp:nvSpPr>
        <dsp:cNvPr id="0" name=""/>
        <dsp:cNvSpPr/>
      </dsp:nvSpPr>
      <dsp:spPr>
        <a:xfrm>
          <a:off x="4454239" y="1141"/>
          <a:ext cx="1607120" cy="1044628"/>
        </a:xfrm>
        <a:prstGeom prst="round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Client Admitted</a:t>
          </a:r>
          <a:endParaRPr lang="en-US" sz="1400" b="1" kern="1200" dirty="0"/>
        </a:p>
      </dsp:txBody>
      <dsp:txXfrm>
        <a:off x="4505234" y="52136"/>
        <a:ext cx="1505130" cy="942638"/>
      </dsp:txXfrm>
    </dsp:sp>
    <dsp:sp modelId="{13E6AEA1-DE1B-4936-A1D1-3A3289732573}">
      <dsp:nvSpPr>
        <dsp:cNvPr id="0" name=""/>
        <dsp:cNvSpPr/>
      </dsp:nvSpPr>
      <dsp:spPr>
        <a:xfrm>
          <a:off x="3168123" y="523455"/>
          <a:ext cx="4179352" cy="4179352"/>
        </a:xfrm>
        <a:custGeom>
          <a:avLst/>
          <a:gdLst/>
          <a:ahLst/>
          <a:cxnLst/>
          <a:rect l="0" t="0" r="0" b="0"/>
          <a:pathLst>
            <a:path>
              <a:moveTo>
                <a:pt x="2904309" y="165327"/>
              </a:moveTo>
              <a:arcTo wR="2089676" hR="2089676" stAng="17576662" swAng="1964517"/>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3CB6160E-8D31-43BB-8F3B-D1B66CDA8E2A}">
      <dsp:nvSpPr>
        <dsp:cNvPr id="0" name=""/>
        <dsp:cNvSpPr/>
      </dsp:nvSpPr>
      <dsp:spPr>
        <a:xfrm>
          <a:off x="6441639" y="1445071"/>
          <a:ext cx="1607120" cy="1044628"/>
        </a:xfrm>
        <a:prstGeom prst="round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Client Receives services and third party payer is billed for services</a:t>
          </a:r>
          <a:endParaRPr lang="en-US" sz="1400" b="1" kern="1200" dirty="0"/>
        </a:p>
      </dsp:txBody>
      <dsp:txXfrm>
        <a:off x="6492634" y="1496066"/>
        <a:ext cx="1505130" cy="942638"/>
      </dsp:txXfrm>
    </dsp:sp>
    <dsp:sp modelId="{534715DE-8BA6-452D-B171-D72756C3BEF1}">
      <dsp:nvSpPr>
        <dsp:cNvPr id="0" name=""/>
        <dsp:cNvSpPr/>
      </dsp:nvSpPr>
      <dsp:spPr>
        <a:xfrm>
          <a:off x="3168123" y="523455"/>
          <a:ext cx="4179352" cy="4179352"/>
        </a:xfrm>
        <a:custGeom>
          <a:avLst/>
          <a:gdLst/>
          <a:ahLst/>
          <a:cxnLst/>
          <a:rect l="0" t="0" r="0" b="0"/>
          <a:pathLst>
            <a:path>
              <a:moveTo>
                <a:pt x="4176451" y="1979615"/>
              </a:moveTo>
              <a:arcTo wR="2089676" hR="2089676" stAng="21418855" swAng="2198593"/>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7404668-F926-40C6-BB86-06FCE27BA36C}">
      <dsp:nvSpPr>
        <dsp:cNvPr id="0" name=""/>
        <dsp:cNvSpPr/>
      </dsp:nvSpPr>
      <dsp:spPr>
        <a:xfrm>
          <a:off x="5682520" y="3781400"/>
          <a:ext cx="1607120" cy="1044628"/>
        </a:xfrm>
        <a:prstGeom prst="round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Payment collected and contractual allowanced deducted</a:t>
          </a:r>
          <a:endParaRPr lang="en-US" sz="1400" b="1" kern="1200" dirty="0"/>
        </a:p>
      </dsp:txBody>
      <dsp:txXfrm>
        <a:off x="5733515" y="3832395"/>
        <a:ext cx="1505130" cy="942638"/>
      </dsp:txXfrm>
    </dsp:sp>
    <dsp:sp modelId="{27AA2BFF-E41B-4C44-92E9-89616244A157}">
      <dsp:nvSpPr>
        <dsp:cNvPr id="0" name=""/>
        <dsp:cNvSpPr/>
      </dsp:nvSpPr>
      <dsp:spPr>
        <a:xfrm>
          <a:off x="3168123" y="523455"/>
          <a:ext cx="4179352" cy="4179352"/>
        </a:xfrm>
        <a:custGeom>
          <a:avLst/>
          <a:gdLst/>
          <a:ahLst/>
          <a:cxnLst/>
          <a:rect l="0" t="0" r="0" b="0"/>
          <a:pathLst>
            <a:path>
              <a:moveTo>
                <a:pt x="2506075" y="4137444"/>
              </a:moveTo>
              <a:arcTo wR="2089676" hR="2089676" stAng="4710360" swAng="1379280"/>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B51267FC-0A62-4095-B50C-BCB3F88CF6F2}">
      <dsp:nvSpPr>
        <dsp:cNvPr id="0" name=""/>
        <dsp:cNvSpPr/>
      </dsp:nvSpPr>
      <dsp:spPr>
        <a:xfrm>
          <a:off x="3225958" y="3781400"/>
          <a:ext cx="1607120" cy="1044628"/>
        </a:xfrm>
        <a:prstGeom prst="round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Pay for employee salaries, supplies and medications</a:t>
          </a:r>
          <a:endParaRPr lang="en-US" sz="1400" b="1" kern="1200" dirty="0"/>
        </a:p>
      </dsp:txBody>
      <dsp:txXfrm>
        <a:off x="3276953" y="3832395"/>
        <a:ext cx="1505130" cy="942638"/>
      </dsp:txXfrm>
    </dsp:sp>
    <dsp:sp modelId="{5167F8F0-EA27-4711-AA28-E62EC99B7881}">
      <dsp:nvSpPr>
        <dsp:cNvPr id="0" name=""/>
        <dsp:cNvSpPr/>
      </dsp:nvSpPr>
      <dsp:spPr>
        <a:xfrm>
          <a:off x="3168123" y="523455"/>
          <a:ext cx="4179352" cy="4179352"/>
        </a:xfrm>
        <a:custGeom>
          <a:avLst/>
          <a:gdLst/>
          <a:ahLst/>
          <a:cxnLst/>
          <a:rect l="0" t="0" r="0" b="0"/>
          <a:pathLst>
            <a:path>
              <a:moveTo>
                <a:pt x="349627" y="3246817"/>
              </a:moveTo>
              <a:arcTo wR="2089676" hR="2089676" stAng="8782552" swAng="2198593"/>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B533140-E0A8-46BC-AD22-0A1952187742}">
      <dsp:nvSpPr>
        <dsp:cNvPr id="0" name=""/>
        <dsp:cNvSpPr/>
      </dsp:nvSpPr>
      <dsp:spPr>
        <a:xfrm>
          <a:off x="2466839" y="1445071"/>
          <a:ext cx="1607120" cy="1044628"/>
        </a:xfrm>
        <a:prstGeom prst="roundRect">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Treat more clients</a:t>
          </a:r>
          <a:endParaRPr lang="en-US" sz="1400" b="1" kern="1200" dirty="0"/>
        </a:p>
      </dsp:txBody>
      <dsp:txXfrm>
        <a:off x="2517834" y="1496066"/>
        <a:ext cx="1505130" cy="942638"/>
      </dsp:txXfrm>
    </dsp:sp>
    <dsp:sp modelId="{CDBD1928-030B-43B7-814E-9C26C491C642}">
      <dsp:nvSpPr>
        <dsp:cNvPr id="0" name=""/>
        <dsp:cNvSpPr/>
      </dsp:nvSpPr>
      <dsp:spPr>
        <a:xfrm>
          <a:off x="3168123" y="523455"/>
          <a:ext cx="4179352" cy="4179352"/>
        </a:xfrm>
        <a:custGeom>
          <a:avLst/>
          <a:gdLst/>
          <a:ahLst/>
          <a:cxnLst/>
          <a:rect l="0" t="0" r="0" b="0"/>
          <a:pathLst>
            <a:path>
              <a:moveTo>
                <a:pt x="363679" y="911677"/>
              </a:moveTo>
              <a:arcTo wR="2089676" hR="2089676" stAng="12858820" swAng="1964517"/>
            </a:path>
          </a:pathLst>
        </a:custGeom>
        <a:no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150C1D-3B5A-4749-93E0-AC227BCECE75}" type="datetimeFigureOut">
              <a:rPr lang="en-US" smtClean="0"/>
              <a:t>6/24/2015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517F58-CACC-4F8E-90FF-1DCC1063EA86}" type="slidenum">
              <a:rPr lang="en-US" smtClean="0"/>
              <a:t>‹#›</a:t>
            </a:fld>
            <a:endParaRPr lang="en-US"/>
          </a:p>
        </p:txBody>
      </p:sp>
    </p:spTree>
    <p:extLst>
      <p:ext uri="{BB962C8B-B14F-4D97-AF65-F5344CB8AC3E}">
        <p14:creationId xmlns:p14="http://schemas.microsoft.com/office/powerpoint/2010/main" val="19704146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163471E-0897-4F3E-9A29-83D6770135E1}" type="datetimeFigureOut">
              <a:rPr lang="en-US" smtClean="0"/>
              <a:t>6/24/2015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EBDE102-42D3-4841-97E3-D2A0B58D7B4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3883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3471E-0897-4F3E-9A29-83D6770135E1}" type="datetimeFigureOut">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DE102-42D3-4841-97E3-D2A0B58D7B42}" type="slidenum">
              <a:rPr lang="en-US" smtClean="0"/>
              <a:t>‹#›</a:t>
            </a:fld>
            <a:endParaRPr lang="en-US"/>
          </a:p>
        </p:txBody>
      </p:sp>
    </p:spTree>
    <p:extLst>
      <p:ext uri="{BB962C8B-B14F-4D97-AF65-F5344CB8AC3E}">
        <p14:creationId xmlns:p14="http://schemas.microsoft.com/office/powerpoint/2010/main" val="3976379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63471E-0897-4F3E-9A29-83D6770135E1}"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DE102-42D3-4841-97E3-D2A0B58D7B4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835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63471E-0897-4F3E-9A29-83D6770135E1}"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DE102-42D3-4841-97E3-D2A0B58D7B4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7923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63471E-0897-4F3E-9A29-83D6770135E1}"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DE102-42D3-4841-97E3-D2A0B58D7B42}" type="slidenum">
              <a:rPr lang="en-US" smtClean="0"/>
              <a:t>‹#›</a:t>
            </a:fld>
            <a:endParaRPr lang="en-US"/>
          </a:p>
        </p:txBody>
      </p:sp>
    </p:spTree>
    <p:extLst>
      <p:ext uri="{BB962C8B-B14F-4D97-AF65-F5344CB8AC3E}">
        <p14:creationId xmlns:p14="http://schemas.microsoft.com/office/powerpoint/2010/main" val="1370263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63471E-0897-4F3E-9A29-83D6770135E1}"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DE102-42D3-4841-97E3-D2A0B58D7B4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9040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63471E-0897-4F3E-9A29-83D6770135E1}"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DE102-42D3-4841-97E3-D2A0B58D7B4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4717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63471E-0897-4F3E-9A29-83D6770135E1}"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DE102-42D3-4841-97E3-D2A0B58D7B4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3155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63471E-0897-4F3E-9A29-83D6770135E1}"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DE102-42D3-4841-97E3-D2A0B58D7B4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798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63471E-0897-4F3E-9A29-83D6770135E1}"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DE102-42D3-4841-97E3-D2A0B58D7B42}" type="slidenum">
              <a:rPr lang="en-US" smtClean="0"/>
              <a:t>‹#›</a:t>
            </a:fld>
            <a:endParaRPr lang="en-US"/>
          </a:p>
        </p:txBody>
      </p:sp>
    </p:spTree>
    <p:extLst>
      <p:ext uri="{BB962C8B-B14F-4D97-AF65-F5344CB8AC3E}">
        <p14:creationId xmlns:p14="http://schemas.microsoft.com/office/powerpoint/2010/main" val="2973106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63471E-0897-4F3E-9A29-83D6770135E1}" type="datetimeFigureOut">
              <a:rPr lang="en-US" smtClean="0"/>
              <a:t>6/24/2015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BDE102-42D3-4841-97E3-D2A0B58D7B4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704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63471E-0897-4F3E-9A29-83D6770135E1}" type="datetimeFigureOut">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DE102-42D3-4841-97E3-D2A0B58D7B42}" type="slidenum">
              <a:rPr lang="en-US" smtClean="0"/>
              <a:t>‹#›</a:t>
            </a:fld>
            <a:endParaRPr lang="en-US"/>
          </a:p>
        </p:txBody>
      </p:sp>
    </p:spTree>
    <p:extLst>
      <p:ext uri="{BB962C8B-B14F-4D97-AF65-F5344CB8AC3E}">
        <p14:creationId xmlns:p14="http://schemas.microsoft.com/office/powerpoint/2010/main" val="282909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163471E-0897-4F3E-9A29-83D6770135E1}" type="datetimeFigureOut">
              <a:rPr lang="en-US" smtClean="0"/>
              <a:t>6/24/2015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BDE102-42D3-4841-97E3-D2A0B58D7B4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228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63471E-0897-4F3E-9A29-83D6770135E1}" type="datetimeFigureOut">
              <a:rPr lang="en-US" smtClean="0"/>
              <a:t>6/24/2015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BDE102-42D3-4841-97E3-D2A0B58D7B4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4819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3471E-0897-4F3E-9A29-83D6770135E1}" type="datetimeFigureOut">
              <a:rPr lang="en-US" smtClean="0"/>
              <a:t>6/24/2015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BDE102-42D3-4841-97E3-D2A0B58D7B42}" type="slidenum">
              <a:rPr lang="en-US" smtClean="0"/>
              <a:t>‹#›</a:t>
            </a:fld>
            <a:endParaRPr lang="en-US"/>
          </a:p>
        </p:txBody>
      </p:sp>
    </p:spTree>
    <p:extLst>
      <p:ext uri="{BB962C8B-B14F-4D97-AF65-F5344CB8AC3E}">
        <p14:creationId xmlns:p14="http://schemas.microsoft.com/office/powerpoint/2010/main" val="123731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3471E-0897-4F3E-9A29-83D6770135E1}" type="datetimeFigureOut">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DE102-42D3-4841-97E3-D2A0B58D7B4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0152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63471E-0897-4F3E-9A29-83D6770135E1}" type="datetimeFigureOut">
              <a:rPr lang="en-US" smtClean="0"/>
              <a:t>6/24/2015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BDE102-42D3-4841-97E3-D2A0B58D7B42}" type="slidenum">
              <a:rPr lang="en-US" smtClean="0"/>
              <a:t>‹#›</a:t>
            </a:fld>
            <a:endParaRPr lang="en-US"/>
          </a:p>
        </p:txBody>
      </p:sp>
    </p:spTree>
    <p:extLst>
      <p:ext uri="{BB962C8B-B14F-4D97-AF65-F5344CB8AC3E}">
        <p14:creationId xmlns:p14="http://schemas.microsoft.com/office/powerpoint/2010/main" val="83480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163471E-0897-4F3E-9A29-83D6770135E1}" type="datetimeFigureOut">
              <a:rPr lang="en-US" smtClean="0"/>
              <a:t>6/24/2015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EBDE102-42D3-4841-97E3-D2A0B58D7B42}" type="slidenum">
              <a:rPr lang="en-US" smtClean="0"/>
              <a:t>‹#›</a:t>
            </a:fld>
            <a:endParaRPr lang="en-US"/>
          </a:p>
        </p:txBody>
      </p:sp>
    </p:spTree>
    <p:extLst>
      <p:ext uri="{BB962C8B-B14F-4D97-AF65-F5344CB8AC3E}">
        <p14:creationId xmlns:p14="http://schemas.microsoft.com/office/powerpoint/2010/main" val="171464121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Official%20Proposal%20Request.doc"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hyperlink" Target="http://www.cphins.com/blog/post/what-is-a-nurse-managers-liability-for-patient-care" TargetMode="External"/><Relationship Id="rId2" Type="http://schemas.openxmlformats.org/officeDocument/2006/relationships/hyperlink" Target="http://www.nyc.gov/html/dcp/html/neigh_info/bk08_info.shtml" TargetMode="External"/><Relationship Id="rId1" Type="http://schemas.openxmlformats.org/officeDocument/2006/relationships/slideLayout" Target="../slideLayouts/slideLayout2.xml"/><Relationship Id="rId6" Type="http://schemas.openxmlformats.org/officeDocument/2006/relationships/hyperlink" Target="http://www.samhsa.gov/data/national-behavioral-health-quality-framework" TargetMode="External"/><Relationship Id="rId5" Type="http://schemas.openxmlformats.org/officeDocument/2006/relationships/hyperlink" Target="http://www.nursingworld.org/MainMenuCategories/ANAMarketplace/ANAPeriodicals/OJIN/TableofContents/Volume122007/No3Sept07/NursingQualityIndicators.aspx" TargetMode="External"/><Relationship Id="rId4" Type="http://schemas.openxmlformats.org/officeDocument/2006/relationships/hyperlink" Target="http://www.orau.gov/cdcynergy/soc2web/Content/activeinformation/resources/Health_Behavior_Factor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2758073"/>
          </a:xfrm>
        </p:spPr>
        <p:txBody>
          <a:bodyPr/>
          <a:lstStyle/>
          <a:p>
            <a:pPr algn="ctr"/>
            <a:r>
              <a:rPr lang="en-US" dirty="0"/>
              <a:t>Community Based Behavioral Health Home for </a:t>
            </a:r>
            <a:r>
              <a:rPr lang="en-US" dirty="0" smtClean="0"/>
              <a:t>Adolescent</a:t>
            </a:r>
            <a:br>
              <a:rPr lang="en-US" dirty="0" smtClean="0"/>
            </a:br>
            <a:r>
              <a:rPr lang="en-US" sz="4400" b="1" u="sng" dirty="0"/>
              <a:t>Oasis Transitional Home</a:t>
            </a:r>
            <a:endParaRPr lang="en-US" dirty="0"/>
          </a:p>
        </p:txBody>
      </p:sp>
      <p:sp>
        <p:nvSpPr>
          <p:cNvPr id="3" name="Content Placeholder 2"/>
          <p:cNvSpPr>
            <a:spLocks noGrp="1"/>
          </p:cNvSpPr>
          <p:nvPr>
            <p:ph idx="1"/>
          </p:nvPr>
        </p:nvSpPr>
        <p:spPr>
          <a:xfrm>
            <a:off x="1103312" y="2628900"/>
            <a:ext cx="8946541" cy="3619499"/>
          </a:xfrm>
        </p:spPr>
        <p:txBody>
          <a:bodyPr>
            <a:normAutofit fontScale="92500" lnSpcReduction="10000"/>
          </a:bodyPr>
          <a:lstStyle/>
          <a:p>
            <a:pPr marL="0" indent="0">
              <a:buNone/>
            </a:pPr>
            <a:r>
              <a:rPr lang="en-US" dirty="0" smtClean="0"/>
              <a:t>New York City College of Technology</a:t>
            </a:r>
          </a:p>
          <a:p>
            <a:pPr marL="0" indent="0">
              <a:buNone/>
            </a:pPr>
            <a:r>
              <a:rPr lang="en-US" b="1" dirty="0" smtClean="0"/>
              <a:t>Sarah Ycaza</a:t>
            </a:r>
          </a:p>
          <a:p>
            <a:pPr marL="0" indent="0">
              <a:buNone/>
            </a:pPr>
            <a:r>
              <a:rPr lang="en-US" b="1" dirty="0" smtClean="0"/>
              <a:t>Jason Nelson</a:t>
            </a:r>
          </a:p>
          <a:p>
            <a:pPr marL="0" indent="0">
              <a:buNone/>
            </a:pPr>
            <a:r>
              <a:rPr lang="en-US" b="1" dirty="0" smtClean="0"/>
              <a:t>Leon Antoine</a:t>
            </a:r>
          </a:p>
          <a:p>
            <a:pPr marL="0" indent="0">
              <a:buNone/>
            </a:pPr>
            <a:r>
              <a:rPr lang="en-US" dirty="0" smtClean="0"/>
              <a:t>Leadership and Management of Patient Care</a:t>
            </a:r>
          </a:p>
          <a:p>
            <a:pPr marL="0" indent="0">
              <a:buNone/>
            </a:pPr>
            <a:r>
              <a:rPr lang="en-US" dirty="0" smtClean="0"/>
              <a:t>NUR 3110</a:t>
            </a:r>
          </a:p>
          <a:p>
            <a:pPr marL="0" indent="0">
              <a:buNone/>
            </a:pPr>
            <a:r>
              <a:rPr lang="en-US" dirty="0" smtClean="0"/>
              <a:t>Professor Thomas</a:t>
            </a:r>
          </a:p>
          <a:p>
            <a:pPr marL="0" indent="0">
              <a:buNone/>
            </a:pPr>
            <a:r>
              <a:rPr lang="en-US" dirty="0" smtClean="0"/>
              <a:t>June 24, 2015</a:t>
            </a:r>
            <a:endParaRPr lang="en-US" dirty="0"/>
          </a:p>
        </p:txBody>
      </p:sp>
    </p:spTree>
    <p:extLst>
      <p:ext uri="{BB962C8B-B14F-4D97-AF65-F5344CB8AC3E}">
        <p14:creationId xmlns:p14="http://schemas.microsoft.com/office/powerpoint/2010/main" val="2943774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7352"/>
          </a:xfrm>
        </p:spPr>
        <p:txBody>
          <a:bodyPr>
            <a:normAutofit fontScale="90000"/>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0671021"/>
              </p:ext>
            </p:extLst>
          </p:nvPr>
        </p:nvGraphicFramePr>
        <p:xfrm>
          <a:off x="0" y="0"/>
          <a:ext cx="12191998" cy="6903720"/>
        </p:xfrm>
        <a:graphic>
          <a:graphicData uri="http://schemas.openxmlformats.org/drawingml/2006/table">
            <a:tbl>
              <a:tblPr firstRow="1" bandRow="1">
                <a:tableStyleId>{5C22544A-7EE6-4342-B048-85BDC9FD1C3A}</a:tableStyleId>
              </a:tblPr>
              <a:tblGrid>
                <a:gridCol w="1741714"/>
                <a:gridCol w="1741714"/>
                <a:gridCol w="1741714"/>
                <a:gridCol w="1741714"/>
                <a:gridCol w="1741714"/>
                <a:gridCol w="1741714"/>
                <a:gridCol w="1741714"/>
              </a:tblGrid>
              <a:tr h="6858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OPERATIONAL</a:t>
                      </a:r>
                      <a:r>
                        <a:rPr lang="en-US" sz="1400" baseline="0" dirty="0" smtClean="0"/>
                        <a:t> BUDGET Cont.</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Operational</a:t>
                      </a:r>
                      <a:r>
                        <a:rPr lang="en-US" sz="1400" baseline="0" dirty="0" smtClean="0"/>
                        <a:t> Expenses</a:t>
                      </a:r>
                      <a:endParaRPr lang="en-US" sz="1400" dirty="0" smtClean="0"/>
                    </a:p>
                    <a:p>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Annual $</a:t>
                      </a:r>
                    </a:p>
                    <a:p>
                      <a:pPr algn="ct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Monthly $</a:t>
                      </a:r>
                    </a:p>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Weekly $</a:t>
                      </a:r>
                    </a:p>
                    <a:p>
                      <a:pPr algn="ct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Minimal Annual Variance $</a:t>
                      </a:r>
                    </a:p>
                    <a:p>
                      <a:pPr algn="ct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Maximum Annual Variance $</a:t>
                      </a:r>
                    </a:p>
                    <a:p>
                      <a:pPr algn="ctr"/>
                      <a:endParaRPr lang="en-US" sz="1400" dirty="0"/>
                    </a:p>
                  </a:txBody>
                  <a:tcPr/>
                </a:tc>
              </a:tr>
              <a:tr h="685800">
                <a:tc>
                  <a:txBody>
                    <a:bodyPr/>
                    <a:lstStyle/>
                    <a:p>
                      <a:r>
                        <a:rPr lang="en-US" sz="1200" dirty="0" smtClean="0"/>
                        <a:t>Equipment Expenses</a:t>
                      </a:r>
                      <a:endParaRPr lang="en-US" sz="1200" dirty="0"/>
                    </a:p>
                  </a:txBody>
                  <a:tcPr/>
                </a:tc>
                <a:tc>
                  <a:txBody>
                    <a:bodyPr/>
                    <a:lstStyle/>
                    <a:p>
                      <a:r>
                        <a:rPr lang="en-US" sz="1200" dirty="0" smtClean="0"/>
                        <a:t>Small Equipment</a:t>
                      </a:r>
                      <a:r>
                        <a:rPr lang="en-US" sz="1200" baseline="0" dirty="0" smtClean="0"/>
                        <a:t> Replacement</a:t>
                      </a:r>
                      <a:endParaRPr lang="en-US" sz="1200" dirty="0"/>
                    </a:p>
                  </a:txBody>
                  <a:tcPr/>
                </a:tc>
                <a:tc>
                  <a:txBody>
                    <a:bodyPr/>
                    <a:lstStyle/>
                    <a:p>
                      <a:pPr algn="ctr"/>
                      <a:r>
                        <a:rPr lang="en-US" sz="1200" dirty="0" smtClean="0"/>
                        <a:t>300.00</a:t>
                      </a:r>
                      <a:endParaRPr lang="en-US" sz="1200" dirty="0"/>
                    </a:p>
                  </a:txBody>
                  <a:tcPr/>
                </a:tc>
                <a:tc>
                  <a:txBody>
                    <a:bodyPr/>
                    <a:lstStyle/>
                    <a:p>
                      <a:pPr algn="ctr"/>
                      <a:r>
                        <a:rPr lang="en-US" sz="1200" dirty="0" smtClean="0"/>
                        <a:t>25.00</a:t>
                      </a:r>
                      <a:endParaRPr lang="en-US" sz="1200" dirty="0"/>
                    </a:p>
                  </a:txBody>
                  <a:tcPr/>
                </a:tc>
                <a:tc>
                  <a:txBody>
                    <a:bodyPr/>
                    <a:lstStyle/>
                    <a:p>
                      <a:pPr algn="ctr"/>
                      <a:r>
                        <a:rPr lang="en-US" sz="1200" dirty="0" smtClean="0"/>
                        <a:t>5.77</a:t>
                      </a:r>
                      <a:endParaRPr lang="en-US" sz="1200" dirty="0"/>
                    </a:p>
                  </a:txBody>
                  <a:tcPr/>
                </a:tc>
                <a:tc>
                  <a:txBody>
                    <a:bodyPr/>
                    <a:lstStyle/>
                    <a:p>
                      <a:pPr algn="ctr"/>
                      <a:r>
                        <a:rPr lang="en-US" sz="1200" dirty="0" smtClean="0"/>
                        <a:t>270.00</a:t>
                      </a:r>
                      <a:endParaRPr lang="en-US" sz="1200" dirty="0"/>
                    </a:p>
                  </a:txBody>
                  <a:tcPr/>
                </a:tc>
                <a:tc>
                  <a:txBody>
                    <a:bodyPr/>
                    <a:lstStyle/>
                    <a:p>
                      <a:pPr algn="ctr"/>
                      <a:r>
                        <a:rPr lang="en-US" sz="1200" dirty="0" smtClean="0"/>
                        <a:t>330.00</a:t>
                      </a:r>
                      <a:endParaRPr lang="en-US" sz="1200" dirty="0"/>
                    </a:p>
                  </a:txBody>
                  <a:tcPr/>
                </a:tc>
              </a:tr>
              <a:tr h="685800">
                <a:tc>
                  <a:txBody>
                    <a:bodyPr/>
                    <a:lstStyle/>
                    <a:p>
                      <a:endParaRPr lang="en-US" dirty="0"/>
                    </a:p>
                  </a:txBody>
                  <a:tcPr/>
                </a:tc>
                <a:tc>
                  <a:txBody>
                    <a:bodyPr/>
                    <a:lstStyle/>
                    <a:p>
                      <a:r>
                        <a:rPr lang="en-US" sz="1200" dirty="0" smtClean="0"/>
                        <a:t>General</a:t>
                      </a:r>
                      <a:r>
                        <a:rPr lang="en-US" sz="1200" baseline="0" dirty="0" smtClean="0"/>
                        <a:t> Maintenance</a:t>
                      </a:r>
                      <a:endParaRPr lang="en-US" sz="1200" dirty="0"/>
                    </a:p>
                  </a:txBody>
                  <a:tcPr/>
                </a:tc>
                <a:tc>
                  <a:txBody>
                    <a:bodyPr/>
                    <a:lstStyle/>
                    <a:p>
                      <a:pPr algn="ctr"/>
                      <a:r>
                        <a:rPr lang="en-US" sz="1200" dirty="0" smtClean="0"/>
                        <a:t>3,000.00</a:t>
                      </a:r>
                    </a:p>
                  </a:txBody>
                  <a:tcPr/>
                </a:tc>
                <a:tc>
                  <a:txBody>
                    <a:bodyPr/>
                    <a:lstStyle/>
                    <a:p>
                      <a:pPr algn="ctr"/>
                      <a:r>
                        <a:rPr lang="en-US" sz="1200" dirty="0" smtClean="0"/>
                        <a:t>250.00</a:t>
                      </a:r>
                      <a:endParaRPr lang="en-US" sz="1200" dirty="0"/>
                    </a:p>
                  </a:txBody>
                  <a:tcPr/>
                </a:tc>
                <a:tc>
                  <a:txBody>
                    <a:bodyPr/>
                    <a:lstStyle/>
                    <a:p>
                      <a:pPr algn="ctr"/>
                      <a:r>
                        <a:rPr lang="en-US" sz="1200" dirty="0" smtClean="0"/>
                        <a:t>57.69</a:t>
                      </a:r>
                      <a:endParaRPr lang="en-US" sz="1200" dirty="0"/>
                    </a:p>
                  </a:txBody>
                  <a:tcPr/>
                </a:tc>
                <a:tc>
                  <a:txBody>
                    <a:bodyPr/>
                    <a:lstStyle/>
                    <a:p>
                      <a:pPr algn="ctr"/>
                      <a:r>
                        <a:rPr lang="en-US" sz="1200" dirty="0" smtClean="0"/>
                        <a:t>2,700.00</a:t>
                      </a:r>
                      <a:endParaRPr lang="en-US" sz="1200" dirty="0"/>
                    </a:p>
                  </a:txBody>
                  <a:tcPr/>
                </a:tc>
                <a:tc>
                  <a:txBody>
                    <a:bodyPr/>
                    <a:lstStyle/>
                    <a:p>
                      <a:pPr algn="ctr"/>
                      <a:r>
                        <a:rPr lang="en-US" sz="1200" dirty="0" smtClean="0"/>
                        <a:t>3,300.00</a:t>
                      </a:r>
                      <a:endParaRPr lang="en-US" sz="1200" dirty="0"/>
                    </a:p>
                  </a:txBody>
                  <a:tcPr/>
                </a:tc>
              </a:tr>
              <a:tr h="685800">
                <a:tc>
                  <a:txBody>
                    <a:bodyPr/>
                    <a:lstStyle/>
                    <a:p>
                      <a:r>
                        <a:rPr lang="en-US" sz="1200" dirty="0" smtClean="0"/>
                        <a:t>Total</a:t>
                      </a:r>
                      <a:endParaRPr lang="en-US" sz="1200" dirty="0"/>
                    </a:p>
                  </a:txBody>
                  <a:tcPr/>
                </a:tc>
                <a:tc>
                  <a:txBody>
                    <a:bodyPr/>
                    <a:lstStyle/>
                    <a:p>
                      <a:endParaRPr lang="en-US" dirty="0"/>
                    </a:p>
                  </a:txBody>
                  <a:tcPr/>
                </a:tc>
                <a:tc>
                  <a:txBody>
                    <a:bodyPr/>
                    <a:lstStyle/>
                    <a:p>
                      <a:pPr algn="ctr"/>
                      <a:r>
                        <a:rPr lang="en-US" sz="1200" dirty="0" smtClean="0"/>
                        <a:t>3,300.00</a:t>
                      </a:r>
                      <a:endParaRPr lang="en-US" sz="1200" dirty="0"/>
                    </a:p>
                  </a:txBody>
                  <a:tcPr/>
                </a:tc>
                <a:tc>
                  <a:txBody>
                    <a:bodyPr/>
                    <a:lstStyle/>
                    <a:p>
                      <a:pPr algn="ctr"/>
                      <a:r>
                        <a:rPr lang="en-US" sz="1200" dirty="0" smtClean="0"/>
                        <a:t>275.00</a:t>
                      </a:r>
                      <a:endParaRPr lang="en-US" sz="1200" dirty="0"/>
                    </a:p>
                  </a:txBody>
                  <a:tcPr/>
                </a:tc>
                <a:tc>
                  <a:txBody>
                    <a:bodyPr/>
                    <a:lstStyle/>
                    <a:p>
                      <a:pPr algn="ctr"/>
                      <a:r>
                        <a:rPr lang="en-US" sz="1200" dirty="0" smtClean="0"/>
                        <a:t>63.46</a:t>
                      </a:r>
                      <a:endParaRPr lang="en-US" sz="1200" dirty="0"/>
                    </a:p>
                  </a:txBody>
                  <a:tcPr/>
                </a:tc>
                <a:tc>
                  <a:txBody>
                    <a:bodyPr/>
                    <a:lstStyle/>
                    <a:p>
                      <a:pPr algn="ctr"/>
                      <a:r>
                        <a:rPr lang="en-US" sz="1200" dirty="0" smtClean="0"/>
                        <a:t>2,970.00</a:t>
                      </a:r>
                      <a:endParaRPr lang="en-US" sz="1200" dirty="0"/>
                    </a:p>
                  </a:txBody>
                  <a:tcPr/>
                </a:tc>
                <a:tc>
                  <a:txBody>
                    <a:bodyPr/>
                    <a:lstStyle/>
                    <a:p>
                      <a:pPr algn="ctr"/>
                      <a:r>
                        <a:rPr lang="en-US" sz="1200" dirty="0" smtClean="0"/>
                        <a:t>3,630.00</a:t>
                      </a:r>
                      <a:endParaRPr lang="en-US" sz="1200" dirty="0"/>
                    </a:p>
                  </a:txBody>
                  <a:tcPr/>
                </a:tc>
              </a:tr>
              <a:tr h="685800">
                <a:tc>
                  <a:txBody>
                    <a:bodyPr/>
                    <a:lstStyle/>
                    <a:p>
                      <a:r>
                        <a:rPr lang="en-US" sz="1200" dirty="0" smtClean="0"/>
                        <a:t>Depreciation</a:t>
                      </a:r>
                      <a:endParaRPr lang="en-US" sz="1200" dirty="0"/>
                    </a:p>
                  </a:txBody>
                  <a:tcPr/>
                </a:tc>
                <a:tc>
                  <a:txBody>
                    <a:bodyPr/>
                    <a:lstStyle/>
                    <a:p>
                      <a:r>
                        <a:rPr lang="en-US" sz="1200" dirty="0" smtClean="0"/>
                        <a:t>Furniture and Fixtures</a:t>
                      </a:r>
                      <a:endParaRPr lang="en-US" sz="1200" dirty="0"/>
                    </a:p>
                  </a:txBody>
                  <a:tcPr/>
                </a:tc>
                <a:tc>
                  <a:txBody>
                    <a:bodyPr/>
                    <a:lstStyle/>
                    <a:p>
                      <a:pPr algn="ctr"/>
                      <a:r>
                        <a:rPr lang="en-US" sz="1200" dirty="0" smtClean="0"/>
                        <a:t>5,000.00</a:t>
                      </a:r>
                      <a:endParaRPr lang="en-US" sz="1200" dirty="0"/>
                    </a:p>
                  </a:txBody>
                  <a:tcPr/>
                </a:tc>
                <a:tc>
                  <a:txBody>
                    <a:bodyPr/>
                    <a:lstStyle/>
                    <a:p>
                      <a:pPr algn="ctr"/>
                      <a:r>
                        <a:rPr lang="en-US" sz="1200" dirty="0" smtClean="0"/>
                        <a:t>416.67</a:t>
                      </a:r>
                      <a:endParaRPr lang="en-US" sz="1200" dirty="0"/>
                    </a:p>
                  </a:txBody>
                  <a:tcPr/>
                </a:tc>
                <a:tc>
                  <a:txBody>
                    <a:bodyPr/>
                    <a:lstStyle/>
                    <a:p>
                      <a:pPr algn="ctr"/>
                      <a:r>
                        <a:rPr lang="en-US" sz="1200" dirty="0" smtClean="0"/>
                        <a:t>96.15</a:t>
                      </a:r>
                      <a:endParaRPr lang="en-US" sz="1200" dirty="0"/>
                    </a:p>
                  </a:txBody>
                  <a:tcPr/>
                </a:tc>
                <a:tc>
                  <a:txBody>
                    <a:bodyPr/>
                    <a:lstStyle/>
                    <a:p>
                      <a:pPr algn="ctr"/>
                      <a:r>
                        <a:rPr lang="en-US" sz="1200" dirty="0" smtClean="0"/>
                        <a:t>4,500.00</a:t>
                      </a:r>
                      <a:endParaRPr lang="en-US" sz="1200" dirty="0"/>
                    </a:p>
                  </a:txBody>
                  <a:tcPr/>
                </a:tc>
                <a:tc>
                  <a:txBody>
                    <a:bodyPr/>
                    <a:lstStyle/>
                    <a:p>
                      <a:pPr algn="ctr"/>
                      <a:r>
                        <a:rPr lang="en-US" sz="1200" dirty="0" smtClean="0"/>
                        <a:t>5,500.00</a:t>
                      </a:r>
                      <a:endParaRPr lang="en-US" sz="1200" dirty="0"/>
                    </a:p>
                  </a:txBody>
                  <a:tcPr/>
                </a:tc>
              </a:tr>
              <a:tr h="685800">
                <a:tc>
                  <a:txBody>
                    <a:bodyPr/>
                    <a:lstStyle/>
                    <a:p>
                      <a:endParaRPr lang="en-US" dirty="0"/>
                    </a:p>
                  </a:txBody>
                  <a:tcPr/>
                </a:tc>
                <a:tc>
                  <a:txBody>
                    <a:bodyPr/>
                    <a:lstStyle/>
                    <a:p>
                      <a:r>
                        <a:rPr lang="en-US" sz="1200" dirty="0" smtClean="0"/>
                        <a:t>Vehicles</a:t>
                      </a:r>
                      <a:endParaRPr lang="en-US" sz="1200" dirty="0"/>
                    </a:p>
                  </a:txBody>
                  <a:tcPr/>
                </a:tc>
                <a:tc>
                  <a:txBody>
                    <a:bodyPr/>
                    <a:lstStyle/>
                    <a:p>
                      <a:pPr algn="ctr"/>
                      <a:r>
                        <a:rPr lang="en-US" sz="1200" dirty="0" smtClean="0"/>
                        <a:t>8,000.00</a:t>
                      </a:r>
                      <a:endParaRPr lang="en-US" sz="1200" dirty="0"/>
                    </a:p>
                  </a:txBody>
                  <a:tcPr/>
                </a:tc>
                <a:tc>
                  <a:txBody>
                    <a:bodyPr/>
                    <a:lstStyle/>
                    <a:p>
                      <a:pPr algn="ctr"/>
                      <a:r>
                        <a:rPr lang="en-US" sz="1200" dirty="0" smtClean="0"/>
                        <a:t>666.67</a:t>
                      </a:r>
                      <a:endParaRPr lang="en-US" sz="1200" dirty="0"/>
                    </a:p>
                  </a:txBody>
                  <a:tcPr/>
                </a:tc>
                <a:tc>
                  <a:txBody>
                    <a:bodyPr/>
                    <a:lstStyle/>
                    <a:p>
                      <a:pPr algn="ctr"/>
                      <a:r>
                        <a:rPr lang="en-US" sz="1200" dirty="0" smtClean="0"/>
                        <a:t>153.85</a:t>
                      </a:r>
                      <a:endParaRPr lang="en-US" sz="1200" dirty="0"/>
                    </a:p>
                  </a:txBody>
                  <a:tcPr/>
                </a:tc>
                <a:tc>
                  <a:txBody>
                    <a:bodyPr/>
                    <a:lstStyle/>
                    <a:p>
                      <a:pPr algn="ctr"/>
                      <a:r>
                        <a:rPr lang="en-US" sz="1200" dirty="0" smtClean="0"/>
                        <a:t>7,200.00</a:t>
                      </a:r>
                      <a:endParaRPr lang="en-US" sz="1200" dirty="0"/>
                    </a:p>
                  </a:txBody>
                  <a:tcPr/>
                </a:tc>
                <a:tc>
                  <a:txBody>
                    <a:bodyPr/>
                    <a:lstStyle/>
                    <a:p>
                      <a:pPr algn="ctr"/>
                      <a:r>
                        <a:rPr lang="en-US" sz="1200" dirty="0" smtClean="0"/>
                        <a:t>8,800.00</a:t>
                      </a:r>
                      <a:endParaRPr lang="en-US" sz="1200" dirty="0"/>
                    </a:p>
                  </a:txBody>
                  <a:tcPr/>
                </a:tc>
              </a:tr>
              <a:tr h="685800">
                <a:tc>
                  <a:txBody>
                    <a:bodyPr/>
                    <a:lstStyle/>
                    <a:p>
                      <a:endParaRPr lang="en-US" dirty="0"/>
                    </a:p>
                  </a:txBody>
                  <a:tcPr/>
                </a:tc>
                <a:tc>
                  <a:txBody>
                    <a:bodyPr/>
                    <a:lstStyle/>
                    <a:p>
                      <a:r>
                        <a:rPr lang="en-US" sz="1200" dirty="0" smtClean="0"/>
                        <a:t>Computers</a:t>
                      </a:r>
                      <a:endParaRPr lang="en-US" sz="1200" dirty="0"/>
                    </a:p>
                  </a:txBody>
                  <a:tcPr/>
                </a:tc>
                <a:tc>
                  <a:txBody>
                    <a:bodyPr/>
                    <a:lstStyle/>
                    <a:p>
                      <a:pPr algn="ctr"/>
                      <a:r>
                        <a:rPr lang="en-US" sz="1200" dirty="0" smtClean="0"/>
                        <a:t>2,700.00</a:t>
                      </a:r>
                      <a:endParaRPr lang="en-US" sz="1200" dirty="0"/>
                    </a:p>
                  </a:txBody>
                  <a:tcPr/>
                </a:tc>
                <a:tc>
                  <a:txBody>
                    <a:bodyPr/>
                    <a:lstStyle/>
                    <a:p>
                      <a:pPr algn="ctr"/>
                      <a:r>
                        <a:rPr lang="en-US" sz="1200" dirty="0" smtClean="0"/>
                        <a:t>225.00</a:t>
                      </a:r>
                      <a:endParaRPr lang="en-US" sz="1200" dirty="0"/>
                    </a:p>
                  </a:txBody>
                  <a:tcPr/>
                </a:tc>
                <a:tc>
                  <a:txBody>
                    <a:bodyPr/>
                    <a:lstStyle/>
                    <a:p>
                      <a:pPr algn="ctr"/>
                      <a:r>
                        <a:rPr lang="en-US" sz="1200" dirty="0" smtClean="0"/>
                        <a:t>51.92</a:t>
                      </a:r>
                      <a:endParaRPr lang="en-US" sz="1200" dirty="0"/>
                    </a:p>
                  </a:txBody>
                  <a:tcPr/>
                </a:tc>
                <a:tc>
                  <a:txBody>
                    <a:bodyPr/>
                    <a:lstStyle/>
                    <a:p>
                      <a:pPr algn="ctr"/>
                      <a:r>
                        <a:rPr lang="en-US" sz="1200" dirty="0" smtClean="0"/>
                        <a:t>2,430.00</a:t>
                      </a:r>
                      <a:endParaRPr lang="en-US" sz="1200" dirty="0"/>
                    </a:p>
                  </a:txBody>
                  <a:tcPr/>
                </a:tc>
                <a:tc>
                  <a:txBody>
                    <a:bodyPr/>
                    <a:lstStyle/>
                    <a:p>
                      <a:pPr algn="ctr"/>
                      <a:r>
                        <a:rPr lang="en-US" sz="1200" dirty="0" smtClean="0"/>
                        <a:t>2,970.00</a:t>
                      </a:r>
                      <a:endParaRPr lang="en-US" sz="1200" dirty="0"/>
                    </a:p>
                  </a:txBody>
                  <a:tcPr/>
                </a:tc>
              </a:tr>
              <a:tr h="685800">
                <a:tc>
                  <a:txBody>
                    <a:bodyPr/>
                    <a:lstStyle/>
                    <a:p>
                      <a:endParaRPr lang="en-US" dirty="0"/>
                    </a:p>
                  </a:txBody>
                  <a:tcPr/>
                </a:tc>
                <a:tc>
                  <a:txBody>
                    <a:bodyPr/>
                    <a:lstStyle/>
                    <a:p>
                      <a:r>
                        <a:rPr lang="en-US" sz="1200" dirty="0" smtClean="0"/>
                        <a:t>Instruments</a:t>
                      </a:r>
                      <a:endParaRPr lang="en-US" sz="1200" dirty="0"/>
                    </a:p>
                  </a:txBody>
                  <a:tcPr/>
                </a:tc>
                <a:tc>
                  <a:txBody>
                    <a:bodyPr/>
                    <a:lstStyle/>
                    <a:p>
                      <a:pPr algn="ctr"/>
                      <a:r>
                        <a:rPr lang="en-US" sz="1200" dirty="0" smtClean="0"/>
                        <a:t>1,200.00</a:t>
                      </a:r>
                      <a:endParaRPr lang="en-US" sz="1200" dirty="0"/>
                    </a:p>
                  </a:txBody>
                  <a:tcPr/>
                </a:tc>
                <a:tc>
                  <a:txBody>
                    <a:bodyPr/>
                    <a:lstStyle/>
                    <a:p>
                      <a:pPr algn="ctr"/>
                      <a:r>
                        <a:rPr lang="en-US" sz="1200" dirty="0" smtClean="0"/>
                        <a:t>100.00</a:t>
                      </a:r>
                      <a:endParaRPr lang="en-US" sz="1200" dirty="0"/>
                    </a:p>
                  </a:txBody>
                  <a:tcPr/>
                </a:tc>
                <a:tc>
                  <a:txBody>
                    <a:bodyPr/>
                    <a:lstStyle/>
                    <a:p>
                      <a:pPr algn="ctr"/>
                      <a:r>
                        <a:rPr lang="en-US" sz="1200" dirty="0" smtClean="0"/>
                        <a:t>23.08</a:t>
                      </a:r>
                      <a:endParaRPr lang="en-US" sz="1200" dirty="0"/>
                    </a:p>
                  </a:txBody>
                  <a:tcPr/>
                </a:tc>
                <a:tc>
                  <a:txBody>
                    <a:bodyPr/>
                    <a:lstStyle/>
                    <a:p>
                      <a:pPr algn="ctr"/>
                      <a:r>
                        <a:rPr lang="en-US" sz="1200" dirty="0" smtClean="0"/>
                        <a:t>1,080.00</a:t>
                      </a:r>
                      <a:endParaRPr lang="en-US" sz="1200" dirty="0"/>
                    </a:p>
                  </a:txBody>
                  <a:tcPr/>
                </a:tc>
                <a:tc>
                  <a:txBody>
                    <a:bodyPr/>
                    <a:lstStyle/>
                    <a:p>
                      <a:pPr algn="ctr"/>
                      <a:r>
                        <a:rPr lang="en-US" sz="1200" dirty="0" smtClean="0"/>
                        <a:t>1,320.00</a:t>
                      </a:r>
                      <a:endParaRPr lang="en-US" sz="1200" dirty="0"/>
                    </a:p>
                  </a:txBody>
                  <a:tcPr/>
                </a:tc>
              </a:tr>
              <a:tr h="685800">
                <a:tc>
                  <a:txBody>
                    <a:bodyPr/>
                    <a:lstStyle/>
                    <a:p>
                      <a:endParaRPr lang="en-US" sz="1200" dirty="0" smtClean="0"/>
                    </a:p>
                    <a:p>
                      <a:endParaRPr lang="en-US" sz="1200" dirty="0" smtClean="0"/>
                    </a:p>
                    <a:p>
                      <a:r>
                        <a:rPr lang="en-US" sz="1200" dirty="0" smtClean="0"/>
                        <a:t>Total</a:t>
                      </a:r>
                      <a:endParaRPr lang="en-US" sz="1200" dirty="0"/>
                    </a:p>
                  </a:txBody>
                  <a:tcPr/>
                </a:tc>
                <a:tc>
                  <a:txBody>
                    <a:bodyPr/>
                    <a:lstStyle/>
                    <a:p>
                      <a:r>
                        <a:rPr lang="en-US" sz="1200" dirty="0" smtClean="0"/>
                        <a:t>Appliances</a:t>
                      </a:r>
                    </a:p>
                    <a:p>
                      <a:endParaRPr lang="en-US" sz="1200" dirty="0" smtClean="0"/>
                    </a:p>
                    <a:p>
                      <a:endParaRPr lang="en-US" sz="1200" dirty="0"/>
                    </a:p>
                  </a:txBody>
                  <a:tcPr/>
                </a:tc>
                <a:tc>
                  <a:txBody>
                    <a:bodyPr/>
                    <a:lstStyle/>
                    <a:p>
                      <a:pPr algn="ctr"/>
                      <a:r>
                        <a:rPr lang="en-US" sz="1200" dirty="0" smtClean="0"/>
                        <a:t>1,000.00</a:t>
                      </a:r>
                    </a:p>
                    <a:p>
                      <a:pPr algn="ctr"/>
                      <a:endParaRPr lang="en-US" sz="1200" dirty="0" smtClean="0"/>
                    </a:p>
                    <a:p>
                      <a:pPr algn="ctr"/>
                      <a:r>
                        <a:rPr lang="en-US" sz="1200" dirty="0" smtClean="0"/>
                        <a:t>21,200.00</a:t>
                      </a:r>
                      <a:endParaRPr lang="en-US" sz="1200" dirty="0"/>
                    </a:p>
                  </a:txBody>
                  <a:tcPr/>
                </a:tc>
                <a:tc>
                  <a:txBody>
                    <a:bodyPr/>
                    <a:lstStyle/>
                    <a:p>
                      <a:pPr algn="ctr"/>
                      <a:r>
                        <a:rPr lang="en-US" sz="1200" dirty="0" smtClean="0"/>
                        <a:t>83.33</a:t>
                      </a:r>
                    </a:p>
                    <a:p>
                      <a:pPr algn="ctr"/>
                      <a:endParaRPr lang="en-US" sz="1200" dirty="0" smtClean="0"/>
                    </a:p>
                    <a:p>
                      <a:pPr algn="ctr"/>
                      <a:r>
                        <a:rPr lang="en-US" sz="1200" dirty="0" smtClean="0"/>
                        <a:t>1,491.67</a:t>
                      </a:r>
                    </a:p>
                  </a:txBody>
                  <a:tcPr/>
                </a:tc>
                <a:tc>
                  <a:txBody>
                    <a:bodyPr/>
                    <a:lstStyle/>
                    <a:p>
                      <a:pPr algn="ctr"/>
                      <a:r>
                        <a:rPr lang="en-US" sz="1200" dirty="0" smtClean="0"/>
                        <a:t>19.23</a:t>
                      </a:r>
                    </a:p>
                    <a:p>
                      <a:pPr algn="ctr"/>
                      <a:endParaRPr lang="en-US" sz="1200" dirty="0" smtClean="0"/>
                    </a:p>
                    <a:p>
                      <a:pPr algn="ctr"/>
                      <a:r>
                        <a:rPr lang="en-US" sz="1200" dirty="0" smtClean="0"/>
                        <a:t>344.23</a:t>
                      </a:r>
                      <a:endParaRPr lang="en-US" sz="1200" dirty="0"/>
                    </a:p>
                  </a:txBody>
                  <a:tcPr/>
                </a:tc>
                <a:tc>
                  <a:txBody>
                    <a:bodyPr/>
                    <a:lstStyle/>
                    <a:p>
                      <a:pPr algn="ctr"/>
                      <a:r>
                        <a:rPr lang="en-US" sz="1200" dirty="0" smtClean="0"/>
                        <a:t>900.00</a:t>
                      </a:r>
                    </a:p>
                    <a:p>
                      <a:pPr algn="ctr"/>
                      <a:endParaRPr lang="en-US" sz="1200" dirty="0" smtClean="0"/>
                    </a:p>
                    <a:p>
                      <a:pPr algn="ctr"/>
                      <a:r>
                        <a:rPr lang="en-US" sz="1200" dirty="0" smtClean="0"/>
                        <a:t>16,110.00</a:t>
                      </a:r>
                      <a:endParaRPr lang="en-US" sz="1200" dirty="0"/>
                    </a:p>
                  </a:txBody>
                  <a:tcPr/>
                </a:tc>
                <a:tc>
                  <a:txBody>
                    <a:bodyPr/>
                    <a:lstStyle/>
                    <a:p>
                      <a:pPr algn="ctr"/>
                      <a:r>
                        <a:rPr lang="en-US" sz="1200" dirty="0" smtClean="0"/>
                        <a:t>1,100.00</a:t>
                      </a:r>
                    </a:p>
                    <a:p>
                      <a:pPr algn="ctr"/>
                      <a:endParaRPr lang="en-US" sz="1200" dirty="0" smtClean="0"/>
                    </a:p>
                    <a:p>
                      <a:pPr algn="ctr"/>
                      <a:r>
                        <a:rPr lang="en-US" sz="1200" dirty="0" smtClean="0"/>
                        <a:t>19,690.00</a:t>
                      </a:r>
                      <a:endParaRPr lang="en-US" sz="1200" dirty="0"/>
                    </a:p>
                  </a:txBody>
                  <a:tcPr/>
                </a:tc>
              </a:tr>
              <a:tr h="685800">
                <a:tc>
                  <a:txBody>
                    <a:bodyPr/>
                    <a:lstStyle/>
                    <a:p>
                      <a:endParaRPr lang="en-US" sz="1200" b="1" dirty="0" smtClean="0"/>
                    </a:p>
                    <a:p>
                      <a:r>
                        <a:rPr lang="en-US" sz="1400" b="1" dirty="0" smtClean="0"/>
                        <a:t>Total Expenses</a:t>
                      </a:r>
                      <a:endParaRPr lang="en-US" sz="1400" b="1" dirty="0"/>
                    </a:p>
                  </a:txBody>
                  <a:tcPr/>
                </a:tc>
                <a:tc>
                  <a:txBody>
                    <a:bodyPr/>
                    <a:lstStyle/>
                    <a:p>
                      <a:endParaRPr lang="en-US" dirty="0" smtClean="0"/>
                    </a:p>
                    <a:p>
                      <a:endParaRPr lang="en-US" sz="1200" dirty="0"/>
                    </a:p>
                  </a:txBody>
                  <a:tcPr/>
                </a:tc>
                <a:tc>
                  <a:txBody>
                    <a:bodyPr/>
                    <a:lstStyle/>
                    <a:p>
                      <a:pPr algn="ctr"/>
                      <a:endParaRPr lang="en-US" sz="1400" b="1" dirty="0" smtClean="0"/>
                    </a:p>
                    <a:p>
                      <a:pPr algn="ctr"/>
                      <a:r>
                        <a:rPr lang="en-US" sz="1400" b="1" dirty="0" smtClean="0"/>
                        <a:t>375,170.00</a:t>
                      </a:r>
                      <a:endParaRPr lang="en-US" sz="1400" b="1" dirty="0"/>
                    </a:p>
                  </a:txBody>
                  <a:tcPr/>
                </a:tc>
                <a:tc>
                  <a:txBody>
                    <a:bodyPr/>
                    <a:lstStyle/>
                    <a:p>
                      <a:pPr algn="ctr"/>
                      <a:endParaRPr lang="en-US" sz="1400" b="1" dirty="0" smtClean="0"/>
                    </a:p>
                    <a:p>
                      <a:pPr algn="ctr"/>
                      <a:r>
                        <a:rPr lang="en-US" sz="1400" b="1" dirty="0" smtClean="0"/>
                        <a:t>31,014.17</a:t>
                      </a:r>
                      <a:endParaRPr lang="en-US" sz="1400" b="1" dirty="0"/>
                    </a:p>
                  </a:txBody>
                  <a:tcPr/>
                </a:tc>
                <a:tc>
                  <a:txBody>
                    <a:bodyPr/>
                    <a:lstStyle/>
                    <a:p>
                      <a:pPr algn="ctr"/>
                      <a:endParaRPr lang="en-US" sz="1400" b="1" dirty="0" smtClean="0"/>
                    </a:p>
                    <a:p>
                      <a:pPr algn="ctr"/>
                      <a:r>
                        <a:rPr lang="en-US" sz="1400" b="1" dirty="0" smtClean="0"/>
                        <a:t>10,157.12</a:t>
                      </a:r>
                      <a:endParaRPr lang="en-US" sz="1400" b="1" dirty="0"/>
                    </a:p>
                  </a:txBody>
                  <a:tcPr/>
                </a:tc>
                <a:tc>
                  <a:txBody>
                    <a:bodyPr/>
                    <a:lstStyle/>
                    <a:p>
                      <a:pPr algn="ctr"/>
                      <a:endParaRPr lang="en-US" sz="1400" b="1" dirty="0" smtClean="0"/>
                    </a:p>
                    <a:p>
                      <a:pPr algn="ctr"/>
                      <a:r>
                        <a:rPr lang="en-US" sz="1400" b="1" dirty="0" smtClean="0"/>
                        <a:t>348,453.00</a:t>
                      </a:r>
                      <a:endParaRPr lang="en-US" sz="1400" b="1" dirty="0"/>
                    </a:p>
                  </a:txBody>
                  <a:tcPr/>
                </a:tc>
                <a:tc>
                  <a:txBody>
                    <a:bodyPr/>
                    <a:lstStyle/>
                    <a:p>
                      <a:pPr algn="ctr"/>
                      <a:endParaRPr lang="en-US" sz="1400" b="1" dirty="0" smtClean="0"/>
                    </a:p>
                    <a:p>
                      <a:pPr algn="ctr"/>
                      <a:r>
                        <a:rPr lang="en-US" sz="1400" b="1" dirty="0" smtClean="0"/>
                        <a:t>425,887.00</a:t>
                      </a:r>
                      <a:endParaRPr lang="en-US" sz="1400" b="1" dirty="0"/>
                    </a:p>
                  </a:txBody>
                  <a:tcPr/>
                </a:tc>
              </a:tr>
            </a:tbl>
          </a:graphicData>
        </a:graphic>
      </p:graphicFrame>
    </p:spTree>
    <p:extLst>
      <p:ext uri="{BB962C8B-B14F-4D97-AF65-F5344CB8AC3E}">
        <p14:creationId xmlns:p14="http://schemas.microsoft.com/office/powerpoint/2010/main" val="1030718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1" y="406999"/>
            <a:ext cx="9404723" cy="45719"/>
          </a:xfrm>
        </p:spPr>
        <p:txBody>
          <a:bodyPr>
            <a:normAutofit fontScale="90000"/>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723255"/>
              </p:ext>
            </p:extLst>
          </p:nvPr>
        </p:nvGraphicFramePr>
        <p:xfrm>
          <a:off x="0" y="0"/>
          <a:ext cx="12192000" cy="6903720"/>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685800">
                <a:tc>
                  <a:txBody>
                    <a:bodyPr/>
                    <a:lstStyle/>
                    <a:p>
                      <a:r>
                        <a:rPr lang="en-US" sz="1400" dirty="0" smtClean="0"/>
                        <a:t>Personnel</a:t>
                      </a:r>
                      <a:r>
                        <a:rPr lang="en-US" sz="1400" baseline="0" dirty="0" smtClean="0"/>
                        <a:t> Budget:</a:t>
                      </a:r>
                    </a:p>
                    <a:p>
                      <a:r>
                        <a:rPr lang="en-US" sz="1400" baseline="0" dirty="0" smtClean="0"/>
                        <a:t>Salary</a:t>
                      </a:r>
                      <a:endParaRPr lang="en-US" sz="1400"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685800">
                <a:tc>
                  <a:txBody>
                    <a:bodyPr/>
                    <a:lstStyle/>
                    <a:p>
                      <a:r>
                        <a:rPr lang="en-US" sz="1400" dirty="0" smtClean="0"/>
                        <a:t>Salary Workers</a:t>
                      </a:r>
                      <a:endParaRPr lang="en-US" sz="1400" dirty="0"/>
                    </a:p>
                  </a:txBody>
                  <a:tcPr/>
                </a:tc>
                <a:tc>
                  <a:txBody>
                    <a:bodyPr/>
                    <a:lstStyle/>
                    <a:p>
                      <a:pPr algn="ctr"/>
                      <a:r>
                        <a:rPr lang="en-US" sz="1400" dirty="0" smtClean="0"/>
                        <a:t>Monthly $</a:t>
                      </a:r>
                      <a:endParaRPr lang="en-US" sz="1400" dirty="0"/>
                    </a:p>
                  </a:txBody>
                  <a:tcPr/>
                </a:tc>
                <a:tc>
                  <a:txBody>
                    <a:bodyPr/>
                    <a:lstStyle/>
                    <a:p>
                      <a:pPr algn="ctr"/>
                      <a:r>
                        <a:rPr lang="en-US" sz="1400" dirty="0" smtClean="0"/>
                        <a:t>Annual</a:t>
                      </a:r>
                      <a:r>
                        <a:rPr lang="en-US" sz="1400" baseline="0" dirty="0" smtClean="0"/>
                        <a:t> Salary $</a:t>
                      </a:r>
                      <a:endParaRPr lang="en-US" sz="1400" dirty="0"/>
                    </a:p>
                  </a:txBody>
                  <a:tcPr/>
                </a:tc>
                <a:tc>
                  <a:txBody>
                    <a:bodyPr/>
                    <a:lstStyle/>
                    <a:p>
                      <a:pPr algn="ctr"/>
                      <a:r>
                        <a:rPr lang="en-US" sz="1400" dirty="0" smtClean="0"/>
                        <a:t>Number of Employed</a:t>
                      </a:r>
                      <a:endParaRPr lang="en-US" sz="1400" dirty="0"/>
                    </a:p>
                  </a:txBody>
                  <a:tcPr/>
                </a:tc>
                <a:tc>
                  <a:txBody>
                    <a:bodyPr/>
                    <a:lstStyle/>
                    <a:p>
                      <a:pPr algn="ctr"/>
                      <a:r>
                        <a:rPr lang="en-US" sz="1400" smtClean="0"/>
                        <a:t>Annual Total $</a:t>
                      </a:r>
                      <a:endParaRPr lang="en-US" sz="1400" dirty="0"/>
                    </a:p>
                  </a:txBody>
                  <a:tcPr/>
                </a:tc>
              </a:tr>
              <a:tr h="685800">
                <a:tc>
                  <a:txBody>
                    <a:bodyPr/>
                    <a:lstStyle/>
                    <a:p>
                      <a:r>
                        <a:rPr lang="en-US" sz="1400" dirty="0" smtClean="0"/>
                        <a:t>CEO</a:t>
                      </a:r>
                      <a:endParaRPr lang="en-US" sz="1400" dirty="0"/>
                    </a:p>
                  </a:txBody>
                  <a:tcPr/>
                </a:tc>
                <a:tc>
                  <a:txBody>
                    <a:bodyPr/>
                    <a:lstStyle/>
                    <a:p>
                      <a:pPr algn="ctr"/>
                      <a:r>
                        <a:rPr lang="en-US" sz="1400" dirty="0" smtClean="0"/>
                        <a:t>8,333.33</a:t>
                      </a:r>
                      <a:endParaRPr lang="en-US" sz="1400" dirty="0"/>
                    </a:p>
                  </a:txBody>
                  <a:tcPr/>
                </a:tc>
                <a:tc>
                  <a:txBody>
                    <a:bodyPr/>
                    <a:lstStyle/>
                    <a:p>
                      <a:pPr algn="ctr"/>
                      <a:r>
                        <a:rPr lang="en-US" sz="1400" dirty="0" smtClean="0"/>
                        <a:t>100,000.00</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100,000.00</a:t>
                      </a:r>
                      <a:endParaRPr lang="en-US" sz="1400" dirty="0"/>
                    </a:p>
                  </a:txBody>
                  <a:tcPr/>
                </a:tc>
              </a:tr>
              <a:tr h="685800">
                <a:tc>
                  <a:txBody>
                    <a:bodyPr/>
                    <a:lstStyle/>
                    <a:p>
                      <a:r>
                        <a:rPr lang="en-US" sz="1400" dirty="0" smtClean="0"/>
                        <a:t>Business Manager/</a:t>
                      </a:r>
                    </a:p>
                    <a:p>
                      <a:r>
                        <a:rPr lang="en-US" sz="1400" dirty="0" smtClean="0"/>
                        <a:t>Accountant</a:t>
                      </a:r>
                      <a:endParaRPr lang="en-US" sz="1400" dirty="0"/>
                    </a:p>
                  </a:txBody>
                  <a:tcPr/>
                </a:tc>
                <a:tc>
                  <a:txBody>
                    <a:bodyPr/>
                    <a:lstStyle/>
                    <a:p>
                      <a:pPr algn="ctr"/>
                      <a:r>
                        <a:rPr lang="en-US" sz="1400" dirty="0" smtClean="0"/>
                        <a:t>5,833.33</a:t>
                      </a:r>
                      <a:endParaRPr lang="en-US" sz="1400" dirty="0"/>
                    </a:p>
                  </a:txBody>
                  <a:tcPr/>
                </a:tc>
                <a:tc>
                  <a:txBody>
                    <a:bodyPr/>
                    <a:lstStyle/>
                    <a:p>
                      <a:pPr algn="ctr"/>
                      <a:r>
                        <a:rPr lang="en-US" sz="1400" dirty="0" smtClean="0"/>
                        <a:t>70,000.00</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70,000.00</a:t>
                      </a:r>
                      <a:endParaRPr lang="en-US" sz="1400" dirty="0"/>
                    </a:p>
                  </a:txBody>
                  <a:tcPr/>
                </a:tc>
              </a:tr>
              <a:tr h="685800">
                <a:tc>
                  <a:txBody>
                    <a:bodyPr/>
                    <a:lstStyle/>
                    <a:p>
                      <a:r>
                        <a:rPr lang="en-US" sz="1400" dirty="0" smtClean="0"/>
                        <a:t>Environmental</a:t>
                      </a:r>
                      <a:r>
                        <a:rPr lang="en-US" sz="1400" baseline="0" dirty="0" smtClean="0"/>
                        <a:t> Supervisor/Support Services</a:t>
                      </a:r>
                      <a:endParaRPr lang="en-US" sz="1400" dirty="0"/>
                    </a:p>
                  </a:txBody>
                  <a:tcPr/>
                </a:tc>
                <a:tc>
                  <a:txBody>
                    <a:bodyPr/>
                    <a:lstStyle/>
                    <a:p>
                      <a:pPr algn="ctr"/>
                      <a:r>
                        <a:rPr lang="en-US" sz="1400" dirty="0" smtClean="0"/>
                        <a:t>5,833.33</a:t>
                      </a:r>
                      <a:endParaRPr lang="en-US" sz="1400" dirty="0"/>
                    </a:p>
                  </a:txBody>
                  <a:tcPr/>
                </a:tc>
                <a:tc>
                  <a:txBody>
                    <a:bodyPr/>
                    <a:lstStyle/>
                    <a:p>
                      <a:pPr algn="ctr"/>
                      <a:r>
                        <a:rPr lang="en-US" sz="1400" dirty="0" smtClean="0"/>
                        <a:t>70,000.00</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70,000.00</a:t>
                      </a:r>
                      <a:endParaRPr lang="en-US" sz="1400" dirty="0"/>
                    </a:p>
                  </a:txBody>
                  <a:tcPr/>
                </a:tc>
              </a:tr>
              <a:tr h="685800">
                <a:tc>
                  <a:txBody>
                    <a:bodyPr/>
                    <a:lstStyle/>
                    <a:p>
                      <a:r>
                        <a:rPr lang="en-US" sz="1400" dirty="0" smtClean="0"/>
                        <a:t>Program Director</a:t>
                      </a:r>
                    </a:p>
                    <a:p>
                      <a:r>
                        <a:rPr lang="en-US" sz="1400" dirty="0" smtClean="0"/>
                        <a:t>Case Manager</a:t>
                      </a:r>
                    </a:p>
                    <a:p>
                      <a:r>
                        <a:rPr lang="en-US" sz="1400" dirty="0" smtClean="0"/>
                        <a:t>House Resident Manager</a:t>
                      </a:r>
                      <a:endParaRPr lang="en-US" sz="1400" dirty="0"/>
                    </a:p>
                  </a:txBody>
                  <a:tcPr/>
                </a:tc>
                <a:tc>
                  <a:txBody>
                    <a:bodyPr/>
                    <a:lstStyle/>
                    <a:p>
                      <a:pPr algn="ctr"/>
                      <a:r>
                        <a:rPr lang="en-US" sz="1400" dirty="0" smtClean="0"/>
                        <a:t>6,250.00</a:t>
                      </a:r>
                    </a:p>
                    <a:p>
                      <a:pPr algn="ctr"/>
                      <a:r>
                        <a:rPr lang="en-US" sz="1400" dirty="0" smtClean="0"/>
                        <a:t>6,250.00</a:t>
                      </a:r>
                    </a:p>
                    <a:p>
                      <a:pPr algn="ctr"/>
                      <a:r>
                        <a:rPr lang="en-US" sz="1400" dirty="0" smtClean="0"/>
                        <a:t>6,250.00</a:t>
                      </a:r>
                      <a:endParaRPr lang="en-US" sz="1400" dirty="0"/>
                    </a:p>
                  </a:txBody>
                  <a:tcPr/>
                </a:tc>
                <a:tc>
                  <a:txBody>
                    <a:bodyPr/>
                    <a:lstStyle/>
                    <a:p>
                      <a:pPr algn="ctr"/>
                      <a:r>
                        <a:rPr lang="en-US" sz="1400" dirty="0" smtClean="0"/>
                        <a:t>75,000.00</a:t>
                      </a:r>
                    </a:p>
                    <a:p>
                      <a:pPr algn="ctr"/>
                      <a:r>
                        <a:rPr lang="en-US" sz="1400" dirty="0" smtClean="0"/>
                        <a:t>75,000.00</a:t>
                      </a:r>
                    </a:p>
                    <a:p>
                      <a:pPr algn="ctr"/>
                      <a:r>
                        <a:rPr lang="en-US" sz="1400" dirty="0" smtClean="0"/>
                        <a:t>75,000.00</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225,000.00</a:t>
                      </a:r>
                      <a:endParaRPr lang="en-US" sz="1400" dirty="0"/>
                    </a:p>
                  </a:txBody>
                  <a:tcPr/>
                </a:tc>
              </a:tr>
              <a:tr h="685800">
                <a:tc>
                  <a:txBody>
                    <a:bodyPr/>
                    <a:lstStyle/>
                    <a:p>
                      <a:r>
                        <a:rPr lang="en-US" sz="1400" dirty="0" smtClean="0"/>
                        <a:t>Psychiatric Director</a:t>
                      </a:r>
                      <a:endParaRPr lang="en-US" sz="1400" dirty="0"/>
                    </a:p>
                  </a:txBody>
                  <a:tcPr/>
                </a:tc>
                <a:tc>
                  <a:txBody>
                    <a:bodyPr/>
                    <a:lstStyle/>
                    <a:p>
                      <a:pPr algn="ctr"/>
                      <a:r>
                        <a:rPr lang="en-US" sz="1400" dirty="0" smtClean="0"/>
                        <a:t>7,500.00</a:t>
                      </a:r>
                      <a:endParaRPr lang="en-US" sz="1400" dirty="0"/>
                    </a:p>
                  </a:txBody>
                  <a:tcPr/>
                </a:tc>
                <a:tc>
                  <a:txBody>
                    <a:bodyPr/>
                    <a:lstStyle/>
                    <a:p>
                      <a:pPr algn="ctr"/>
                      <a:r>
                        <a:rPr lang="en-US" sz="1400" dirty="0" smtClean="0"/>
                        <a:t>90,000.00</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90,000.00</a:t>
                      </a:r>
                      <a:endParaRPr lang="en-US" sz="1400" dirty="0"/>
                    </a:p>
                  </a:txBody>
                  <a:tcPr/>
                </a:tc>
              </a:tr>
              <a:tr h="685800">
                <a:tc>
                  <a:txBody>
                    <a:bodyPr/>
                    <a:lstStyle/>
                    <a:p>
                      <a:r>
                        <a:rPr lang="en-US" sz="1400" dirty="0" smtClean="0"/>
                        <a:t>Total Salaries</a:t>
                      </a:r>
                      <a:endParaRPr lang="en-US" sz="1400" dirty="0"/>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a:p>
                  </a:txBody>
                  <a:tcPr/>
                </a:tc>
                <a:tc>
                  <a:txBody>
                    <a:bodyPr/>
                    <a:lstStyle/>
                    <a:p>
                      <a:pPr algn="ctr"/>
                      <a:r>
                        <a:rPr lang="en-US" sz="1400" dirty="0" smtClean="0"/>
                        <a:t>555,000.00</a:t>
                      </a:r>
                      <a:endParaRPr lang="en-US" sz="1400" dirty="0"/>
                    </a:p>
                  </a:txBody>
                  <a:tcPr/>
                </a:tc>
              </a:tr>
              <a:tr h="685800">
                <a:tc>
                  <a:txBody>
                    <a:bodyPr/>
                    <a:lstStyle/>
                    <a:p>
                      <a:r>
                        <a:rPr lang="en-US" sz="1400" dirty="0" smtClean="0"/>
                        <a:t>Allowed</a:t>
                      </a:r>
                      <a:r>
                        <a:rPr lang="en-US" sz="1400" baseline="0" dirty="0" smtClean="0"/>
                        <a:t> Total Salaries and Wages</a:t>
                      </a:r>
                      <a:endParaRPr lang="en-US" sz="1400" dirty="0"/>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a:p>
                  </a:txBody>
                  <a:tcPr/>
                </a:tc>
                <a:tc>
                  <a:txBody>
                    <a:bodyPr/>
                    <a:lstStyle/>
                    <a:p>
                      <a:pPr algn="ctr"/>
                      <a:r>
                        <a:rPr lang="en-US" sz="1400" dirty="0" smtClean="0"/>
                        <a:t>1,966,080.00</a:t>
                      </a:r>
                      <a:endParaRPr lang="en-US" sz="1400" dirty="0"/>
                    </a:p>
                  </a:txBody>
                  <a:tcPr/>
                </a:tc>
              </a:tr>
              <a:tr h="6858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073357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1" y="211015"/>
            <a:ext cx="9404723" cy="241703"/>
          </a:xfrm>
        </p:spPr>
        <p:txBody>
          <a:bodyPr>
            <a:normAutofit fontScale="90000"/>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289110"/>
              </p:ext>
            </p:extLst>
          </p:nvPr>
        </p:nvGraphicFramePr>
        <p:xfrm>
          <a:off x="0" y="211015"/>
          <a:ext cx="12192000" cy="4621598"/>
        </p:xfrm>
        <a:graphic>
          <a:graphicData uri="http://schemas.openxmlformats.org/drawingml/2006/table">
            <a:tbl>
              <a:tblPr firstRow="1" bandRow="1">
                <a:tableStyleId>{5C22544A-7EE6-4342-B048-85BDC9FD1C3A}</a:tableStyleId>
              </a:tblPr>
              <a:tblGrid>
                <a:gridCol w="2032000"/>
                <a:gridCol w="2032000"/>
                <a:gridCol w="1961662"/>
                <a:gridCol w="2102338"/>
                <a:gridCol w="2032000"/>
                <a:gridCol w="2032000"/>
              </a:tblGrid>
              <a:tr h="393534">
                <a:tc>
                  <a:txBody>
                    <a:bodyPr/>
                    <a:lstStyle/>
                    <a:p>
                      <a:pPr algn="ctr"/>
                      <a:r>
                        <a:rPr lang="en-US" dirty="0" smtClean="0"/>
                        <a:t> </a:t>
                      </a:r>
                      <a:r>
                        <a:rPr lang="en-US" sz="2000" dirty="0" smtClean="0"/>
                        <a:t>Personnel</a:t>
                      </a:r>
                      <a:r>
                        <a:rPr lang="en-US" sz="2000" baseline="0" dirty="0" smtClean="0"/>
                        <a:t> Budget</a:t>
                      </a:r>
                      <a:endParaRPr lang="en-US" sz="2000" dirty="0"/>
                    </a:p>
                  </a:txBody>
                  <a:tcPr/>
                </a:tc>
                <a:tc>
                  <a:txBody>
                    <a:bodyPr/>
                    <a:lstStyle/>
                    <a:p>
                      <a:pPr algn="ctr"/>
                      <a:r>
                        <a:rPr lang="en-US" sz="1400" dirty="0" smtClean="0"/>
                        <a:t>Hourly $</a:t>
                      </a:r>
                      <a:endParaRPr lang="en-US" sz="1400" dirty="0"/>
                    </a:p>
                  </a:txBody>
                  <a:tcPr/>
                </a:tc>
                <a:tc>
                  <a:txBody>
                    <a:bodyPr/>
                    <a:lstStyle/>
                    <a:p>
                      <a:pPr algn="ctr"/>
                      <a:r>
                        <a:rPr lang="en-US" sz="1400" dirty="0" smtClean="0"/>
                        <a:t>Weekly $</a:t>
                      </a:r>
                      <a:endParaRPr lang="en-US" sz="1400" dirty="0"/>
                    </a:p>
                  </a:txBody>
                  <a:tcPr/>
                </a:tc>
                <a:tc>
                  <a:txBody>
                    <a:bodyPr/>
                    <a:lstStyle/>
                    <a:p>
                      <a:pPr algn="ctr"/>
                      <a:r>
                        <a:rPr lang="en-US" sz="1400" dirty="0" smtClean="0"/>
                        <a:t>Annually $</a:t>
                      </a:r>
                    </a:p>
                    <a:p>
                      <a:pPr algn="ctr"/>
                      <a:endParaRPr lang="en-US" sz="1400" dirty="0"/>
                    </a:p>
                  </a:txBody>
                  <a:tcPr/>
                </a:tc>
                <a:tc>
                  <a:txBody>
                    <a:bodyPr/>
                    <a:lstStyle/>
                    <a:p>
                      <a:pPr algn="ctr"/>
                      <a:r>
                        <a:rPr lang="en-US" sz="1400" dirty="0" smtClean="0"/>
                        <a:t>Hired</a:t>
                      </a:r>
                      <a:endParaRPr lang="en-US" sz="1400" dirty="0"/>
                    </a:p>
                  </a:txBody>
                  <a:tcPr/>
                </a:tc>
                <a:tc>
                  <a:txBody>
                    <a:bodyPr/>
                    <a:lstStyle/>
                    <a:p>
                      <a:pPr algn="ctr"/>
                      <a:r>
                        <a:rPr lang="en-US" sz="1400" dirty="0" smtClean="0"/>
                        <a:t>Annual Total $</a:t>
                      </a:r>
                      <a:endParaRPr lang="en-US" sz="1400" dirty="0"/>
                    </a:p>
                  </a:txBody>
                  <a:tcPr/>
                </a:tc>
              </a:tr>
              <a:tr h="394216">
                <a:tc>
                  <a:txBody>
                    <a:bodyPr/>
                    <a:lstStyle/>
                    <a:p>
                      <a:pPr algn="l"/>
                      <a:r>
                        <a:rPr lang="en-US" sz="1400" dirty="0" smtClean="0"/>
                        <a:t>LPN</a:t>
                      </a:r>
                      <a:endParaRPr lang="en-US" sz="1400" dirty="0"/>
                    </a:p>
                  </a:txBody>
                  <a:tcPr/>
                </a:tc>
                <a:tc>
                  <a:txBody>
                    <a:bodyPr/>
                    <a:lstStyle/>
                    <a:p>
                      <a:pPr algn="ctr"/>
                      <a:r>
                        <a:rPr lang="en-US" sz="1400" dirty="0" smtClean="0"/>
                        <a:t>23.00</a:t>
                      </a:r>
                      <a:endParaRPr lang="en-US" sz="1400" dirty="0"/>
                    </a:p>
                  </a:txBody>
                  <a:tcPr/>
                </a:tc>
                <a:tc>
                  <a:txBody>
                    <a:bodyPr/>
                    <a:lstStyle/>
                    <a:p>
                      <a:pPr algn="ctr"/>
                      <a:r>
                        <a:rPr lang="en-US" sz="1400" dirty="0" smtClean="0"/>
                        <a:t>920.00</a:t>
                      </a:r>
                      <a:endParaRPr lang="en-US" sz="1400" dirty="0"/>
                    </a:p>
                  </a:txBody>
                  <a:tcPr/>
                </a:tc>
                <a:tc>
                  <a:txBody>
                    <a:bodyPr/>
                    <a:lstStyle/>
                    <a:p>
                      <a:pPr algn="ctr"/>
                      <a:r>
                        <a:rPr lang="en-US" sz="1400" dirty="0" smtClean="0"/>
                        <a:t>47,840.00</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143520.00</a:t>
                      </a:r>
                      <a:endParaRPr lang="en-US" sz="1400" dirty="0"/>
                    </a:p>
                  </a:txBody>
                  <a:tcPr/>
                </a:tc>
              </a:tr>
              <a:tr h="394216">
                <a:tc>
                  <a:txBody>
                    <a:bodyPr/>
                    <a:lstStyle/>
                    <a:p>
                      <a:r>
                        <a:rPr lang="en-US" sz="1400" dirty="0" smtClean="0"/>
                        <a:t>House Keeper</a:t>
                      </a:r>
                      <a:endParaRPr lang="en-US" sz="1400" dirty="0"/>
                    </a:p>
                  </a:txBody>
                  <a:tcPr/>
                </a:tc>
                <a:tc>
                  <a:txBody>
                    <a:bodyPr/>
                    <a:lstStyle/>
                    <a:p>
                      <a:pPr algn="ctr"/>
                      <a:r>
                        <a:rPr lang="en-US" sz="1400" dirty="0" smtClean="0"/>
                        <a:t>15.00</a:t>
                      </a:r>
                      <a:endParaRPr lang="en-US" sz="1400" dirty="0"/>
                    </a:p>
                  </a:txBody>
                  <a:tcPr/>
                </a:tc>
                <a:tc>
                  <a:txBody>
                    <a:bodyPr/>
                    <a:lstStyle/>
                    <a:p>
                      <a:pPr algn="ctr"/>
                      <a:r>
                        <a:rPr lang="en-US" sz="1400" dirty="0" smtClean="0"/>
                        <a:t>600.00</a:t>
                      </a:r>
                      <a:endParaRPr lang="en-US" sz="1400" dirty="0"/>
                    </a:p>
                  </a:txBody>
                  <a:tcPr/>
                </a:tc>
                <a:tc>
                  <a:txBody>
                    <a:bodyPr/>
                    <a:lstStyle/>
                    <a:p>
                      <a:pPr algn="ctr"/>
                      <a:r>
                        <a:rPr lang="en-US" sz="1400" dirty="0" smtClean="0"/>
                        <a:t>31,200.00</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31,200.00</a:t>
                      </a:r>
                      <a:endParaRPr lang="en-US" sz="1400" dirty="0"/>
                    </a:p>
                  </a:txBody>
                  <a:tcPr/>
                </a:tc>
              </a:tr>
              <a:tr h="394216">
                <a:tc>
                  <a:txBody>
                    <a:bodyPr/>
                    <a:lstStyle/>
                    <a:p>
                      <a:r>
                        <a:rPr lang="en-US" sz="1400" dirty="0" smtClean="0"/>
                        <a:t>Cook</a:t>
                      </a:r>
                      <a:endParaRPr lang="en-US" sz="1400" dirty="0"/>
                    </a:p>
                  </a:txBody>
                  <a:tcPr/>
                </a:tc>
                <a:tc>
                  <a:txBody>
                    <a:bodyPr/>
                    <a:lstStyle/>
                    <a:p>
                      <a:pPr algn="ctr"/>
                      <a:r>
                        <a:rPr lang="en-US" sz="1400" dirty="0" smtClean="0"/>
                        <a:t>18.00</a:t>
                      </a:r>
                      <a:endParaRPr lang="en-US" sz="1400" dirty="0"/>
                    </a:p>
                  </a:txBody>
                  <a:tcPr/>
                </a:tc>
                <a:tc>
                  <a:txBody>
                    <a:bodyPr/>
                    <a:lstStyle/>
                    <a:p>
                      <a:pPr algn="ctr"/>
                      <a:r>
                        <a:rPr lang="en-US" sz="1400" dirty="0" smtClean="0"/>
                        <a:t>720.00</a:t>
                      </a:r>
                      <a:endParaRPr lang="en-US" sz="1400" dirty="0"/>
                    </a:p>
                  </a:txBody>
                  <a:tcPr/>
                </a:tc>
                <a:tc>
                  <a:txBody>
                    <a:bodyPr/>
                    <a:lstStyle/>
                    <a:p>
                      <a:pPr algn="ctr"/>
                      <a:r>
                        <a:rPr lang="en-US" sz="1400" dirty="0" smtClean="0"/>
                        <a:t>37,440.00</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37,440</a:t>
                      </a:r>
                      <a:endParaRPr lang="en-US" sz="1400" dirty="0"/>
                    </a:p>
                  </a:txBody>
                  <a:tcPr/>
                </a:tc>
              </a:tr>
              <a:tr h="394216">
                <a:tc>
                  <a:txBody>
                    <a:bodyPr/>
                    <a:lstStyle/>
                    <a:p>
                      <a:r>
                        <a:rPr lang="en-US" sz="1400" dirty="0" smtClean="0"/>
                        <a:t>Driver</a:t>
                      </a:r>
                      <a:endParaRPr lang="en-US" sz="1400" dirty="0"/>
                    </a:p>
                  </a:txBody>
                  <a:tcPr/>
                </a:tc>
                <a:tc>
                  <a:txBody>
                    <a:bodyPr/>
                    <a:lstStyle/>
                    <a:p>
                      <a:pPr algn="ctr"/>
                      <a:r>
                        <a:rPr lang="en-US" sz="1400" dirty="0" smtClean="0"/>
                        <a:t>15.00</a:t>
                      </a:r>
                      <a:endParaRPr lang="en-US" sz="1400" dirty="0"/>
                    </a:p>
                  </a:txBody>
                  <a:tcPr/>
                </a:tc>
                <a:tc>
                  <a:txBody>
                    <a:bodyPr/>
                    <a:lstStyle/>
                    <a:p>
                      <a:pPr algn="ctr"/>
                      <a:r>
                        <a:rPr lang="en-US" sz="1400" dirty="0" smtClean="0"/>
                        <a:t>600.00</a:t>
                      </a:r>
                      <a:endParaRPr lang="en-US" sz="1400" dirty="0"/>
                    </a:p>
                  </a:txBody>
                  <a:tcPr/>
                </a:tc>
                <a:tc>
                  <a:txBody>
                    <a:bodyPr/>
                    <a:lstStyle/>
                    <a:p>
                      <a:pPr algn="ctr"/>
                      <a:r>
                        <a:rPr lang="en-US" sz="1400" dirty="0" smtClean="0"/>
                        <a:t>31,200.00</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31,200</a:t>
                      </a:r>
                      <a:endParaRPr lang="en-US" sz="1400" dirty="0"/>
                    </a:p>
                  </a:txBody>
                  <a:tcPr/>
                </a:tc>
              </a:tr>
              <a:tr h="394216">
                <a:tc>
                  <a:txBody>
                    <a:bodyPr/>
                    <a:lstStyle/>
                    <a:p>
                      <a:r>
                        <a:rPr lang="en-US" sz="1400" dirty="0" smtClean="0"/>
                        <a:t>Security</a:t>
                      </a:r>
                      <a:endParaRPr lang="en-US" sz="1400" dirty="0"/>
                    </a:p>
                  </a:txBody>
                  <a:tcPr/>
                </a:tc>
                <a:tc>
                  <a:txBody>
                    <a:bodyPr/>
                    <a:lstStyle/>
                    <a:p>
                      <a:pPr algn="ctr"/>
                      <a:r>
                        <a:rPr lang="en-US" sz="1400" dirty="0" smtClean="0"/>
                        <a:t>15.00</a:t>
                      </a:r>
                      <a:endParaRPr lang="en-US" sz="1400" dirty="0"/>
                    </a:p>
                  </a:txBody>
                  <a:tcPr/>
                </a:tc>
                <a:tc>
                  <a:txBody>
                    <a:bodyPr/>
                    <a:lstStyle/>
                    <a:p>
                      <a:pPr algn="ctr"/>
                      <a:r>
                        <a:rPr lang="en-US" sz="1400" dirty="0" smtClean="0"/>
                        <a:t>600.00</a:t>
                      </a:r>
                      <a:endParaRPr lang="en-US" sz="1400" dirty="0"/>
                    </a:p>
                  </a:txBody>
                  <a:tcPr/>
                </a:tc>
                <a:tc>
                  <a:txBody>
                    <a:bodyPr/>
                    <a:lstStyle/>
                    <a:p>
                      <a:pPr algn="ctr"/>
                      <a:r>
                        <a:rPr lang="en-US" sz="1400" dirty="0" smtClean="0"/>
                        <a:t>31,200</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62,400</a:t>
                      </a:r>
                      <a:endParaRPr lang="en-US" sz="1400" dirty="0"/>
                    </a:p>
                  </a:txBody>
                  <a:tcPr/>
                </a:tc>
              </a:tr>
              <a:tr h="550822">
                <a:tc>
                  <a:txBody>
                    <a:bodyPr/>
                    <a:lstStyle/>
                    <a:p>
                      <a:r>
                        <a:rPr lang="en-US" sz="1400" dirty="0" smtClean="0"/>
                        <a:t>Recreational Therapist</a:t>
                      </a:r>
                      <a:endParaRPr lang="en-US" sz="1400" dirty="0"/>
                    </a:p>
                  </a:txBody>
                  <a:tcPr/>
                </a:tc>
                <a:tc>
                  <a:txBody>
                    <a:bodyPr/>
                    <a:lstStyle/>
                    <a:p>
                      <a:pPr algn="ctr"/>
                      <a:r>
                        <a:rPr lang="en-US" sz="1400" dirty="0" smtClean="0"/>
                        <a:t>23.00</a:t>
                      </a:r>
                      <a:endParaRPr lang="en-US" sz="1400" dirty="0"/>
                    </a:p>
                  </a:txBody>
                  <a:tcPr/>
                </a:tc>
                <a:tc>
                  <a:txBody>
                    <a:bodyPr/>
                    <a:lstStyle/>
                    <a:p>
                      <a:pPr algn="ctr"/>
                      <a:r>
                        <a:rPr lang="en-US" sz="1400" dirty="0" smtClean="0"/>
                        <a:t>920.00</a:t>
                      </a:r>
                      <a:endParaRPr lang="en-US" sz="1400" dirty="0"/>
                    </a:p>
                  </a:txBody>
                  <a:tcPr/>
                </a:tc>
                <a:tc>
                  <a:txBody>
                    <a:bodyPr/>
                    <a:lstStyle/>
                    <a:p>
                      <a:pPr algn="ctr"/>
                      <a:r>
                        <a:rPr lang="en-US" sz="1400" dirty="0" smtClean="0"/>
                        <a:t>47,840.00</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143,520</a:t>
                      </a:r>
                      <a:endParaRPr lang="en-US" sz="1400" dirty="0"/>
                    </a:p>
                  </a:txBody>
                  <a:tcPr/>
                </a:tc>
              </a:tr>
              <a:tr h="394216">
                <a:tc>
                  <a:txBody>
                    <a:bodyPr/>
                    <a:lstStyle/>
                    <a:p>
                      <a:r>
                        <a:rPr lang="en-US" sz="1400" dirty="0" smtClean="0"/>
                        <a:t>Psychotherapist</a:t>
                      </a:r>
                      <a:endParaRPr lang="en-US" sz="1400" dirty="0"/>
                    </a:p>
                  </a:txBody>
                  <a:tcPr/>
                </a:tc>
                <a:tc>
                  <a:txBody>
                    <a:bodyPr/>
                    <a:lstStyle/>
                    <a:p>
                      <a:pPr algn="ctr"/>
                      <a:r>
                        <a:rPr lang="en-US" sz="1400" dirty="0" smtClean="0"/>
                        <a:t>35.00</a:t>
                      </a:r>
                      <a:endParaRPr lang="en-US" sz="1400" dirty="0"/>
                    </a:p>
                  </a:txBody>
                  <a:tcPr/>
                </a:tc>
                <a:tc>
                  <a:txBody>
                    <a:bodyPr/>
                    <a:lstStyle/>
                    <a:p>
                      <a:pPr algn="ctr"/>
                      <a:r>
                        <a:rPr lang="en-US" sz="1400" dirty="0" smtClean="0"/>
                        <a:t>350.00</a:t>
                      </a:r>
                      <a:endParaRPr lang="en-US" sz="1400" dirty="0"/>
                    </a:p>
                  </a:txBody>
                  <a:tcPr/>
                </a:tc>
                <a:tc>
                  <a:txBody>
                    <a:bodyPr/>
                    <a:lstStyle/>
                    <a:p>
                      <a:pPr algn="ctr"/>
                      <a:r>
                        <a:rPr lang="en-US" sz="1400" dirty="0" smtClean="0"/>
                        <a:t>18,200.00</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93,600.00</a:t>
                      </a:r>
                      <a:endParaRPr lang="en-US" sz="1400" dirty="0"/>
                    </a:p>
                  </a:txBody>
                  <a:tcPr/>
                </a:tc>
              </a:tr>
              <a:tr h="1004440">
                <a:tc>
                  <a:txBody>
                    <a:bodyPr/>
                    <a:lstStyle/>
                    <a:p>
                      <a:r>
                        <a:rPr lang="en-US" sz="1400" dirty="0" smtClean="0"/>
                        <a:t>Mental</a:t>
                      </a:r>
                      <a:r>
                        <a:rPr lang="en-US" sz="1400" baseline="0" dirty="0" smtClean="0"/>
                        <a:t> Health Workers</a:t>
                      </a:r>
                    </a:p>
                    <a:p>
                      <a:endParaRPr lang="en-US" sz="1400" baseline="0" dirty="0" smtClean="0"/>
                    </a:p>
                    <a:p>
                      <a:r>
                        <a:rPr lang="en-US" sz="1400" b="1" baseline="0" dirty="0" smtClean="0"/>
                        <a:t>Total Wages</a:t>
                      </a:r>
                      <a:endParaRPr lang="en-US" sz="1400" b="1" dirty="0"/>
                    </a:p>
                  </a:txBody>
                  <a:tcPr/>
                </a:tc>
                <a:tc>
                  <a:txBody>
                    <a:bodyPr/>
                    <a:lstStyle/>
                    <a:p>
                      <a:pPr algn="ctr"/>
                      <a:r>
                        <a:rPr lang="en-US" sz="1400" dirty="0" smtClean="0"/>
                        <a:t>15.00</a:t>
                      </a:r>
                    </a:p>
                    <a:p>
                      <a:pPr algn="ctr"/>
                      <a:endParaRPr lang="en-US" sz="1400" dirty="0" smtClean="0"/>
                    </a:p>
                    <a:p>
                      <a:pPr algn="ctr"/>
                      <a:endParaRPr lang="en-US" sz="1400" dirty="0"/>
                    </a:p>
                  </a:txBody>
                  <a:tcPr/>
                </a:tc>
                <a:tc>
                  <a:txBody>
                    <a:bodyPr/>
                    <a:lstStyle/>
                    <a:p>
                      <a:pPr algn="ctr"/>
                      <a:r>
                        <a:rPr lang="en-US" sz="1400" dirty="0" smtClean="0"/>
                        <a:t>600.00</a:t>
                      </a:r>
                      <a:endParaRPr lang="en-US" sz="1400" dirty="0"/>
                    </a:p>
                  </a:txBody>
                  <a:tcPr/>
                </a:tc>
                <a:tc>
                  <a:txBody>
                    <a:bodyPr/>
                    <a:lstStyle/>
                    <a:p>
                      <a:pPr algn="ctr"/>
                      <a:r>
                        <a:rPr lang="en-US" sz="1400" dirty="0" smtClean="0"/>
                        <a:t>31,200.00</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63,600.00</a:t>
                      </a:r>
                    </a:p>
                    <a:p>
                      <a:pPr algn="ctr"/>
                      <a:endParaRPr lang="en-US" sz="1400" dirty="0" smtClean="0"/>
                    </a:p>
                    <a:p>
                      <a:pPr algn="ctr"/>
                      <a:endParaRPr lang="en-US" sz="1400" dirty="0" smtClean="0"/>
                    </a:p>
                    <a:p>
                      <a:pPr algn="ctr"/>
                      <a:r>
                        <a:rPr lang="en-US" sz="1400" b="1" dirty="0" smtClean="0"/>
                        <a:t>561,080</a:t>
                      </a:r>
                      <a:endParaRPr lang="en-US" sz="1400" b="1" dirty="0"/>
                    </a:p>
                  </a:txBody>
                  <a:tcPr/>
                </a:tc>
              </a:tr>
            </a:tbl>
          </a:graphicData>
        </a:graphic>
      </p:graphicFrame>
    </p:spTree>
    <p:extLst>
      <p:ext uri="{BB962C8B-B14F-4D97-AF65-F5344CB8AC3E}">
        <p14:creationId xmlns:p14="http://schemas.microsoft.com/office/powerpoint/2010/main" val="1053943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60267"/>
          </a:xfrm>
        </p:spPr>
        <p:txBody>
          <a:bodyPr/>
          <a:lstStyle/>
          <a:p>
            <a:pPr algn="ctr"/>
            <a:r>
              <a:rPr lang="en-US" b="1" dirty="0" smtClean="0"/>
              <a:t>Income and Expenditure Statement</a:t>
            </a:r>
            <a:endParaRPr lang="en-US" b="1" dirty="0"/>
          </a:p>
        </p:txBody>
      </p:sp>
      <p:sp>
        <p:nvSpPr>
          <p:cNvPr id="3" name="Content Placeholder 2"/>
          <p:cNvSpPr>
            <a:spLocks noGrp="1"/>
          </p:cNvSpPr>
          <p:nvPr>
            <p:ph idx="1"/>
          </p:nvPr>
        </p:nvSpPr>
        <p:spPr>
          <a:xfrm>
            <a:off x="1103312" y="1160586"/>
            <a:ext cx="8946541" cy="5087814"/>
          </a:xfrm>
        </p:spPr>
        <p:txBody>
          <a:bodyPr>
            <a:normAutofit fontScale="92500" lnSpcReduction="20000"/>
          </a:bodyPr>
          <a:lstStyle/>
          <a:p>
            <a:r>
              <a:rPr lang="en-US" dirty="0" smtClean="0"/>
              <a:t>Income</a:t>
            </a:r>
          </a:p>
          <a:p>
            <a:r>
              <a:rPr lang="en-US" dirty="0" smtClean="0"/>
              <a:t>Medicaid</a:t>
            </a:r>
          </a:p>
          <a:p>
            <a:r>
              <a:rPr lang="en-US" dirty="0" smtClean="0"/>
              <a:t>Donations</a:t>
            </a:r>
          </a:p>
          <a:p>
            <a:r>
              <a:rPr lang="en-US" dirty="0" smtClean="0"/>
              <a:t>Others</a:t>
            </a:r>
          </a:p>
          <a:p>
            <a:endParaRPr lang="en-US" dirty="0"/>
          </a:p>
          <a:p>
            <a:pPr marL="0" indent="0">
              <a:buNone/>
            </a:pPr>
            <a:r>
              <a:rPr lang="en-US" dirty="0" smtClean="0"/>
              <a:t>Expenditure/Expenses</a:t>
            </a:r>
          </a:p>
          <a:p>
            <a:pPr marL="0" indent="0">
              <a:buNone/>
            </a:pPr>
            <a:r>
              <a:rPr lang="en-US" dirty="0"/>
              <a:t>	</a:t>
            </a:r>
            <a:r>
              <a:rPr lang="en-US" dirty="0" smtClean="0"/>
              <a:t>	Operational Expenses					$375,170.00</a:t>
            </a:r>
          </a:p>
          <a:p>
            <a:pPr marL="0" indent="0">
              <a:buNone/>
            </a:pPr>
            <a:r>
              <a:rPr lang="en-US" dirty="0"/>
              <a:t>	</a:t>
            </a:r>
            <a:r>
              <a:rPr lang="en-US" dirty="0" smtClean="0"/>
              <a:t>	Expenditure (fixed assets)				$179,000.00</a:t>
            </a:r>
          </a:p>
          <a:p>
            <a:pPr marL="0" indent="0">
              <a:buNone/>
            </a:pPr>
            <a:r>
              <a:rPr lang="en-US" dirty="0"/>
              <a:t>	</a:t>
            </a:r>
            <a:r>
              <a:rPr lang="en-US" dirty="0" smtClean="0"/>
              <a:t>	Salaries and Wages					$1,116,080.00</a:t>
            </a:r>
          </a:p>
          <a:p>
            <a:pPr marL="0" indent="0">
              <a:buNone/>
            </a:pPr>
            <a:r>
              <a:rPr lang="en-US" dirty="0" smtClean="0"/>
              <a:t>Projected Expenditure Year 1					$1,670,250.00</a:t>
            </a:r>
          </a:p>
          <a:p>
            <a:pPr marL="0" indent="0">
              <a:buNone/>
            </a:pPr>
            <a:endParaRPr lang="en-US" dirty="0"/>
          </a:p>
          <a:p>
            <a:pPr marL="0" indent="0">
              <a:buNone/>
            </a:pPr>
            <a:r>
              <a:rPr lang="en-US" sz="1200" dirty="0" smtClean="0"/>
              <a:t>Real Base Pricing</a:t>
            </a:r>
            <a:endParaRPr lang="en-US" sz="1200" dirty="0"/>
          </a:p>
          <a:p>
            <a:pPr marL="0" indent="0">
              <a:buNone/>
            </a:pPr>
            <a:endParaRPr lang="en-US" dirty="0"/>
          </a:p>
        </p:txBody>
      </p:sp>
    </p:spTree>
    <p:extLst>
      <p:ext uri="{BB962C8B-B14F-4D97-AF65-F5344CB8AC3E}">
        <p14:creationId xmlns:p14="http://schemas.microsoft.com/office/powerpoint/2010/main" val="1244352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46111" y="406999"/>
            <a:ext cx="9404723" cy="45719"/>
          </a:xfrm>
        </p:spPr>
        <p:txBody>
          <a:bodyPr>
            <a:normAutofit fontScale="90000"/>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0164191"/>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7963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00944"/>
          </a:xfrm>
        </p:spPr>
        <p:txBody>
          <a:bodyPr/>
          <a:lstStyle/>
          <a:p>
            <a:r>
              <a:rPr lang="en-US" b="1" dirty="0" smtClean="0"/>
              <a:t>OTHA Funds Flow Statement</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9588390"/>
              </p:ext>
            </p:extLst>
          </p:nvPr>
        </p:nvGraphicFramePr>
        <p:xfrm>
          <a:off x="280988" y="1208088"/>
          <a:ext cx="11547475" cy="3784600"/>
        </p:xfrm>
        <a:graphic>
          <a:graphicData uri="http://schemas.openxmlformats.org/drawingml/2006/table">
            <a:tbl>
              <a:tblPr firstRow="1" bandRow="1">
                <a:tableStyleId>{5C22544A-7EE6-4342-B048-85BDC9FD1C3A}</a:tableStyleId>
              </a:tblPr>
              <a:tblGrid>
                <a:gridCol w="2309495"/>
                <a:gridCol w="2309495"/>
                <a:gridCol w="2309495"/>
                <a:gridCol w="2309495"/>
                <a:gridCol w="2309495"/>
              </a:tblGrid>
              <a:tr h="370840">
                <a:tc>
                  <a:txBody>
                    <a:bodyPr/>
                    <a:lstStyle/>
                    <a:p>
                      <a:r>
                        <a:rPr lang="en-US" dirty="0" smtClean="0"/>
                        <a:t>Income Statement</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Income:</a:t>
                      </a:r>
                      <a:endParaRPr lang="en-US" dirty="0"/>
                    </a:p>
                  </a:txBody>
                  <a:tcPr/>
                </a:tc>
                <a:tc>
                  <a:txBody>
                    <a:bodyPr/>
                    <a:lstStyle/>
                    <a:p>
                      <a:endParaRPr lang="en-US" dirty="0"/>
                    </a:p>
                  </a:txBody>
                  <a:tcPr/>
                </a:tc>
                <a:tc>
                  <a:txBody>
                    <a:bodyPr/>
                    <a:lstStyle/>
                    <a:p>
                      <a:endParaRPr lang="en-US" dirty="0" smtClean="0"/>
                    </a:p>
                    <a:p>
                      <a:endParaRPr lang="en-US" dirty="0" smtClean="0"/>
                    </a:p>
                    <a:p>
                      <a:endParaRPr lang="en-US" dirty="0" smtClean="0"/>
                    </a:p>
                    <a:p>
                      <a:r>
                        <a:rPr lang="en-US" dirty="0" smtClean="0"/>
                        <a:t>Minimum Occupancy</a:t>
                      </a:r>
                      <a:endParaRPr lang="en-US" dirty="0"/>
                    </a:p>
                  </a:txBody>
                  <a:tcPr/>
                </a:tc>
                <a:tc>
                  <a:txBody>
                    <a:bodyPr/>
                    <a:lstStyle/>
                    <a:p>
                      <a:endParaRPr lang="en-US" dirty="0" smtClean="0"/>
                    </a:p>
                    <a:p>
                      <a:endParaRPr lang="en-US" dirty="0" smtClean="0"/>
                    </a:p>
                    <a:p>
                      <a:r>
                        <a:rPr lang="en-US" dirty="0" smtClean="0"/>
                        <a:t>Monthly Income</a:t>
                      </a:r>
                      <a:endParaRPr lang="en-US" dirty="0"/>
                    </a:p>
                  </a:txBody>
                  <a:tcPr/>
                </a:tc>
                <a:tc>
                  <a:txBody>
                    <a:bodyPr/>
                    <a:lstStyle/>
                    <a:p>
                      <a:endParaRPr lang="en-US" dirty="0" smtClean="0"/>
                    </a:p>
                    <a:p>
                      <a:endParaRPr lang="en-US" dirty="0" smtClean="0"/>
                    </a:p>
                    <a:p>
                      <a:endParaRPr lang="en-US" dirty="0" smtClean="0"/>
                    </a:p>
                    <a:p>
                      <a:r>
                        <a:rPr lang="en-US" dirty="0" smtClean="0"/>
                        <a:t>Maximum Occupancy</a:t>
                      </a:r>
                      <a:endParaRPr lang="en-US" dirty="0"/>
                    </a:p>
                  </a:txBody>
                  <a:tcPr/>
                </a:tc>
              </a:tr>
              <a:tr h="370840">
                <a:tc>
                  <a:txBody>
                    <a:bodyPr/>
                    <a:lstStyle/>
                    <a:p>
                      <a:endParaRPr lang="en-US" dirty="0"/>
                    </a:p>
                  </a:txBody>
                  <a:tcPr/>
                </a:tc>
                <a:tc>
                  <a:txBody>
                    <a:bodyPr/>
                    <a:lstStyle/>
                    <a:p>
                      <a:r>
                        <a:rPr lang="en-US" dirty="0" smtClean="0"/>
                        <a:t>Medicaid</a:t>
                      </a:r>
                      <a:endParaRPr lang="en-US" dirty="0"/>
                    </a:p>
                  </a:txBody>
                  <a:tcPr/>
                </a:tc>
                <a:tc>
                  <a:txBody>
                    <a:bodyPr/>
                    <a:lstStyle/>
                    <a:p>
                      <a:r>
                        <a:rPr lang="en-US" dirty="0" smtClean="0"/>
                        <a:t>$331,200.00</a:t>
                      </a:r>
                      <a:endParaRPr lang="en-US" dirty="0"/>
                    </a:p>
                  </a:txBody>
                  <a:tcPr/>
                </a:tc>
                <a:tc>
                  <a:txBody>
                    <a:bodyPr/>
                    <a:lstStyle/>
                    <a:p>
                      <a:endParaRPr lang="en-US"/>
                    </a:p>
                  </a:txBody>
                  <a:tcPr/>
                </a:tc>
                <a:tc>
                  <a:txBody>
                    <a:bodyPr/>
                    <a:lstStyle/>
                    <a:p>
                      <a:r>
                        <a:rPr lang="en-US" dirty="0" smtClean="0"/>
                        <a:t>$496,800.00</a:t>
                      </a:r>
                      <a:endParaRPr lang="en-US" dirty="0"/>
                    </a:p>
                  </a:txBody>
                  <a:tcPr/>
                </a:tc>
              </a:tr>
              <a:tr h="370840">
                <a:tc>
                  <a:txBody>
                    <a:bodyPr/>
                    <a:lstStyle/>
                    <a:p>
                      <a:endParaRPr lang="en-US"/>
                    </a:p>
                  </a:txBody>
                  <a:tcPr/>
                </a:tc>
                <a:tc>
                  <a:txBody>
                    <a:bodyPr/>
                    <a:lstStyle/>
                    <a:p>
                      <a:r>
                        <a:rPr lang="en-US" dirty="0" smtClean="0"/>
                        <a:t>Donations/Grants</a:t>
                      </a:r>
                      <a:endParaRPr lang="en-US" dirty="0"/>
                    </a:p>
                  </a:txBody>
                  <a:tcPr/>
                </a:tc>
                <a:tc>
                  <a:txBody>
                    <a:bodyPr/>
                    <a:lstStyle/>
                    <a:p>
                      <a:r>
                        <a:rPr lang="en-US" dirty="0" smtClean="0"/>
                        <a:t>$94,687.00</a:t>
                      </a:r>
                      <a:endParaRPr lang="en-US" dirty="0"/>
                    </a:p>
                  </a:txBody>
                  <a:tcPr/>
                </a:tc>
                <a:tc>
                  <a:txBody>
                    <a:bodyPr/>
                    <a:lstStyle/>
                    <a:p>
                      <a:endParaRPr lang="en-US"/>
                    </a:p>
                  </a:txBody>
                  <a:tcPr/>
                </a:tc>
                <a:tc>
                  <a:txBody>
                    <a:bodyPr/>
                    <a:lstStyle/>
                    <a:p>
                      <a:r>
                        <a:rPr lang="en-US" dirty="0" smtClean="0"/>
                        <a:t>$70,913.00</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Annual Income</a:t>
                      </a:r>
                      <a:endParaRPr lang="en-US" dirty="0"/>
                    </a:p>
                  </a:txBody>
                  <a:tcPr/>
                </a:tc>
                <a:tc>
                  <a:txBody>
                    <a:bodyPr/>
                    <a:lstStyle/>
                    <a:p>
                      <a:endParaRPr lang="en-US" dirty="0"/>
                    </a:p>
                  </a:txBody>
                  <a:tcPr/>
                </a:tc>
              </a:tr>
              <a:tr h="370840">
                <a:tc>
                  <a:txBody>
                    <a:bodyPr/>
                    <a:lstStyle/>
                    <a:p>
                      <a:endParaRPr lang="en-US"/>
                    </a:p>
                  </a:txBody>
                  <a:tcPr/>
                </a:tc>
                <a:tc>
                  <a:txBody>
                    <a:bodyPr/>
                    <a:lstStyle/>
                    <a:p>
                      <a:r>
                        <a:rPr lang="en-US" dirty="0" smtClean="0"/>
                        <a:t>Medicaid</a:t>
                      </a:r>
                      <a:endParaRPr lang="en-US" dirty="0"/>
                    </a:p>
                  </a:txBody>
                  <a:tcPr/>
                </a:tc>
                <a:tc>
                  <a:txBody>
                    <a:bodyPr/>
                    <a:lstStyle/>
                    <a:p>
                      <a:r>
                        <a:rPr lang="en-US" dirty="0" smtClean="0"/>
                        <a:t>3,974,400.00</a:t>
                      </a:r>
                      <a:endParaRPr lang="en-US" dirty="0"/>
                    </a:p>
                  </a:txBody>
                  <a:tcPr/>
                </a:tc>
                <a:tc>
                  <a:txBody>
                    <a:bodyPr/>
                    <a:lstStyle/>
                    <a:p>
                      <a:endParaRPr lang="en-US"/>
                    </a:p>
                  </a:txBody>
                  <a:tcPr/>
                </a:tc>
                <a:tc>
                  <a:txBody>
                    <a:bodyPr/>
                    <a:lstStyle/>
                    <a:p>
                      <a:r>
                        <a:rPr lang="en-US" dirty="0" smtClean="0"/>
                        <a:t>5,961,600.00</a:t>
                      </a:r>
                      <a:endParaRPr lang="en-US" dirty="0"/>
                    </a:p>
                  </a:txBody>
                  <a:tcPr/>
                </a:tc>
              </a:tr>
              <a:tr h="370840">
                <a:tc>
                  <a:txBody>
                    <a:bodyPr/>
                    <a:lstStyle/>
                    <a:p>
                      <a:endParaRPr lang="en-US"/>
                    </a:p>
                  </a:txBody>
                  <a:tcPr/>
                </a:tc>
                <a:tc>
                  <a:txBody>
                    <a:bodyPr/>
                    <a:lstStyle/>
                    <a:p>
                      <a:r>
                        <a:rPr lang="en-US" dirty="0" smtClean="0"/>
                        <a:t>Donations/Grants</a:t>
                      </a:r>
                      <a:endParaRPr lang="en-US" dirty="0"/>
                    </a:p>
                  </a:txBody>
                  <a:tcPr/>
                </a:tc>
                <a:tc>
                  <a:txBody>
                    <a:bodyPr/>
                    <a:lstStyle/>
                    <a:p>
                      <a:r>
                        <a:rPr lang="en-US" dirty="0" smtClean="0"/>
                        <a:t>1,136,244.00</a:t>
                      </a:r>
                      <a:endParaRPr lang="en-US" dirty="0"/>
                    </a:p>
                  </a:txBody>
                  <a:tcPr/>
                </a:tc>
                <a:tc>
                  <a:txBody>
                    <a:bodyPr/>
                    <a:lstStyle/>
                    <a:p>
                      <a:endParaRPr lang="en-US"/>
                    </a:p>
                  </a:txBody>
                  <a:tcPr/>
                </a:tc>
                <a:tc>
                  <a:txBody>
                    <a:bodyPr/>
                    <a:lstStyle/>
                    <a:p>
                      <a:r>
                        <a:rPr lang="en-US" smtClean="0"/>
                        <a:t>850,956.00</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454420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0"/>
            <a:ext cx="9404723" cy="1200150"/>
          </a:xfrm>
        </p:spPr>
        <p:txBody>
          <a:bodyPr>
            <a:normAutofit fontScale="90000"/>
          </a:bodyPr>
          <a:lstStyle/>
          <a:p>
            <a:pPr algn="ctr"/>
            <a:r>
              <a:rPr lang="en-US" sz="3800" b="1" u="sng" dirty="0"/>
              <a:t>Oasis Transitional Home</a:t>
            </a:r>
            <a:r>
              <a:rPr lang="en-US" sz="3800" b="1" dirty="0"/>
              <a:t/>
            </a:r>
            <a:br>
              <a:rPr lang="en-US" sz="3800" b="1" dirty="0"/>
            </a:br>
            <a:r>
              <a:rPr lang="en-US" sz="3800" b="1" dirty="0"/>
              <a:t>New Staff Orientation</a:t>
            </a:r>
          </a:p>
        </p:txBody>
      </p:sp>
      <p:pic>
        <p:nvPicPr>
          <p:cNvPr id="4" name="Content Placeholder 3" descr="image1..NEW STAFF.png"/>
          <p:cNvPicPr>
            <a:picLocks noGrp="1" noChangeAspect="1"/>
          </p:cNvPicPr>
          <p:nvPr>
            <p:ph idx="1"/>
          </p:nvPr>
        </p:nvPicPr>
        <p:blipFill>
          <a:blip r:embed="rId2" cstate="print"/>
          <a:stretch>
            <a:fillRect/>
          </a:stretch>
        </p:blipFill>
        <p:spPr>
          <a:xfrm>
            <a:off x="3884083" y="2557463"/>
            <a:ext cx="4423833" cy="3317875"/>
          </a:xfrm>
          <a:effectLst>
            <a:glow rad="63500">
              <a:schemeClr val="accent3">
                <a:satMod val="175000"/>
                <a:alpha val="40000"/>
              </a:schemeClr>
            </a:glow>
          </a:effectLst>
        </p:spPr>
      </p:pic>
    </p:spTree>
    <p:extLst>
      <p:ext uri="{BB962C8B-B14F-4D97-AF65-F5344CB8AC3E}">
        <p14:creationId xmlns:p14="http://schemas.microsoft.com/office/powerpoint/2010/main" val="1160492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Current </a:t>
            </a:r>
            <a:r>
              <a:rPr lang="en-US" b="1" dirty="0" smtClean="0"/>
              <a:t>Staff:</a:t>
            </a:r>
            <a:br>
              <a:rPr lang="en-US" b="1" dirty="0" smtClean="0"/>
            </a:br>
            <a:r>
              <a:rPr lang="en-US" b="1" dirty="0" smtClean="0"/>
              <a:t>Development</a:t>
            </a:r>
            <a:r>
              <a:rPr lang="en-US" sz="4400" b="1" dirty="0" smtClean="0">
                <a:solidFill>
                  <a:srgbClr val="0070C0"/>
                </a:solidFill>
              </a:rPr>
              <a:t> </a:t>
            </a:r>
            <a:r>
              <a:rPr lang="en-US" b="1" dirty="0"/>
              <a:t>and</a:t>
            </a:r>
            <a:r>
              <a:rPr lang="en-US" sz="4400" b="1" dirty="0">
                <a:solidFill>
                  <a:srgbClr val="0070C0"/>
                </a:solidFill>
              </a:rPr>
              <a:t> </a:t>
            </a:r>
            <a:r>
              <a:rPr lang="en-US" b="1" dirty="0"/>
              <a:t>Training</a:t>
            </a:r>
          </a:p>
        </p:txBody>
      </p:sp>
      <p:sp>
        <p:nvSpPr>
          <p:cNvPr id="3" name="Content Placeholder 2"/>
          <p:cNvSpPr>
            <a:spLocks noGrp="1"/>
          </p:cNvSpPr>
          <p:nvPr>
            <p:ph idx="1"/>
          </p:nvPr>
        </p:nvSpPr>
        <p:spPr>
          <a:xfrm>
            <a:off x="1103312" y="2446020"/>
            <a:ext cx="8946541" cy="3802379"/>
          </a:xfrm>
        </p:spPr>
        <p:txBody>
          <a:bodyPr/>
          <a:lstStyle/>
          <a:p>
            <a:r>
              <a:rPr lang="en-US" dirty="0"/>
              <a:t>Continuous retraining</a:t>
            </a:r>
          </a:p>
          <a:p>
            <a:r>
              <a:rPr lang="en-US" dirty="0"/>
              <a:t>In-service</a:t>
            </a:r>
          </a:p>
          <a:p>
            <a:r>
              <a:rPr lang="en-US" dirty="0"/>
              <a:t>Workshop </a:t>
            </a:r>
          </a:p>
          <a:p>
            <a:r>
              <a:rPr lang="en-US" dirty="0"/>
              <a:t>Conference</a:t>
            </a:r>
          </a:p>
          <a:p>
            <a:r>
              <a:rPr lang="en-US" dirty="0" smtClean="0"/>
              <a:t>Re-evaluation </a:t>
            </a:r>
            <a:r>
              <a:rPr lang="en-US" dirty="0"/>
              <a:t>of competency and skills every six months </a:t>
            </a:r>
          </a:p>
          <a:p>
            <a:r>
              <a:rPr lang="en-US" dirty="0"/>
              <a:t>Provide employee with the option of tuition reimbursement for job related studies with a two year contract. </a:t>
            </a:r>
          </a:p>
          <a:p>
            <a:pPr marL="0" indent="0">
              <a:buNone/>
            </a:pPr>
            <a:endParaRPr lang="en-US" dirty="0"/>
          </a:p>
        </p:txBody>
      </p:sp>
    </p:spTree>
    <p:extLst>
      <p:ext uri="{BB962C8B-B14F-4D97-AF65-F5344CB8AC3E}">
        <p14:creationId xmlns:p14="http://schemas.microsoft.com/office/powerpoint/2010/main" val="217086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8170" y="2045970"/>
            <a:ext cx="3577589" cy="4402772"/>
          </a:xfrm>
          <a:prstGeom prst="rect">
            <a:avLst/>
          </a:prstGeom>
          <a:effectLst>
            <a:glow rad="101600">
              <a:schemeClr val="accent4">
                <a:satMod val="175000"/>
                <a:alpha val="40000"/>
              </a:schemeClr>
            </a:glow>
            <a:softEdge rad="127000"/>
          </a:effectLst>
          <a:scene3d>
            <a:camera prst="isometricOffAxis1Right"/>
            <a:lightRig rig="threePt" dir="t"/>
          </a:scene3d>
        </p:spPr>
      </p:pic>
      <p:sp>
        <p:nvSpPr>
          <p:cNvPr id="2" name="Title 1"/>
          <p:cNvSpPr>
            <a:spLocks noGrp="1"/>
          </p:cNvSpPr>
          <p:nvPr>
            <p:ph type="title"/>
          </p:nvPr>
        </p:nvSpPr>
        <p:spPr/>
        <p:txBody>
          <a:bodyPr>
            <a:normAutofit fontScale="90000"/>
          </a:bodyPr>
          <a:lstStyle/>
          <a:p>
            <a:pPr algn="ctr"/>
            <a:r>
              <a:rPr lang="en-US" b="1" dirty="0"/>
              <a:t>Management</a:t>
            </a:r>
            <a:r>
              <a:rPr lang="en-US" sz="4400" b="1" dirty="0">
                <a:solidFill>
                  <a:srgbClr val="0070C0"/>
                </a:solidFill>
              </a:rPr>
              <a:t> </a:t>
            </a:r>
            <a:r>
              <a:rPr lang="en-US" b="1" dirty="0"/>
              <a:t>Theory</a:t>
            </a:r>
            <a:r>
              <a:rPr lang="en-US" sz="4400" b="1" dirty="0">
                <a:solidFill>
                  <a:srgbClr val="0070C0"/>
                </a:solidFill>
              </a:rPr>
              <a:t> </a:t>
            </a:r>
            <a:r>
              <a:rPr lang="en-US" b="1" dirty="0"/>
              <a:t>for</a:t>
            </a:r>
            <a:r>
              <a:rPr lang="en-US" sz="4400" b="1" dirty="0">
                <a:solidFill>
                  <a:srgbClr val="0070C0"/>
                </a:solidFill>
              </a:rPr>
              <a:t> </a:t>
            </a:r>
            <a:r>
              <a:rPr lang="en-US" b="1" dirty="0"/>
              <a:t>Employee</a:t>
            </a:r>
            <a:r>
              <a:rPr lang="en-US" sz="4400" b="1" dirty="0">
                <a:solidFill>
                  <a:srgbClr val="0070C0"/>
                </a:solidFill>
              </a:rPr>
              <a:t> </a:t>
            </a:r>
            <a:r>
              <a:rPr lang="en-US" b="1" dirty="0"/>
              <a:t>Evaluation</a:t>
            </a:r>
          </a:p>
        </p:txBody>
      </p:sp>
      <p:sp>
        <p:nvSpPr>
          <p:cNvPr id="3" name="Content Placeholder 2"/>
          <p:cNvSpPr>
            <a:spLocks noGrp="1"/>
          </p:cNvSpPr>
          <p:nvPr>
            <p:ph idx="1"/>
          </p:nvPr>
        </p:nvSpPr>
        <p:spPr>
          <a:xfrm>
            <a:off x="1103313" y="1853248"/>
            <a:ext cx="7114857" cy="4456112"/>
          </a:xfrm>
        </p:spPr>
        <p:txBody>
          <a:bodyPr>
            <a:normAutofit fontScale="92500"/>
          </a:bodyPr>
          <a:lstStyle/>
          <a:p>
            <a:r>
              <a:rPr lang="en-US" sz="3000" dirty="0"/>
              <a:t>Human relation theory- emphasizes a need for team work, support and effective staff relationships. </a:t>
            </a:r>
          </a:p>
          <a:p>
            <a:r>
              <a:rPr lang="en-US" sz="3000" dirty="0"/>
              <a:t>It states that productivity is directly related to relationships. </a:t>
            </a:r>
          </a:p>
          <a:p>
            <a:r>
              <a:rPr lang="en-US" sz="3000" dirty="0"/>
              <a:t>Employees will be encouraged and motivated to feel that their role is significant; and if their role is significant they will be more inclined to do it which then increases output.</a:t>
            </a:r>
          </a:p>
          <a:p>
            <a:endParaRPr lang="en-US" dirty="0"/>
          </a:p>
        </p:txBody>
      </p:sp>
    </p:spTree>
    <p:extLst>
      <p:ext uri="{BB962C8B-B14F-4D97-AF65-F5344CB8AC3E}">
        <p14:creationId xmlns:p14="http://schemas.microsoft.com/office/powerpoint/2010/main" val="3941495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07452"/>
          </a:xfrm>
        </p:spPr>
        <p:txBody>
          <a:bodyPr/>
          <a:lstStyle/>
          <a:p>
            <a:pPr algn="ctr"/>
            <a:r>
              <a:rPr lang="en-US" sz="4400" b="1" dirty="0">
                <a:solidFill>
                  <a:schemeClr val="tx1"/>
                </a:solidFill>
              </a:rPr>
              <a:t>Data for Evaluation Tool</a:t>
            </a:r>
          </a:p>
        </p:txBody>
      </p:sp>
      <p:sp>
        <p:nvSpPr>
          <p:cNvPr id="3" name="Content Placeholder 2"/>
          <p:cNvSpPr>
            <a:spLocks noGrp="1"/>
          </p:cNvSpPr>
          <p:nvPr>
            <p:ph idx="1"/>
          </p:nvPr>
        </p:nvSpPr>
        <p:spPr>
          <a:xfrm>
            <a:off x="3771899" y="1508760"/>
            <a:ext cx="8260773" cy="4739639"/>
          </a:xfrm>
        </p:spPr>
        <p:txBody>
          <a:bodyPr>
            <a:normAutofit lnSpcReduction="10000"/>
          </a:bodyPr>
          <a:lstStyle/>
          <a:p>
            <a:r>
              <a:rPr lang="en-US" sz="2400" dirty="0"/>
              <a:t>Attendance- showing up for assigned shift, punctuality, tardiness, attending mandatory meetings</a:t>
            </a:r>
          </a:p>
          <a:p>
            <a:r>
              <a:rPr lang="en-US" sz="2400" dirty="0" smtClean="0"/>
              <a:t>General </a:t>
            </a:r>
            <a:r>
              <a:rPr lang="en-US" sz="2400" dirty="0"/>
              <a:t>performance- complete tasks on time, stress level, universal protocol, infection control, patient safety, review records for previous disciplinary actions against employee</a:t>
            </a:r>
          </a:p>
          <a:p>
            <a:r>
              <a:rPr lang="en-US" sz="2400" dirty="0" smtClean="0"/>
              <a:t>Documentation- </a:t>
            </a:r>
            <a:r>
              <a:rPr lang="en-US" sz="2400" dirty="0"/>
              <a:t>Completeness and accuracy</a:t>
            </a:r>
          </a:p>
          <a:p>
            <a:r>
              <a:rPr lang="en-US" sz="2400" dirty="0" smtClean="0"/>
              <a:t>Medication </a:t>
            </a:r>
            <a:r>
              <a:rPr lang="en-US" sz="2400" dirty="0"/>
              <a:t>administration- time of administration, 1 hour before and 1 hour after, competency (did the RN document refusal of medication? Why did the patient refuse the medication? What did the nurse do to convince client to take medication?) </a:t>
            </a:r>
          </a:p>
          <a:p>
            <a:r>
              <a:rPr lang="en-US" sz="2400" dirty="0" smtClean="0"/>
              <a:t>Professional </a:t>
            </a:r>
            <a:r>
              <a:rPr lang="en-US" sz="2400" dirty="0"/>
              <a:t>growth- improvement of competency from initial employment, perusing higher education, and certifications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360170"/>
            <a:ext cx="3023755" cy="5102975"/>
          </a:xfrm>
          <a:prstGeom prst="rect">
            <a:avLst/>
          </a:prstGeom>
          <a:solidFill>
            <a:schemeClr val="accent1">
              <a:alpha val="87000"/>
            </a:schemeClr>
          </a:solidFill>
          <a:effectLst>
            <a:glow rad="139700">
              <a:schemeClr val="accent4">
                <a:satMod val="175000"/>
                <a:alpha val="40000"/>
              </a:schemeClr>
            </a:glow>
          </a:effectLst>
          <a:scene3d>
            <a:camera prst="isometricOffAxis1Right">
              <a:rot lat="21491240" lon="21540799" rev="21549258"/>
            </a:camera>
            <a:lightRig rig="threePt" dir="t"/>
          </a:scene3d>
        </p:spPr>
      </p:pic>
    </p:spTree>
    <p:extLst>
      <p:ext uri="{BB962C8B-B14F-4D97-AF65-F5344CB8AC3E}">
        <p14:creationId xmlns:p14="http://schemas.microsoft.com/office/powerpoint/2010/main" val="2285888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3451860"/>
            <a:ext cx="8825657" cy="491490"/>
          </a:xfrm>
        </p:spPr>
        <p:txBody>
          <a:bodyPr>
            <a:normAutofit fontScale="90000"/>
          </a:bodyPr>
          <a:lstStyle/>
          <a:p>
            <a:pPr algn="ctr"/>
            <a:r>
              <a:rPr lang="en-US" b="1" u="sng" dirty="0"/>
              <a:t>Oasis Transitional </a:t>
            </a:r>
            <a:r>
              <a:rPr lang="en-US" b="1" u="sng" dirty="0" smtClean="0"/>
              <a:t>Home for Adolescence</a:t>
            </a:r>
            <a:endParaRPr lang="en-US" dirty="0"/>
          </a:p>
        </p:txBody>
      </p:sp>
      <p:sp>
        <p:nvSpPr>
          <p:cNvPr id="3" name="Text Placeholder 2"/>
          <p:cNvSpPr>
            <a:spLocks noGrp="1"/>
          </p:cNvSpPr>
          <p:nvPr>
            <p:ph type="body" idx="1"/>
          </p:nvPr>
        </p:nvSpPr>
        <p:spPr>
          <a:xfrm>
            <a:off x="1154955" y="3943350"/>
            <a:ext cx="8825658" cy="2640329"/>
          </a:xfrm>
        </p:spPr>
        <p:txBody>
          <a:bodyPr>
            <a:normAutofit/>
          </a:bodyPr>
          <a:lstStyle/>
          <a:p>
            <a:r>
              <a:rPr lang="en-US" sz="2800" b="1" dirty="0"/>
              <a:t>Our mission is to provide a transitional home to equip adolescence with the tools they need to overcome significant behavioral mental health issues affecting their daily lives; until relocated to a supportive and nurturing environment.</a:t>
            </a:r>
          </a:p>
          <a:p>
            <a:endParaRPr lang="en-US" dirty="0"/>
          </a:p>
        </p:txBody>
      </p:sp>
      <p:pic>
        <p:nvPicPr>
          <p:cNvPr id="4" name="Picture 3" descr="https://sp.yimg.com/ib/th?id=JN.nDv54jiB21OINp%2faF3pGUA&amp;pid=15.1&amp;P=0"/>
          <p:cNvPicPr>
            <a:picLocks noChangeAspect="1" noChangeArrowheads="1"/>
          </p:cNvPicPr>
          <p:nvPr/>
        </p:nvPicPr>
        <p:blipFill>
          <a:blip r:embed="rId2" cstate="print"/>
          <a:stretch>
            <a:fillRect/>
          </a:stretch>
        </p:blipFill>
        <p:spPr bwMode="auto">
          <a:xfrm>
            <a:off x="2604977" y="382773"/>
            <a:ext cx="5847907" cy="2314708"/>
          </a:xfrm>
          <a:prstGeom prst="rect">
            <a:avLst/>
          </a:prstGeom>
          <a:blipFill dpi="0" rotWithShape="1">
            <a:blip r:embed="rId3">
              <a:alphaModFix amt="77000"/>
            </a:blip>
            <a:srcRect/>
            <a:tile tx="0" ty="0" sx="100000" sy="100000" flip="none" algn="tl"/>
          </a:blipFill>
          <a:effectLst>
            <a:glow rad="127000">
              <a:srgbClr val="92D050"/>
            </a:glow>
          </a:effectLst>
        </p:spPr>
      </p:pic>
    </p:spTree>
    <p:extLst>
      <p:ext uri="{BB962C8B-B14F-4D97-AF65-F5344CB8AC3E}">
        <p14:creationId xmlns:p14="http://schemas.microsoft.com/office/powerpoint/2010/main" val="296530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41742"/>
          </a:xfrm>
        </p:spPr>
        <p:txBody>
          <a:bodyPr/>
          <a:lstStyle/>
          <a:p>
            <a:r>
              <a:rPr lang="en-US" b="1" dirty="0"/>
              <a:t>Data</a:t>
            </a:r>
            <a:r>
              <a:rPr lang="en-US" b="1" dirty="0">
                <a:solidFill>
                  <a:srgbClr val="0070C0"/>
                </a:solidFill>
              </a:rPr>
              <a:t> </a:t>
            </a:r>
            <a:r>
              <a:rPr lang="en-US" b="1" dirty="0"/>
              <a:t>for</a:t>
            </a:r>
            <a:r>
              <a:rPr lang="en-US" b="1" dirty="0">
                <a:solidFill>
                  <a:srgbClr val="0070C0"/>
                </a:solidFill>
              </a:rPr>
              <a:t> </a:t>
            </a:r>
            <a:r>
              <a:rPr lang="en-US" b="1" dirty="0"/>
              <a:t>Evaluation</a:t>
            </a:r>
            <a:r>
              <a:rPr lang="en-US" b="1" dirty="0">
                <a:solidFill>
                  <a:srgbClr val="0070C0"/>
                </a:solidFill>
              </a:rPr>
              <a:t> </a:t>
            </a:r>
            <a:r>
              <a:rPr lang="en-US" b="1" dirty="0"/>
              <a:t>Tool</a:t>
            </a:r>
            <a:r>
              <a:rPr lang="en-US" b="1" dirty="0">
                <a:solidFill>
                  <a:srgbClr val="0070C0"/>
                </a:solidFill>
              </a:rPr>
              <a:t> </a:t>
            </a:r>
            <a:r>
              <a:rPr lang="en-US" b="1" dirty="0"/>
              <a:t>cont. </a:t>
            </a:r>
          </a:p>
        </p:txBody>
      </p:sp>
      <p:sp>
        <p:nvSpPr>
          <p:cNvPr id="3" name="Content Placeholder 2"/>
          <p:cNvSpPr>
            <a:spLocks noGrp="1"/>
          </p:cNvSpPr>
          <p:nvPr>
            <p:ph idx="1"/>
          </p:nvPr>
        </p:nvSpPr>
        <p:spPr>
          <a:xfrm>
            <a:off x="1103312" y="1508761"/>
            <a:ext cx="8946541" cy="3623310"/>
          </a:xfrm>
        </p:spPr>
        <p:txBody>
          <a:bodyPr>
            <a:normAutofit lnSpcReduction="10000"/>
          </a:bodyPr>
          <a:lstStyle/>
          <a:p>
            <a:r>
              <a:rPr lang="en-US" dirty="0"/>
              <a:t>Interaction/communication with each other, clients, and management- effective communication with peers, conflict and conflict resolution, safe practice and effective teaching</a:t>
            </a:r>
          </a:p>
          <a:p>
            <a:pPr>
              <a:buNone/>
            </a:pPr>
            <a:endParaRPr lang="en-US" dirty="0"/>
          </a:p>
          <a:p>
            <a:r>
              <a:rPr lang="en-US" dirty="0"/>
              <a:t>Client satisfaction- ensuring positive client feedback</a:t>
            </a:r>
          </a:p>
          <a:p>
            <a:pPr>
              <a:buNone/>
            </a:pPr>
            <a:endParaRPr lang="en-US" dirty="0"/>
          </a:p>
          <a:p>
            <a:r>
              <a:rPr lang="en-US" dirty="0"/>
              <a:t>Debrief after evaluation- to commend on areas of strength and correct or prevent areas of weakness.</a:t>
            </a:r>
          </a:p>
          <a:p>
            <a:pPr marL="0" indent="0">
              <a:buNone/>
            </a:pPr>
            <a:endParaRPr lang="en-US" dirty="0"/>
          </a:p>
        </p:txBody>
      </p:sp>
    </p:spTree>
    <p:extLst>
      <p:ext uri="{BB962C8B-B14F-4D97-AF65-F5344CB8AC3E}">
        <p14:creationId xmlns:p14="http://schemas.microsoft.com/office/powerpoint/2010/main" val="3347834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27442"/>
          </a:xfrm>
        </p:spPr>
        <p:txBody>
          <a:bodyPr/>
          <a:lstStyle/>
          <a:p>
            <a:r>
              <a:rPr lang="en-US" sz="4400" b="1" dirty="0">
                <a:solidFill>
                  <a:schemeClr val="tx1"/>
                </a:solidFill>
              </a:rPr>
              <a:t>Data Will be Gathered by:</a:t>
            </a:r>
          </a:p>
        </p:txBody>
      </p:sp>
      <p:sp>
        <p:nvSpPr>
          <p:cNvPr id="3" name="Content Placeholder 2"/>
          <p:cNvSpPr>
            <a:spLocks noGrp="1"/>
          </p:cNvSpPr>
          <p:nvPr>
            <p:ph idx="1"/>
          </p:nvPr>
        </p:nvSpPr>
        <p:spPr>
          <a:xfrm>
            <a:off x="297180" y="1280160"/>
            <a:ext cx="10458450" cy="5189220"/>
          </a:xfrm>
        </p:spPr>
        <p:txBody>
          <a:bodyPr>
            <a:normAutofit fontScale="85000" lnSpcReduction="20000"/>
          </a:bodyPr>
          <a:lstStyle/>
          <a:p>
            <a:r>
              <a:rPr lang="en-US" sz="2400" dirty="0"/>
              <a:t>Random or scheduled observation - to collect data on general performance, professional growth, interaction/communication with each other, clients, and management</a:t>
            </a:r>
          </a:p>
          <a:p>
            <a:pPr>
              <a:buNone/>
            </a:pPr>
            <a:endParaRPr lang="en-US" sz="2400" dirty="0"/>
          </a:p>
          <a:p>
            <a:r>
              <a:rPr lang="en-US" sz="2400" dirty="0"/>
              <a:t>Peer evaluation - to provide a more accurate analysis of each others’ work</a:t>
            </a:r>
          </a:p>
          <a:p>
            <a:pPr>
              <a:buNone/>
            </a:pPr>
            <a:endParaRPr lang="en-US" sz="2400" dirty="0"/>
          </a:p>
          <a:p>
            <a:r>
              <a:rPr lang="en-US" sz="2400" dirty="0"/>
              <a:t>Individual self assessment- to have employee evaluate their own performance, strengths, weaknesses, stress level and factors influencing possible lack of performance.</a:t>
            </a:r>
          </a:p>
          <a:p>
            <a:pPr>
              <a:buNone/>
            </a:pPr>
            <a:endParaRPr lang="en-US" sz="2400" dirty="0"/>
          </a:p>
          <a:p>
            <a:r>
              <a:rPr lang="en-US" sz="2400" dirty="0"/>
              <a:t>Interview employees- this provides direct feedback, open dialogue that allows us to come up with an individualized action plan. </a:t>
            </a:r>
          </a:p>
          <a:p>
            <a:pPr>
              <a:buNone/>
            </a:pPr>
            <a:endParaRPr lang="en-US" sz="2400" dirty="0"/>
          </a:p>
          <a:p>
            <a:r>
              <a:rPr lang="en-US" sz="2400" dirty="0"/>
              <a:t>Checking attendance logs for time in and time out and missed shifts</a:t>
            </a:r>
          </a:p>
          <a:p>
            <a:pPr>
              <a:buNone/>
            </a:pPr>
            <a:endParaRPr lang="en-US" sz="2400" dirty="0"/>
          </a:p>
          <a:p>
            <a:r>
              <a:rPr lang="en-US" sz="2400" dirty="0"/>
              <a:t>Analyze patient satisfaction surveys to evaluate patient satisfaction</a:t>
            </a:r>
          </a:p>
          <a:p>
            <a:endParaRPr lang="en-US" dirty="0"/>
          </a:p>
        </p:txBody>
      </p:sp>
    </p:spTree>
    <p:extLst>
      <p:ext uri="{BB962C8B-B14F-4D97-AF65-F5344CB8AC3E}">
        <p14:creationId xmlns:p14="http://schemas.microsoft.com/office/powerpoint/2010/main" val="3028282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b="1" dirty="0">
                <a:solidFill>
                  <a:schemeClr val="tx1"/>
                </a:solidFill>
              </a:rPr>
              <a:t>Overcoming Resistance to Cross-training</a:t>
            </a:r>
          </a:p>
        </p:txBody>
      </p:sp>
      <p:sp>
        <p:nvSpPr>
          <p:cNvPr id="3" name="Content Placeholder 2"/>
          <p:cNvSpPr>
            <a:spLocks noGrp="1"/>
          </p:cNvSpPr>
          <p:nvPr>
            <p:ph idx="1"/>
          </p:nvPr>
        </p:nvSpPr>
        <p:spPr/>
        <p:txBody>
          <a:bodyPr>
            <a:normAutofit fontScale="77500" lnSpcReduction="20000"/>
          </a:bodyPr>
          <a:lstStyle/>
          <a:p>
            <a:r>
              <a:rPr lang="en-US" dirty="0"/>
              <a:t>To overcome resistance to cross training and unit transfer we would use the Rational-empirical approach. </a:t>
            </a:r>
          </a:p>
          <a:p>
            <a:pPr>
              <a:buNone/>
            </a:pPr>
            <a:endParaRPr lang="en-US" dirty="0"/>
          </a:p>
          <a:p>
            <a:r>
              <a:rPr lang="en-US" dirty="0"/>
              <a:t>Education is the key.</a:t>
            </a:r>
          </a:p>
          <a:p>
            <a:pPr>
              <a:buNone/>
            </a:pPr>
            <a:endParaRPr lang="en-US" dirty="0"/>
          </a:p>
          <a:p>
            <a:r>
              <a:rPr lang="en-US" dirty="0"/>
              <a:t> This approach uses knowledge to encourage change. Once workers understand the merits of change for the organization or understand the meaning of the change to them as individuals and the organization as a whole, they will change. </a:t>
            </a:r>
          </a:p>
          <a:p>
            <a:endParaRPr lang="en-US" dirty="0"/>
          </a:p>
          <a:p>
            <a:r>
              <a:rPr lang="en-US" dirty="0"/>
              <a:t>This approach stresses training and </a:t>
            </a:r>
            <a:r>
              <a:rPr lang="en-US" dirty="0" smtClean="0"/>
              <a:t>communication</a:t>
            </a:r>
            <a:endParaRPr lang="en-US" dirty="0"/>
          </a:p>
        </p:txBody>
      </p:sp>
    </p:spTree>
    <p:extLst>
      <p:ext uri="{BB962C8B-B14F-4D97-AF65-F5344CB8AC3E}">
        <p14:creationId xmlns:p14="http://schemas.microsoft.com/office/powerpoint/2010/main" val="1410393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Brooklyn Community District 8</a:t>
            </a:r>
            <a:r>
              <a:rPr lang="en-US" dirty="0" smtClean="0"/>
              <a:t/>
            </a:r>
            <a:br>
              <a:rPr lang="en-US" dirty="0" smtClean="0"/>
            </a:br>
            <a:r>
              <a:rPr lang="en-US" b="1" u="sng" dirty="0" smtClean="0"/>
              <a:t>Crown Heights</a:t>
            </a:r>
            <a:endParaRPr lang="en-US" b="1" u="sng" dirty="0"/>
          </a:p>
        </p:txBody>
      </p:sp>
      <p:sp>
        <p:nvSpPr>
          <p:cNvPr id="5" name="Content Placeholder 4"/>
          <p:cNvSpPr>
            <a:spLocks noGrp="1"/>
          </p:cNvSpPr>
          <p:nvPr>
            <p:ph sz="half" idx="1"/>
          </p:nvPr>
        </p:nvSpPr>
        <p:spPr/>
        <p:txBody>
          <a:bodyPr>
            <a:normAutofit fontScale="77500" lnSpcReduction="20000"/>
          </a:bodyPr>
          <a:lstStyle/>
          <a:p>
            <a:pPr marL="0" indent="0">
              <a:buNone/>
            </a:pPr>
            <a:r>
              <a:rPr lang="en-US" dirty="0" smtClean="0"/>
              <a:t>						</a:t>
            </a:r>
            <a:endParaRPr lang="en-US" dirty="0"/>
          </a:p>
        </p:txBody>
      </p:sp>
      <p:sp>
        <p:nvSpPr>
          <p:cNvPr id="9" name="Content Placeholder 8"/>
          <p:cNvSpPr>
            <a:spLocks noGrp="1"/>
          </p:cNvSpPr>
          <p:nvPr>
            <p:ph sz="half" idx="2"/>
          </p:nvPr>
        </p:nvSpPr>
        <p:spPr/>
        <p:txBody>
          <a:bodyPr>
            <a:normAutofit fontScale="77500" lnSpcReduction="20000"/>
          </a:bodyPr>
          <a:lstStyle/>
          <a:p>
            <a:r>
              <a:rPr lang="en-US" dirty="0" smtClean="0"/>
              <a:t>One of the fastest growing neighborhood and remains one of the most populated according to land mass (1.6 sq. mi.)</a:t>
            </a:r>
          </a:p>
          <a:p>
            <a:r>
              <a:rPr lang="en-US" dirty="0" smtClean="0"/>
              <a:t>Economic and culturally diverse community </a:t>
            </a:r>
          </a:p>
          <a:p>
            <a:r>
              <a:rPr lang="en-US" dirty="0" smtClean="0"/>
              <a:t>There is a growing need for mental health services among children and adolescence</a:t>
            </a:r>
          </a:p>
          <a:p>
            <a:r>
              <a:rPr lang="en-US" dirty="0" smtClean="0"/>
              <a:t>Concerns: treatment and counselling for bereavement issues, societal stress, low self esteem, sexual abuse recovery, depression, anger problem and newly diagnoses of mental illness.</a:t>
            </a:r>
          </a:p>
          <a:p>
            <a:pPr marL="0" indent="0">
              <a:buNone/>
            </a:pPr>
            <a:endParaRPr lang="en-US" dirty="0" smtClean="0"/>
          </a:p>
          <a:p>
            <a:endParaRPr lang="en-US" dirty="0"/>
          </a:p>
        </p:txBody>
      </p:sp>
      <p:pic>
        <p:nvPicPr>
          <p:cNvPr id="8" name="Picture 7"/>
          <p:cNvPicPr>
            <a:picLocks noChangeAspect="1"/>
          </p:cNvPicPr>
          <p:nvPr/>
        </p:nvPicPr>
        <p:blipFill rotWithShape="1">
          <a:blip r:embed="rId2"/>
          <a:srcRect l="5666" t="1" r="-5666" b="63"/>
          <a:stretch/>
        </p:blipFill>
        <p:spPr>
          <a:xfrm rot="10800000">
            <a:off x="388620" y="2194560"/>
            <a:ext cx="5006340" cy="3291840"/>
          </a:xfrm>
          <a:prstGeom prst="rect">
            <a:avLst/>
          </a:prstGeom>
        </p:spPr>
      </p:pic>
    </p:spTree>
    <p:extLst>
      <p:ext uri="{BB962C8B-B14F-4D97-AF65-F5344CB8AC3E}">
        <p14:creationId xmlns:p14="http://schemas.microsoft.com/office/powerpoint/2010/main" val="3636080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7150"/>
          </a:xfrm>
        </p:spPr>
        <p:txBody>
          <a:bodyPr>
            <a:noAutofit/>
          </a:bodyPr>
          <a:lstStyle/>
          <a:p>
            <a:r>
              <a:rPr lang="en-US" b="1" dirty="0" smtClean="0"/>
              <a:t>Crown Heights:</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r>
              <a:rPr lang="en-US" sz="3900" b="1" u="sng" dirty="0" smtClean="0"/>
              <a:t>Challenges of the Community</a:t>
            </a:r>
          </a:p>
          <a:p>
            <a:pPr marL="0" indent="0">
              <a:buNone/>
            </a:pPr>
            <a:r>
              <a:rPr lang="en-US" sz="3500" dirty="0" smtClean="0"/>
              <a:t>High poverty rate among minorities</a:t>
            </a:r>
          </a:p>
          <a:p>
            <a:pPr marL="0" indent="0">
              <a:buNone/>
            </a:pPr>
            <a:r>
              <a:rPr lang="en-US" sz="3500" dirty="0" smtClean="0"/>
              <a:t>Foreign born residents</a:t>
            </a:r>
          </a:p>
          <a:p>
            <a:pPr marL="0" indent="0">
              <a:buNone/>
            </a:pPr>
            <a:r>
              <a:rPr lang="en-US" sz="3500" dirty="0" smtClean="0"/>
              <a:t>Unemployment</a:t>
            </a:r>
          </a:p>
          <a:p>
            <a:pPr marL="0" indent="0">
              <a:buNone/>
            </a:pPr>
            <a:r>
              <a:rPr lang="en-US" sz="3500" dirty="0" smtClean="0"/>
              <a:t>Overcrowded schools</a:t>
            </a:r>
          </a:p>
          <a:p>
            <a:pPr marL="0" indent="0">
              <a:buNone/>
            </a:pPr>
            <a:r>
              <a:rPr lang="en-US" sz="3500" dirty="0" smtClean="0"/>
              <a:t>Lack of medical services and hospital coverage</a:t>
            </a:r>
          </a:p>
          <a:p>
            <a:pPr marL="0" indent="0">
              <a:buNone/>
            </a:pPr>
            <a:r>
              <a:rPr lang="en-US" sz="3500" dirty="0" smtClean="0"/>
              <a:t>Large scale development projects: racial make-up is bound to rapidly change</a:t>
            </a:r>
            <a:endParaRPr lang="en-US" sz="3500" dirty="0"/>
          </a:p>
        </p:txBody>
      </p:sp>
      <p:sp>
        <p:nvSpPr>
          <p:cNvPr id="4" name="Text Placeholder 3"/>
          <p:cNvSpPr>
            <a:spLocks noGrp="1"/>
          </p:cNvSpPr>
          <p:nvPr>
            <p:ph type="body" sz="half" idx="2"/>
          </p:nvPr>
        </p:nvSpPr>
        <p:spPr>
          <a:xfrm>
            <a:off x="839788" y="765810"/>
            <a:ext cx="3932237" cy="5103178"/>
          </a:xfrm>
        </p:spPr>
        <p:txBody>
          <a:bodyPr/>
          <a:lstStyle/>
          <a:p>
            <a:r>
              <a:rPr lang="en-US" dirty="0" smtClean="0"/>
              <a:t>Total Population		97,317</a:t>
            </a:r>
          </a:p>
          <a:p>
            <a:r>
              <a:rPr lang="en-US" b="1" u="sng" dirty="0" smtClean="0"/>
              <a:t>Ages 10-19</a:t>
            </a:r>
            <a:r>
              <a:rPr lang="en-US" dirty="0" smtClean="0"/>
              <a:t>	</a:t>
            </a:r>
            <a:r>
              <a:rPr lang="en-US" smtClean="0"/>
              <a:t>		12,522</a:t>
            </a:r>
            <a:endParaRPr lang="en-US" dirty="0" smtClean="0"/>
          </a:p>
          <a:p>
            <a:endParaRPr lang="en-US" dirty="0"/>
          </a:p>
        </p:txBody>
      </p:sp>
      <p:graphicFrame>
        <p:nvGraphicFramePr>
          <p:cNvPr id="10" name="Chart 9"/>
          <p:cNvGraphicFramePr/>
          <p:nvPr>
            <p:extLst>
              <p:ext uri="{D42A27DB-BD31-4B8C-83A1-F6EECF244321}">
                <p14:modId xmlns:p14="http://schemas.microsoft.com/office/powerpoint/2010/main" val="877779825"/>
              </p:ext>
            </p:extLst>
          </p:nvPr>
        </p:nvGraphicFramePr>
        <p:xfrm>
          <a:off x="0" y="1497330"/>
          <a:ext cx="4949190" cy="52349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7384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Community Outreach</a:t>
            </a:r>
            <a:endParaRPr lang="en-US" b="1" dirty="0"/>
          </a:p>
        </p:txBody>
      </p:sp>
      <p:sp>
        <p:nvSpPr>
          <p:cNvPr id="3" name="Content Placeholder 2"/>
          <p:cNvSpPr>
            <a:spLocks noGrp="1"/>
          </p:cNvSpPr>
          <p:nvPr>
            <p:ph idx="1"/>
          </p:nvPr>
        </p:nvSpPr>
        <p:spPr>
          <a:xfrm>
            <a:off x="838200" y="1690688"/>
            <a:ext cx="10515600" cy="4710111"/>
          </a:xfrm>
        </p:spPr>
        <p:txBody>
          <a:bodyPr>
            <a:normAutofit fontScale="92500" lnSpcReduction="10000"/>
          </a:bodyPr>
          <a:lstStyle/>
          <a:p>
            <a:r>
              <a:rPr lang="en-US" dirty="0" smtClean="0"/>
              <a:t>Marketing data and analysis begins with the analysis of potential needs, wants and beliefs, problems, concerns and behaviors.</a:t>
            </a:r>
          </a:p>
          <a:p>
            <a:r>
              <a:rPr lang="en-US" dirty="0" smtClean="0"/>
              <a:t>Community assessment helps to uncover not only needs and resources, but the underlying culture and social structure that will help to address the community's needs and utilize its resources</a:t>
            </a:r>
          </a:p>
          <a:p>
            <a:r>
              <a:rPr lang="en-US" dirty="0" smtClean="0"/>
              <a:t>The emphasis is not on profit making but on service delivery.</a:t>
            </a:r>
          </a:p>
          <a:p>
            <a:r>
              <a:rPr lang="en-US" dirty="0" smtClean="0"/>
              <a:t>Promote services to schools, hospitals, shelters and other residential housing services in the community.</a:t>
            </a:r>
          </a:p>
          <a:p>
            <a:r>
              <a:rPr lang="en-US" dirty="0" smtClean="0"/>
              <a:t>Communication within the community to verify effective services.</a:t>
            </a:r>
          </a:p>
          <a:p>
            <a:r>
              <a:rPr lang="en-US" dirty="0" smtClean="0"/>
              <a:t>Influence the community’s perception of health and mental illness and facilitate behavioral changes.</a:t>
            </a:r>
          </a:p>
          <a:p>
            <a:r>
              <a:rPr lang="en-US" dirty="0" smtClean="0"/>
              <a:t>Reassure that services are extended, accessible and accommodating to all.</a:t>
            </a:r>
            <a:endParaRPr lang="en-US" dirty="0"/>
          </a:p>
        </p:txBody>
      </p:sp>
    </p:spTree>
    <p:extLst>
      <p:ext uri="{BB962C8B-B14F-4D97-AF65-F5344CB8AC3E}">
        <p14:creationId xmlns:p14="http://schemas.microsoft.com/office/powerpoint/2010/main" val="814561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Gathering Data</a:t>
            </a:r>
            <a:endParaRPr lang="en-US" b="1" dirty="0"/>
          </a:p>
        </p:txBody>
      </p:sp>
      <p:sp>
        <p:nvSpPr>
          <p:cNvPr id="3" name="Content Placeholder 2"/>
          <p:cNvSpPr>
            <a:spLocks noGrp="1"/>
          </p:cNvSpPr>
          <p:nvPr>
            <p:ph idx="1"/>
          </p:nvPr>
        </p:nvSpPr>
        <p:spPr>
          <a:xfrm>
            <a:off x="838200" y="2183129"/>
            <a:ext cx="10515600" cy="3993833"/>
          </a:xfrm>
        </p:spPr>
        <p:txBody>
          <a:bodyPr>
            <a:normAutofit lnSpcReduction="10000"/>
          </a:bodyPr>
          <a:lstStyle/>
          <a:p>
            <a:r>
              <a:rPr lang="en-US" dirty="0" smtClean="0"/>
              <a:t>General survey of the population: emphasis on needs, concerns and utilization of mental health services</a:t>
            </a:r>
          </a:p>
          <a:p>
            <a:r>
              <a:rPr lang="en-US" dirty="0" smtClean="0"/>
              <a:t>Dispatching detailed and highly customized questionnaires via mail, email or door to door approach.</a:t>
            </a:r>
          </a:p>
          <a:p>
            <a:r>
              <a:rPr lang="en-US" dirty="0" smtClean="0"/>
              <a:t>Interviews with community board, local government, public health officials and community activists.</a:t>
            </a:r>
          </a:p>
          <a:p>
            <a:r>
              <a:rPr lang="en-US" dirty="0" smtClean="0"/>
              <a:t>Attend and participate community district meeting.</a:t>
            </a:r>
          </a:p>
          <a:p>
            <a:r>
              <a:rPr lang="en-US" dirty="0" smtClean="0"/>
              <a:t>Research: SAMHSA, NBHQF, CMS, Geographic Information Systems, Public Health Records and Archived Data</a:t>
            </a:r>
            <a:endParaRPr lang="en-US" dirty="0"/>
          </a:p>
          <a:p>
            <a:pPr marL="0" indent="0">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756" y="125729"/>
            <a:ext cx="3096768" cy="2057399"/>
          </a:xfrm>
          <a:prstGeom prst="rect">
            <a:avLst/>
          </a:prstGeom>
          <a:noFill/>
          <a:ln>
            <a:noFill/>
          </a:ln>
          <a:effectLst>
            <a:glow rad="139700">
              <a:schemeClr val="accent5">
                <a:satMod val="175000"/>
                <a:alpha val="40000"/>
              </a:schemeClr>
            </a:glow>
          </a:effectLst>
        </p:spPr>
      </p:pic>
    </p:spTree>
    <p:extLst>
      <p:ext uri="{BB962C8B-B14F-4D97-AF65-F5344CB8AC3E}">
        <p14:creationId xmlns:p14="http://schemas.microsoft.com/office/powerpoint/2010/main" val="15105231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Environmental Forces</a:t>
            </a:r>
            <a:endParaRPr lang="en-US" b="1" dirty="0"/>
          </a:p>
        </p:txBody>
      </p:sp>
      <p:sp>
        <p:nvSpPr>
          <p:cNvPr id="3" name="Text Placeholder 2"/>
          <p:cNvSpPr>
            <a:spLocks noGrp="1"/>
          </p:cNvSpPr>
          <p:nvPr>
            <p:ph type="body" idx="1"/>
          </p:nvPr>
        </p:nvSpPr>
        <p:spPr/>
        <p:txBody>
          <a:bodyPr/>
          <a:lstStyle/>
          <a:p>
            <a:pPr algn="ctr"/>
            <a:r>
              <a:rPr lang="en-US" b="1" dirty="0" smtClean="0"/>
              <a:t>External Environmental Forces</a:t>
            </a:r>
            <a:endParaRPr lang="en-US" b="1" dirty="0"/>
          </a:p>
        </p:txBody>
      </p:sp>
      <p:sp>
        <p:nvSpPr>
          <p:cNvPr id="4" name="Content Placeholder 3"/>
          <p:cNvSpPr>
            <a:spLocks noGrp="1"/>
          </p:cNvSpPr>
          <p:nvPr>
            <p:ph sz="half" idx="2"/>
          </p:nvPr>
        </p:nvSpPr>
        <p:spPr>
          <a:xfrm>
            <a:off x="839788" y="2686049"/>
            <a:ext cx="5157787" cy="3503613"/>
          </a:xfrm>
        </p:spPr>
        <p:txBody>
          <a:bodyPr/>
          <a:lstStyle/>
          <a:p>
            <a:r>
              <a:rPr lang="en-US" dirty="0" smtClean="0"/>
              <a:t>Competition</a:t>
            </a:r>
          </a:p>
          <a:p>
            <a:r>
              <a:rPr lang="en-US" dirty="0" smtClean="0"/>
              <a:t>Healthcare Trends</a:t>
            </a:r>
          </a:p>
          <a:p>
            <a:r>
              <a:rPr lang="en-US" dirty="0" smtClean="0"/>
              <a:t>Economic Factor</a:t>
            </a:r>
          </a:p>
          <a:p>
            <a:r>
              <a:rPr lang="en-US" dirty="0" smtClean="0"/>
              <a:t>Educational/Knowledge/Media</a:t>
            </a:r>
          </a:p>
          <a:p>
            <a:r>
              <a:rPr lang="en-US" dirty="0" smtClean="0"/>
              <a:t>Social Factors</a:t>
            </a:r>
            <a:endParaRPr lang="en-US" dirty="0"/>
          </a:p>
        </p:txBody>
      </p:sp>
      <p:sp>
        <p:nvSpPr>
          <p:cNvPr id="5" name="Text Placeholder 4"/>
          <p:cNvSpPr>
            <a:spLocks noGrp="1"/>
          </p:cNvSpPr>
          <p:nvPr>
            <p:ph type="body" sz="quarter" idx="3"/>
          </p:nvPr>
        </p:nvSpPr>
        <p:spPr/>
        <p:txBody>
          <a:bodyPr/>
          <a:lstStyle/>
          <a:p>
            <a:pPr algn="ctr"/>
            <a:r>
              <a:rPr lang="en-US" b="1" dirty="0" smtClean="0"/>
              <a:t>Internal Environmental Forces</a:t>
            </a:r>
            <a:endParaRPr lang="en-US" b="1" dirty="0"/>
          </a:p>
        </p:txBody>
      </p:sp>
      <p:sp>
        <p:nvSpPr>
          <p:cNvPr id="6" name="Content Placeholder 5"/>
          <p:cNvSpPr>
            <a:spLocks noGrp="1"/>
          </p:cNvSpPr>
          <p:nvPr>
            <p:ph sz="quarter" idx="4"/>
          </p:nvPr>
        </p:nvSpPr>
        <p:spPr>
          <a:xfrm>
            <a:off x="6172200" y="2686049"/>
            <a:ext cx="5183188" cy="3503613"/>
          </a:xfrm>
        </p:spPr>
        <p:txBody>
          <a:bodyPr/>
          <a:lstStyle/>
          <a:p>
            <a:r>
              <a:rPr lang="en-US" dirty="0" smtClean="0"/>
              <a:t>Provider/Employee Job Satisfaction </a:t>
            </a:r>
          </a:p>
          <a:p>
            <a:r>
              <a:rPr lang="en-US" dirty="0"/>
              <a:t>Attitudes, Beliefs and Core Values</a:t>
            </a:r>
          </a:p>
          <a:p>
            <a:r>
              <a:rPr lang="en-US" dirty="0" smtClean="0"/>
              <a:t>Financial Resources</a:t>
            </a:r>
          </a:p>
          <a:p>
            <a:r>
              <a:rPr lang="en-US" dirty="0" smtClean="0"/>
              <a:t>The Work Environment/Stressors</a:t>
            </a:r>
          </a:p>
          <a:p>
            <a:r>
              <a:rPr lang="en-US" dirty="0" smtClean="0"/>
              <a:t>Education</a:t>
            </a:r>
            <a:endParaRPr lang="en-US" dirty="0"/>
          </a:p>
        </p:txBody>
      </p:sp>
    </p:spTree>
    <p:extLst>
      <p:ext uri="{BB962C8B-B14F-4D97-AF65-F5344CB8AC3E}">
        <p14:creationId xmlns:p14="http://schemas.microsoft.com/office/powerpoint/2010/main" val="295552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485900"/>
          </a:xfrm>
        </p:spPr>
        <p:txBody>
          <a:bodyPr>
            <a:normAutofit fontScale="90000"/>
          </a:bodyPr>
          <a:lstStyle/>
          <a:p>
            <a:pPr algn="ctr"/>
            <a:r>
              <a:rPr lang="en-US" b="1" dirty="0" smtClean="0"/>
              <a:t/>
            </a:r>
            <a:br>
              <a:rPr lang="en-US" b="1" dirty="0" smtClean="0"/>
            </a:br>
            <a:r>
              <a:rPr lang="en-US" b="1" dirty="0" smtClean="0"/>
              <a:t>Quality Indicators</a:t>
            </a:r>
            <a:r>
              <a:rPr lang="en-US" dirty="0" smtClean="0"/>
              <a:t/>
            </a:r>
            <a:br>
              <a:rPr lang="en-US" dirty="0" smtClean="0"/>
            </a:br>
            <a:r>
              <a:rPr lang="en-US" dirty="0" smtClean="0"/>
              <a:t/>
            </a:r>
            <a:br>
              <a:rPr lang="en-US" dirty="0" smtClean="0"/>
            </a:br>
            <a:r>
              <a:rPr lang="en-US" sz="3100" dirty="0" smtClean="0">
                <a:effectLst/>
              </a:rPr>
              <a:t>Quality indicators support accountability for funding, delivery, effectiveness, and improvement of adolescent mental health services.</a:t>
            </a:r>
            <a:br>
              <a:rPr lang="en-US" sz="3100" dirty="0" smtClean="0">
                <a:effectLst/>
              </a:rPr>
            </a:br>
            <a:r>
              <a:rPr lang="en-US" sz="3100" dirty="0" smtClean="0">
                <a:effectLst/>
              </a:rPr>
              <a:t/>
            </a:r>
            <a:br>
              <a:rPr lang="en-US" sz="3100" dirty="0" smtClean="0">
                <a:effectLst/>
              </a:rPr>
            </a:br>
            <a:endParaRPr lang="en-US" sz="3100" dirty="0"/>
          </a:p>
        </p:txBody>
      </p:sp>
      <p:sp>
        <p:nvSpPr>
          <p:cNvPr id="3" name="Content Placeholder 2"/>
          <p:cNvSpPr>
            <a:spLocks noGrp="1"/>
          </p:cNvSpPr>
          <p:nvPr>
            <p:ph idx="1"/>
          </p:nvPr>
        </p:nvSpPr>
        <p:spPr>
          <a:xfrm>
            <a:off x="838200" y="3273135"/>
            <a:ext cx="10515600" cy="2903827"/>
          </a:xfrm>
        </p:spPr>
        <p:txBody>
          <a:bodyPr>
            <a:normAutofit fontScale="85000" lnSpcReduction="20000"/>
          </a:bodyPr>
          <a:lstStyle/>
          <a:p>
            <a:r>
              <a:rPr lang="en-US" dirty="0" smtClean="0"/>
              <a:t>Prevalent indicators of events e.g. self harm, harm to others</a:t>
            </a:r>
          </a:p>
          <a:p>
            <a:r>
              <a:rPr lang="en-US" dirty="0" smtClean="0"/>
              <a:t>Appropriateness of medication use</a:t>
            </a:r>
          </a:p>
          <a:p>
            <a:r>
              <a:rPr lang="en-US" dirty="0" smtClean="0"/>
              <a:t>Client occurrence of falls with or without injury</a:t>
            </a:r>
          </a:p>
          <a:p>
            <a:r>
              <a:rPr lang="en-US" dirty="0" smtClean="0"/>
              <a:t>Psychiatric physical/sexual assault rate</a:t>
            </a:r>
          </a:p>
          <a:p>
            <a:r>
              <a:rPr lang="en-US" dirty="0" smtClean="0"/>
              <a:t>Restraints Prevalence</a:t>
            </a:r>
          </a:p>
          <a:p>
            <a:pPr marL="0" indent="0">
              <a:buNone/>
            </a:pPr>
            <a:r>
              <a:rPr lang="en-US" dirty="0" smtClean="0"/>
              <a:t>Monitoring: 	Monthly</a:t>
            </a:r>
          </a:p>
          <a:p>
            <a:pPr marL="0" indent="0">
              <a:buNone/>
            </a:pPr>
            <a:r>
              <a:rPr lang="en-US" dirty="0" smtClean="0"/>
              <a:t>Reporting:	Quarterly</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650" y="3730336"/>
            <a:ext cx="2933700" cy="2581564"/>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2983731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Stakeholders</a:t>
            </a:r>
            <a:r>
              <a:rPr lang="en-US" dirty="0" smtClean="0"/>
              <a: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73096120"/>
              </p:ext>
            </p:extLst>
          </p:nvPr>
        </p:nvGraphicFramePr>
        <p:xfrm>
          <a:off x="838200" y="1371600"/>
          <a:ext cx="10515600" cy="52349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7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s://sp.yimg.com/ib/th?id=JN.1C%2bgS3Vls2qOHw8%2f7Kgw%2bw&amp;pid=15.1&amp;P=0"/>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6163654" y="4892040"/>
            <a:ext cx="4343400" cy="1668779"/>
          </a:xfrm>
          <a:prstGeom prst="rect">
            <a:avLst/>
          </a:prstGeom>
          <a:blipFill>
            <a:blip r:embed="rId4"/>
            <a:tile tx="0" ty="0" sx="100000" sy="100000" flip="none" algn="tl"/>
          </a:blipFill>
          <a:effectLst>
            <a:glow rad="101600">
              <a:schemeClr val="accent6">
                <a:satMod val="175000"/>
                <a:alpha val="67000"/>
              </a:schemeClr>
            </a:glow>
            <a:softEdge rad="12700"/>
          </a:effectLst>
          <a:scene3d>
            <a:camera prst="orthographicFront"/>
            <a:lightRig rig="threePt" dir="t"/>
          </a:scene3d>
          <a:sp3d extrusionH="76200">
            <a:extrusionClr>
              <a:schemeClr val="accent6"/>
            </a:extrusionClr>
          </a:sp3d>
        </p:spPr>
      </p:pic>
      <p:sp>
        <p:nvSpPr>
          <p:cNvPr id="2" name="Title 1"/>
          <p:cNvSpPr>
            <a:spLocks noGrp="1"/>
          </p:cNvSpPr>
          <p:nvPr>
            <p:ph type="title"/>
          </p:nvPr>
        </p:nvSpPr>
        <p:spPr/>
        <p:txBody>
          <a:bodyPr/>
          <a:lstStyle/>
          <a:p>
            <a:r>
              <a:rPr lang="en-US" b="1" dirty="0" smtClean="0"/>
              <a:t>Objectives</a:t>
            </a:r>
            <a:r>
              <a:rPr lang="en-US" dirty="0" smtClean="0"/>
              <a:t> </a:t>
            </a:r>
            <a:endParaRPr lang="en-US" dirty="0"/>
          </a:p>
        </p:txBody>
      </p:sp>
      <p:sp>
        <p:nvSpPr>
          <p:cNvPr id="3" name="Content Placeholder 2"/>
          <p:cNvSpPr>
            <a:spLocks noGrp="1"/>
          </p:cNvSpPr>
          <p:nvPr>
            <p:ph idx="1"/>
          </p:nvPr>
        </p:nvSpPr>
        <p:spPr>
          <a:xfrm>
            <a:off x="1103312" y="1554481"/>
            <a:ext cx="8946541" cy="4023360"/>
          </a:xfrm>
        </p:spPr>
        <p:txBody>
          <a:bodyPr/>
          <a:lstStyle/>
          <a:p>
            <a:pPr marL="624078" indent="-514350">
              <a:buAutoNum type="arabicPeriod"/>
            </a:pPr>
            <a:r>
              <a:rPr lang="en-US" sz="2400" b="1" dirty="0"/>
              <a:t>We strive to provide adolescence with the skills to successfully overcome mental and emotional issues</a:t>
            </a:r>
            <a:r>
              <a:rPr lang="en-US" sz="2400" b="1" dirty="0" smtClean="0"/>
              <a:t>.</a:t>
            </a:r>
          </a:p>
          <a:p>
            <a:pPr marL="624078" indent="-514350">
              <a:buAutoNum type="arabicPeriod"/>
            </a:pPr>
            <a:r>
              <a:rPr lang="en-US" sz="2400" b="1" dirty="0" smtClean="0"/>
              <a:t>Recognizing </a:t>
            </a:r>
            <a:r>
              <a:rPr lang="en-US" sz="2400" b="1" dirty="0"/>
              <a:t>their daily challenges, we endeavor to equip our staff with the required skill set to reach their potential.</a:t>
            </a:r>
          </a:p>
          <a:p>
            <a:pPr marL="624078" indent="-514350">
              <a:buAutoNum type="arabicPeriod"/>
            </a:pPr>
            <a:r>
              <a:rPr lang="en-US" sz="2400" b="1" dirty="0"/>
              <a:t>Upholding the view that children belong in a loving and supportive environment, we  seek to provide them with the support and structure to thrive and develop successfully into adulthood.</a:t>
            </a:r>
          </a:p>
          <a:p>
            <a:endParaRPr lang="en-US" dirty="0"/>
          </a:p>
        </p:txBody>
      </p:sp>
      <p:pic>
        <p:nvPicPr>
          <p:cNvPr id="5" name="Picture 3" descr="C:\Program Files (x86)\Microsoft Office\MEDIA\CAGCAT10\j0298653.wmf"/>
          <p:cNvPicPr>
            <a:picLocks noChangeAspect="1" noChangeArrowheads="1"/>
          </p:cNvPicPr>
          <p:nvPr/>
        </p:nvPicPr>
        <p:blipFill>
          <a:blip r:embed="rId5" cstate="print"/>
          <a:srcRect/>
          <a:stretch>
            <a:fillRect/>
          </a:stretch>
        </p:blipFill>
        <p:spPr bwMode="auto">
          <a:xfrm>
            <a:off x="3615397" y="541899"/>
            <a:ext cx="1781251" cy="1059790"/>
          </a:xfrm>
          <a:prstGeom prst="rect">
            <a:avLst/>
          </a:prstGeom>
          <a:noFill/>
          <a:effectLst>
            <a:glow rad="101600">
              <a:schemeClr val="accent3">
                <a:satMod val="175000"/>
                <a:alpha val="40000"/>
              </a:schemeClr>
            </a:glow>
          </a:effectLst>
          <a:scene3d>
            <a:camera prst="orthographicFront"/>
            <a:lightRig rig="threePt" dir="t"/>
          </a:scene3d>
          <a:sp3d>
            <a:bevelT prst="relaxedInset"/>
          </a:sp3d>
        </p:spPr>
      </p:pic>
    </p:spTree>
    <p:extLst>
      <p:ext uri="{BB962C8B-B14F-4D97-AF65-F5344CB8AC3E}">
        <p14:creationId xmlns:p14="http://schemas.microsoft.com/office/powerpoint/2010/main" val="719476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0881"/>
            <a:ext cx="9542318" cy="1371601"/>
          </a:xfrm>
        </p:spPr>
        <p:txBody>
          <a:bodyPr>
            <a:normAutofit fontScale="90000"/>
          </a:bodyPr>
          <a:lstStyle/>
          <a:p>
            <a:r>
              <a:rPr lang="en-US" sz="3100" b="1" dirty="0" smtClean="0"/>
              <a:t>We conducting stakeholders assessments to better understand the broader needs, concerns and how well our service is received.</a:t>
            </a:r>
            <a:endParaRPr lang="en-US" sz="3100" b="1" dirty="0"/>
          </a:p>
        </p:txBody>
      </p:sp>
      <p:sp>
        <p:nvSpPr>
          <p:cNvPr id="3" name="Content Placeholder 2"/>
          <p:cNvSpPr>
            <a:spLocks noGrp="1"/>
          </p:cNvSpPr>
          <p:nvPr>
            <p:ph idx="1"/>
          </p:nvPr>
        </p:nvSpPr>
        <p:spPr>
          <a:xfrm>
            <a:off x="838200" y="2535381"/>
            <a:ext cx="10515600" cy="4145973"/>
          </a:xfrm>
        </p:spPr>
        <p:txBody>
          <a:bodyPr>
            <a:normAutofit fontScale="92500"/>
          </a:bodyPr>
          <a:lstStyle/>
          <a:p>
            <a:pPr>
              <a:buClr>
                <a:schemeClr val="tx1"/>
              </a:buClr>
              <a:buFont typeface="Wingdings" panose="05000000000000000000" pitchFamily="2" charset="2"/>
              <a:buChar char="Ø"/>
            </a:pPr>
            <a:r>
              <a:rPr lang="en-US" b="1" u="sng" dirty="0" smtClean="0"/>
              <a:t>Client</a:t>
            </a:r>
            <a:r>
              <a:rPr lang="en-US" dirty="0" smtClean="0"/>
              <a:t>: Services to offer a wide variety of options for mental health coverage that can be customized to their specific needs.  They want the organization to fund the majority of the cost to health insurance</a:t>
            </a:r>
          </a:p>
          <a:p>
            <a:pPr>
              <a:buClr>
                <a:schemeClr val="tx1"/>
              </a:buClr>
              <a:buFont typeface="Wingdings" panose="05000000000000000000" pitchFamily="2" charset="2"/>
              <a:buChar char="Ø"/>
            </a:pPr>
            <a:r>
              <a:rPr lang="en-US" b="1" u="sng" dirty="0" smtClean="0"/>
              <a:t>Providers</a:t>
            </a:r>
            <a:r>
              <a:rPr lang="en-US" dirty="0" smtClean="0"/>
              <a:t>: Want to provide the best service using the most accurate and newest technology.</a:t>
            </a:r>
          </a:p>
          <a:p>
            <a:pPr>
              <a:buClr>
                <a:schemeClr val="tx1"/>
              </a:buClr>
              <a:buFont typeface="Wingdings" panose="05000000000000000000" pitchFamily="2" charset="2"/>
              <a:buChar char="Ø"/>
            </a:pPr>
            <a:r>
              <a:rPr lang="en-US" b="1" u="sng" dirty="0" smtClean="0"/>
              <a:t>Payer</a:t>
            </a:r>
            <a:r>
              <a:rPr lang="en-US" dirty="0" smtClean="0"/>
              <a:t>: Want services and providers to follow a clear, evidenced based, diagnostic plan and reach accurate diagnoses and treatment plan.</a:t>
            </a:r>
          </a:p>
          <a:p>
            <a:pPr>
              <a:buClr>
                <a:schemeClr val="tx1"/>
              </a:buClr>
              <a:buFont typeface="Wingdings" panose="05000000000000000000" pitchFamily="2" charset="2"/>
              <a:buChar char="Ø"/>
            </a:pPr>
            <a:r>
              <a:rPr lang="en-US" b="1" u="sng" dirty="0" smtClean="0"/>
              <a:t>Community</a:t>
            </a:r>
            <a:r>
              <a:rPr lang="en-US" dirty="0" smtClean="0"/>
              <a:t>: The reputation of a credible up to date service that is resourceful and enhances the development of the community.</a:t>
            </a:r>
          </a:p>
          <a:p>
            <a:pPr>
              <a:buClr>
                <a:schemeClr val="tx1"/>
              </a:buClr>
              <a:buFont typeface="Wingdings" panose="05000000000000000000" pitchFamily="2" charset="2"/>
              <a:buChar char="Ø"/>
            </a:pPr>
            <a:r>
              <a:rPr lang="en-US" b="1" u="sng" dirty="0" smtClean="0"/>
              <a:t>Legislators and Regulatory Bodies</a:t>
            </a:r>
            <a:r>
              <a:rPr lang="en-US" dirty="0" smtClean="0"/>
              <a:t>: Involved in making care more cost effective because some may believe that the tariff of healthcare do not match the cost of providing services</a:t>
            </a:r>
          </a:p>
          <a:p>
            <a:endParaRPr lang="en-US" dirty="0"/>
          </a:p>
        </p:txBody>
      </p:sp>
    </p:spTree>
    <p:extLst>
      <p:ext uri="{BB962C8B-B14F-4D97-AF65-F5344CB8AC3E}">
        <p14:creationId xmlns:p14="http://schemas.microsoft.com/office/powerpoint/2010/main" val="1657035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2011"/>
          </a:xfrm>
        </p:spPr>
        <p:txBody>
          <a:bodyPr>
            <a:normAutofit fontScale="90000"/>
          </a:bodyPr>
          <a:lstStyle/>
          <a:p>
            <a:r>
              <a:rPr lang="en-US" b="1" dirty="0" smtClean="0"/>
              <a:t>Computerized Services</a:t>
            </a:r>
            <a:endParaRPr lang="en-US" b="1" dirty="0"/>
          </a:p>
        </p:txBody>
      </p:sp>
      <p:sp>
        <p:nvSpPr>
          <p:cNvPr id="3" name="Content Placeholder 2"/>
          <p:cNvSpPr>
            <a:spLocks noGrp="1"/>
          </p:cNvSpPr>
          <p:nvPr>
            <p:ph idx="1"/>
          </p:nvPr>
        </p:nvSpPr>
        <p:spPr>
          <a:xfrm>
            <a:off x="838200" y="1298864"/>
            <a:ext cx="10515600" cy="5559136"/>
          </a:xfrm>
        </p:spPr>
        <p:txBody>
          <a:bodyPr>
            <a:normAutofit fontScale="85000" lnSpcReduction="10000"/>
          </a:bodyPr>
          <a:lstStyle/>
          <a:p>
            <a:r>
              <a:rPr lang="en-US" dirty="0" smtClean="0"/>
              <a:t>There is an increase demand for integration of technology, interactive software, and computerized system to manage the information of a booming healthcare industry.  Federal government has now mandated computerized patient records.</a:t>
            </a:r>
          </a:p>
          <a:p>
            <a:r>
              <a:rPr lang="en-US" dirty="0"/>
              <a:t>Stakeholders are reassured that the new computerized service will provide greater flexibility, easy access to pertinent information e.g. medical history, discharge plans, medication regimen etc.</a:t>
            </a:r>
          </a:p>
          <a:p>
            <a:r>
              <a:rPr lang="en-US" dirty="0" smtClean="0"/>
              <a:t>A </a:t>
            </a:r>
            <a:r>
              <a:rPr lang="en-US" dirty="0"/>
              <a:t>computerized residential facility is cost effective: reduces transcript cost, eliminate hand written notes, save on stationary supplies</a:t>
            </a:r>
            <a:r>
              <a:rPr lang="en-US" dirty="0" smtClean="0"/>
              <a:t>.</a:t>
            </a:r>
          </a:p>
          <a:p>
            <a:r>
              <a:rPr lang="en-US" dirty="0"/>
              <a:t>May lower the number of malpractice claims as a result of improvement through documentation that fosters effective client care handling, </a:t>
            </a:r>
            <a:r>
              <a:rPr lang="en-US" dirty="0" smtClean="0"/>
              <a:t>precludes the likelihood of medication errors.</a:t>
            </a:r>
          </a:p>
          <a:p>
            <a:r>
              <a:rPr lang="en-US" dirty="0" smtClean="0"/>
              <a:t>Provide promise for real time point of care information.  Timely data analysis of client’s history and conditions are readily accessible via computers providing a quick yet prudent cost effective approach to budget tracking, securing patient outcome and privacy.</a:t>
            </a:r>
          </a:p>
          <a:p>
            <a:r>
              <a:rPr lang="en-US" dirty="0" smtClean="0"/>
              <a:t>The Health Management technologist is responsible for the explanation of EHR features.</a:t>
            </a:r>
          </a:p>
          <a:p>
            <a:r>
              <a:rPr lang="en-US" dirty="0" smtClean="0"/>
              <a:t>Rooms that were used for filing and paper storage are redesigned as server rooms and WIFI access points.</a:t>
            </a:r>
          </a:p>
          <a:p>
            <a:r>
              <a:rPr lang="en-US" dirty="0" smtClean="0"/>
              <a:t>A downtime box will be available in the event of an emergency.</a:t>
            </a:r>
          </a:p>
        </p:txBody>
      </p:sp>
    </p:spTree>
    <p:extLst>
      <p:ext uri="{BB962C8B-B14F-4D97-AF65-F5344CB8AC3E}">
        <p14:creationId xmlns:p14="http://schemas.microsoft.com/office/powerpoint/2010/main" val="3300805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7648"/>
          </a:xfrm>
        </p:spPr>
        <p:txBody>
          <a:bodyPr>
            <a:normAutofit fontScale="90000"/>
          </a:bodyPr>
          <a:lstStyle/>
          <a:p>
            <a:r>
              <a:rPr lang="en-US" b="1" dirty="0" smtClean="0"/>
              <a:t>Request for Proposal Contents</a:t>
            </a:r>
            <a:br>
              <a:rPr lang="en-US" b="1" dirty="0" smtClean="0"/>
            </a:br>
            <a:r>
              <a:rPr lang="en-US" b="1" dirty="0" smtClean="0">
                <a:hlinkClick r:id="rId2" action="ppaction://hlinkfile"/>
              </a:rPr>
              <a:t>Official Proposal Request.doc</a:t>
            </a:r>
            <a:endParaRPr lang="en-US" b="1" dirty="0"/>
          </a:p>
        </p:txBody>
      </p:sp>
      <p:sp>
        <p:nvSpPr>
          <p:cNvPr id="3" name="Content Placeholder 2"/>
          <p:cNvSpPr>
            <a:spLocks noGrp="1"/>
          </p:cNvSpPr>
          <p:nvPr>
            <p:ph idx="1"/>
          </p:nvPr>
        </p:nvSpPr>
        <p:spPr>
          <a:xfrm>
            <a:off x="1103312" y="1704109"/>
            <a:ext cx="8946541" cy="4544290"/>
          </a:xfrm>
        </p:spPr>
        <p:txBody>
          <a:bodyPr>
            <a:normAutofit fontScale="77500" lnSpcReduction="20000"/>
          </a:bodyPr>
          <a:lstStyle/>
          <a:p>
            <a:pPr marL="0" indent="0">
              <a:buNone/>
            </a:pPr>
            <a:r>
              <a:rPr lang="en-US" dirty="0" smtClean="0"/>
              <a:t>Overview of Oasis Transitional Home for Adolescence.</a:t>
            </a:r>
          </a:p>
          <a:p>
            <a:pPr marL="0" indent="0">
              <a:buNone/>
            </a:pPr>
            <a:r>
              <a:rPr lang="en-US" dirty="0" smtClean="0"/>
              <a:t>Scope of Project</a:t>
            </a:r>
          </a:p>
          <a:p>
            <a:pPr marL="0" indent="0">
              <a:buNone/>
            </a:pPr>
            <a:r>
              <a:rPr lang="en-US" dirty="0" smtClean="0"/>
              <a:t>Statement of Purpose</a:t>
            </a:r>
          </a:p>
          <a:p>
            <a:pPr marL="0" indent="0">
              <a:buNone/>
            </a:pPr>
            <a:r>
              <a:rPr lang="en-US" dirty="0" smtClean="0"/>
              <a:t>Milestones</a:t>
            </a:r>
          </a:p>
          <a:p>
            <a:pPr marL="0" indent="0">
              <a:buNone/>
            </a:pPr>
            <a:r>
              <a:rPr lang="en-US" dirty="0" smtClean="0"/>
              <a:t>Submission Instructions</a:t>
            </a:r>
          </a:p>
          <a:p>
            <a:pPr marL="0" indent="0">
              <a:buNone/>
            </a:pPr>
            <a:r>
              <a:rPr lang="en-US" dirty="0" smtClean="0"/>
              <a:t>Compilation Instructions</a:t>
            </a:r>
          </a:p>
          <a:p>
            <a:pPr marL="0" indent="0">
              <a:buNone/>
            </a:pPr>
            <a:r>
              <a:rPr lang="en-US" dirty="0" smtClean="0"/>
              <a:t>Vendor Information</a:t>
            </a:r>
          </a:p>
          <a:p>
            <a:pPr marL="0" indent="0">
              <a:buNone/>
            </a:pPr>
            <a:r>
              <a:rPr lang="en-US" dirty="0" smtClean="0"/>
              <a:t>Functional System Requirements</a:t>
            </a:r>
          </a:p>
          <a:p>
            <a:pPr marL="0" indent="0">
              <a:buNone/>
            </a:pPr>
            <a:r>
              <a:rPr lang="en-US" dirty="0" smtClean="0"/>
              <a:t>Pricing/Preparation Cost</a:t>
            </a:r>
          </a:p>
          <a:p>
            <a:pPr marL="0" indent="0">
              <a:buNone/>
            </a:pPr>
            <a:r>
              <a:rPr lang="en-US" dirty="0" smtClean="0"/>
              <a:t>Terms and Condition</a:t>
            </a:r>
          </a:p>
          <a:p>
            <a:pPr marL="0" indent="0">
              <a:buNone/>
            </a:pPr>
            <a:r>
              <a:rPr lang="en-US" dirty="0" smtClean="0"/>
              <a:t>Acceptance or Rejection</a:t>
            </a:r>
          </a:p>
          <a:p>
            <a:pPr marL="0" indent="0">
              <a:buNone/>
            </a:pPr>
            <a:r>
              <a:rPr lang="en-US" dirty="0" smtClean="0"/>
              <a:t>Contract Provisions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836030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Nurse Manager’s Responsibilities : Ethical</a:t>
            </a:r>
            <a:r>
              <a:rPr lang="en-US" dirty="0" smtClean="0"/>
              <a:t/>
            </a:r>
            <a:br>
              <a:rPr lang="en-US" dirty="0" smtClean="0"/>
            </a:br>
            <a:r>
              <a:rPr lang="en-US" u="sng" dirty="0" smtClean="0"/>
              <a:t>Moral thinking and ethical awareness are aspects of competent nursing.</a:t>
            </a:r>
            <a:br>
              <a:rPr lang="en-US" u="sng" dirty="0" smtClean="0"/>
            </a:br>
            <a:r>
              <a:rPr lang="en-US" u="sng" dirty="0"/>
              <a:t/>
            </a:r>
            <a:br>
              <a:rPr lang="en-US" u="sng" dirty="0"/>
            </a:br>
            <a:r>
              <a:rPr lang="en-US" u="sng" dirty="0" smtClean="0"/>
              <a:t/>
            </a:r>
            <a:br>
              <a:rPr lang="en-US" u="sng" dirty="0" smtClean="0"/>
            </a:br>
            <a:r>
              <a:rPr lang="en-US" u="sng" dirty="0"/>
              <a:t/>
            </a:r>
            <a:br>
              <a:rPr lang="en-US" u="sng" dirty="0"/>
            </a:br>
            <a:r>
              <a:rPr lang="en-US" u="sng" dirty="0" smtClean="0"/>
              <a:t/>
            </a:r>
            <a:br>
              <a:rPr lang="en-US" u="sng" dirty="0" smtClean="0"/>
            </a:br>
            <a:endParaRPr lang="en-US" u="sng" dirty="0"/>
          </a:p>
        </p:txBody>
      </p:sp>
      <p:sp>
        <p:nvSpPr>
          <p:cNvPr id="3" name="Content Placeholder 2"/>
          <p:cNvSpPr>
            <a:spLocks noGrp="1"/>
          </p:cNvSpPr>
          <p:nvPr>
            <p:ph idx="1"/>
          </p:nvPr>
        </p:nvSpPr>
        <p:spPr>
          <a:xfrm>
            <a:off x="838200" y="3345873"/>
            <a:ext cx="8586355" cy="3106882"/>
          </a:xfrm>
        </p:spPr>
        <p:txBody>
          <a:bodyPr>
            <a:normAutofit fontScale="85000" lnSpcReduction="20000"/>
          </a:bodyPr>
          <a:lstStyle/>
          <a:p>
            <a:pPr>
              <a:buFont typeface="Wingdings" panose="05000000000000000000" pitchFamily="2" charset="2"/>
              <a:buChar char="ü"/>
            </a:pPr>
            <a:r>
              <a:rPr lang="en-US" dirty="0" smtClean="0"/>
              <a:t>Ethical responsibilities are not only to the client but also to the nursing staff. </a:t>
            </a:r>
          </a:p>
          <a:p>
            <a:pPr>
              <a:buFont typeface="Wingdings" panose="05000000000000000000" pitchFamily="2" charset="2"/>
              <a:buChar char="ü"/>
            </a:pPr>
            <a:r>
              <a:rPr lang="en-US" dirty="0" smtClean="0"/>
              <a:t>Warrant and facilitate a safe and ethical working environment in which quality care can be given to the client.</a:t>
            </a:r>
          </a:p>
          <a:p>
            <a:pPr>
              <a:buFont typeface="Wingdings" panose="05000000000000000000" pitchFamily="2" charset="2"/>
              <a:buChar char="ü"/>
            </a:pPr>
            <a:r>
              <a:rPr lang="en-US" dirty="0" smtClean="0"/>
              <a:t>Treat with dignity and respect; ensure veracity and trust.</a:t>
            </a:r>
          </a:p>
          <a:p>
            <a:pPr>
              <a:buFont typeface="Wingdings" panose="05000000000000000000" pitchFamily="2" charset="2"/>
              <a:buChar char="ü"/>
            </a:pPr>
            <a:r>
              <a:rPr lang="en-US" dirty="0" smtClean="0"/>
              <a:t>Advocacy </a:t>
            </a:r>
          </a:p>
          <a:p>
            <a:pPr>
              <a:buFont typeface="Wingdings" panose="05000000000000000000" pitchFamily="2" charset="2"/>
              <a:buChar char="ü"/>
            </a:pPr>
            <a:r>
              <a:rPr lang="en-US" dirty="0" smtClean="0"/>
              <a:t>Gain competence in ethics and law.</a:t>
            </a:r>
          </a:p>
          <a:p>
            <a:pPr>
              <a:buFont typeface="Wingdings" panose="05000000000000000000" pitchFamily="2" charset="2"/>
              <a:buChar char="ü"/>
            </a:pPr>
            <a:r>
              <a:rPr lang="en-US" dirty="0" smtClean="0"/>
              <a:t>Organize meetings allowing a collaborative approach to ethical decision making</a:t>
            </a:r>
          </a:p>
          <a:p>
            <a:pPr marL="0" indent="0">
              <a:buNone/>
            </a:pPr>
            <a:r>
              <a:rPr lang="en-US" dirty="0" smtClean="0"/>
              <a:t> </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020" y="4546542"/>
            <a:ext cx="2286000" cy="1828800"/>
          </a:xfrm>
          <a:prstGeom prst="rect">
            <a:avLst/>
          </a:prstGeom>
          <a:effectLst>
            <a:glow rad="228600">
              <a:schemeClr val="accent6">
                <a:satMod val="175000"/>
                <a:alpha val="40000"/>
              </a:schemeClr>
            </a:glow>
            <a:softEdge rad="63500"/>
          </a:effectLst>
          <a:scene3d>
            <a:camera prst="isometricOffAxis2Left"/>
            <a:lightRig rig="threePt" dir="t"/>
          </a:scene3d>
        </p:spPr>
      </p:pic>
    </p:spTree>
    <p:extLst>
      <p:ext uri="{BB962C8B-B14F-4D97-AF65-F5344CB8AC3E}">
        <p14:creationId xmlns:p14="http://schemas.microsoft.com/office/powerpoint/2010/main" val="234666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939645" cy="1204595"/>
          </a:xfrm>
        </p:spPr>
        <p:txBody>
          <a:bodyPr>
            <a:normAutofit fontScale="90000"/>
          </a:bodyPr>
          <a:lstStyle/>
          <a:p>
            <a:r>
              <a:rPr lang="en-US" b="1" dirty="0"/>
              <a:t>Nurse Manager’s </a:t>
            </a:r>
            <a:r>
              <a:rPr lang="en-US" b="1" dirty="0" smtClean="0"/>
              <a:t>Responsibilities: Financial</a:t>
            </a:r>
            <a:r>
              <a:rPr lang="en-US" dirty="0" smtClean="0"/>
              <a:t/>
            </a:r>
            <a:br>
              <a:rPr lang="en-US" dirty="0" smtClean="0"/>
            </a:br>
            <a:endParaRPr lang="en-US" u="sng" dirty="0"/>
          </a:p>
        </p:txBody>
      </p:sp>
      <p:sp>
        <p:nvSpPr>
          <p:cNvPr id="3" name="Content Placeholder 2"/>
          <p:cNvSpPr>
            <a:spLocks noGrp="1"/>
          </p:cNvSpPr>
          <p:nvPr>
            <p:ph idx="1"/>
          </p:nvPr>
        </p:nvSpPr>
        <p:spPr>
          <a:xfrm>
            <a:off x="838200" y="2337954"/>
            <a:ext cx="10515600" cy="4108565"/>
          </a:xfrm>
        </p:spPr>
        <p:txBody>
          <a:bodyPr>
            <a:normAutofit/>
          </a:bodyPr>
          <a:lstStyle/>
          <a:p>
            <a:pPr>
              <a:buFont typeface="Wingdings" panose="05000000000000000000" pitchFamily="2" charset="2"/>
              <a:buChar char="ü"/>
            </a:pPr>
            <a:r>
              <a:rPr lang="en-US" dirty="0" smtClean="0"/>
              <a:t> Have a basic understanding of how revenue flow into and out of the organization.</a:t>
            </a:r>
          </a:p>
          <a:p>
            <a:pPr>
              <a:buFont typeface="Wingdings" panose="05000000000000000000" pitchFamily="2" charset="2"/>
              <a:buChar char="ü"/>
            </a:pPr>
            <a:r>
              <a:rPr lang="en-US" dirty="0" smtClean="0"/>
              <a:t>Develop a practical annual budget for the unit inclusive of volume revenue, personnel, supplies and capital environment.</a:t>
            </a:r>
          </a:p>
          <a:p>
            <a:pPr>
              <a:buFont typeface="Wingdings" panose="05000000000000000000" pitchFamily="2" charset="2"/>
              <a:buChar char="ü"/>
            </a:pPr>
            <a:r>
              <a:rPr lang="en-US" dirty="0" smtClean="0"/>
              <a:t>Monthly reports of budgetary variances and review end of year data with finance personnel.</a:t>
            </a:r>
          </a:p>
          <a:p>
            <a:pPr>
              <a:buFont typeface="Wingdings" panose="05000000000000000000" pitchFamily="2" charset="2"/>
              <a:buChar char="ü"/>
            </a:pPr>
            <a:r>
              <a:rPr lang="en-US" dirty="0" smtClean="0"/>
              <a:t>Ensure proper efficient operations and monitor trends regarding staff, material and supply usage.</a:t>
            </a:r>
          </a:p>
          <a:p>
            <a:pPr>
              <a:buFont typeface="Wingdings" panose="05000000000000000000" pitchFamily="2" charset="2"/>
              <a:buChar char="ü"/>
            </a:pPr>
            <a:r>
              <a:rPr lang="en-US" dirty="0" smtClean="0"/>
              <a:t>Communicate economic management expectations and outcomes to staff and stakeholders.</a:t>
            </a:r>
          </a:p>
          <a:p>
            <a:pPr marL="0" indent="0">
              <a:buNone/>
            </a:pPr>
            <a:endParaRPr lang="en-US" dirty="0"/>
          </a:p>
        </p:txBody>
      </p:sp>
    </p:spTree>
    <p:extLst>
      <p:ext uri="{BB962C8B-B14F-4D97-AF65-F5344CB8AC3E}">
        <p14:creationId xmlns:p14="http://schemas.microsoft.com/office/powerpoint/2010/main" val="3386473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5995"/>
          </a:xfrm>
        </p:spPr>
        <p:txBody>
          <a:bodyPr/>
          <a:lstStyle/>
          <a:p>
            <a:r>
              <a:rPr lang="en-US" b="1" dirty="0" smtClean="0"/>
              <a:t>Sample Revenue Cycle: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8920584"/>
              </p:ext>
            </p:extLst>
          </p:nvPr>
        </p:nvGraphicFramePr>
        <p:xfrm>
          <a:off x="838200" y="1280160"/>
          <a:ext cx="10515600" cy="4896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73983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773391" cy="1783715"/>
          </a:xfrm>
        </p:spPr>
        <p:txBody>
          <a:bodyPr>
            <a:normAutofit fontScale="90000"/>
          </a:bodyPr>
          <a:lstStyle/>
          <a:p>
            <a:r>
              <a:rPr lang="en-US" b="1" dirty="0" smtClean="0"/>
              <a:t>Nurse Manager’s Responsibilities</a:t>
            </a:r>
            <a:r>
              <a:rPr lang="en-US" dirty="0" smtClean="0"/>
              <a:t>: </a:t>
            </a:r>
            <a:r>
              <a:rPr lang="en-US" b="1" dirty="0" smtClean="0"/>
              <a:t>Legal</a:t>
            </a:r>
            <a:r>
              <a:rPr lang="en-US" dirty="0" smtClean="0"/>
              <a:t/>
            </a:r>
            <a:br>
              <a:rPr lang="en-US" dirty="0" smtClean="0"/>
            </a:br>
            <a:r>
              <a:rPr lang="en-US" u="sng" dirty="0" smtClean="0"/>
              <a:t>Liability exists due to his/her role as a Nurse Manager.</a:t>
            </a:r>
            <a:endParaRPr lang="en-US" u="sng" dirty="0"/>
          </a:p>
        </p:txBody>
      </p:sp>
      <p:sp>
        <p:nvSpPr>
          <p:cNvPr id="3" name="Content Placeholder 2"/>
          <p:cNvSpPr>
            <a:spLocks noGrp="1"/>
          </p:cNvSpPr>
          <p:nvPr>
            <p:ph idx="1"/>
          </p:nvPr>
        </p:nvSpPr>
        <p:spPr>
          <a:xfrm>
            <a:off x="838200" y="3096490"/>
            <a:ext cx="10515600" cy="3080471"/>
          </a:xfrm>
        </p:spPr>
        <p:txBody>
          <a:bodyPr>
            <a:normAutofit lnSpcReduction="10000"/>
          </a:bodyPr>
          <a:lstStyle/>
          <a:p>
            <a:pPr>
              <a:buFont typeface="Wingdings" panose="05000000000000000000" pitchFamily="2" charset="2"/>
              <a:buChar char="ü"/>
            </a:pPr>
            <a:r>
              <a:rPr lang="en-US" dirty="0" smtClean="0"/>
              <a:t>Overall duty is to prevent injury to the client.</a:t>
            </a:r>
          </a:p>
          <a:p>
            <a:pPr>
              <a:buFont typeface="Wingdings" panose="05000000000000000000" pitchFamily="2" charset="2"/>
              <a:buChar char="ü"/>
            </a:pPr>
            <a:r>
              <a:rPr lang="en-US" dirty="0" smtClean="0"/>
              <a:t>Supervision must be constant, active and consistent with Nurse Manager’s standard of care and practice.</a:t>
            </a:r>
          </a:p>
          <a:p>
            <a:pPr>
              <a:buFont typeface="Wingdings" panose="05000000000000000000" pitchFamily="2" charset="2"/>
              <a:buChar char="ü"/>
            </a:pPr>
            <a:r>
              <a:rPr lang="en-US" dirty="0" smtClean="0"/>
              <a:t>Develop and implement client care policies and procedures consistent with standards of practice.</a:t>
            </a:r>
          </a:p>
          <a:p>
            <a:pPr>
              <a:buFont typeface="Wingdings" panose="05000000000000000000" pitchFamily="2" charset="2"/>
              <a:buChar char="ü"/>
            </a:pPr>
            <a:r>
              <a:rPr lang="en-US" dirty="0" smtClean="0"/>
              <a:t>Keep pace with current advances in care and technology as well as regulatory and legal requirements.</a:t>
            </a:r>
          </a:p>
        </p:txBody>
      </p:sp>
    </p:spTree>
    <p:extLst>
      <p:ext uri="{BB962C8B-B14F-4D97-AF65-F5344CB8AC3E}">
        <p14:creationId xmlns:p14="http://schemas.microsoft.com/office/powerpoint/2010/main" val="14520882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Nurse Manager’s Responsibilities: Political</a:t>
            </a:r>
            <a:endParaRPr lang="en-US" b="1"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ü"/>
            </a:pPr>
            <a:r>
              <a:rPr lang="en-US" dirty="0" smtClean="0"/>
              <a:t>Develop an understanding</a:t>
            </a:r>
            <a:r>
              <a:rPr lang="en-US" dirty="0"/>
              <a:t>, along with knowledge of the policy-making </a:t>
            </a:r>
            <a:r>
              <a:rPr lang="en-US" dirty="0" smtClean="0"/>
              <a:t>process: laws and health policy, </a:t>
            </a:r>
            <a:r>
              <a:rPr lang="en-US" dirty="0"/>
              <a:t>and the political forces </a:t>
            </a:r>
            <a:r>
              <a:rPr lang="en-US" dirty="0" smtClean="0"/>
              <a:t>that governs it.</a:t>
            </a:r>
          </a:p>
          <a:p>
            <a:pPr>
              <a:buFont typeface="Wingdings" panose="05000000000000000000" pitchFamily="2" charset="2"/>
              <a:buChar char="ü"/>
            </a:pPr>
            <a:r>
              <a:rPr lang="en-US" dirty="0" smtClean="0"/>
              <a:t>Translate </a:t>
            </a:r>
            <a:r>
              <a:rPr lang="en-US" dirty="0"/>
              <a:t>and promote organizational goals to frontline staff and remove barriers that could </a:t>
            </a:r>
            <a:r>
              <a:rPr lang="en-US" dirty="0" smtClean="0"/>
              <a:t>hinder performance.</a:t>
            </a:r>
          </a:p>
          <a:p>
            <a:pPr>
              <a:buFont typeface="Wingdings" panose="05000000000000000000" pitchFamily="2" charset="2"/>
              <a:buChar char="ü"/>
            </a:pPr>
            <a:r>
              <a:rPr lang="en-US" dirty="0" smtClean="0"/>
              <a:t>Establish collaborative relationships with policy makers and administration to advocate: client, staff and unit needs.</a:t>
            </a:r>
          </a:p>
          <a:p>
            <a:pPr>
              <a:buFont typeface="Wingdings" panose="05000000000000000000" pitchFamily="2" charset="2"/>
              <a:buChar char="ü"/>
            </a:pPr>
            <a:r>
              <a:rPr lang="en-US" dirty="0" smtClean="0"/>
              <a:t>Demonstrate professional competence and accountability.</a:t>
            </a:r>
          </a:p>
          <a:p>
            <a:pPr>
              <a:buFont typeface="Wingdings" panose="05000000000000000000" pitchFamily="2" charset="2"/>
              <a:buChar char="ü"/>
            </a:pPr>
            <a:r>
              <a:rPr lang="en-US" dirty="0" smtClean="0"/>
              <a:t>Exercise power appropriately. </a:t>
            </a:r>
          </a:p>
        </p:txBody>
      </p:sp>
    </p:spTree>
    <p:extLst>
      <p:ext uri="{BB962C8B-B14F-4D97-AF65-F5344CB8AC3E}">
        <p14:creationId xmlns:p14="http://schemas.microsoft.com/office/powerpoint/2010/main" val="1187809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Nurse Manager’s Responsibilities: Professional</a:t>
            </a:r>
            <a:endParaRPr lang="en-US" dirty="0"/>
          </a:p>
        </p:txBody>
      </p:sp>
      <p:sp>
        <p:nvSpPr>
          <p:cNvPr id="3" name="Content Placeholder 2"/>
          <p:cNvSpPr>
            <a:spLocks noGrp="1"/>
          </p:cNvSpPr>
          <p:nvPr>
            <p:ph idx="1"/>
          </p:nvPr>
        </p:nvSpPr>
        <p:spPr>
          <a:xfrm>
            <a:off x="1103312" y="1995055"/>
            <a:ext cx="8946541" cy="4253344"/>
          </a:xfrm>
        </p:spPr>
        <p:txBody>
          <a:bodyPr>
            <a:normAutofit fontScale="70000" lnSpcReduction="20000"/>
          </a:bodyPr>
          <a:lstStyle/>
          <a:p>
            <a:r>
              <a:rPr lang="en-US" dirty="0" smtClean="0"/>
              <a:t>Supervising:</a:t>
            </a:r>
          </a:p>
          <a:p>
            <a:pPr marL="0" indent="0">
              <a:buNone/>
            </a:pPr>
            <a:r>
              <a:rPr lang="en-US" dirty="0" smtClean="0"/>
              <a:t>Command Central</a:t>
            </a:r>
          </a:p>
          <a:p>
            <a:pPr marL="0" indent="0">
              <a:buNone/>
            </a:pPr>
            <a:r>
              <a:rPr lang="en-US" dirty="0" smtClean="0"/>
              <a:t>Making assignments</a:t>
            </a:r>
          </a:p>
          <a:p>
            <a:pPr marL="0" indent="0">
              <a:buNone/>
            </a:pPr>
            <a:r>
              <a:rPr lang="en-US" dirty="0" smtClean="0"/>
              <a:t>Set schedules</a:t>
            </a:r>
          </a:p>
          <a:p>
            <a:pPr marL="0" indent="0">
              <a:buNone/>
            </a:pPr>
            <a:r>
              <a:rPr lang="en-US" dirty="0" smtClean="0"/>
              <a:t>Disciplinary Action</a:t>
            </a:r>
          </a:p>
          <a:p>
            <a:r>
              <a:rPr lang="en-US" dirty="0" smtClean="0"/>
              <a:t>Mentoring/Coaching  </a:t>
            </a:r>
          </a:p>
          <a:p>
            <a:pPr marL="0" indent="0">
              <a:buNone/>
            </a:pPr>
            <a:r>
              <a:rPr lang="en-US" dirty="0" smtClean="0"/>
              <a:t>Feedback and support</a:t>
            </a:r>
          </a:p>
          <a:p>
            <a:pPr marL="0" indent="0">
              <a:buNone/>
            </a:pPr>
            <a:r>
              <a:rPr lang="en-US" dirty="0" smtClean="0"/>
              <a:t>Offer insight and expertise</a:t>
            </a:r>
          </a:p>
          <a:p>
            <a:pPr marL="0" indent="0">
              <a:buNone/>
            </a:pPr>
            <a:r>
              <a:rPr lang="en-US" dirty="0" smtClean="0"/>
              <a:t>Staff educational, professional and development growth</a:t>
            </a:r>
          </a:p>
          <a:p>
            <a:r>
              <a:rPr lang="en-US" dirty="0" smtClean="0"/>
              <a:t>Conflict Management</a:t>
            </a:r>
          </a:p>
          <a:p>
            <a:pPr marL="0" indent="0">
              <a:buNone/>
            </a:pPr>
            <a:r>
              <a:rPr lang="en-US" dirty="0" smtClean="0"/>
              <a:t>Set the stage and expectations for excellence, explaining and outlining guidelines</a:t>
            </a:r>
          </a:p>
          <a:p>
            <a:pPr marL="0" indent="0">
              <a:buNone/>
            </a:pPr>
            <a:r>
              <a:rPr lang="en-US" dirty="0" smtClean="0"/>
              <a:t>Defusing conflicts before it harms the team and hinder client care</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346" y="1152983"/>
            <a:ext cx="6295158" cy="3048000"/>
          </a:xfrm>
          <a:prstGeom prst="rect">
            <a:avLst/>
          </a:prstGeom>
        </p:spPr>
      </p:pic>
    </p:spTree>
    <p:extLst>
      <p:ext uri="{BB962C8B-B14F-4D97-AF65-F5344CB8AC3E}">
        <p14:creationId xmlns:p14="http://schemas.microsoft.com/office/powerpoint/2010/main" val="41860298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Nurse Manager’s Responsibilities: Professional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Work Environment</a:t>
            </a:r>
          </a:p>
          <a:p>
            <a:pPr marL="0" indent="0">
              <a:buNone/>
            </a:pPr>
            <a:r>
              <a:rPr lang="en-US" dirty="0" smtClean="0"/>
              <a:t>Ensure well functioning wok environment</a:t>
            </a:r>
          </a:p>
          <a:p>
            <a:r>
              <a:rPr lang="en-US" dirty="0" smtClean="0"/>
              <a:t>Communication</a:t>
            </a:r>
          </a:p>
          <a:p>
            <a:pPr marL="0" indent="0">
              <a:buNone/>
            </a:pPr>
            <a:r>
              <a:rPr lang="en-US" dirty="0" smtClean="0"/>
              <a:t>Ensuring a two way flow of communication between staff and upper management</a:t>
            </a:r>
          </a:p>
          <a:p>
            <a:r>
              <a:rPr lang="en-US" dirty="0" smtClean="0"/>
              <a:t>Role Model</a:t>
            </a:r>
          </a:p>
          <a:p>
            <a:pPr marL="0" indent="0">
              <a:buNone/>
            </a:pPr>
            <a:r>
              <a:rPr lang="en-US" dirty="0" smtClean="0"/>
              <a:t>Continue with own professional development through attendance at seminars, participate in continuing education courses, obtain additional degrees/certifications and establish networking contacts with other nurse managers for personal and professional support.</a:t>
            </a:r>
            <a:endParaRPr lang="en-US" dirty="0"/>
          </a:p>
        </p:txBody>
      </p:sp>
    </p:spTree>
    <p:extLst>
      <p:ext uri="{BB962C8B-B14F-4D97-AF65-F5344CB8AC3E}">
        <p14:creationId xmlns:p14="http://schemas.microsoft.com/office/powerpoint/2010/main" val="3537074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98892"/>
          </a:xfrm>
        </p:spPr>
        <p:txBody>
          <a:bodyPr>
            <a:normAutofit fontScale="90000"/>
          </a:bodyPr>
          <a:lstStyle/>
          <a:p>
            <a:pPr algn="ctr"/>
            <a:r>
              <a:rPr lang="en-US" sz="4400" dirty="0" smtClean="0"/>
              <a:t> </a:t>
            </a:r>
            <a:r>
              <a:rPr lang="en-US" sz="4400" b="1" dirty="0" smtClean="0"/>
              <a:t>Organizational Chart</a:t>
            </a:r>
            <a:r>
              <a:rPr lang="en-US" sz="4400" dirty="0"/>
              <a:t/>
            </a:r>
            <a:br>
              <a:rPr lang="en-US" sz="4400" dirty="0"/>
            </a:br>
            <a:r>
              <a:rPr lang="en-US" sz="4400" dirty="0"/>
              <a:t>	       </a:t>
            </a:r>
            <a:br>
              <a:rPr lang="en-US" sz="4400"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0469979"/>
              </p:ext>
            </p:extLst>
          </p:nvPr>
        </p:nvGraphicFramePr>
        <p:xfrm>
          <a:off x="411480" y="1554480"/>
          <a:ext cx="10767060"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08581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
            <a:ext cx="9404723" cy="800100"/>
          </a:xfrm>
        </p:spPr>
        <p:txBody>
          <a:bodyPr/>
          <a:lstStyle/>
          <a:p>
            <a:pPr algn="ctr"/>
            <a:r>
              <a:rPr lang="en-US" dirty="0" smtClean="0"/>
              <a:t>References</a:t>
            </a:r>
            <a:endParaRPr lang="en-US" dirty="0"/>
          </a:p>
        </p:txBody>
      </p:sp>
      <p:sp>
        <p:nvSpPr>
          <p:cNvPr id="3" name="Content Placeholder 2"/>
          <p:cNvSpPr>
            <a:spLocks noGrp="1"/>
          </p:cNvSpPr>
          <p:nvPr>
            <p:ph idx="1"/>
          </p:nvPr>
        </p:nvSpPr>
        <p:spPr>
          <a:xfrm>
            <a:off x="1103312" y="602674"/>
            <a:ext cx="8946541" cy="5645726"/>
          </a:xfrm>
        </p:spPr>
        <p:txBody>
          <a:bodyPr>
            <a:normAutofit/>
          </a:bodyPr>
          <a:lstStyle/>
          <a:p>
            <a:pPr marL="0" indent="0">
              <a:buNone/>
            </a:pPr>
            <a:r>
              <a:rPr lang="en-US" sz="1200" dirty="0"/>
              <a:t>Brooklyn Community District 8 - New York City Department of City Planning. </a:t>
            </a:r>
            <a:r>
              <a:rPr lang="en-US" sz="1200" dirty="0" smtClean="0"/>
              <a:t>(2014). </a:t>
            </a:r>
            <a:r>
              <a:rPr lang="en-US" sz="1200" dirty="0"/>
              <a:t>Retrieved June 18, 2015, from </a:t>
            </a:r>
            <a:r>
              <a:rPr lang="en-US" sz="1200" dirty="0">
                <a:hlinkClick r:id="rId2"/>
              </a:rPr>
              <a:t>http://</a:t>
            </a:r>
            <a:r>
              <a:rPr lang="en-US" sz="1200" dirty="0" smtClean="0">
                <a:hlinkClick r:id="rId2"/>
              </a:rPr>
              <a:t>www.nyc.gov/html/dcp/html/neigh_info/bk08_info.shtml</a:t>
            </a:r>
            <a:endParaRPr lang="en-US" sz="1200" dirty="0" smtClean="0"/>
          </a:p>
          <a:p>
            <a:pPr marL="0" indent="0">
              <a:buNone/>
            </a:pPr>
            <a:r>
              <a:rPr lang="en-US" sz="1200" dirty="0"/>
              <a:t>Brent, N. (2013). </a:t>
            </a:r>
            <a:r>
              <a:rPr lang="en-US" sz="1200" dirty="0" smtClean="0"/>
              <a:t>What is a Nurse Manager’s Liability for Patient Care? </a:t>
            </a:r>
            <a:r>
              <a:rPr lang="en-US" sz="1200" dirty="0"/>
              <a:t>Retrieved June 23, 2015, from </a:t>
            </a:r>
            <a:r>
              <a:rPr lang="en-US" sz="1200" dirty="0">
                <a:hlinkClick r:id="rId3"/>
              </a:rPr>
              <a:t>http://</a:t>
            </a:r>
            <a:r>
              <a:rPr lang="en-US" sz="1200" dirty="0" smtClean="0">
                <a:hlinkClick r:id="rId3"/>
              </a:rPr>
              <a:t>www.cphins.com/blog/post/what-is-a-nurse-managers-liability-for-patient-care</a:t>
            </a:r>
            <a:endParaRPr lang="en-US" sz="1200" dirty="0" smtClean="0"/>
          </a:p>
          <a:p>
            <a:pPr marL="0" indent="0">
              <a:buNone/>
            </a:pPr>
            <a:r>
              <a:rPr lang="en-US" sz="1200" dirty="0" smtClean="0"/>
              <a:t>Carroll</a:t>
            </a:r>
            <a:r>
              <a:rPr lang="en-US" sz="1200" dirty="0"/>
              <a:t>, P. (2006). </a:t>
            </a:r>
            <a:r>
              <a:rPr lang="en-US" sz="1200" dirty="0" smtClean="0"/>
              <a:t>Nursing </a:t>
            </a:r>
            <a:r>
              <a:rPr lang="en-US" sz="1200" dirty="0"/>
              <a:t>Leadership and Management A Practical Guide. </a:t>
            </a:r>
            <a:r>
              <a:rPr lang="en-US" sz="1200" dirty="0" smtClean="0"/>
              <a:t>Clifton </a:t>
            </a:r>
            <a:r>
              <a:rPr lang="en-US" sz="1200" dirty="0"/>
              <a:t>Park, New York: Thomson Delmar Learning.</a:t>
            </a:r>
          </a:p>
          <a:p>
            <a:pPr marL="0" indent="0">
              <a:buNone/>
            </a:pPr>
            <a:r>
              <a:rPr lang="en-US" sz="1200" dirty="0" smtClean="0"/>
              <a:t>Cole</a:t>
            </a:r>
            <a:r>
              <a:rPr lang="en-US" sz="1200" dirty="0"/>
              <a:t>, G., David, H., &amp; Nilka, R. (n.d.). Internal and External Factors that Encourage or Discourage Health-Relevant </a:t>
            </a:r>
            <a:r>
              <a:rPr lang="en-US" sz="1200" dirty="0" smtClean="0"/>
              <a:t>Behaviors. </a:t>
            </a:r>
            <a:r>
              <a:rPr lang="en-US" sz="1200" i="1" dirty="0" smtClean="0"/>
              <a:t>Centers for Disease Control and Prevention</a:t>
            </a:r>
            <a:r>
              <a:rPr lang="en-US" sz="1200" dirty="0" smtClean="0"/>
              <a:t>. </a:t>
            </a:r>
            <a:r>
              <a:rPr lang="en-US" sz="1200" dirty="0"/>
              <a:t>Retrieved June 6, 2015, from </a:t>
            </a:r>
            <a:r>
              <a:rPr lang="en-US" sz="1200" dirty="0">
                <a:hlinkClick r:id="rId4"/>
              </a:rPr>
              <a:t>http://</a:t>
            </a:r>
            <a:r>
              <a:rPr lang="en-US" sz="1200" dirty="0" smtClean="0">
                <a:hlinkClick r:id="rId4"/>
              </a:rPr>
              <a:t>www.orau.gov/cdcynergy/soc2web/Content/activeinformation/resources/Health_Behavior_Factors.pdf</a:t>
            </a:r>
            <a:endParaRPr lang="en-US" sz="1200" dirty="0" smtClean="0"/>
          </a:p>
          <a:p>
            <a:pPr marL="0" indent="0">
              <a:buNone/>
            </a:pPr>
            <a:r>
              <a:rPr lang="en-US" sz="1200" dirty="0"/>
              <a:t>Curran, C., &amp; Totten, M. (2010). Mission, Strategy, and Stakeholders. </a:t>
            </a:r>
            <a:r>
              <a:rPr lang="en-US" sz="1200" i="1" dirty="0"/>
              <a:t>Nursing Economics,</a:t>
            </a:r>
            <a:r>
              <a:rPr lang="en-US" sz="1200" dirty="0"/>
              <a:t> </a:t>
            </a:r>
            <a:r>
              <a:rPr lang="en-US" sz="1200" i="1" dirty="0"/>
              <a:t>28</a:t>
            </a:r>
            <a:r>
              <a:rPr lang="en-US" sz="1200" dirty="0"/>
              <a:t>(2), 116-8. Retrieved June 8, 2015, from Medscape</a:t>
            </a:r>
            <a:r>
              <a:rPr lang="en-US" sz="1200" dirty="0" smtClean="0"/>
              <a:t>.</a:t>
            </a:r>
          </a:p>
          <a:p>
            <a:pPr marL="0" indent="0">
              <a:buNone/>
            </a:pPr>
            <a:r>
              <a:rPr lang="en-US" sz="1200" dirty="0"/>
              <a:t>Marquis, B., &amp; Huston, C. (2012). </a:t>
            </a:r>
            <a:r>
              <a:rPr lang="en-US" sz="1200" i="1" dirty="0"/>
              <a:t>Leadership and Management Tools for the New Nurse: A Case study Approach</a:t>
            </a:r>
            <a:r>
              <a:rPr lang="en-US" sz="1200" dirty="0"/>
              <a:t> (7th ed.). Philadelphia: Wolters Kluwer Health/Lippincott Williams &amp; Wilkins.</a:t>
            </a:r>
            <a:endParaRPr lang="en-US" sz="1200" dirty="0" smtClean="0"/>
          </a:p>
          <a:p>
            <a:pPr marL="0" indent="0">
              <a:buNone/>
            </a:pPr>
            <a:r>
              <a:rPr lang="en-US" sz="1200" dirty="0" smtClean="0"/>
              <a:t>Montalvo</a:t>
            </a:r>
            <a:r>
              <a:rPr lang="en-US" sz="1200" dirty="0"/>
              <a:t>, I. (2007). The National Database of Nursing Quality </a:t>
            </a:r>
            <a:r>
              <a:rPr lang="en-US" sz="1200" dirty="0" smtClean="0"/>
              <a:t>Indicators </a:t>
            </a:r>
            <a:r>
              <a:rPr lang="en-US" sz="1200" dirty="0"/>
              <a:t>(NDNQI). </a:t>
            </a:r>
            <a:r>
              <a:rPr lang="en-US" sz="1200" i="1" dirty="0"/>
              <a:t>OJIN: The Online Journal of Issues in Nursing,</a:t>
            </a:r>
            <a:r>
              <a:rPr lang="en-US" sz="1200" dirty="0"/>
              <a:t> </a:t>
            </a:r>
            <a:r>
              <a:rPr lang="en-US" sz="1200" i="1" dirty="0"/>
              <a:t>12</a:t>
            </a:r>
            <a:r>
              <a:rPr lang="en-US" sz="1200" dirty="0"/>
              <a:t>(3). Retrieved June 6, 2015, </a:t>
            </a:r>
            <a:r>
              <a:rPr lang="en-US" sz="1200" dirty="0" smtClean="0"/>
              <a:t>from </a:t>
            </a:r>
            <a:r>
              <a:rPr lang="en-US" sz="1200" dirty="0">
                <a:hlinkClick r:id="rId5"/>
              </a:rPr>
              <a:t>http://</a:t>
            </a:r>
            <a:r>
              <a:rPr lang="en-US" sz="1200" dirty="0" smtClean="0">
                <a:hlinkClick r:id="rId5"/>
              </a:rPr>
              <a:t>www.nursingworld.org/MainMenuCategories/ANAMarketplace/ANAPeriodicals/OJIN/TableofContents/Volume122007/No3Sept07/NursingQualityIndicators.aspx</a:t>
            </a:r>
            <a:endParaRPr lang="en-US" sz="1200" dirty="0" smtClean="0"/>
          </a:p>
          <a:p>
            <a:pPr marL="0" indent="0">
              <a:buNone/>
            </a:pPr>
            <a:r>
              <a:rPr lang="en-US" sz="1200" dirty="0" smtClean="0"/>
              <a:t>Mosadeghrad</a:t>
            </a:r>
            <a:r>
              <a:rPr lang="en-US" sz="1200" dirty="0"/>
              <a:t>, A. (2014). Factors </a:t>
            </a:r>
            <a:r>
              <a:rPr lang="en-US" sz="1200" dirty="0" smtClean="0"/>
              <a:t>Influencing Healthcare Service Quality</a:t>
            </a:r>
            <a:r>
              <a:rPr lang="en-US" sz="1200" dirty="0"/>
              <a:t>. </a:t>
            </a:r>
            <a:r>
              <a:rPr lang="en-US" sz="1200" i="1" dirty="0"/>
              <a:t>IJHPM: International Journal of Health Policy and Management,</a:t>
            </a:r>
            <a:r>
              <a:rPr lang="en-US" sz="1200" dirty="0"/>
              <a:t> </a:t>
            </a:r>
            <a:r>
              <a:rPr lang="en-US" sz="1200" i="1" dirty="0"/>
              <a:t>3</a:t>
            </a:r>
            <a:r>
              <a:rPr lang="en-US" sz="1200" dirty="0"/>
              <a:t>(2), 77-89. </a:t>
            </a:r>
            <a:r>
              <a:rPr lang="en-US" sz="1200" dirty="0" smtClean="0"/>
              <a:t>doi:10.15171/ijhpm.2014.65</a:t>
            </a:r>
          </a:p>
          <a:p>
            <a:pPr marL="0" indent="0">
              <a:buNone/>
            </a:pPr>
            <a:r>
              <a:rPr lang="en-US" sz="1200" dirty="0" smtClean="0"/>
              <a:t>National </a:t>
            </a:r>
            <a:r>
              <a:rPr lang="en-US" sz="1200" dirty="0"/>
              <a:t>Behavioral Health Quality Framework. (2014, October 30). Retrieved June 18, 2015, from </a:t>
            </a:r>
            <a:r>
              <a:rPr lang="en-US" sz="1200" dirty="0">
                <a:hlinkClick r:id="rId6"/>
              </a:rPr>
              <a:t>http://</a:t>
            </a:r>
            <a:r>
              <a:rPr lang="en-US" sz="1200" dirty="0" smtClean="0">
                <a:hlinkClick r:id="rId6"/>
              </a:rPr>
              <a:t>www.samhsa.gov/data/national-behavioral-health-quality-framework</a:t>
            </a:r>
            <a:endParaRPr lang="en-US" sz="1200" dirty="0" smtClean="0"/>
          </a:p>
          <a:p>
            <a:pPr marL="0" indent="0">
              <a:buNone/>
            </a:pPr>
            <a:r>
              <a:rPr lang="en-US" sz="1200" dirty="0" smtClean="0"/>
              <a:t>Toren</a:t>
            </a:r>
            <a:r>
              <a:rPr lang="en-US" sz="1200" dirty="0"/>
              <a:t>, O., &amp; Wagner, N. (2010). Applying an </a:t>
            </a:r>
            <a:r>
              <a:rPr lang="en-US" sz="1200" dirty="0" smtClean="0"/>
              <a:t>Ethical Decision-making Tool </a:t>
            </a:r>
            <a:r>
              <a:rPr lang="en-US" sz="1200" dirty="0"/>
              <a:t>to a </a:t>
            </a:r>
            <a:r>
              <a:rPr lang="en-US" sz="1200" dirty="0" smtClean="0"/>
              <a:t>Nurse Management Dilemma</a:t>
            </a:r>
            <a:r>
              <a:rPr lang="en-US" sz="1200" dirty="0"/>
              <a:t>. </a:t>
            </a:r>
            <a:r>
              <a:rPr lang="en-US" sz="1200" i="1" dirty="0"/>
              <a:t>Nurse Ethics,</a:t>
            </a:r>
            <a:r>
              <a:rPr lang="en-US" sz="1200" dirty="0"/>
              <a:t> </a:t>
            </a:r>
            <a:r>
              <a:rPr lang="en-US" sz="1200" i="1" dirty="0"/>
              <a:t>17</a:t>
            </a:r>
            <a:r>
              <a:rPr lang="en-US" sz="1200" dirty="0"/>
              <a:t>(3), 393-402. Retrieved June 20, 2015, from PubMed.</a:t>
            </a:r>
          </a:p>
          <a:p>
            <a:pPr marL="0" indent="0">
              <a:buNone/>
            </a:pPr>
            <a:r>
              <a:rPr lang="en-US" sz="1200" dirty="0" smtClean="0"/>
              <a:t>Waxman</a:t>
            </a:r>
            <a:r>
              <a:rPr lang="en-US" sz="1200" dirty="0"/>
              <a:t>, K. (2008). Leadership </a:t>
            </a:r>
            <a:r>
              <a:rPr lang="en-US" sz="1200" dirty="0" smtClean="0"/>
              <a:t>Dimensions </a:t>
            </a:r>
            <a:r>
              <a:rPr lang="en-US" sz="1200" dirty="0"/>
              <a:t>and </a:t>
            </a:r>
            <a:r>
              <a:rPr lang="en-US" sz="1200" dirty="0" smtClean="0"/>
              <a:t>Processes.  </a:t>
            </a:r>
            <a:r>
              <a:rPr lang="en-US" sz="1200" i="1" dirty="0" smtClean="0"/>
              <a:t>A Practical Guide </a:t>
            </a:r>
            <a:r>
              <a:rPr lang="en-US" sz="1200" i="1" dirty="0"/>
              <a:t>to </a:t>
            </a:r>
            <a:r>
              <a:rPr lang="en-US" sz="1200" i="1" dirty="0" smtClean="0"/>
              <a:t>Finance </a:t>
            </a:r>
            <a:r>
              <a:rPr lang="en-US" sz="1200" i="1" dirty="0"/>
              <a:t>and </a:t>
            </a:r>
            <a:r>
              <a:rPr lang="en-US" sz="1200" i="1" dirty="0" smtClean="0"/>
              <a:t>Budgeting</a:t>
            </a:r>
            <a:r>
              <a:rPr lang="en-US" sz="1200" i="1" dirty="0"/>
              <a:t>: Skills for </a:t>
            </a:r>
            <a:r>
              <a:rPr lang="en-US" sz="1200" i="1" dirty="0" smtClean="0"/>
              <a:t>Nurse Managers</a:t>
            </a:r>
            <a:r>
              <a:rPr lang="en-US" sz="1200" dirty="0" smtClean="0"/>
              <a:t> </a:t>
            </a:r>
            <a:r>
              <a:rPr lang="en-US" sz="1200" dirty="0"/>
              <a:t>(2nd ed., pp. 1-9). Danvers, MA: HCPro. </a:t>
            </a:r>
          </a:p>
        </p:txBody>
      </p:sp>
    </p:spTree>
    <p:extLst>
      <p:ext uri="{BB962C8B-B14F-4D97-AF65-F5344CB8AC3E}">
        <p14:creationId xmlns:p14="http://schemas.microsoft.com/office/powerpoint/2010/main" val="2569774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Meetings</a:t>
            </a:r>
          </a:p>
        </p:txBody>
      </p:sp>
      <p:sp>
        <p:nvSpPr>
          <p:cNvPr id="3" name="Content Placeholder 2"/>
          <p:cNvSpPr>
            <a:spLocks noGrp="1"/>
          </p:cNvSpPr>
          <p:nvPr>
            <p:ph idx="1"/>
          </p:nvPr>
        </p:nvSpPr>
        <p:spPr/>
        <p:txBody>
          <a:bodyPr>
            <a:normAutofit fontScale="92500" lnSpcReduction="20000"/>
          </a:bodyPr>
          <a:lstStyle/>
          <a:p>
            <a:r>
              <a:rPr lang="en-US" b="1" dirty="0"/>
              <a:t>Ad Hoc </a:t>
            </a:r>
            <a:r>
              <a:rPr lang="en-US" b="1" dirty="0" smtClean="0"/>
              <a:t>meeting: </a:t>
            </a:r>
          </a:p>
          <a:p>
            <a:pPr marL="0" indent="0">
              <a:buNone/>
            </a:pPr>
            <a:r>
              <a:rPr lang="en-US" dirty="0" smtClean="0"/>
              <a:t>addressing </a:t>
            </a:r>
            <a:r>
              <a:rPr lang="en-US" dirty="0"/>
              <a:t>crisis debriefing and contingency planning would be held ad lib, as the need arises.</a:t>
            </a:r>
          </a:p>
          <a:p>
            <a:r>
              <a:rPr lang="en-US" sz="3200" b="1" dirty="0"/>
              <a:t>Standing Committees:</a:t>
            </a:r>
          </a:p>
          <a:p>
            <a:pPr>
              <a:buFont typeface="Wingdings" pitchFamily="2" charset="2"/>
              <a:buChar char="Ø"/>
            </a:pPr>
            <a:r>
              <a:rPr lang="en-US" sz="2400" dirty="0"/>
              <a:t> Team Leaders will meet weekly.</a:t>
            </a:r>
          </a:p>
          <a:p>
            <a:pPr>
              <a:buFont typeface="Wingdings" pitchFamily="2" charset="2"/>
              <a:buChar char="Ø"/>
            </a:pPr>
            <a:r>
              <a:rPr lang="en-US" sz="2400" dirty="0"/>
              <a:t> The Board of Stakeholders will hold quarterly meetings.</a:t>
            </a:r>
          </a:p>
          <a:p>
            <a:pPr>
              <a:buFont typeface="Wingdings" pitchFamily="2" charset="2"/>
              <a:buChar char="Ø"/>
            </a:pPr>
            <a:r>
              <a:rPr lang="en-US" sz="2400" dirty="0"/>
              <a:t> Family Council will meet weekly.</a:t>
            </a:r>
          </a:p>
          <a:p>
            <a:pPr>
              <a:buFont typeface="Wingdings" pitchFamily="2" charset="2"/>
              <a:buChar char="Ø"/>
            </a:pPr>
            <a:r>
              <a:rPr lang="en-US" sz="2400" dirty="0"/>
              <a:t>Am and PM Time Out Huddles will be planned.</a:t>
            </a:r>
          </a:p>
          <a:p>
            <a:pPr marL="0" indent="0">
              <a:buNone/>
            </a:pPr>
            <a:endParaRPr lang="en-US" dirty="0"/>
          </a:p>
        </p:txBody>
      </p:sp>
    </p:spTree>
    <p:extLst>
      <p:ext uri="{BB962C8B-B14F-4D97-AF65-F5344CB8AC3E}">
        <p14:creationId xmlns:p14="http://schemas.microsoft.com/office/powerpoint/2010/main" val="1737220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sp.yimg.com/ib/th?id=JN.KHi1D1Cx4kACvc6491iYvw&amp;pid=15.1&amp;P=0"/>
          <p:cNvPicPr>
            <a:picLocks noChangeAspect="1" noChangeArrowheads="1"/>
          </p:cNvPicPr>
          <p:nvPr/>
        </p:nvPicPr>
        <p:blipFill>
          <a:blip r:embed="rId2" cstate="print"/>
          <a:srcRect/>
          <a:stretch>
            <a:fillRect/>
          </a:stretch>
        </p:blipFill>
        <p:spPr bwMode="auto">
          <a:xfrm>
            <a:off x="8583930" y="4114800"/>
            <a:ext cx="3173730" cy="2337435"/>
          </a:xfrm>
          <a:prstGeom prst="rect">
            <a:avLst/>
          </a:prstGeom>
          <a:noFill/>
          <a:effectLst>
            <a:glow rad="139700">
              <a:schemeClr val="accent4">
                <a:satMod val="175000"/>
                <a:alpha val="40000"/>
              </a:schemeClr>
            </a:glow>
          </a:effectLst>
        </p:spPr>
      </p:pic>
      <p:sp>
        <p:nvSpPr>
          <p:cNvPr id="2" name="Title 1"/>
          <p:cNvSpPr>
            <a:spLocks noGrp="1"/>
          </p:cNvSpPr>
          <p:nvPr>
            <p:ph type="title"/>
          </p:nvPr>
        </p:nvSpPr>
        <p:spPr>
          <a:xfrm>
            <a:off x="646111" y="452718"/>
            <a:ext cx="9404723" cy="1078902"/>
          </a:xfrm>
        </p:spPr>
        <p:txBody>
          <a:bodyPr/>
          <a:lstStyle/>
          <a:p>
            <a:r>
              <a:rPr lang="en-US" b="1" dirty="0"/>
              <a:t>Management Style</a:t>
            </a:r>
          </a:p>
        </p:txBody>
      </p:sp>
      <p:sp>
        <p:nvSpPr>
          <p:cNvPr id="3" name="Content Placeholder 2"/>
          <p:cNvSpPr>
            <a:spLocks noGrp="1"/>
          </p:cNvSpPr>
          <p:nvPr>
            <p:ph idx="1"/>
          </p:nvPr>
        </p:nvSpPr>
        <p:spPr>
          <a:xfrm>
            <a:off x="1103312" y="1531620"/>
            <a:ext cx="8946541" cy="4716779"/>
          </a:xfrm>
        </p:spPr>
        <p:txBody>
          <a:bodyPr/>
          <a:lstStyle/>
          <a:p>
            <a:pPr>
              <a:buFont typeface="Wingdings" pitchFamily="2" charset="2"/>
              <a:buChar char="Ø"/>
            </a:pPr>
            <a:r>
              <a:rPr lang="en-US" sz="2800" dirty="0"/>
              <a:t>We recognize that the changing management challenges dictates the leadership style. However the predominant style of management would be democratic. This would foster:</a:t>
            </a:r>
          </a:p>
          <a:p>
            <a:pPr>
              <a:buFont typeface="Wingdings" pitchFamily="2" charset="2"/>
              <a:buChar char="Ø"/>
            </a:pPr>
            <a:r>
              <a:rPr lang="en-US" sz="2800" dirty="0"/>
              <a:t> ownership</a:t>
            </a:r>
          </a:p>
          <a:p>
            <a:pPr>
              <a:buFont typeface="Wingdings" pitchFamily="2" charset="2"/>
              <a:buChar char="Ø"/>
            </a:pPr>
            <a:r>
              <a:rPr lang="en-US" sz="2800" dirty="0"/>
              <a:t>Inclusiveness in decision making</a:t>
            </a:r>
          </a:p>
          <a:p>
            <a:pPr>
              <a:buFont typeface="Wingdings" pitchFamily="2" charset="2"/>
              <a:buChar char="Ø"/>
            </a:pPr>
            <a:r>
              <a:rPr lang="en-US" sz="2800" dirty="0"/>
              <a:t>Greater autonomy and cooperation</a:t>
            </a:r>
          </a:p>
          <a:p>
            <a:pPr>
              <a:buFont typeface="Wingdings" pitchFamily="2" charset="2"/>
              <a:buChar char="Ø"/>
            </a:pPr>
            <a:r>
              <a:rPr lang="en-US" sz="2800" dirty="0"/>
              <a:t>Reduce potential for conflict.</a:t>
            </a:r>
          </a:p>
          <a:p>
            <a:pPr marL="0" indent="0">
              <a:buNone/>
            </a:pPr>
            <a:endParaRPr lang="en-US" dirty="0"/>
          </a:p>
        </p:txBody>
      </p:sp>
    </p:spTree>
    <p:extLst>
      <p:ext uri="{BB962C8B-B14F-4D97-AF65-F5344CB8AC3E}">
        <p14:creationId xmlns:p14="http://schemas.microsoft.com/office/powerpoint/2010/main" val="4277611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Capital </a:t>
            </a:r>
            <a:r>
              <a:rPr lang="en-US" sz="4400" b="1" dirty="0" smtClean="0"/>
              <a:t>Budget								OTHA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0911145"/>
              </p:ext>
            </p:extLst>
          </p:nvPr>
        </p:nvGraphicFramePr>
        <p:xfrm>
          <a:off x="1103313" y="1853252"/>
          <a:ext cx="8947149" cy="4278626"/>
        </p:xfrm>
        <a:graphic>
          <a:graphicData uri="http://schemas.openxmlformats.org/drawingml/2006/table">
            <a:tbl>
              <a:tblPr firstRow="1" bandRow="1">
                <a:tableStyleId>{5C22544A-7EE6-4342-B048-85BDC9FD1C3A}</a:tableStyleId>
              </a:tblPr>
              <a:tblGrid>
                <a:gridCol w="2982383"/>
                <a:gridCol w="2982383"/>
                <a:gridCol w="2982383"/>
              </a:tblGrid>
              <a:tr h="388966">
                <a:tc>
                  <a:txBody>
                    <a:bodyPr/>
                    <a:lstStyle/>
                    <a:p>
                      <a:pPr algn="ctr"/>
                      <a:r>
                        <a:rPr lang="en-US" dirty="0" smtClean="0"/>
                        <a:t>Capital Budget</a:t>
                      </a:r>
                      <a:endParaRPr lang="en-US" dirty="0"/>
                    </a:p>
                  </a:txBody>
                  <a:tcPr/>
                </a:tc>
                <a:tc>
                  <a:txBody>
                    <a:bodyPr/>
                    <a:lstStyle/>
                    <a:p>
                      <a:pPr algn="ctr"/>
                      <a:r>
                        <a:rPr lang="en-US" dirty="0" smtClean="0"/>
                        <a:t>Annually $</a:t>
                      </a:r>
                      <a:endParaRPr lang="en-US" dirty="0"/>
                    </a:p>
                  </a:txBody>
                  <a:tcPr/>
                </a:tc>
                <a:tc>
                  <a:txBody>
                    <a:bodyPr/>
                    <a:lstStyle/>
                    <a:p>
                      <a:pPr algn="ctr"/>
                      <a:r>
                        <a:rPr lang="en-US" dirty="0" smtClean="0"/>
                        <a:t>Annually Total $</a:t>
                      </a:r>
                      <a:endParaRPr lang="en-US" dirty="0"/>
                    </a:p>
                  </a:txBody>
                  <a:tcPr/>
                </a:tc>
              </a:tr>
              <a:tr h="388966">
                <a:tc>
                  <a:txBody>
                    <a:bodyPr/>
                    <a:lstStyle/>
                    <a:p>
                      <a:pPr algn="ctr"/>
                      <a:r>
                        <a:rPr lang="en-US" dirty="0" smtClean="0"/>
                        <a:t>Current</a:t>
                      </a:r>
                      <a:r>
                        <a:rPr lang="en-US" baseline="0" dirty="0" smtClean="0"/>
                        <a:t> Asset</a:t>
                      </a:r>
                      <a:endParaRPr lang="en-US" dirty="0"/>
                    </a:p>
                  </a:txBody>
                  <a:tcPr/>
                </a:tc>
                <a:tc>
                  <a:txBody>
                    <a:bodyPr/>
                    <a:lstStyle/>
                    <a:p>
                      <a:pPr algn="ctr"/>
                      <a:endParaRPr lang="en-US"/>
                    </a:p>
                  </a:txBody>
                  <a:tcPr/>
                </a:tc>
                <a:tc>
                  <a:txBody>
                    <a:bodyPr/>
                    <a:lstStyle/>
                    <a:p>
                      <a:pPr algn="ctr"/>
                      <a:endParaRPr lang="en-US"/>
                    </a:p>
                  </a:txBody>
                  <a:tcPr/>
                </a:tc>
              </a:tr>
              <a:tr h="388966">
                <a:tc>
                  <a:txBody>
                    <a:bodyPr/>
                    <a:lstStyle/>
                    <a:p>
                      <a:pPr algn="ctr"/>
                      <a:r>
                        <a:rPr lang="en-US" dirty="0" smtClean="0"/>
                        <a:t>Petty Cash</a:t>
                      </a:r>
                      <a:endParaRPr lang="en-US" dirty="0"/>
                    </a:p>
                  </a:txBody>
                  <a:tcPr/>
                </a:tc>
                <a:tc>
                  <a:txBody>
                    <a:bodyPr/>
                    <a:lstStyle/>
                    <a:p>
                      <a:pPr algn="ctr"/>
                      <a:endParaRPr lang="en-US"/>
                    </a:p>
                  </a:txBody>
                  <a:tcPr/>
                </a:tc>
                <a:tc>
                  <a:txBody>
                    <a:bodyPr/>
                    <a:lstStyle/>
                    <a:p>
                      <a:pPr algn="ctr"/>
                      <a:r>
                        <a:rPr lang="en-US" dirty="0" smtClean="0"/>
                        <a:t>12,000</a:t>
                      </a:r>
                      <a:endParaRPr lang="en-US" dirty="0"/>
                    </a:p>
                  </a:txBody>
                  <a:tcPr/>
                </a:tc>
              </a:tr>
              <a:tr h="388966">
                <a:tc>
                  <a:txBody>
                    <a:bodyPr/>
                    <a:lstStyle/>
                    <a:p>
                      <a:pPr algn="ctr"/>
                      <a:r>
                        <a:rPr lang="en-US" dirty="0" smtClean="0"/>
                        <a:t>Fixed Assets</a:t>
                      </a:r>
                      <a:endParaRPr lang="en-US" dirty="0"/>
                    </a:p>
                  </a:txBody>
                  <a:tcPr/>
                </a:tc>
                <a:tc>
                  <a:txBody>
                    <a:bodyPr/>
                    <a:lstStyle/>
                    <a:p>
                      <a:pPr algn="ctr"/>
                      <a:endParaRPr lang="en-US"/>
                    </a:p>
                  </a:txBody>
                  <a:tcPr/>
                </a:tc>
                <a:tc>
                  <a:txBody>
                    <a:bodyPr/>
                    <a:lstStyle/>
                    <a:p>
                      <a:pPr algn="ctr"/>
                      <a:endParaRPr lang="en-US"/>
                    </a:p>
                  </a:txBody>
                  <a:tcPr/>
                </a:tc>
              </a:tr>
              <a:tr h="388966">
                <a:tc>
                  <a:txBody>
                    <a:bodyPr/>
                    <a:lstStyle/>
                    <a:p>
                      <a:pPr algn="ctr"/>
                      <a:r>
                        <a:rPr lang="en-US" dirty="0" smtClean="0"/>
                        <a:t>Furniture and Fixtures</a:t>
                      </a:r>
                      <a:endParaRPr lang="en-US" dirty="0"/>
                    </a:p>
                  </a:txBody>
                  <a:tcPr/>
                </a:tc>
                <a:tc>
                  <a:txBody>
                    <a:bodyPr/>
                    <a:lstStyle/>
                    <a:p>
                      <a:pPr algn="ctr"/>
                      <a:endParaRPr lang="en-US"/>
                    </a:p>
                  </a:txBody>
                  <a:tcPr/>
                </a:tc>
                <a:tc>
                  <a:txBody>
                    <a:bodyPr/>
                    <a:lstStyle/>
                    <a:p>
                      <a:pPr algn="ctr"/>
                      <a:r>
                        <a:rPr lang="en-US" dirty="0" smtClean="0"/>
                        <a:t>50,000</a:t>
                      </a:r>
                      <a:endParaRPr lang="en-US" dirty="0"/>
                    </a:p>
                  </a:txBody>
                  <a:tcPr/>
                </a:tc>
              </a:tr>
              <a:tr h="388966">
                <a:tc>
                  <a:txBody>
                    <a:bodyPr/>
                    <a:lstStyle/>
                    <a:p>
                      <a:pPr algn="ctr"/>
                      <a:r>
                        <a:rPr lang="en-US" dirty="0" smtClean="0"/>
                        <a:t>Vehicles (vans)</a:t>
                      </a:r>
                      <a:endParaRPr lang="en-US" dirty="0"/>
                    </a:p>
                  </a:txBody>
                  <a:tcPr/>
                </a:tc>
                <a:tc>
                  <a:txBody>
                    <a:bodyPr/>
                    <a:lstStyle/>
                    <a:p>
                      <a:pPr algn="ctr"/>
                      <a:endParaRPr lang="en-US"/>
                    </a:p>
                  </a:txBody>
                  <a:tcPr/>
                </a:tc>
                <a:tc>
                  <a:txBody>
                    <a:bodyPr/>
                    <a:lstStyle/>
                    <a:p>
                      <a:pPr algn="ctr"/>
                      <a:r>
                        <a:rPr lang="en-US" dirty="0" smtClean="0"/>
                        <a:t>80,000</a:t>
                      </a:r>
                      <a:endParaRPr lang="en-US" dirty="0"/>
                    </a:p>
                  </a:txBody>
                  <a:tcPr/>
                </a:tc>
              </a:tr>
              <a:tr h="388966">
                <a:tc>
                  <a:txBody>
                    <a:bodyPr/>
                    <a:lstStyle/>
                    <a:p>
                      <a:pPr algn="ctr"/>
                      <a:r>
                        <a:rPr lang="en-US" dirty="0" smtClean="0"/>
                        <a:t>Equipment</a:t>
                      </a:r>
                      <a:endParaRPr lang="en-US" dirty="0"/>
                    </a:p>
                  </a:txBody>
                  <a:tcPr/>
                </a:tc>
                <a:tc>
                  <a:txBody>
                    <a:bodyPr/>
                    <a:lstStyle/>
                    <a:p>
                      <a:pPr algn="ctr"/>
                      <a:endParaRPr lang="en-US"/>
                    </a:p>
                  </a:txBody>
                  <a:tcPr/>
                </a:tc>
                <a:tc>
                  <a:txBody>
                    <a:bodyPr/>
                    <a:lstStyle/>
                    <a:p>
                      <a:pPr algn="ctr"/>
                      <a:endParaRPr lang="en-US"/>
                    </a:p>
                  </a:txBody>
                  <a:tcPr/>
                </a:tc>
              </a:tr>
              <a:tr h="388966">
                <a:tc>
                  <a:txBody>
                    <a:bodyPr/>
                    <a:lstStyle/>
                    <a:p>
                      <a:pPr algn="ctr"/>
                      <a:r>
                        <a:rPr lang="en-US" dirty="0" smtClean="0"/>
                        <a:t>Instruments</a:t>
                      </a:r>
                      <a:endParaRPr lang="en-US" dirty="0"/>
                    </a:p>
                  </a:txBody>
                  <a:tcPr/>
                </a:tc>
                <a:tc>
                  <a:txBody>
                    <a:bodyPr/>
                    <a:lstStyle/>
                    <a:p>
                      <a:pPr algn="ctr"/>
                      <a:r>
                        <a:rPr lang="en-US" dirty="0" smtClean="0"/>
                        <a:t>12,000</a:t>
                      </a:r>
                      <a:endParaRPr lang="en-US" dirty="0"/>
                    </a:p>
                  </a:txBody>
                  <a:tcPr/>
                </a:tc>
                <a:tc>
                  <a:txBody>
                    <a:bodyPr/>
                    <a:lstStyle/>
                    <a:p>
                      <a:pPr algn="ctr"/>
                      <a:endParaRPr lang="en-US" dirty="0"/>
                    </a:p>
                  </a:txBody>
                  <a:tcPr/>
                </a:tc>
              </a:tr>
              <a:tr h="388966">
                <a:tc>
                  <a:txBody>
                    <a:bodyPr/>
                    <a:lstStyle/>
                    <a:p>
                      <a:pPr algn="ctr"/>
                      <a:r>
                        <a:rPr lang="en-US" dirty="0" smtClean="0"/>
                        <a:t>Computers</a:t>
                      </a:r>
                      <a:endParaRPr lang="en-US" dirty="0"/>
                    </a:p>
                  </a:txBody>
                  <a:tcPr/>
                </a:tc>
                <a:tc>
                  <a:txBody>
                    <a:bodyPr/>
                    <a:lstStyle/>
                    <a:p>
                      <a:pPr algn="ctr"/>
                      <a:r>
                        <a:rPr lang="en-US" dirty="0" smtClean="0"/>
                        <a:t>27,000</a:t>
                      </a:r>
                      <a:endParaRPr lang="en-US" dirty="0"/>
                    </a:p>
                  </a:txBody>
                  <a:tcPr/>
                </a:tc>
                <a:tc>
                  <a:txBody>
                    <a:bodyPr/>
                    <a:lstStyle/>
                    <a:p>
                      <a:pPr algn="ctr"/>
                      <a:endParaRPr lang="en-US"/>
                    </a:p>
                  </a:txBody>
                  <a:tcPr/>
                </a:tc>
              </a:tr>
              <a:tr h="388966">
                <a:tc>
                  <a:txBody>
                    <a:bodyPr/>
                    <a:lstStyle/>
                    <a:p>
                      <a:pPr algn="ctr"/>
                      <a:r>
                        <a:rPr lang="en-US" dirty="0" smtClean="0"/>
                        <a:t>Appliances</a:t>
                      </a:r>
                      <a:endParaRPr lang="en-US" dirty="0"/>
                    </a:p>
                  </a:txBody>
                  <a:tcPr/>
                </a:tc>
                <a:tc>
                  <a:txBody>
                    <a:bodyPr/>
                    <a:lstStyle/>
                    <a:p>
                      <a:pPr algn="ctr"/>
                      <a:r>
                        <a:rPr lang="en-US" dirty="0" smtClean="0"/>
                        <a:t>10,000</a:t>
                      </a:r>
                      <a:endParaRPr lang="en-US" dirty="0"/>
                    </a:p>
                  </a:txBody>
                  <a:tcPr/>
                </a:tc>
                <a:tc>
                  <a:txBody>
                    <a:bodyPr/>
                    <a:lstStyle/>
                    <a:p>
                      <a:pPr algn="ctr"/>
                      <a:endParaRPr lang="en-US"/>
                    </a:p>
                  </a:txBody>
                  <a:tcPr/>
                </a:tc>
              </a:tr>
              <a:tr h="388966">
                <a:tc>
                  <a:txBody>
                    <a:bodyPr/>
                    <a:lstStyle/>
                    <a:p>
                      <a:pPr algn="ctr"/>
                      <a:r>
                        <a:rPr lang="en-US" dirty="0" smtClean="0"/>
                        <a:t>Total Asset</a:t>
                      </a:r>
                      <a:endParaRPr lang="en-US" dirty="0"/>
                    </a:p>
                  </a:txBody>
                  <a:tcPr/>
                </a:tc>
                <a:tc>
                  <a:txBody>
                    <a:bodyPr/>
                    <a:lstStyle/>
                    <a:p>
                      <a:pPr algn="ctr"/>
                      <a:endParaRPr lang="en-US"/>
                    </a:p>
                  </a:txBody>
                  <a:tcPr/>
                </a:tc>
                <a:tc>
                  <a:txBody>
                    <a:bodyPr/>
                    <a:lstStyle/>
                    <a:p>
                      <a:pPr algn="ctr"/>
                      <a:r>
                        <a:rPr lang="en-US" dirty="0" smtClean="0"/>
                        <a:t>191,000</a:t>
                      </a:r>
                      <a:endParaRPr lang="en-US" dirty="0"/>
                    </a:p>
                  </a:txBody>
                  <a:tcPr/>
                </a:tc>
              </a:tr>
            </a:tbl>
          </a:graphicData>
        </a:graphic>
      </p:graphicFrame>
    </p:spTree>
    <p:extLst>
      <p:ext uri="{BB962C8B-B14F-4D97-AF65-F5344CB8AC3E}">
        <p14:creationId xmlns:p14="http://schemas.microsoft.com/office/powerpoint/2010/main" val="3799658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45719"/>
          </a:xfrm>
        </p:spPr>
        <p:txBody>
          <a:bodyPr>
            <a:normAutofit fontScale="90000"/>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78802837"/>
              </p:ext>
            </p:extLst>
          </p:nvPr>
        </p:nvGraphicFramePr>
        <p:xfrm>
          <a:off x="1" y="22860"/>
          <a:ext cx="12191998" cy="6834584"/>
        </p:xfrm>
        <a:graphic>
          <a:graphicData uri="http://schemas.openxmlformats.org/drawingml/2006/table">
            <a:tbl>
              <a:tblPr firstRow="1" bandRow="1">
                <a:tableStyleId>{5C22544A-7EE6-4342-B048-85BDC9FD1C3A}</a:tableStyleId>
              </a:tblPr>
              <a:tblGrid>
                <a:gridCol w="1741714"/>
                <a:gridCol w="1741714"/>
                <a:gridCol w="1741714"/>
                <a:gridCol w="1741714"/>
                <a:gridCol w="1741714"/>
                <a:gridCol w="1741714"/>
                <a:gridCol w="1741714"/>
              </a:tblGrid>
              <a:tr h="862257">
                <a:tc>
                  <a:txBody>
                    <a:bodyPr/>
                    <a:lstStyle/>
                    <a:p>
                      <a:pPr algn="ctr"/>
                      <a:r>
                        <a:rPr lang="en-US" sz="1400" dirty="0" smtClean="0"/>
                        <a:t>OPERATIONAL</a:t>
                      </a:r>
                      <a:r>
                        <a:rPr lang="en-US" sz="1400" baseline="0" dirty="0" smtClean="0"/>
                        <a:t> BUDGET</a:t>
                      </a:r>
                      <a:endParaRPr lang="en-US" sz="1400" dirty="0"/>
                    </a:p>
                  </a:txBody>
                  <a:tcPr/>
                </a:tc>
                <a:tc>
                  <a:txBody>
                    <a:bodyPr/>
                    <a:lstStyle/>
                    <a:p>
                      <a:pPr algn="ctr"/>
                      <a:r>
                        <a:rPr lang="en-US" sz="1400" dirty="0" smtClean="0"/>
                        <a:t>Operational</a:t>
                      </a:r>
                      <a:r>
                        <a:rPr lang="en-US" sz="1400" baseline="0" dirty="0" smtClean="0"/>
                        <a:t> Expenses</a:t>
                      </a:r>
                      <a:endParaRPr lang="en-US" sz="1400" dirty="0"/>
                    </a:p>
                  </a:txBody>
                  <a:tcPr/>
                </a:tc>
                <a:tc>
                  <a:txBody>
                    <a:bodyPr/>
                    <a:lstStyle/>
                    <a:p>
                      <a:pPr algn="ctr"/>
                      <a:r>
                        <a:rPr lang="en-US" sz="1400" dirty="0" smtClean="0"/>
                        <a:t>Annual $</a:t>
                      </a:r>
                      <a:endParaRPr lang="en-US" sz="1400" dirty="0"/>
                    </a:p>
                  </a:txBody>
                  <a:tcPr/>
                </a:tc>
                <a:tc>
                  <a:txBody>
                    <a:bodyPr/>
                    <a:lstStyle/>
                    <a:p>
                      <a:pPr algn="ctr"/>
                      <a:r>
                        <a:rPr lang="en-US" sz="1400" dirty="0" smtClean="0"/>
                        <a:t>Monthly $</a:t>
                      </a:r>
                      <a:endParaRPr lang="en-US" sz="1400" dirty="0"/>
                    </a:p>
                  </a:txBody>
                  <a:tcPr/>
                </a:tc>
                <a:tc>
                  <a:txBody>
                    <a:bodyPr/>
                    <a:lstStyle/>
                    <a:p>
                      <a:pPr algn="ctr"/>
                      <a:r>
                        <a:rPr lang="en-US" sz="1400" dirty="0" smtClean="0"/>
                        <a:t>Weekly $</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Minimal Annual Variance $</a:t>
                      </a:r>
                    </a:p>
                    <a:p>
                      <a:endParaRPr lang="en-US" dirty="0"/>
                    </a:p>
                  </a:txBody>
                  <a:tcPr/>
                </a:tc>
                <a:tc>
                  <a:txBody>
                    <a:bodyPr/>
                    <a:lstStyle/>
                    <a:p>
                      <a:pPr algn="ctr"/>
                      <a:r>
                        <a:rPr lang="en-US" sz="1400" dirty="0" smtClean="0"/>
                        <a:t>Maximum Annual Variance $</a:t>
                      </a:r>
                      <a:endParaRPr lang="en-US" sz="1400" dirty="0"/>
                    </a:p>
                  </a:txBody>
                  <a:tcPr/>
                </a:tc>
              </a:tr>
              <a:tr h="457892">
                <a:tc>
                  <a:txBody>
                    <a:bodyPr/>
                    <a:lstStyle/>
                    <a:p>
                      <a:r>
                        <a:rPr lang="en-US" sz="1200" b="1" dirty="0" smtClean="0"/>
                        <a:t>Management</a:t>
                      </a:r>
                      <a:r>
                        <a:rPr lang="en-US" sz="1200" b="1" baseline="0" dirty="0" smtClean="0"/>
                        <a:t> and Operations</a:t>
                      </a:r>
                      <a:endParaRPr lang="en-US" sz="1200" b="1" dirty="0"/>
                    </a:p>
                  </a:txBody>
                  <a:tcPr/>
                </a:tc>
                <a:tc>
                  <a:txBody>
                    <a:bodyPr/>
                    <a:lstStyle/>
                    <a:p>
                      <a:pPr algn="l"/>
                      <a:endParaRPr lang="en-US" sz="1200"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95179">
                <a:tc>
                  <a:txBody>
                    <a:bodyPr/>
                    <a:lstStyle/>
                    <a:p>
                      <a:r>
                        <a:rPr lang="en-US" sz="1200" dirty="0" smtClean="0"/>
                        <a:t>Insurance:</a:t>
                      </a:r>
                      <a:endParaRPr lang="en-US" sz="1200" dirty="0"/>
                    </a:p>
                  </a:txBody>
                  <a:tcPr/>
                </a:tc>
                <a:tc>
                  <a:txBody>
                    <a:bodyPr/>
                    <a:lstStyle/>
                    <a:p>
                      <a:r>
                        <a:rPr lang="en-US" sz="1200" dirty="0" smtClean="0"/>
                        <a:t>Vehicle</a:t>
                      </a:r>
                      <a:endParaRPr lang="en-US" sz="1200" dirty="0"/>
                    </a:p>
                  </a:txBody>
                  <a:tcPr/>
                </a:tc>
                <a:tc>
                  <a:txBody>
                    <a:bodyPr/>
                    <a:lstStyle/>
                    <a:p>
                      <a:pPr algn="ctr"/>
                      <a:r>
                        <a:rPr lang="en-US" sz="1200" dirty="0" smtClean="0"/>
                        <a:t>7,200.00</a:t>
                      </a:r>
                      <a:endParaRPr lang="en-US" sz="1200" dirty="0"/>
                    </a:p>
                  </a:txBody>
                  <a:tcPr/>
                </a:tc>
                <a:tc>
                  <a:txBody>
                    <a:bodyPr/>
                    <a:lstStyle/>
                    <a:p>
                      <a:pPr algn="ctr"/>
                      <a:r>
                        <a:rPr lang="en-US" sz="1200" dirty="0" smtClean="0"/>
                        <a:t>600.00</a:t>
                      </a:r>
                      <a:endParaRPr lang="en-US" sz="1200" dirty="0"/>
                    </a:p>
                  </a:txBody>
                  <a:tcPr/>
                </a:tc>
                <a:tc>
                  <a:txBody>
                    <a:bodyPr/>
                    <a:lstStyle/>
                    <a:p>
                      <a:pPr algn="ctr"/>
                      <a:r>
                        <a:rPr lang="en-US" sz="1200" dirty="0" smtClean="0"/>
                        <a:t>138.46</a:t>
                      </a:r>
                      <a:endParaRPr lang="en-US" sz="1200" dirty="0"/>
                    </a:p>
                  </a:txBody>
                  <a:tcPr/>
                </a:tc>
                <a:tc>
                  <a:txBody>
                    <a:bodyPr/>
                    <a:lstStyle/>
                    <a:p>
                      <a:pPr algn="ctr"/>
                      <a:r>
                        <a:rPr lang="en-US" sz="1200" dirty="0" smtClean="0"/>
                        <a:t>6,480.00</a:t>
                      </a:r>
                      <a:endParaRPr lang="en-US" sz="1200" dirty="0"/>
                    </a:p>
                  </a:txBody>
                  <a:tcPr/>
                </a:tc>
                <a:tc>
                  <a:txBody>
                    <a:bodyPr/>
                    <a:lstStyle/>
                    <a:p>
                      <a:pPr algn="ctr"/>
                      <a:r>
                        <a:rPr lang="en-US" sz="1200" dirty="0" smtClean="0"/>
                        <a:t>7,920.00</a:t>
                      </a:r>
                      <a:endParaRPr lang="en-US" sz="1200" dirty="0"/>
                    </a:p>
                  </a:txBody>
                  <a:tcPr/>
                </a:tc>
              </a:tr>
              <a:tr h="366312">
                <a:tc>
                  <a:txBody>
                    <a:bodyPr/>
                    <a:lstStyle/>
                    <a:p>
                      <a:endParaRPr lang="en-US"/>
                    </a:p>
                  </a:txBody>
                  <a:tcPr/>
                </a:tc>
                <a:tc>
                  <a:txBody>
                    <a:bodyPr/>
                    <a:lstStyle/>
                    <a:p>
                      <a:r>
                        <a:rPr lang="en-US" sz="1200" dirty="0" smtClean="0"/>
                        <a:t>Personal Liability</a:t>
                      </a:r>
                      <a:endParaRPr lang="en-US" sz="1200" dirty="0"/>
                    </a:p>
                  </a:txBody>
                  <a:tcPr/>
                </a:tc>
                <a:tc>
                  <a:txBody>
                    <a:bodyPr/>
                    <a:lstStyle/>
                    <a:p>
                      <a:pPr algn="ctr"/>
                      <a:r>
                        <a:rPr lang="en-US" sz="1200" baseline="0" dirty="0" smtClean="0"/>
                        <a:t>6,000.00</a:t>
                      </a:r>
                      <a:endParaRPr lang="en-US" sz="1200" baseline="0" dirty="0"/>
                    </a:p>
                  </a:txBody>
                  <a:tcPr/>
                </a:tc>
                <a:tc>
                  <a:txBody>
                    <a:bodyPr/>
                    <a:lstStyle/>
                    <a:p>
                      <a:pPr algn="ctr"/>
                      <a:r>
                        <a:rPr lang="en-US" sz="1200" dirty="0" smtClean="0"/>
                        <a:t>500.00</a:t>
                      </a:r>
                      <a:endParaRPr lang="en-US" sz="1200" dirty="0"/>
                    </a:p>
                  </a:txBody>
                  <a:tcPr/>
                </a:tc>
                <a:tc>
                  <a:txBody>
                    <a:bodyPr/>
                    <a:lstStyle/>
                    <a:p>
                      <a:pPr algn="ctr"/>
                      <a:r>
                        <a:rPr lang="en-US" sz="1200" dirty="0" smtClean="0"/>
                        <a:t>115.00</a:t>
                      </a:r>
                      <a:endParaRPr lang="en-US" sz="1200" dirty="0"/>
                    </a:p>
                  </a:txBody>
                  <a:tcPr/>
                </a:tc>
                <a:tc>
                  <a:txBody>
                    <a:bodyPr/>
                    <a:lstStyle/>
                    <a:p>
                      <a:pPr algn="ctr"/>
                      <a:r>
                        <a:rPr lang="en-US" sz="1200" dirty="0" smtClean="0"/>
                        <a:t>5,400.00</a:t>
                      </a:r>
                      <a:endParaRPr lang="en-US" sz="1200" dirty="0"/>
                    </a:p>
                  </a:txBody>
                  <a:tcPr/>
                </a:tc>
                <a:tc>
                  <a:txBody>
                    <a:bodyPr/>
                    <a:lstStyle/>
                    <a:p>
                      <a:pPr algn="ctr"/>
                      <a:r>
                        <a:rPr lang="en-US" sz="1200" dirty="0" smtClean="0"/>
                        <a:t>6,600.00</a:t>
                      </a:r>
                      <a:endParaRPr lang="en-US" sz="1200" dirty="0"/>
                    </a:p>
                  </a:txBody>
                  <a:tcPr/>
                </a:tc>
              </a:tr>
              <a:tr h="366312">
                <a:tc>
                  <a:txBody>
                    <a:bodyPr/>
                    <a:lstStyle/>
                    <a:p>
                      <a:endParaRPr lang="en-US"/>
                    </a:p>
                  </a:txBody>
                  <a:tcPr/>
                </a:tc>
                <a:tc>
                  <a:txBody>
                    <a:bodyPr/>
                    <a:lstStyle/>
                    <a:p>
                      <a:r>
                        <a:rPr lang="en-US" sz="1200" dirty="0" smtClean="0"/>
                        <a:t>Employee Health</a:t>
                      </a:r>
                      <a:endParaRPr lang="en-US" sz="1200" dirty="0"/>
                    </a:p>
                  </a:txBody>
                  <a:tcPr/>
                </a:tc>
                <a:tc>
                  <a:txBody>
                    <a:bodyPr/>
                    <a:lstStyle/>
                    <a:p>
                      <a:pPr algn="ctr"/>
                      <a:r>
                        <a:rPr lang="en-US" sz="1200" dirty="0" smtClean="0"/>
                        <a:t>12,000.00</a:t>
                      </a:r>
                      <a:endParaRPr lang="en-US" sz="1200" dirty="0"/>
                    </a:p>
                  </a:txBody>
                  <a:tcPr/>
                </a:tc>
                <a:tc>
                  <a:txBody>
                    <a:bodyPr/>
                    <a:lstStyle/>
                    <a:p>
                      <a:pPr algn="ctr"/>
                      <a:r>
                        <a:rPr lang="en-US" sz="1200" dirty="0" smtClean="0"/>
                        <a:t>1,000.00</a:t>
                      </a:r>
                      <a:endParaRPr lang="en-US" sz="1200" dirty="0"/>
                    </a:p>
                  </a:txBody>
                  <a:tcPr/>
                </a:tc>
                <a:tc>
                  <a:txBody>
                    <a:bodyPr/>
                    <a:lstStyle/>
                    <a:p>
                      <a:pPr algn="ctr"/>
                      <a:r>
                        <a:rPr lang="en-US" sz="1200" dirty="0" smtClean="0"/>
                        <a:t>230.77</a:t>
                      </a:r>
                      <a:endParaRPr lang="en-US" sz="1200" dirty="0"/>
                    </a:p>
                  </a:txBody>
                  <a:tcPr/>
                </a:tc>
                <a:tc>
                  <a:txBody>
                    <a:bodyPr/>
                    <a:lstStyle/>
                    <a:p>
                      <a:pPr algn="ctr"/>
                      <a:r>
                        <a:rPr lang="en-US" sz="1200" dirty="0" smtClean="0"/>
                        <a:t>10,800.00</a:t>
                      </a:r>
                      <a:endParaRPr lang="en-US" sz="1200" dirty="0"/>
                    </a:p>
                  </a:txBody>
                  <a:tcPr/>
                </a:tc>
                <a:tc>
                  <a:txBody>
                    <a:bodyPr/>
                    <a:lstStyle/>
                    <a:p>
                      <a:pPr algn="ctr"/>
                      <a:r>
                        <a:rPr lang="en-US" sz="1200" dirty="0" smtClean="0"/>
                        <a:t>13,200.00</a:t>
                      </a:r>
                      <a:endParaRPr lang="en-US" sz="1200" dirty="0"/>
                    </a:p>
                  </a:txBody>
                  <a:tcPr/>
                </a:tc>
              </a:tr>
              <a:tr h="366312">
                <a:tc>
                  <a:txBody>
                    <a:bodyPr/>
                    <a:lstStyle/>
                    <a:p>
                      <a:endParaRPr lang="en-US"/>
                    </a:p>
                  </a:txBody>
                  <a:tcPr/>
                </a:tc>
                <a:tc>
                  <a:txBody>
                    <a:bodyPr/>
                    <a:lstStyle/>
                    <a:p>
                      <a:r>
                        <a:rPr lang="en-US" sz="1200" dirty="0" smtClean="0"/>
                        <a:t>Renters</a:t>
                      </a:r>
                      <a:endParaRPr lang="en-US" sz="1200" dirty="0"/>
                    </a:p>
                  </a:txBody>
                  <a:tcPr/>
                </a:tc>
                <a:tc>
                  <a:txBody>
                    <a:bodyPr/>
                    <a:lstStyle/>
                    <a:p>
                      <a:pPr algn="ctr"/>
                      <a:r>
                        <a:rPr lang="en-US" sz="1200" dirty="0" smtClean="0"/>
                        <a:t>6,000.00</a:t>
                      </a:r>
                      <a:endParaRPr lang="en-US" sz="1200" dirty="0"/>
                    </a:p>
                  </a:txBody>
                  <a:tcPr/>
                </a:tc>
                <a:tc>
                  <a:txBody>
                    <a:bodyPr/>
                    <a:lstStyle/>
                    <a:p>
                      <a:pPr algn="ctr"/>
                      <a:r>
                        <a:rPr lang="en-US" sz="1200" dirty="0" smtClean="0"/>
                        <a:t>500.00</a:t>
                      </a:r>
                      <a:endParaRPr lang="en-US" sz="1200" dirty="0"/>
                    </a:p>
                  </a:txBody>
                  <a:tcPr/>
                </a:tc>
                <a:tc>
                  <a:txBody>
                    <a:bodyPr/>
                    <a:lstStyle/>
                    <a:p>
                      <a:pPr algn="ctr"/>
                      <a:r>
                        <a:rPr lang="en-US" sz="1200" dirty="0" smtClean="0"/>
                        <a:t>115.38</a:t>
                      </a:r>
                      <a:endParaRPr lang="en-US" sz="1200" dirty="0"/>
                    </a:p>
                  </a:txBody>
                  <a:tcPr/>
                </a:tc>
                <a:tc>
                  <a:txBody>
                    <a:bodyPr/>
                    <a:lstStyle/>
                    <a:p>
                      <a:pPr algn="ctr"/>
                      <a:r>
                        <a:rPr lang="en-US" sz="1200" dirty="0" smtClean="0"/>
                        <a:t>5,400.00</a:t>
                      </a:r>
                      <a:endParaRPr lang="en-US" sz="1200" dirty="0"/>
                    </a:p>
                  </a:txBody>
                  <a:tcPr/>
                </a:tc>
                <a:tc>
                  <a:txBody>
                    <a:bodyPr/>
                    <a:lstStyle/>
                    <a:p>
                      <a:pPr algn="ctr"/>
                      <a:r>
                        <a:rPr lang="en-US" sz="1200" dirty="0" smtClean="0"/>
                        <a:t>6,600.00</a:t>
                      </a:r>
                      <a:endParaRPr lang="en-US" sz="1200" dirty="0"/>
                    </a:p>
                  </a:txBody>
                  <a:tcPr/>
                </a:tc>
              </a:tr>
              <a:tr h="366312">
                <a:tc>
                  <a:txBody>
                    <a:bodyPr/>
                    <a:lstStyle/>
                    <a:p>
                      <a:endParaRPr lang="en-US"/>
                    </a:p>
                  </a:txBody>
                  <a:tcPr/>
                </a:tc>
                <a:tc>
                  <a:txBody>
                    <a:bodyPr/>
                    <a:lstStyle/>
                    <a:p>
                      <a:r>
                        <a:rPr lang="en-US" sz="1200" dirty="0" smtClean="0"/>
                        <a:t>Telephone</a:t>
                      </a:r>
                      <a:endParaRPr lang="en-US" sz="1200" dirty="0"/>
                    </a:p>
                  </a:txBody>
                  <a:tcPr/>
                </a:tc>
                <a:tc>
                  <a:txBody>
                    <a:bodyPr/>
                    <a:lstStyle/>
                    <a:p>
                      <a:pPr algn="ctr"/>
                      <a:r>
                        <a:rPr lang="en-US" sz="1200" dirty="0" smtClean="0"/>
                        <a:t>3,600.00</a:t>
                      </a:r>
                      <a:endParaRPr lang="en-US" sz="1200" dirty="0"/>
                    </a:p>
                  </a:txBody>
                  <a:tcPr/>
                </a:tc>
                <a:tc>
                  <a:txBody>
                    <a:bodyPr/>
                    <a:lstStyle/>
                    <a:p>
                      <a:pPr algn="ctr"/>
                      <a:r>
                        <a:rPr lang="en-US" sz="1200" dirty="0" smtClean="0"/>
                        <a:t>300.00</a:t>
                      </a:r>
                      <a:endParaRPr lang="en-US" sz="1200" dirty="0"/>
                    </a:p>
                  </a:txBody>
                  <a:tcPr/>
                </a:tc>
                <a:tc>
                  <a:txBody>
                    <a:bodyPr/>
                    <a:lstStyle/>
                    <a:p>
                      <a:pPr algn="ctr"/>
                      <a:r>
                        <a:rPr lang="en-US" sz="1200" dirty="0" smtClean="0"/>
                        <a:t>69.23</a:t>
                      </a:r>
                      <a:endParaRPr lang="en-US" sz="1200" dirty="0"/>
                    </a:p>
                  </a:txBody>
                  <a:tcPr/>
                </a:tc>
                <a:tc>
                  <a:txBody>
                    <a:bodyPr/>
                    <a:lstStyle/>
                    <a:p>
                      <a:pPr algn="ctr"/>
                      <a:r>
                        <a:rPr lang="en-US" sz="1200" dirty="0" smtClean="0"/>
                        <a:t>3,240.00</a:t>
                      </a:r>
                      <a:endParaRPr lang="en-US" sz="1200" dirty="0"/>
                    </a:p>
                  </a:txBody>
                  <a:tcPr/>
                </a:tc>
                <a:tc>
                  <a:txBody>
                    <a:bodyPr/>
                    <a:lstStyle/>
                    <a:p>
                      <a:pPr algn="ctr"/>
                      <a:r>
                        <a:rPr lang="en-US" sz="1200" dirty="0" smtClean="0"/>
                        <a:t>3,960.00</a:t>
                      </a:r>
                      <a:endParaRPr lang="en-US" sz="1200" dirty="0"/>
                    </a:p>
                  </a:txBody>
                  <a:tcPr/>
                </a:tc>
              </a:tr>
              <a:tr h="366312">
                <a:tc>
                  <a:txBody>
                    <a:bodyPr/>
                    <a:lstStyle/>
                    <a:p>
                      <a:endParaRPr lang="en-US" dirty="0"/>
                    </a:p>
                  </a:txBody>
                  <a:tcPr/>
                </a:tc>
                <a:tc>
                  <a:txBody>
                    <a:bodyPr/>
                    <a:lstStyle/>
                    <a:p>
                      <a:r>
                        <a:rPr lang="en-US" sz="1200" dirty="0" smtClean="0"/>
                        <a:t>Office Stationary</a:t>
                      </a:r>
                      <a:endParaRPr lang="en-US" sz="1200" dirty="0"/>
                    </a:p>
                  </a:txBody>
                  <a:tcPr/>
                </a:tc>
                <a:tc>
                  <a:txBody>
                    <a:bodyPr/>
                    <a:lstStyle/>
                    <a:p>
                      <a:pPr algn="ctr"/>
                      <a:r>
                        <a:rPr lang="en-US" sz="1200" dirty="0" smtClean="0"/>
                        <a:t>300.00</a:t>
                      </a:r>
                      <a:endParaRPr lang="en-US" sz="1200" dirty="0"/>
                    </a:p>
                  </a:txBody>
                  <a:tcPr/>
                </a:tc>
                <a:tc>
                  <a:txBody>
                    <a:bodyPr/>
                    <a:lstStyle/>
                    <a:p>
                      <a:pPr algn="ctr"/>
                      <a:r>
                        <a:rPr lang="en-US" sz="1200" dirty="0" smtClean="0"/>
                        <a:t>25.00</a:t>
                      </a:r>
                      <a:endParaRPr lang="en-US" sz="1200" dirty="0"/>
                    </a:p>
                  </a:txBody>
                  <a:tcPr/>
                </a:tc>
                <a:tc>
                  <a:txBody>
                    <a:bodyPr/>
                    <a:lstStyle/>
                    <a:p>
                      <a:pPr algn="ctr"/>
                      <a:r>
                        <a:rPr lang="en-US" sz="1200" dirty="0" smtClean="0"/>
                        <a:t>5.77</a:t>
                      </a:r>
                      <a:endParaRPr lang="en-US" sz="1200" dirty="0"/>
                    </a:p>
                  </a:txBody>
                  <a:tcPr/>
                </a:tc>
                <a:tc>
                  <a:txBody>
                    <a:bodyPr/>
                    <a:lstStyle/>
                    <a:p>
                      <a:pPr algn="ctr"/>
                      <a:r>
                        <a:rPr lang="en-US" sz="1200" dirty="0" smtClean="0"/>
                        <a:t>270.00</a:t>
                      </a:r>
                      <a:endParaRPr lang="en-US" sz="1200" dirty="0"/>
                    </a:p>
                  </a:txBody>
                  <a:tcPr/>
                </a:tc>
                <a:tc>
                  <a:txBody>
                    <a:bodyPr/>
                    <a:lstStyle/>
                    <a:p>
                      <a:pPr algn="ctr"/>
                      <a:r>
                        <a:rPr lang="en-US" sz="1200" dirty="0" smtClean="0"/>
                        <a:t>330.00</a:t>
                      </a:r>
                      <a:endParaRPr lang="en-US" sz="1200" dirty="0"/>
                    </a:p>
                  </a:txBody>
                  <a:tcPr/>
                </a:tc>
              </a:tr>
              <a:tr h="366312">
                <a:tc>
                  <a:txBody>
                    <a:bodyPr/>
                    <a:lstStyle/>
                    <a:p>
                      <a:endParaRPr lang="en-US"/>
                    </a:p>
                  </a:txBody>
                  <a:tcPr/>
                </a:tc>
                <a:tc>
                  <a:txBody>
                    <a:bodyPr/>
                    <a:lstStyle/>
                    <a:p>
                      <a:r>
                        <a:rPr lang="en-US" sz="1200" dirty="0" smtClean="0"/>
                        <a:t>Postage</a:t>
                      </a:r>
                      <a:endParaRPr lang="en-US" sz="1200" dirty="0"/>
                    </a:p>
                  </a:txBody>
                  <a:tcPr/>
                </a:tc>
                <a:tc>
                  <a:txBody>
                    <a:bodyPr/>
                    <a:lstStyle/>
                    <a:p>
                      <a:pPr algn="ctr"/>
                      <a:r>
                        <a:rPr lang="en-US" sz="1200" dirty="0" smtClean="0"/>
                        <a:t>120.00</a:t>
                      </a:r>
                      <a:endParaRPr lang="en-US" sz="1200" dirty="0"/>
                    </a:p>
                  </a:txBody>
                  <a:tcPr/>
                </a:tc>
                <a:tc>
                  <a:txBody>
                    <a:bodyPr/>
                    <a:lstStyle/>
                    <a:p>
                      <a:pPr algn="ctr"/>
                      <a:r>
                        <a:rPr lang="en-US" sz="1200" dirty="0" smtClean="0"/>
                        <a:t>10.00</a:t>
                      </a:r>
                      <a:endParaRPr lang="en-US" sz="1200" dirty="0"/>
                    </a:p>
                  </a:txBody>
                  <a:tcPr/>
                </a:tc>
                <a:tc>
                  <a:txBody>
                    <a:bodyPr/>
                    <a:lstStyle/>
                    <a:p>
                      <a:pPr algn="ctr"/>
                      <a:r>
                        <a:rPr lang="en-US" sz="1200" dirty="0" smtClean="0"/>
                        <a:t>2.31</a:t>
                      </a:r>
                      <a:endParaRPr lang="en-US" sz="1200" dirty="0"/>
                    </a:p>
                  </a:txBody>
                  <a:tcPr/>
                </a:tc>
                <a:tc>
                  <a:txBody>
                    <a:bodyPr/>
                    <a:lstStyle/>
                    <a:p>
                      <a:pPr algn="ctr"/>
                      <a:r>
                        <a:rPr lang="en-US" sz="1200" dirty="0" smtClean="0"/>
                        <a:t>108.00</a:t>
                      </a:r>
                      <a:endParaRPr lang="en-US" sz="1200" dirty="0"/>
                    </a:p>
                  </a:txBody>
                  <a:tcPr/>
                </a:tc>
                <a:tc>
                  <a:txBody>
                    <a:bodyPr/>
                    <a:lstStyle/>
                    <a:p>
                      <a:pPr algn="ctr"/>
                      <a:r>
                        <a:rPr lang="en-US" sz="1200" dirty="0" smtClean="0"/>
                        <a:t>132.00</a:t>
                      </a:r>
                      <a:endParaRPr lang="en-US" sz="1200" dirty="0"/>
                    </a:p>
                  </a:txBody>
                  <a:tcPr/>
                </a:tc>
              </a:tr>
              <a:tr h="366312">
                <a:tc>
                  <a:txBody>
                    <a:bodyPr/>
                    <a:lstStyle/>
                    <a:p>
                      <a:endParaRPr lang="en-US"/>
                    </a:p>
                  </a:txBody>
                  <a:tcPr/>
                </a:tc>
                <a:tc>
                  <a:txBody>
                    <a:bodyPr/>
                    <a:lstStyle/>
                    <a:p>
                      <a:r>
                        <a:rPr lang="en-US" sz="1200" dirty="0" smtClean="0"/>
                        <a:t>Stationary</a:t>
                      </a:r>
                      <a:endParaRPr lang="en-US" sz="1200" dirty="0"/>
                    </a:p>
                  </a:txBody>
                  <a:tcPr/>
                </a:tc>
                <a:tc>
                  <a:txBody>
                    <a:bodyPr/>
                    <a:lstStyle/>
                    <a:p>
                      <a:pPr algn="ctr"/>
                      <a:r>
                        <a:rPr lang="en-US" sz="1200" dirty="0" smtClean="0"/>
                        <a:t>2,400.00</a:t>
                      </a:r>
                      <a:endParaRPr lang="en-US" sz="1200" dirty="0"/>
                    </a:p>
                  </a:txBody>
                  <a:tcPr/>
                </a:tc>
                <a:tc>
                  <a:txBody>
                    <a:bodyPr/>
                    <a:lstStyle/>
                    <a:p>
                      <a:pPr algn="ctr"/>
                      <a:r>
                        <a:rPr lang="en-US" sz="1200" dirty="0" smtClean="0"/>
                        <a:t>200.00</a:t>
                      </a:r>
                      <a:endParaRPr lang="en-US" sz="1200" dirty="0"/>
                    </a:p>
                  </a:txBody>
                  <a:tcPr/>
                </a:tc>
                <a:tc>
                  <a:txBody>
                    <a:bodyPr/>
                    <a:lstStyle/>
                    <a:p>
                      <a:pPr algn="ctr"/>
                      <a:r>
                        <a:rPr lang="en-US" sz="1200" dirty="0" smtClean="0"/>
                        <a:t>46.15</a:t>
                      </a:r>
                      <a:endParaRPr lang="en-US" sz="1200" dirty="0"/>
                    </a:p>
                  </a:txBody>
                  <a:tcPr/>
                </a:tc>
                <a:tc>
                  <a:txBody>
                    <a:bodyPr/>
                    <a:lstStyle/>
                    <a:p>
                      <a:pPr algn="ctr"/>
                      <a:r>
                        <a:rPr lang="en-US" sz="1200" dirty="0" smtClean="0"/>
                        <a:t>2,160.00</a:t>
                      </a:r>
                      <a:endParaRPr lang="en-US" sz="1200" dirty="0"/>
                    </a:p>
                  </a:txBody>
                  <a:tcPr/>
                </a:tc>
                <a:tc>
                  <a:txBody>
                    <a:bodyPr/>
                    <a:lstStyle/>
                    <a:p>
                      <a:pPr algn="ctr"/>
                      <a:r>
                        <a:rPr lang="en-US" sz="1200" dirty="0" smtClean="0"/>
                        <a:t>2,640.00</a:t>
                      </a:r>
                      <a:endParaRPr lang="en-US" sz="1200" dirty="0"/>
                    </a:p>
                  </a:txBody>
                  <a:tcPr/>
                </a:tc>
              </a:tr>
              <a:tr h="366312">
                <a:tc>
                  <a:txBody>
                    <a:bodyPr/>
                    <a:lstStyle/>
                    <a:p>
                      <a:r>
                        <a:rPr lang="en-US" sz="1200" b="1" dirty="0" smtClean="0"/>
                        <a:t>Total</a:t>
                      </a:r>
                      <a:endParaRPr lang="en-US" sz="1200" b="1" dirty="0"/>
                    </a:p>
                  </a:txBody>
                  <a:tcPr/>
                </a:tc>
                <a:tc>
                  <a:txBody>
                    <a:bodyPr/>
                    <a:lstStyle/>
                    <a:p>
                      <a:endParaRPr lang="en-US" sz="1200" dirty="0"/>
                    </a:p>
                  </a:txBody>
                  <a:tcPr/>
                </a:tc>
                <a:tc>
                  <a:txBody>
                    <a:bodyPr/>
                    <a:lstStyle/>
                    <a:p>
                      <a:pPr algn="ctr"/>
                      <a:r>
                        <a:rPr lang="en-US" sz="1200" dirty="0" smtClean="0"/>
                        <a:t>37,620.00</a:t>
                      </a:r>
                      <a:endParaRPr lang="en-US" sz="1200" dirty="0"/>
                    </a:p>
                  </a:txBody>
                  <a:tcPr/>
                </a:tc>
                <a:tc>
                  <a:txBody>
                    <a:bodyPr/>
                    <a:lstStyle/>
                    <a:p>
                      <a:pPr algn="ctr"/>
                      <a:r>
                        <a:rPr lang="en-US" sz="1200" dirty="0" smtClean="0"/>
                        <a:t>3,135.00</a:t>
                      </a:r>
                      <a:endParaRPr lang="en-US" sz="1200" dirty="0"/>
                    </a:p>
                  </a:txBody>
                  <a:tcPr/>
                </a:tc>
                <a:tc>
                  <a:txBody>
                    <a:bodyPr/>
                    <a:lstStyle/>
                    <a:p>
                      <a:pPr algn="ctr"/>
                      <a:r>
                        <a:rPr lang="en-US" sz="1200" dirty="0" smtClean="0"/>
                        <a:t>723.46</a:t>
                      </a:r>
                      <a:endParaRPr lang="en-US" sz="1200" dirty="0"/>
                    </a:p>
                  </a:txBody>
                  <a:tcPr/>
                </a:tc>
                <a:tc>
                  <a:txBody>
                    <a:bodyPr/>
                    <a:lstStyle/>
                    <a:p>
                      <a:pPr algn="ctr"/>
                      <a:r>
                        <a:rPr lang="en-US" sz="1200" dirty="0" smtClean="0"/>
                        <a:t>33,858.00</a:t>
                      </a:r>
                      <a:endParaRPr lang="en-US" sz="1200" dirty="0"/>
                    </a:p>
                  </a:txBody>
                  <a:tcPr/>
                </a:tc>
                <a:tc>
                  <a:txBody>
                    <a:bodyPr/>
                    <a:lstStyle/>
                    <a:p>
                      <a:pPr algn="ctr"/>
                      <a:r>
                        <a:rPr lang="en-US" sz="1200" dirty="0" smtClean="0"/>
                        <a:t>41,382.00</a:t>
                      </a:r>
                      <a:endParaRPr lang="en-US" sz="1200" dirty="0"/>
                    </a:p>
                  </a:txBody>
                  <a:tcPr/>
                </a:tc>
              </a:tr>
              <a:tr h="366312">
                <a:tc>
                  <a:txBody>
                    <a:bodyPr/>
                    <a:lstStyle/>
                    <a:p>
                      <a:r>
                        <a:rPr lang="en-US" sz="1200" dirty="0" smtClean="0"/>
                        <a:t>Utilities</a:t>
                      </a:r>
                      <a:endParaRPr lang="en-US" sz="1200" dirty="0"/>
                    </a:p>
                  </a:txBody>
                  <a:tcPr/>
                </a:tc>
                <a:tc>
                  <a:txBody>
                    <a:bodyPr/>
                    <a:lstStyle/>
                    <a:p>
                      <a:pPr algn="l"/>
                      <a:r>
                        <a:rPr lang="en-US" sz="1200" dirty="0" smtClean="0"/>
                        <a:t>Water</a:t>
                      </a:r>
                      <a:endParaRPr lang="en-US" sz="1200" dirty="0"/>
                    </a:p>
                  </a:txBody>
                  <a:tcPr/>
                </a:tc>
                <a:tc>
                  <a:txBody>
                    <a:bodyPr/>
                    <a:lstStyle/>
                    <a:p>
                      <a:pPr algn="ctr"/>
                      <a:r>
                        <a:rPr lang="en-US" sz="1200" dirty="0" smtClean="0"/>
                        <a:t>9,000.00</a:t>
                      </a:r>
                      <a:endParaRPr lang="en-US" sz="1200" dirty="0"/>
                    </a:p>
                  </a:txBody>
                  <a:tcPr/>
                </a:tc>
                <a:tc>
                  <a:txBody>
                    <a:bodyPr/>
                    <a:lstStyle/>
                    <a:p>
                      <a:pPr algn="ctr"/>
                      <a:r>
                        <a:rPr lang="en-US" sz="1200" dirty="0" smtClean="0"/>
                        <a:t>750.00</a:t>
                      </a:r>
                      <a:endParaRPr lang="en-US" sz="1200" dirty="0"/>
                    </a:p>
                  </a:txBody>
                  <a:tcPr/>
                </a:tc>
                <a:tc>
                  <a:txBody>
                    <a:bodyPr/>
                    <a:lstStyle/>
                    <a:p>
                      <a:pPr algn="ctr"/>
                      <a:r>
                        <a:rPr lang="en-US" sz="1200" dirty="0" smtClean="0"/>
                        <a:t>173.08</a:t>
                      </a:r>
                      <a:endParaRPr lang="en-US" sz="1200" dirty="0"/>
                    </a:p>
                  </a:txBody>
                  <a:tcPr/>
                </a:tc>
                <a:tc>
                  <a:txBody>
                    <a:bodyPr/>
                    <a:lstStyle/>
                    <a:p>
                      <a:pPr algn="ctr"/>
                      <a:r>
                        <a:rPr lang="en-US" sz="1200" dirty="0" smtClean="0"/>
                        <a:t>8,100.00</a:t>
                      </a:r>
                      <a:endParaRPr lang="en-US" sz="1200" dirty="0"/>
                    </a:p>
                  </a:txBody>
                  <a:tcPr/>
                </a:tc>
                <a:tc>
                  <a:txBody>
                    <a:bodyPr/>
                    <a:lstStyle/>
                    <a:p>
                      <a:pPr algn="ctr"/>
                      <a:r>
                        <a:rPr lang="en-US" sz="1200" dirty="0" smtClean="0"/>
                        <a:t>9,900.00</a:t>
                      </a:r>
                      <a:endParaRPr lang="en-US" sz="1200" dirty="0"/>
                    </a:p>
                  </a:txBody>
                  <a:tcPr/>
                </a:tc>
              </a:tr>
              <a:tr h="366312">
                <a:tc>
                  <a:txBody>
                    <a:bodyPr/>
                    <a:lstStyle/>
                    <a:p>
                      <a:endParaRPr lang="en-US"/>
                    </a:p>
                  </a:txBody>
                  <a:tcPr/>
                </a:tc>
                <a:tc>
                  <a:txBody>
                    <a:bodyPr/>
                    <a:lstStyle/>
                    <a:p>
                      <a:r>
                        <a:rPr lang="en-US" sz="1200" dirty="0" smtClean="0"/>
                        <a:t>Light</a:t>
                      </a:r>
                      <a:endParaRPr lang="en-US" sz="1200" dirty="0"/>
                    </a:p>
                  </a:txBody>
                  <a:tcPr/>
                </a:tc>
                <a:tc>
                  <a:txBody>
                    <a:bodyPr/>
                    <a:lstStyle/>
                    <a:p>
                      <a:pPr algn="ctr"/>
                      <a:r>
                        <a:rPr lang="en-US" sz="1200" dirty="0" smtClean="0"/>
                        <a:t>12,000.00</a:t>
                      </a:r>
                      <a:endParaRPr lang="en-US" sz="1200" dirty="0"/>
                    </a:p>
                  </a:txBody>
                  <a:tcPr/>
                </a:tc>
                <a:tc>
                  <a:txBody>
                    <a:bodyPr/>
                    <a:lstStyle/>
                    <a:p>
                      <a:pPr algn="ctr"/>
                      <a:r>
                        <a:rPr lang="en-US" sz="1200" dirty="0" smtClean="0"/>
                        <a:t>1,000.00</a:t>
                      </a:r>
                      <a:endParaRPr lang="en-US" sz="1200" dirty="0"/>
                    </a:p>
                  </a:txBody>
                  <a:tcPr/>
                </a:tc>
                <a:tc>
                  <a:txBody>
                    <a:bodyPr/>
                    <a:lstStyle/>
                    <a:p>
                      <a:pPr algn="ctr"/>
                      <a:r>
                        <a:rPr lang="en-US" sz="1200" dirty="0" smtClean="0"/>
                        <a:t>230.77</a:t>
                      </a:r>
                      <a:endParaRPr lang="en-US" sz="1200" dirty="0"/>
                    </a:p>
                  </a:txBody>
                  <a:tcPr/>
                </a:tc>
                <a:tc>
                  <a:txBody>
                    <a:bodyPr/>
                    <a:lstStyle/>
                    <a:p>
                      <a:pPr algn="ctr"/>
                      <a:r>
                        <a:rPr lang="en-US" sz="1200" dirty="0" smtClean="0"/>
                        <a:t>10,800.00</a:t>
                      </a:r>
                      <a:endParaRPr lang="en-US" sz="1200" dirty="0"/>
                    </a:p>
                  </a:txBody>
                  <a:tcPr/>
                </a:tc>
                <a:tc>
                  <a:txBody>
                    <a:bodyPr/>
                    <a:lstStyle/>
                    <a:p>
                      <a:pPr algn="ctr"/>
                      <a:r>
                        <a:rPr lang="en-US" sz="1200" dirty="0" smtClean="0"/>
                        <a:t>13,200.00</a:t>
                      </a:r>
                      <a:endParaRPr lang="en-US" sz="1200" dirty="0"/>
                    </a:p>
                  </a:txBody>
                  <a:tcPr/>
                </a:tc>
              </a:tr>
              <a:tr h="366312">
                <a:tc>
                  <a:txBody>
                    <a:bodyPr/>
                    <a:lstStyle/>
                    <a:p>
                      <a:endParaRPr lang="en-US"/>
                    </a:p>
                  </a:txBody>
                  <a:tcPr/>
                </a:tc>
                <a:tc>
                  <a:txBody>
                    <a:bodyPr/>
                    <a:lstStyle/>
                    <a:p>
                      <a:r>
                        <a:rPr lang="en-US" sz="1200" dirty="0" smtClean="0"/>
                        <a:t>Gas</a:t>
                      </a:r>
                      <a:endParaRPr lang="en-US" sz="1200" dirty="0"/>
                    </a:p>
                  </a:txBody>
                  <a:tcPr/>
                </a:tc>
                <a:tc>
                  <a:txBody>
                    <a:bodyPr/>
                    <a:lstStyle/>
                    <a:p>
                      <a:pPr algn="ctr"/>
                      <a:r>
                        <a:rPr lang="en-US" sz="1200" dirty="0" smtClean="0"/>
                        <a:t>24,000.00</a:t>
                      </a:r>
                      <a:endParaRPr lang="en-US" sz="1200" dirty="0"/>
                    </a:p>
                  </a:txBody>
                  <a:tcPr/>
                </a:tc>
                <a:tc>
                  <a:txBody>
                    <a:bodyPr/>
                    <a:lstStyle/>
                    <a:p>
                      <a:pPr algn="ctr"/>
                      <a:r>
                        <a:rPr lang="en-US" sz="1200" dirty="0" smtClean="0"/>
                        <a:t>2000.00</a:t>
                      </a:r>
                      <a:endParaRPr lang="en-US" sz="1200" dirty="0"/>
                    </a:p>
                  </a:txBody>
                  <a:tcPr/>
                </a:tc>
                <a:tc>
                  <a:txBody>
                    <a:bodyPr/>
                    <a:lstStyle/>
                    <a:p>
                      <a:pPr algn="ctr"/>
                      <a:r>
                        <a:rPr lang="en-US" sz="1200" dirty="0" smtClean="0"/>
                        <a:t>461.54</a:t>
                      </a:r>
                      <a:endParaRPr lang="en-US" sz="1200" dirty="0"/>
                    </a:p>
                  </a:txBody>
                  <a:tcPr/>
                </a:tc>
                <a:tc>
                  <a:txBody>
                    <a:bodyPr/>
                    <a:lstStyle/>
                    <a:p>
                      <a:pPr algn="ctr"/>
                      <a:r>
                        <a:rPr lang="en-US" sz="1200" dirty="0" smtClean="0"/>
                        <a:t>21,600.00</a:t>
                      </a:r>
                      <a:endParaRPr lang="en-US" sz="1200" dirty="0"/>
                    </a:p>
                  </a:txBody>
                  <a:tcPr/>
                </a:tc>
                <a:tc>
                  <a:txBody>
                    <a:bodyPr/>
                    <a:lstStyle/>
                    <a:p>
                      <a:pPr algn="ctr"/>
                      <a:r>
                        <a:rPr lang="en-US" sz="1200" dirty="0" smtClean="0"/>
                        <a:t>26,400.00</a:t>
                      </a:r>
                      <a:endParaRPr lang="en-US" sz="1200" dirty="0"/>
                    </a:p>
                  </a:txBody>
                  <a:tcPr/>
                </a:tc>
              </a:tr>
              <a:tr h="366312">
                <a:tc>
                  <a:txBody>
                    <a:bodyPr/>
                    <a:lstStyle/>
                    <a:p>
                      <a:r>
                        <a:rPr lang="en-US" sz="1200" b="1" dirty="0" smtClean="0"/>
                        <a:t>Total</a:t>
                      </a:r>
                      <a:endParaRPr lang="en-US" sz="1200" b="1" dirty="0"/>
                    </a:p>
                  </a:txBody>
                  <a:tcPr/>
                </a:tc>
                <a:tc>
                  <a:txBody>
                    <a:bodyPr/>
                    <a:lstStyle/>
                    <a:p>
                      <a:endParaRPr lang="en-US" dirty="0"/>
                    </a:p>
                  </a:txBody>
                  <a:tcPr/>
                </a:tc>
                <a:tc>
                  <a:txBody>
                    <a:bodyPr/>
                    <a:lstStyle/>
                    <a:p>
                      <a:pPr algn="ctr"/>
                      <a:r>
                        <a:rPr lang="en-US" sz="1200" dirty="0" smtClean="0"/>
                        <a:t>45,000.00</a:t>
                      </a:r>
                      <a:endParaRPr lang="en-US" sz="1200" dirty="0"/>
                    </a:p>
                  </a:txBody>
                  <a:tcPr/>
                </a:tc>
                <a:tc>
                  <a:txBody>
                    <a:bodyPr/>
                    <a:lstStyle/>
                    <a:p>
                      <a:pPr algn="ctr"/>
                      <a:r>
                        <a:rPr lang="en-US" sz="1200" dirty="0" smtClean="0"/>
                        <a:t>3750.00</a:t>
                      </a:r>
                      <a:endParaRPr lang="en-US" sz="1200" dirty="0"/>
                    </a:p>
                  </a:txBody>
                  <a:tcPr/>
                </a:tc>
                <a:tc>
                  <a:txBody>
                    <a:bodyPr/>
                    <a:lstStyle/>
                    <a:p>
                      <a:pPr algn="ctr"/>
                      <a:r>
                        <a:rPr lang="en-US" sz="1200" dirty="0" smtClean="0"/>
                        <a:t>865.38</a:t>
                      </a:r>
                      <a:endParaRPr lang="en-US" sz="1200" dirty="0"/>
                    </a:p>
                  </a:txBody>
                  <a:tcPr/>
                </a:tc>
                <a:tc>
                  <a:txBody>
                    <a:bodyPr/>
                    <a:lstStyle/>
                    <a:p>
                      <a:pPr algn="ctr"/>
                      <a:r>
                        <a:rPr lang="en-US" sz="1200" dirty="0" smtClean="0"/>
                        <a:t>40,500.00</a:t>
                      </a:r>
                      <a:endParaRPr lang="en-US" sz="1200" dirty="0"/>
                    </a:p>
                  </a:txBody>
                  <a:tcPr/>
                </a:tc>
                <a:tc>
                  <a:txBody>
                    <a:bodyPr/>
                    <a:lstStyle/>
                    <a:p>
                      <a:pPr algn="ctr"/>
                      <a:r>
                        <a:rPr lang="en-US" sz="1200" dirty="0" smtClean="0"/>
                        <a:t>49,500.00</a:t>
                      </a:r>
                      <a:endParaRPr lang="en-US" sz="1200" dirty="0"/>
                    </a:p>
                  </a:txBody>
                  <a:tcPr/>
                </a:tc>
              </a:tr>
              <a:tr h="366312">
                <a:tc>
                  <a:txBody>
                    <a:bodyPr/>
                    <a:lstStyle/>
                    <a:p>
                      <a:r>
                        <a:rPr lang="en-US" sz="1200" dirty="0" smtClean="0"/>
                        <a:t>In-service Training</a:t>
                      </a:r>
                    </a:p>
                    <a:p>
                      <a:endParaRPr lang="en-US" sz="1200" dirty="0"/>
                    </a:p>
                  </a:txBody>
                  <a:tcPr/>
                </a:tc>
                <a:tc>
                  <a:txBody>
                    <a:bodyPr/>
                    <a:lstStyle/>
                    <a:p>
                      <a:r>
                        <a:rPr lang="en-US" sz="1200" dirty="0" smtClean="0"/>
                        <a:t>Training and</a:t>
                      </a:r>
                    </a:p>
                    <a:p>
                      <a:r>
                        <a:rPr lang="en-US" sz="1200" dirty="0" smtClean="0"/>
                        <a:t>Promotional</a:t>
                      </a:r>
                      <a:endParaRPr lang="en-US" sz="1200" dirty="0"/>
                    </a:p>
                  </a:txBody>
                  <a:tcPr/>
                </a:tc>
                <a:tc>
                  <a:txBody>
                    <a:bodyPr/>
                    <a:lstStyle/>
                    <a:p>
                      <a:pPr algn="ctr"/>
                      <a:r>
                        <a:rPr lang="en-US" sz="1200" dirty="0" smtClean="0"/>
                        <a:t>12,000.00</a:t>
                      </a:r>
                    </a:p>
                    <a:p>
                      <a:pPr algn="ctr"/>
                      <a:r>
                        <a:rPr lang="en-US" sz="1200" dirty="0" smtClean="0"/>
                        <a:t>12,000.00</a:t>
                      </a:r>
                      <a:endParaRPr lang="en-US" sz="1200" dirty="0"/>
                    </a:p>
                  </a:txBody>
                  <a:tcPr/>
                </a:tc>
                <a:tc>
                  <a:txBody>
                    <a:bodyPr/>
                    <a:lstStyle/>
                    <a:p>
                      <a:pPr algn="ctr"/>
                      <a:r>
                        <a:rPr lang="en-US" sz="1200" dirty="0" smtClean="0"/>
                        <a:t>1,000.00</a:t>
                      </a:r>
                    </a:p>
                    <a:p>
                      <a:pPr algn="ctr"/>
                      <a:r>
                        <a:rPr lang="en-US" sz="1200" dirty="0" smtClean="0"/>
                        <a:t>1,000.00</a:t>
                      </a:r>
                      <a:endParaRPr lang="en-US" sz="1200" dirty="0"/>
                    </a:p>
                  </a:txBody>
                  <a:tcPr/>
                </a:tc>
                <a:tc>
                  <a:txBody>
                    <a:bodyPr/>
                    <a:lstStyle/>
                    <a:p>
                      <a:pPr algn="ctr"/>
                      <a:r>
                        <a:rPr lang="en-US" sz="1200" dirty="0" smtClean="0"/>
                        <a:t>230.77</a:t>
                      </a:r>
                    </a:p>
                    <a:p>
                      <a:pPr algn="ctr"/>
                      <a:r>
                        <a:rPr lang="en-US" sz="1200" dirty="0" smtClean="0"/>
                        <a:t>230.77</a:t>
                      </a:r>
                      <a:endParaRPr lang="en-US" sz="1200" dirty="0"/>
                    </a:p>
                  </a:txBody>
                  <a:tcPr/>
                </a:tc>
                <a:tc>
                  <a:txBody>
                    <a:bodyPr/>
                    <a:lstStyle/>
                    <a:p>
                      <a:pPr algn="ctr"/>
                      <a:r>
                        <a:rPr lang="en-US" sz="1200" dirty="0" smtClean="0"/>
                        <a:t>10,800.00</a:t>
                      </a:r>
                    </a:p>
                    <a:p>
                      <a:pPr algn="ctr"/>
                      <a:r>
                        <a:rPr lang="en-US" sz="1200" dirty="0" smtClean="0"/>
                        <a:t>10,800.00</a:t>
                      </a:r>
                      <a:endParaRPr lang="en-US" sz="1200" dirty="0"/>
                    </a:p>
                  </a:txBody>
                  <a:tcPr/>
                </a:tc>
                <a:tc>
                  <a:txBody>
                    <a:bodyPr/>
                    <a:lstStyle/>
                    <a:p>
                      <a:pPr algn="ctr"/>
                      <a:r>
                        <a:rPr lang="en-US" sz="1200" dirty="0" smtClean="0"/>
                        <a:t>13,200.00</a:t>
                      </a:r>
                    </a:p>
                    <a:p>
                      <a:pPr algn="ctr"/>
                      <a:r>
                        <a:rPr lang="en-US" sz="1200" dirty="0" smtClean="0"/>
                        <a:t>13,200.00</a:t>
                      </a:r>
                    </a:p>
                  </a:txBody>
                  <a:tcPr/>
                </a:tc>
              </a:tr>
              <a:tr h="366312">
                <a:tc>
                  <a:txBody>
                    <a:bodyPr/>
                    <a:lstStyle/>
                    <a:p>
                      <a:r>
                        <a:rPr lang="en-US" sz="1100" b="1" dirty="0" smtClean="0"/>
                        <a:t>Total</a:t>
                      </a:r>
                      <a:endParaRPr lang="en-US" sz="1100" b="1" dirty="0"/>
                    </a:p>
                  </a:txBody>
                  <a:tcPr/>
                </a:tc>
                <a:tc>
                  <a:txBody>
                    <a:bodyPr/>
                    <a:lstStyle/>
                    <a:p>
                      <a:endParaRPr lang="en-US" sz="1200" dirty="0"/>
                    </a:p>
                  </a:txBody>
                  <a:tcPr/>
                </a:tc>
                <a:tc>
                  <a:txBody>
                    <a:bodyPr/>
                    <a:lstStyle/>
                    <a:p>
                      <a:pPr algn="ctr"/>
                      <a:r>
                        <a:rPr lang="en-US" sz="1200" b="1" dirty="0" smtClean="0"/>
                        <a:t>24,000.00</a:t>
                      </a:r>
                      <a:endParaRPr lang="en-US" sz="1200" b="1" dirty="0"/>
                    </a:p>
                  </a:txBody>
                  <a:tcPr/>
                </a:tc>
                <a:tc>
                  <a:txBody>
                    <a:bodyPr/>
                    <a:lstStyle/>
                    <a:p>
                      <a:pPr algn="ctr"/>
                      <a:r>
                        <a:rPr lang="en-US" sz="1200" b="1" dirty="0" smtClean="0"/>
                        <a:t>2,000.00</a:t>
                      </a:r>
                      <a:endParaRPr lang="en-US" sz="1200" b="1" dirty="0"/>
                    </a:p>
                  </a:txBody>
                  <a:tcPr/>
                </a:tc>
                <a:tc>
                  <a:txBody>
                    <a:bodyPr/>
                    <a:lstStyle/>
                    <a:p>
                      <a:pPr algn="ctr"/>
                      <a:r>
                        <a:rPr lang="en-US" sz="1200" b="1" dirty="0" smtClean="0"/>
                        <a:t>461.54</a:t>
                      </a:r>
                      <a:endParaRPr lang="en-US" sz="1200" b="1" dirty="0"/>
                    </a:p>
                  </a:txBody>
                  <a:tcPr/>
                </a:tc>
                <a:tc>
                  <a:txBody>
                    <a:bodyPr/>
                    <a:lstStyle/>
                    <a:p>
                      <a:pPr algn="ctr"/>
                      <a:r>
                        <a:rPr lang="en-US" sz="1200" b="1" dirty="0" smtClean="0"/>
                        <a:t>21,600.00</a:t>
                      </a:r>
                      <a:endParaRPr lang="en-US" sz="1200" b="1" dirty="0"/>
                    </a:p>
                  </a:txBody>
                  <a:tcPr/>
                </a:tc>
                <a:tc>
                  <a:txBody>
                    <a:bodyPr/>
                    <a:lstStyle/>
                    <a:p>
                      <a:pPr algn="ctr"/>
                      <a:r>
                        <a:rPr lang="en-US" sz="1200" b="1" dirty="0" smtClean="0"/>
                        <a:t>26,400.00</a:t>
                      </a:r>
                      <a:endParaRPr lang="en-US" sz="1200" b="1" dirty="0"/>
                    </a:p>
                  </a:txBody>
                  <a:tcPr/>
                </a:tc>
              </a:tr>
            </a:tbl>
          </a:graphicData>
        </a:graphic>
      </p:graphicFrame>
    </p:spTree>
    <p:extLst>
      <p:ext uri="{BB962C8B-B14F-4D97-AF65-F5344CB8AC3E}">
        <p14:creationId xmlns:p14="http://schemas.microsoft.com/office/powerpoint/2010/main" val="3962980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3425065"/>
              </p:ext>
            </p:extLst>
          </p:nvPr>
        </p:nvGraphicFramePr>
        <p:xfrm>
          <a:off x="1" y="-6"/>
          <a:ext cx="12191998" cy="7195076"/>
        </p:xfrm>
        <a:graphic>
          <a:graphicData uri="http://schemas.openxmlformats.org/drawingml/2006/table">
            <a:tbl>
              <a:tblPr firstRow="1" bandRow="1">
                <a:tableStyleId>{5C22544A-7EE6-4342-B048-85BDC9FD1C3A}</a:tableStyleId>
              </a:tblPr>
              <a:tblGrid>
                <a:gridCol w="1741714"/>
                <a:gridCol w="1741714"/>
                <a:gridCol w="1741714"/>
                <a:gridCol w="1741714"/>
                <a:gridCol w="1741714"/>
                <a:gridCol w="1741714"/>
                <a:gridCol w="1741714"/>
              </a:tblGrid>
              <a:tr h="50292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OPERATIONAL</a:t>
                      </a:r>
                      <a:r>
                        <a:rPr lang="en-US" sz="1400" baseline="0" dirty="0" smtClean="0"/>
                        <a:t> BUDGET Cont.</a:t>
                      </a:r>
                      <a:endParaRPr lang="en-US" sz="1400" dirty="0" smtClean="0"/>
                    </a:p>
                    <a:p>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Operational</a:t>
                      </a:r>
                      <a:r>
                        <a:rPr lang="en-US" sz="1400" baseline="0" dirty="0" smtClean="0"/>
                        <a:t> Expenses</a:t>
                      </a:r>
                      <a:endParaRPr lang="en-US" sz="1400" dirty="0" smtClean="0"/>
                    </a:p>
                    <a:p>
                      <a:pPr algn="ct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Annual $</a:t>
                      </a:r>
                    </a:p>
                    <a:p>
                      <a:pPr algn="ct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Monthly $</a:t>
                      </a:r>
                    </a:p>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Weekly $</a:t>
                      </a:r>
                    </a:p>
                    <a:p>
                      <a:pPr algn="ct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Minimal Annual Variance $</a:t>
                      </a:r>
                    </a:p>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Maximum Annual Variance $</a:t>
                      </a:r>
                    </a:p>
                    <a:p>
                      <a:pPr algn="ctr"/>
                      <a:endParaRPr lang="en-US" dirty="0"/>
                    </a:p>
                  </a:txBody>
                  <a:tcPr/>
                </a:tc>
              </a:tr>
              <a:tr h="403412">
                <a:tc>
                  <a:txBody>
                    <a:bodyPr/>
                    <a:lstStyle/>
                    <a:p>
                      <a:r>
                        <a:rPr lang="en-US" sz="1200" dirty="0" smtClean="0"/>
                        <a:t>Contract Services</a:t>
                      </a:r>
                      <a:endParaRPr lang="en-US" sz="1200" dirty="0"/>
                    </a:p>
                  </a:txBody>
                  <a:tcPr/>
                </a:tc>
                <a:tc>
                  <a:txBody>
                    <a:bodyPr/>
                    <a:lstStyle/>
                    <a:p>
                      <a:r>
                        <a:rPr lang="en-US" sz="1200" dirty="0" smtClean="0"/>
                        <a:t>Auditing</a:t>
                      </a:r>
                      <a:endParaRPr lang="en-US" sz="1200" dirty="0"/>
                    </a:p>
                  </a:txBody>
                  <a:tcPr/>
                </a:tc>
                <a:tc>
                  <a:txBody>
                    <a:bodyPr/>
                    <a:lstStyle/>
                    <a:p>
                      <a:pPr algn="ctr"/>
                      <a:r>
                        <a:rPr lang="en-US" sz="1200" dirty="0" smtClean="0"/>
                        <a:t>3,000.00</a:t>
                      </a:r>
                      <a:endParaRPr lang="en-US" sz="1200" dirty="0"/>
                    </a:p>
                  </a:txBody>
                  <a:tcPr/>
                </a:tc>
                <a:tc>
                  <a:txBody>
                    <a:bodyPr/>
                    <a:lstStyle/>
                    <a:p>
                      <a:pPr algn="ctr"/>
                      <a:endParaRPr lang="en-US" sz="1200"/>
                    </a:p>
                  </a:txBody>
                  <a:tcPr/>
                </a:tc>
                <a:tc>
                  <a:txBody>
                    <a:bodyPr/>
                    <a:lstStyle/>
                    <a:p>
                      <a:pPr algn="ctr"/>
                      <a:r>
                        <a:rPr lang="en-US" sz="1200" dirty="0" smtClean="0"/>
                        <a:t>3,000.00</a:t>
                      </a:r>
                      <a:endParaRPr lang="en-US" sz="1200" dirty="0"/>
                    </a:p>
                  </a:txBody>
                  <a:tcPr/>
                </a:tc>
                <a:tc>
                  <a:txBody>
                    <a:bodyPr/>
                    <a:lstStyle/>
                    <a:p>
                      <a:pPr algn="ctr"/>
                      <a:r>
                        <a:rPr lang="en-US" sz="1200" dirty="0" smtClean="0"/>
                        <a:t>2,700.00</a:t>
                      </a:r>
                      <a:endParaRPr lang="en-US" sz="1200" dirty="0"/>
                    </a:p>
                  </a:txBody>
                  <a:tcPr/>
                </a:tc>
                <a:tc>
                  <a:txBody>
                    <a:bodyPr/>
                    <a:lstStyle/>
                    <a:p>
                      <a:pPr algn="ctr"/>
                      <a:r>
                        <a:rPr lang="en-US" sz="1200" dirty="0" smtClean="0"/>
                        <a:t>3,300.00</a:t>
                      </a:r>
                      <a:endParaRPr lang="en-US" sz="1200" dirty="0"/>
                    </a:p>
                  </a:txBody>
                  <a:tcPr/>
                </a:tc>
              </a:tr>
              <a:tr h="403412">
                <a:tc>
                  <a:txBody>
                    <a:bodyPr/>
                    <a:lstStyle/>
                    <a:p>
                      <a:endParaRPr lang="en-US"/>
                    </a:p>
                  </a:txBody>
                  <a:tcPr/>
                </a:tc>
                <a:tc>
                  <a:txBody>
                    <a:bodyPr/>
                    <a:lstStyle/>
                    <a:p>
                      <a:r>
                        <a:rPr lang="en-US" sz="1200" dirty="0" smtClean="0"/>
                        <a:t>Consultant</a:t>
                      </a:r>
                      <a:endParaRPr lang="en-US" sz="1200" dirty="0"/>
                    </a:p>
                  </a:txBody>
                  <a:tcPr/>
                </a:tc>
                <a:tc>
                  <a:txBody>
                    <a:bodyPr/>
                    <a:lstStyle/>
                    <a:p>
                      <a:pPr algn="ctr"/>
                      <a:r>
                        <a:rPr lang="en-US" sz="1200" dirty="0" smtClean="0"/>
                        <a:t>30,00.00</a:t>
                      </a:r>
                      <a:endParaRPr lang="en-US" sz="1200" dirty="0"/>
                    </a:p>
                  </a:txBody>
                  <a:tcPr/>
                </a:tc>
                <a:tc>
                  <a:txBody>
                    <a:bodyPr/>
                    <a:lstStyle/>
                    <a:p>
                      <a:pPr algn="ctr"/>
                      <a:r>
                        <a:rPr lang="en-US" sz="1200" dirty="0" smtClean="0"/>
                        <a:t>2,500.00</a:t>
                      </a:r>
                      <a:endParaRPr lang="en-US" sz="1200" dirty="0"/>
                    </a:p>
                  </a:txBody>
                  <a:tcPr/>
                </a:tc>
                <a:tc>
                  <a:txBody>
                    <a:bodyPr/>
                    <a:lstStyle/>
                    <a:p>
                      <a:pPr algn="ctr"/>
                      <a:r>
                        <a:rPr lang="en-US" sz="1200" dirty="0" smtClean="0"/>
                        <a:t>576.92</a:t>
                      </a:r>
                      <a:endParaRPr lang="en-US" sz="1200" dirty="0"/>
                    </a:p>
                  </a:txBody>
                  <a:tcPr/>
                </a:tc>
                <a:tc>
                  <a:txBody>
                    <a:bodyPr/>
                    <a:lstStyle/>
                    <a:p>
                      <a:pPr algn="ctr"/>
                      <a:r>
                        <a:rPr lang="en-US" sz="1200" dirty="0" smtClean="0"/>
                        <a:t>27,000.00</a:t>
                      </a:r>
                      <a:endParaRPr lang="en-US" sz="1200" dirty="0"/>
                    </a:p>
                  </a:txBody>
                  <a:tcPr/>
                </a:tc>
                <a:tc>
                  <a:txBody>
                    <a:bodyPr/>
                    <a:lstStyle/>
                    <a:p>
                      <a:pPr algn="ctr"/>
                      <a:r>
                        <a:rPr lang="en-US" sz="1200" dirty="0" smtClean="0"/>
                        <a:t>33,000.00</a:t>
                      </a:r>
                      <a:endParaRPr lang="en-US" sz="1200" dirty="0"/>
                    </a:p>
                  </a:txBody>
                  <a:tcPr/>
                </a:tc>
              </a:tr>
              <a:tr h="403412">
                <a:tc>
                  <a:txBody>
                    <a:bodyPr/>
                    <a:lstStyle/>
                    <a:p>
                      <a:endParaRPr lang="en-US"/>
                    </a:p>
                  </a:txBody>
                  <a:tcPr/>
                </a:tc>
                <a:tc>
                  <a:txBody>
                    <a:bodyPr/>
                    <a:lstStyle/>
                    <a:p>
                      <a:r>
                        <a:rPr lang="en-US" sz="1200" dirty="0" smtClean="0"/>
                        <a:t>Staff Training</a:t>
                      </a:r>
                      <a:endParaRPr lang="en-US" sz="1200" dirty="0"/>
                    </a:p>
                  </a:txBody>
                  <a:tcPr/>
                </a:tc>
                <a:tc>
                  <a:txBody>
                    <a:bodyPr/>
                    <a:lstStyle/>
                    <a:p>
                      <a:pPr algn="ctr"/>
                      <a:r>
                        <a:rPr lang="en-US" sz="1200" dirty="0" smtClean="0"/>
                        <a:t>6,000.00</a:t>
                      </a:r>
                    </a:p>
                  </a:txBody>
                  <a:tcPr/>
                </a:tc>
                <a:tc>
                  <a:txBody>
                    <a:bodyPr/>
                    <a:lstStyle/>
                    <a:p>
                      <a:pPr algn="ctr"/>
                      <a:r>
                        <a:rPr lang="en-US" sz="1200" dirty="0" smtClean="0"/>
                        <a:t>500.00</a:t>
                      </a:r>
                      <a:endParaRPr lang="en-US" sz="1200" dirty="0"/>
                    </a:p>
                  </a:txBody>
                  <a:tcPr/>
                </a:tc>
                <a:tc>
                  <a:txBody>
                    <a:bodyPr/>
                    <a:lstStyle/>
                    <a:p>
                      <a:pPr algn="ctr"/>
                      <a:r>
                        <a:rPr lang="en-US" sz="1200" dirty="0" smtClean="0"/>
                        <a:t>115.38</a:t>
                      </a:r>
                      <a:endParaRPr lang="en-US" sz="1200" dirty="0"/>
                    </a:p>
                  </a:txBody>
                  <a:tcPr/>
                </a:tc>
                <a:tc>
                  <a:txBody>
                    <a:bodyPr/>
                    <a:lstStyle/>
                    <a:p>
                      <a:pPr algn="ctr"/>
                      <a:r>
                        <a:rPr lang="en-US" sz="1200" dirty="0" smtClean="0"/>
                        <a:t>5,400.00</a:t>
                      </a:r>
                      <a:endParaRPr lang="en-US" sz="1200" dirty="0"/>
                    </a:p>
                  </a:txBody>
                  <a:tcPr/>
                </a:tc>
                <a:tc>
                  <a:txBody>
                    <a:bodyPr/>
                    <a:lstStyle/>
                    <a:p>
                      <a:pPr algn="ctr"/>
                      <a:r>
                        <a:rPr lang="en-US" sz="1200" dirty="0" smtClean="0"/>
                        <a:t>6,600.00</a:t>
                      </a:r>
                      <a:endParaRPr lang="en-US" sz="1200" dirty="0"/>
                    </a:p>
                  </a:txBody>
                  <a:tcPr/>
                </a:tc>
              </a:tr>
              <a:tr h="403412">
                <a:tc>
                  <a:txBody>
                    <a:bodyPr/>
                    <a:lstStyle/>
                    <a:p>
                      <a:endParaRPr lang="en-US"/>
                    </a:p>
                  </a:txBody>
                  <a:tcPr/>
                </a:tc>
                <a:tc>
                  <a:txBody>
                    <a:bodyPr/>
                    <a:lstStyle/>
                    <a:p>
                      <a:r>
                        <a:rPr lang="en-US" sz="1200" dirty="0" smtClean="0"/>
                        <a:t>Laundry</a:t>
                      </a:r>
                      <a:endParaRPr lang="en-US" sz="1200" dirty="0"/>
                    </a:p>
                  </a:txBody>
                  <a:tcPr/>
                </a:tc>
                <a:tc>
                  <a:txBody>
                    <a:bodyPr/>
                    <a:lstStyle/>
                    <a:p>
                      <a:pPr algn="ctr"/>
                      <a:r>
                        <a:rPr lang="en-US" sz="1200" dirty="0" smtClean="0"/>
                        <a:t>15,600.00</a:t>
                      </a:r>
                      <a:endParaRPr lang="en-US" sz="1200" dirty="0"/>
                    </a:p>
                  </a:txBody>
                  <a:tcPr/>
                </a:tc>
                <a:tc>
                  <a:txBody>
                    <a:bodyPr/>
                    <a:lstStyle/>
                    <a:p>
                      <a:pPr algn="ctr"/>
                      <a:r>
                        <a:rPr lang="en-US" sz="1200" dirty="0" smtClean="0"/>
                        <a:t>1,300.00</a:t>
                      </a:r>
                      <a:endParaRPr lang="en-US" sz="1200" dirty="0"/>
                    </a:p>
                  </a:txBody>
                  <a:tcPr/>
                </a:tc>
                <a:tc>
                  <a:txBody>
                    <a:bodyPr/>
                    <a:lstStyle/>
                    <a:p>
                      <a:pPr algn="ctr"/>
                      <a:r>
                        <a:rPr lang="en-US" sz="1200" dirty="0" smtClean="0"/>
                        <a:t>300.00</a:t>
                      </a:r>
                      <a:endParaRPr lang="en-US" sz="1200" dirty="0"/>
                    </a:p>
                  </a:txBody>
                  <a:tcPr/>
                </a:tc>
                <a:tc>
                  <a:txBody>
                    <a:bodyPr/>
                    <a:lstStyle/>
                    <a:p>
                      <a:pPr algn="ctr"/>
                      <a:r>
                        <a:rPr lang="en-US" sz="1200" dirty="0" smtClean="0"/>
                        <a:t>14,040.00</a:t>
                      </a:r>
                      <a:endParaRPr lang="en-US" sz="1200" dirty="0"/>
                    </a:p>
                  </a:txBody>
                  <a:tcPr/>
                </a:tc>
                <a:tc>
                  <a:txBody>
                    <a:bodyPr/>
                    <a:lstStyle/>
                    <a:p>
                      <a:pPr algn="ctr"/>
                      <a:r>
                        <a:rPr lang="en-US" sz="1200" dirty="0" smtClean="0"/>
                        <a:t>17,160.00</a:t>
                      </a:r>
                      <a:endParaRPr lang="en-US" sz="1200" dirty="0"/>
                    </a:p>
                  </a:txBody>
                  <a:tcPr/>
                </a:tc>
              </a:tr>
              <a:tr h="403412">
                <a:tc>
                  <a:txBody>
                    <a:bodyPr/>
                    <a:lstStyle/>
                    <a:p>
                      <a:r>
                        <a:rPr lang="en-US" sz="1200" b="1" dirty="0" smtClean="0"/>
                        <a:t>Total</a:t>
                      </a:r>
                      <a:endParaRPr lang="en-US" sz="1200" b="1" dirty="0"/>
                    </a:p>
                  </a:txBody>
                  <a:tcPr/>
                </a:tc>
                <a:tc>
                  <a:txBody>
                    <a:bodyPr/>
                    <a:lstStyle/>
                    <a:p>
                      <a:endParaRPr lang="en-US"/>
                    </a:p>
                  </a:txBody>
                  <a:tcPr/>
                </a:tc>
                <a:tc>
                  <a:txBody>
                    <a:bodyPr/>
                    <a:lstStyle/>
                    <a:p>
                      <a:pPr algn="ctr"/>
                      <a:r>
                        <a:rPr lang="en-US" sz="1200" dirty="0" smtClean="0"/>
                        <a:t>54,600.00</a:t>
                      </a:r>
                      <a:endParaRPr lang="en-US" sz="1200" dirty="0"/>
                    </a:p>
                  </a:txBody>
                  <a:tcPr/>
                </a:tc>
                <a:tc>
                  <a:txBody>
                    <a:bodyPr/>
                    <a:lstStyle/>
                    <a:p>
                      <a:pPr algn="ctr"/>
                      <a:r>
                        <a:rPr lang="en-US" sz="1200" dirty="0" smtClean="0"/>
                        <a:t>4,300.00</a:t>
                      </a:r>
                      <a:endParaRPr lang="en-US" sz="1200" dirty="0"/>
                    </a:p>
                  </a:txBody>
                  <a:tcPr/>
                </a:tc>
                <a:tc>
                  <a:txBody>
                    <a:bodyPr/>
                    <a:lstStyle/>
                    <a:p>
                      <a:pPr algn="ctr"/>
                      <a:r>
                        <a:rPr lang="en-US" sz="1200" dirty="0" smtClean="0"/>
                        <a:t>3,992.31</a:t>
                      </a:r>
                      <a:endParaRPr lang="en-US" sz="1200" dirty="0"/>
                    </a:p>
                  </a:txBody>
                  <a:tcPr/>
                </a:tc>
                <a:tc>
                  <a:txBody>
                    <a:bodyPr/>
                    <a:lstStyle/>
                    <a:p>
                      <a:pPr algn="ctr"/>
                      <a:r>
                        <a:rPr lang="en-US" sz="1200" dirty="0" smtClean="0"/>
                        <a:t>49,140.00</a:t>
                      </a:r>
                      <a:endParaRPr lang="en-US" sz="1200" dirty="0"/>
                    </a:p>
                  </a:txBody>
                  <a:tcPr/>
                </a:tc>
                <a:tc>
                  <a:txBody>
                    <a:bodyPr/>
                    <a:lstStyle/>
                    <a:p>
                      <a:pPr algn="ctr"/>
                      <a:r>
                        <a:rPr lang="en-US" sz="1200" dirty="0" smtClean="0"/>
                        <a:t>60,060.00</a:t>
                      </a:r>
                      <a:endParaRPr lang="en-US" sz="1200" dirty="0"/>
                    </a:p>
                  </a:txBody>
                  <a:tcPr/>
                </a:tc>
              </a:tr>
              <a:tr h="403412">
                <a:tc>
                  <a:txBody>
                    <a:bodyPr/>
                    <a:lstStyle/>
                    <a:p>
                      <a:r>
                        <a:rPr lang="en-US" sz="1200" dirty="0" smtClean="0"/>
                        <a:t>Client Consumables</a:t>
                      </a:r>
                      <a:endParaRPr lang="en-US" sz="1200" dirty="0"/>
                    </a:p>
                  </a:txBody>
                  <a:tcPr/>
                </a:tc>
                <a:tc>
                  <a:txBody>
                    <a:bodyPr/>
                    <a:lstStyle/>
                    <a:p>
                      <a:r>
                        <a:rPr lang="en-US" sz="1200" dirty="0" smtClean="0"/>
                        <a:t>Clothing</a:t>
                      </a:r>
                      <a:endParaRPr lang="en-US" sz="1200" dirty="0"/>
                    </a:p>
                  </a:txBody>
                  <a:tcPr/>
                </a:tc>
                <a:tc>
                  <a:txBody>
                    <a:bodyPr/>
                    <a:lstStyle/>
                    <a:p>
                      <a:pPr algn="ctr"/>
                      <a:r>
                        <a:rPr lang="en-US" sz="1200" dirty="0" smtClean="0"/>
                        <a:t>12,000.00</a:t>
                      </a:r>
                      <a:endParaRPr lang="en-US" sz="1200" dirty="0"/>
                    </a:p>
                  </a:txBody>
                  <a:tcPr/>
                </a:tc>
                <a:tc>
                  <a:txBody>
                    <a:bodyPr/>
                    <a:lstStyle/>
                    <a:p>
                      <a:pPr algn="ctr"/>
                      <a:r>
                        <a:rPr lang="en-US" sz="1200" dirty="0" smtClean="0"/>
                        <a:t>1,000.00</a:t>
                      </a:r>
                      <a:endParaRPr lang="en-US" sz="1200" dirty="0"/>
                    </a:p>
                  </a:txBody>
                  <a:tcPr/>
                </a:tc>
                <a:tc>
                  <a:txBody>
                    <a:bodyPr/>
                    <a:lstStyle/>
                    <a:p>
                      <a:pPr algn="ctr"/>
                      <a:r>
                        <a:rPr lang="en-US" sz="1200" dirty="0" smtClean="0"/>
                        <a:t>230.77</a:t>
                      </a:r>
                      <a:endParaRPr lang="en-US" sz="1200" dirty="0"/>
                    </a:p>
                  </a:txBody>
                  <a:tcPr/>
                </a:tc>
                <a:tc>
                  <a:txBody>
                    <a:bodyPr/>
                    <a:lstStyle/>
                    <a:p>
                      <a:pPr algn="ctr"/>
                      <a:r>
                        <a:rPr lang="en-US" sz="1200" dirty="0" smtClean="0"/>
                        <a:t>10,800.00</a:t>
                      </a:r>
                      <a:endParaRPr lang="en-US" sz="1200" dirty="0"/>
                    </a:p>
                  </a:txBody>
                  <a:tcPr/>
                </a:tc>
                <a:tc>
                  <a:txBody>
                    <a:bodyPr/>
                    <a:lstStyle/>
                    <a:p>
                      <a:pPr algn="ctr"/>
                      <a:r>
                        <a:rPr lang="en-US" sz="1200" dirty="0" smtClean="0"/>
                        <a:t>13,200.00</a:t>
                      </a:r>
                      <a:endParaRPr lang="en-US" sz="1200" dirty="0"/>
                    </a:p>
                  </a:txBody>
                  <a:tcPr/>
                </a:tc>
              </a:tr>
              <a:tr h="403412">
                <a:tc>
                  <a:txBody>
                    <a:bodyPr/>
                    <a:lstStyle/>
                    <a:p>
                      <a:endParaRPr lang="en-US" dirty="0"/>
                    </a:p>
                  </a:txBody>
                  <a:tcPr/>
                </a:tc>
                <a:tc>
                  <a:txBody>
                    <a:bodyPr/>
                    <a:lstStyle/>
                    <a:p>
                      <a:r>
                        <a:rPr lang="en-US" sz="1200" dirty="0" smtClean="0"/>
                        <a:t>Dietary Supplies</a:t>
                      </a:r>
                      <a:endParaRPr lang="en-US" sz="1200" dirty="0"/>
                    </a:p>
                  </a:txBody>
                  <a:tcPr/>
                </a:tc>
                <a:tc>
                  <a:txBody>
                    <a:bodyPr/>
                    <a:lstStyle/>
                    <a:p>
                      <a:pPr algn="ctr"/>
                      <a:r>
                        <a:rPr lang="en-US" sz="1200" dirty="0" smtClean="0"/>
                        <a:t>150,000.00</a:t>
                      </a:r>
                      <a:endParaRPr lang="en-US" sz="1200" dirty="0"/>
                    </a:p>
                  </a:txBody>
                  <a:tcPr/>
                </a:tc>
                <a:tc>
                  <a:txBody>
                    <a:bodyPr/>
                    <a:lstStyle/>
                    <a:p>
                      <a:pPr algn="ctr"/>
                      <a:r>
                        <a:rPr lang="en-US" sz="1200" dirty="0" smtClean="0"/>
                        <a:t>12,500.00</a:t>
                      </a:r>
                      <a:endParaRPr lang="en-US" sz="1200" dirty="0"/>
                    </a:p>
                  </a:txBody>
                  <a:tcPr/>
                </a:tc>
                <a:tc>
                  <a:txBody>
                    <a:bodyPr/>
                    <a:lstStyle/>
                    <a:p>
                      <a:pPr algn="ctr"/>
                      <a:r>
                        <a:rPr lang="en-US" sz="1200" dirty="0" smtClean="0"/>
                        <a:t>2,884.62</a:t>
                      </a:r>
                      <a:endParaRPr lang="en-US" sz="1200" dirty="0"/>
                    </a:p>
                  </a:txBody>
                  <a:tcPr/>
                </a:tc>
                <a:tc>
                  <a:txBody>
                    <a:bodyPr/>
                    <a:lstStyle/>
                    <a:p>
                      <a:pPr algn="ctr"/>
                      <a:r>
                        <a:rPr lang="en-US" sz="1200" dirty="0" smtClean="0"/>
                        <a:t>135,000.00</a:t>
                      </a:r>
                      <a:endParaRPr lang="en-US" sz="1200" dirty="0"/>
                    </a:p>
                  </a:txBody>
                  <a:tcPr/>
                </a:tc>
                <a:tc>
                  <a:txBody>
                    <a:bodyPr/>
                    <a:lstStyle/>
                    <a:p>
                      <a:pPr algn="ctr"/>
                      <a:r>
                        <a:rPr lang="en-US" sz="1200" dirty="0" smtClean="0"/>
                        <a:t>165,000.00</a:t>
                      </a:r>
                      <a:endParaRPr lang="en-US" sz="1200" dirty="0"/>
                    </a:p>
                  </a:txBody>
                  <a:tcPr/>
                </a:tc>
              </a:tr>
              <a:tr h="403412">
                <a:tc>
                  <a:txBody>
                    <a:bodyPr/>
                    <a:lstStyle/>
                    <a:p>
                      <a:endParaRPr lang="en-US"/>
                    </a:p>
                  </a:txBody>
                  <a:tcPr/>
                </a:tc>
                <a:tc>
                  <a:txBody>
                    <a:bodyPr/>
                    <a:lstStyle/>
                    <a:p>
                      <a:r>
                        <a:rPr lang="en-US" sz="1200" dirty="0" smtClean="0"/>
                        <a:t>Tutoring Services</a:t>
                      </a:r>
                      <a:endParaRPr lang="en-US" sz="1200" dirty="0"/>
                    </a:p>
                  </a:txBody>
                  <a:tcPr/>
                </a:tc>
                <a:tc>
                  <a:txBody>
                    <a:bodyPr/>
                    <a:lstStyle/>
                    <a:p>
                      <a:pPr algn="ctr"/>
                      <a:r>
                        <a:rPr lang="en-US" sz="1200" dirty="0" smtClean="0"/>
                        <a:t>12,000.00</a:t>
                      </a:r>
                      <a:endParaRPr lang="en-US" sz="1200" dirty="0"/>
                    </a:p>
                  </a:txBody>
                  <a:tcPr/>
                </a:tc>
                <a:tc>
                  <a:txBody>
                    <a:bodyPr/>
                    <a:lstStyle/>
                    <a:p>
                      <a:pPr algn="ctr"/>
                      <a:r>
                        <a:rPr lang="en-US" sz="1200" dirty="0" smtClean="0"/>
                        <a:t>1,000.00</a:t>
                      </a:r>
                      <a:endParaRPr lang="en-US" sz="1200" dirty="0"/>
                    </a:p>
                  </a:txBody>
                  <a:tcPr/>
                </a:tc>
                <a:tc>
                  <a:txBody>
                    <a:bodyPr/>
                    <a:lstStyle/>
                    <a:p>
                      <a:pPr algn="ctr"/>
                      <a:r>
                        <a:rPr lang="en-US" sz="1200" dirty="0" smtClean="0"/>
                        <a:t>230.77</a:t>
                      </a:r>
                      <a:endParaRPr lang="en-US" sz="1200" dirty="0"/>
                    </a:p>
                  </a:txBody>
                  <a:tcPr/>
                </a:tc>
                <a:tc>
                  <a:txBody>
                    <a:bodyPr/>
                    <a:lstStyle/>
                    <a:p>
                      <a:pPr algn="ctr"/>
                      <a:r>
                        <a:rPr lang="en-US" sz="1200" dirty="0" smtClean="0"/>
                        <a:t>10,800.00</a:t>
                      </a:r>
                      <a:endParaRPr lang="en-US" sz="1200" dirty="0"/>
                    </a:p>
                  </a:txBody>
                  <a:tcPr/>
                </a:tc>
                <a:tc>
                  <a:txBody>
                    <a:bodyPr/>
                    <a:lstStyle/>
                    <a:p>
                      <a:pPr algn="ctr"/>
                      <a:r>
                        <a:rPr lang="en-US" sz="1200" dirty="0" smtClean="0"/>
                        <a:t>13,200.00</a:t>
                      </a:r>
                      <a:endParaRPr lang="en-US" sz="1200" dirty="0"/>
                    </a:p>
                  </a:txBody>
                  <a:tcPr/>
                </a:tc>
              </a:tr>
              <a:tr h="403412">
                <a:tc>
                  <a:txBody>
                    <a:bodyPr/>
                    <a:lstStyle/>
                    <a:p>
                      <a:endParaRPr lang="en-US"/>
                    </a:p>
                  </a:txBody>
                  <a:tcPr/>
                </a:tc>
                <a:tc>
                  <a:txBody>
                    <a:bodyPr/>
                    <a:lstStyle/>
                    <a:p>
                      <a:r>
                        <a:rPr lang="en-US" sz="1100" dirty="0" smtClean="0"/>
                        <a:t>Books and Subscription</a:t>
                      </a:r>
                      <a:endParaRPr lang="en-US" sz="1100" dirty="0"/>
                    </a:p>
                  </a:txBody>
                  <a:tcPr/>
                </a:tc>
                <a:tc>
                  <a:txBody>
                    <a:bodyPr/>
                    <a:lstStyle/>
                    <a:p>
                      <a:pPr algn="ctr"/>
                      <a:r>
                        <a:rPr lang="en-US" sz="1200" dirty="0" smtClean="0"/>
                        <a:t>5,250.00</a:t>
                      </a:r>
                      <a:endParaRPr lang="en-US" sz="1200" dirty="0"/>
                    </a:p>
                  </a:txBody>
                  <a:tcPr/>
                </a:tc>
                <a:tc>
                  <a:txBody>
                    <a:bodyPr/>
                    <a:lstStyle/>
                    <a:p>
                      <a:pPr algn="ctr"/>
                      <a:r>
                        <a:rPr lang="en-US" sz="1200" dirty="0" smtClean="0"/>
                        <a:t>437.50</a:t>
                      </a:r>
                      <a:endParaRPr lang="en-US" sz="1200" dirty="0"/>
                    </a:p>
                  </a:txBody>
                  <a:tcPr/>
                </a:tc>
                <a:tc>
                  <a:txBody>
                    <a:bodyPr/>
                    <a:lstStyle/>
                    <a:p>
                      <a:pPr algn="ctr"/>
                      <a:r>
                        <a:rPr lang="en-US" sz="1200" dirty="0" smtClean="0"/>
                        <a:t>100.96</a:t>
                      </a:r>
                      <a:endParaRPr lang="en-US" sz="1200" dirty="0"/>
                    </a:p>
                  </a:txBody>
                  <a:tcPr/>
                </a:tc>
                <a:tc>
                  <a:txBody>
                    <a:bodyPr/>
                    <a:lstStyle/>
                    <a:p>
                      <a:pPr algn="ctr"/>
                      <a:r>
                        <a:rPr lang="en-US" sz="1200" dirty="0" smtClean="0"/>
                        <a:t>4,725.00</a:t>
                      </a:r>
                      <a:endParaRPr lang="en-US" sz="1200" dirty="0"/>
                    </a:p>
                  </a:txBody>
                  <a:tcPr/>
                </a:tc>
                <a:tc>
                  <a:txBody>
                    <a:bodyPr/>
                    <a:lstStyle/>
                    <a:p>
                      <a:pPr algn="ctr"/>
                      <a:r>
                        <a:rPr lang="en-US" sz="1200" dirty="0" smtClean="0"/>
                        <a:t>5,775.00</a:t>
                      </a:r>
                      <a:endParaRPr lang="en-US" sz="1200" dirty="0"/>
                    </a:p>
                  </a:txBody>
                  <a:tcPr/>
                </a:tc>
              </a:tr>
              <a:tr h="403412">
                <a:tc>
                  <a:txBody>
                    <a:bodyPr/>
                    <a:lstStyle/>
                    <a:p>
                      <a:endParaRPr lang="en-US"/>
                    </a:p>
                  </a:txBody>
                  <a:tcPr/>
                </a:tc>
                <a:tc>
                  <a:txBody>
                    <a:bodyPr/>
                    <a:lstStyle/>
                    <a:p>
                      <a:r>
                        <a:rPr lang="en-US" sz="1200" dirty="0" smtClean="0"/>
                        <a:t>Medical Supplies</a:t>
                      </a:r>
                      <a:endParaRPr lang="en-US" sz="1200" dirty="0"/>
                    </a:p>
                  </a:txBody>
                  <a:tcPr/>
                </a:tc>
                <a:tc>
                  <a:txBody>
                    <a:bodyPr/>
                    <a:lstStyle/>
                    <a:p>
                      <a:pPr algn="ctr"/>
                      <a:r>
                        <a:rPr lang="en-US" sz="1200" dirty="0" smtClean="0"/>
                        <a:t>6,500.00</a:t>
                      </a:r>
                      <a:endParaRPr lang="en-US" sz="1200" dirty="0"/>
                    </a:p>
                  </a:txBody>
                  <a:tcPr/>
                </a:tc>
                <a:tc>
                  <a:txBody>
                    <a:bodyPr/>
                    <a:lstStyle/>
                    <a:p>
                      <a:pPr algn="ctr"/>
                      <a:r>
                        <a:rPr lang="en-US" sz="1200" dirty="0" smtClean="0"/>
                        <a:t>541.67</a:t>
                      </a:r>
                      <a:endParaRPr lang="en-US" sz="1200" dirty="0"/>
                    </a:p>
                  </a:txBody>
                  <a:tcPr/>
                </a:tc>
                <a:tc>
                  <a:txBody>
                    <a:bodyPr/>
                    <a:lstStyle/>
                    <a:p>
                      <a:pPr algn="ctr"/>
                      <a:r>
                        <a:rPr lang="en-US" sz="1200" dirty="0" smtClean="0"/>
                        <a:t>125.00</a:t>
                      </a:r>
                      <a:endParaRPr lang="en-US" sz="1200" dirty="0"/>
                    </a:p>
                  </a:txBody>
                  <a:tcPr/>
                </a:tc>
                <a:tc>
                  <a:txBody>
                    <a:bodyPr/>
                    <a:lstStyle/>
                    <a:p>
                      <a:pPr algn="ctr"/>
                      <a:r>
                        <a:rPr lang="en-US" sz="1200" dirty="0" smtClean="0"/>
                        <a:t>5,850.00</a:t>
                      </a:r>
                      <a:endParaRPr lang="en-US" sz="1200" dirty="0"/>
                    </a:p>
                  </a:txBody>
                  <a:tcPr/>
                </a:tc>
                <a:tc>
                  <a:txBody>
                    <a:bodyPr/>
                    <a:lstStyle/>
                    <a:p>
                      <a:pPr algn="ctr"/>
                      <a:r>
                        <a:rPr lang="en-US" sz="1200" dirty="0" smtClean="0"/>
                        <a:t>7,150.00</a:t>
                      </a:r>
                      <a:endParaRPr lang="en-US" sz="1200" dirty="0"/>
                    </a:p>
                  </a:txBody>
                  <a:tcPr/>
                </a:tc>
              </a:tr>
              <a:tr h="403412">
                <a:tc>
                  <a:txBody>
                    <a:bodyPr/>
                    <a:lstStyle/>
                    <a:p>
                      <a:endParaRPr lang="en-US"/>
                    </a:p>
                  </a:txBody>
                  <a:tcPr/>
                </a:tc>
                <a:tc>
                  <a:txBody>
                    <a:bodyPr/>
                    <a:lstStyle/>
                    <a:p>
                      <a:r>
                        <a:rPr lang="en-US" sz="1100" dirty="0" smtClean="0"/>
                        <a:t>Entertainment/</a:t>
                      </a:r>
                    </a:p>
                    <a:p>
                      <a:r>
                        <a:rPr lang="en-US" sz="1100" dirty="0" smtClean="0"/>
                        <a:t>Recreation</a:t>
                      </a:r>
                      <a:r>
                        <a:rPr lang="en-US" sz="1100" baseline="0" dirty="0" smtClean="0"/>
                        <a:t> </a:t>
                      </a:r>
                      <a:endParaRPr lang="en-US" sz="1100" dirty="0"/>
                    </a:p>
                  </a:txBody>
                  <a:tcPr/>
                </a:tc>
                <a:tc>
                  <a:txBody>
                    <a:bodyPr/>
                    <a:lstStyle/>
                    <a:p>
                      <a:pPr algn="ctr"/>
                      <a:r>
                        <a:rPr lang="en-US" sz="1200" dirty="0" smtClean="0"/>
                        <a:t>15,600.00</a:t>
                      </a:r>
                      <a:endParaRPr lang="en-US" sz="1200" dirty="0"/>
                    </a:p>
                  </a:txBody>
                  <a:tcPr/>
                </a:tc>
                <a:tc>
                  <a:txBody>
                    <a:bodyPr/>
                    <a:lstStyle/>
                    <a:p>
                      <a:pPr algn="ctr"/>
                      <a:r>
                        <a:rPr lang="en-US" sz="1200" dirty="0" smtClean="0"/>
                        <a:t>1,300.00</a:t>
                      </a:r>
                      <a:endParaRPr lang="en-US" sz="1200" dirty="0"/>
                    </a:p>
                  </a:txBody>
                  <a:tcPr/>
                </a:tc>
                <a:tc>
                  <a:txBody>
                    <a:bodyPr/>
                    <a:lstStyle/>
                    <a:p>
                      <a:pPr algn="ctr"/>
                      <a:r>
                        <a:rPr lang="en-US" sz="1200" dirty="0" smtClean="0"/>
                        <a:t>300.00</a:t>
                      </a:r>
                      <a:endParaRPr lang="en-US" sz="1200" dirty="0"/>
                    </a:p>
                  </a:txBody>
                  <a:tcPr/>
                </a:tc>
                <a:tc>
                  <a:txBody>
                    <a:bodyPr/>
                    <a:lstStyle/>
                    <a:p>
                      <a:pPr algn="ctr"/>
                      <a:r>
                        <a:rPr lang="en-US" sz="1200" dirty="0" smtClean="0"/>
                        <a:t>14,040.00</a:t>
                      </a:r>
                      <a:endParaRPr lang="en-US" sz="1200" dirty="0"/>
                    </a:p>
                  </a:txBody>
                  <a:tcPr/>
                </a:tc>
                <a:tc>
                  <a:txBody>
                    <a:bodyPr/>
                    <a:lstStyle/>
                    <a:p>
                      <a:pPr algn="ctr"/>
                      <a:r>
                        <a:rPr lang="en-US" sz="1200" dirty="0" smtClean="0"/>
                        <a:t>17,160.00</a:t>
                      </a:r>
                      <a:endParaRPr lang="en-US" sz="1200" dirty="0"/>
                    </a:p>
                  </a:txBody>
                  <a:tcPr/>
                </a:tc>
              </a:tr>
              <a:tr h="403412">
                <a:tc>
                  <a:txBody>
                    <a:bodyPr/>
                    <a:lstStyle/>
                    <a:p>
                      <a:endParaRPr lang="en-US"/>
                    </a:p>
                  </a:txBody>
                  <a:tcPr/>
                </a:tc>
                <a:tc>
                  <a:txBody>
                    <a:bodyPr/>
                    <a:lstStyle/>
                    <a:p>
                      <a:r>
                        <a:rPr lang="en-US" sz="1100" dirty="0" smtClean="0"/>
                        <a:t>Housekeeping Supplies</a:t>
                      </a:r>
                      <a:endParaRPr lang="en-US" sz="1100" dirty="0"/>
                    </a:p>
                  </a:txBody>
                  <a:tcPr/>
                </a:tc>
                <a:tc>
                  <a:txBody>
                    <a:bodyPr/>
                    <a:lstStyle/>
                    <a:p>
                      <a:pPr algn="ctr"/>
                      <a:r>
                        <a:rPr lang="en-US" sz="1200" dirty="0" smtClean="0"/>
                        <a:t>6,000.00</a:t>
                      </a:r>
                      <a:endParaRPr lang="en-US" sz="1200" dirty="0"/>
                    </a:p>
                  </a:txBody>
                  <a:tcPr/>
                </a:tc>
                <a:tc>
                  <a:txBody>
                    <a:bodyPr/>
                    <a:lstStyle/>
                    <a:p>
                      <a:pPr algn="ctr"/>
                      <a:r>
                        <a:rPr lang="en-US" sz="1200" dirty="0" smtClean="0"/>
                        <a:t>500.00</a:t>
                      </a:r>
                      <a:endParaRPr lang="en-US" sz="1200" dirty="0"/>
                    </a:p>
                  </a:txBody>
                  <a:tcPr/>
                </a:tc>
                <a:tc>
                  <a:txBody>
                    <a:bodyPr/>
                    <a:lstStyle/>
                    <a:p>
                      <a:pPr algn="ctr"/>
                      <a:r>
                        <a:rPr lang="en-US" sz="1200" dirty="0" smtClean="0"/>
                        <a:t>115.38</a:t>
                      </a:r>
                      <a:endParaRPr lang="en-US" sz="1200" dirty="0"/>
                    </a:p>
                  </a:txBody>
                  <a:tcPr/>
                </a:tc>
                <a:tc>
                  <a:txBody>
                    <a:bodyPr/>
                    <a:lstStyle/>
                    <a:p>
                      <a:pPr algn="ctr"/>
                      <a:r>
                        <a:rPr lang="en-US" sz="1200" dirty="0" smtClean="0"/>
                        <a:t>5,400.00</a:t>
                      </a:r>
                      <a:endParaRPr lang="en-US" sz="1200" dirty="0"/>
                    </a:p>
                  </a:txBody>
                  <a:tcPr/>
                </a:tc>
                <a:tc>
                  <a:txBody>
                    <a:bodyPr/>
                    <a:lstStyle/>
                    <a:p>
                      <a:pPr algn="ctr"/>
                      <a:r>
                        <a:rPr lang="en-US" sz="1200" dirty="0" smtClean="0"/>
                        <a:t>6,600.00</a:t>
                      </a:r>
                      <a:endParaRPr lang="en-US" sz="1200" dirty="0"/>
                    </a:p>
                  </a:txBody>
                  <a:tcPr/>
                </a:tc>
              </a:tr>
              <a:tr h="403412">
                <a:tc>
                  <a:txBody>
                    <a:bodyPr/>
                    <a:lstStyle/>
                    <a:p>
                      <a:r>
                        <a:rPr lang="en-US" sz="1200" b="1" dirty="0" smtClean="0"/>
                        <a:t>Total</a:t>
                      </a:r>
                      <a:endParaRPr lang="en-US" sz="1200" b="1" dirty="0"/>
                    </a:p>
                  </a:txBody>
                  <a:tcPr/>
                </a:tc>
                <a:tc>
                  <a:txBody>
                    <a:bodyPr/>
                    <a:lstStyle/>
                    <a:p>
                      <a:endParaRPr lang="en-US" dirty="0"/>
                    </a:p>
                  </a:txBody>
                  <a:tcPr/>
                </a:tc>
                <a:tc>
                  <a:txBody>
                    <a:bodyPr/>
                    <a:lstStyle/>
                    <a:p>
                      <a:pPr algn="ctr"/>
                      <a:r>
                        <a:rPr lang="en-US" sz="1200" b="1" dirty="0" smtClean="0"/>
                        <a:t>207,350.00</a:t>
                      </a:r>
                      <a:endParaRPr lang="en-US" sz="1200" b="1" dirty="0"/>
                    </a:p>
                  </a:txBody>
                  <a:tcPr/>
                </a:tc>
                <a:tc>
                  <a:txBody>
                    <a:bodyPr/>
                    <a:lstStyle/>
                    <a:p>
                      <a:pPr algn="ctr"/>
                      <a:r>
                        <a:rPr lang="en-US" sz="1200" b="1" dirty="0" smtClean="0"/>
                        <a:t>17,279.17</a:t>
                      </a:r>
                      <a:endParaRPr lang="en-US" sz="1200" b="1" dirty="0"/>
                    </a:p>
                  </a:txBody>
                  <a:tcPr/>
                </a:tc>
                <a:tc>
                  <a:txBody>
                    <a:bodyPr/>
                    <a:lstStyle/>
                    <a:p>
                      <a:pPr algn="ctr"/>
                      <a:r>
                        <a:rPr lang="en-US" sz="1200" b="1" dirty="0" smtClean="0"/>
                        <a:t>3,987.50</a:t>
                      </a:r>
                      <a:endParaRPr lang="en-US" sz="1200" b="1" dirty="0"/>
                    </a:p>
                  </a:txBody>
                  <a:tcPr/>
                </a:tc>
                <a:tc>
                  <a:txBody>
                    <a:bodyPr/>
                    <a:lstStyle/>
                    <a:p>
                      <a:pPr algn="ctr"/>
                      <a:r>
                        <a:rPr lang="en-US" sz="1200" b="1" dirty="0" smtClean="0"/>
                        <a:t>186,615.00</a:t>
                      </a:r>
                      <a:endParaRPr lang="en-US" sz="1200" b="1" dirty="0"/>
                    </a:p>
                  </a:txBody>
                  <a:tcPr/>
                </a:tc>
                <a:tc>
                  <a:txBody>
                    <a:bodyPr/>
                    <a:lstStyle/>
                    <a:p>
                      <a:pPr algn="ctr"/>
                      <a:r>
                        <a:rPr lang="en-US" sz="1200" b="1" dirty="0" smtClean="0"/>
                        <a:t>228,085.00</a:t>
                      </a:r>
                      <a:endParaRPr lang="en-US" sz="1200" b="1" dirty="0"/>
                    </a:p>
                  </a:txBody>
                  <a:tcPr/>
                </a:tc>
              </a:tr>
              <a:tr h="272082">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3373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40341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9569860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1920</TotalTime>
  <Words>2845</Words>
  <Application>Microsoft Office PowerPoint</Application>
  <PresentationFormat>Widescreen</PresentationFormat>
  <Paragraphs>678</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Garamond</vt:lpstr>
      <vt:lpstr>Wingdings</vt:lpstr>
      <vt:lpstr>Organic</vt:lpstr>
      <vt:lpstr>Community Based Behavioral Health Home for Adolescent Oasis Transitional Home</vt:lpstr>
      <vt:lpstr>Oasis Transitional Home for Adolescence</vt:lpstr>
      <vt:lpstr>Objectives </vt:lpstr>
      <vt:lpstr> Organizational Chart          </vt:lpstr>
      <vt:lpstr>Meetings</vt:lpstr>
      <vt:lpstr>Management Style</vt:lpstr>
      <vt:lpstr>Capital Budget        OTHA</vt:lpstr>
      <vt:lpstr>PowerPoint Presentation</vt:lpstr>
      <vt:lpstr>PowerPoint Presentation</vt:lpstr>
      <vt:lpstr>PowerPoint Presentation</vt:lpstr>
      <vt:lpstr>PowerPoint Presentation</vt:lpstr>
      <vt:lpstr>PowerPoint Presentation</vt:lpstr>
      <vt:lpstr>Income and Expenditure Statement</vt:lpstr>
      <vt:lpstr>PowerPoint Presentation</vt:lpstr>
      <vt:lpstr>OTHA Funds Flow Statement</vt:lpstr>
      <vt:lpstr>Oasis Transitional Home New Staff Orientation</vt:lpstr>
      <vt:lpstr>Current Staff: Development and Training</vt:lpstr>
      <vt:lpstr>Management Theory for Employee Evaluation</vt:lpstr>
      <vt:lpstr>Data for Evaluation Tool</vt:lpstr>
      <vt:lpstr>Data for Evaluation Tool cont. </vt:lpstr>
      <vt:lpstr>Data Will be Gathered by:</vt:lpstr>
      <vt:lpstr>Overcoming Resistance to Cross-training</vt:lpstr>
      <vt:lpstr>Brooklyn Community District 8 Crown Heights</vt:lpstr>
      <vt:lpstr>Crown Heights:</vt:lpstr>
      <vt:lpstr>Community Outreach</vt:lpstr>
      <vt:lpstr>Gathering Data</vt:lpstr>
      <vt:lpstr>Environmental Forces</vt:lpstr>
      <vt:lpstr> Quality Indicators  Quality indicators support accountability for funding, delivery, effectiveness, and improvement of adolescent mental health services.  </vt:lpstr>
      <vt:lpstr>Stakeholders:</vt:lpstr>
      <vt:lpstr>We conducting stakeholders assessments to better understand the broader needs, concerns and how well our service is received.</vt:lpstr>
      <vt:lpstr>Computerized Services</vt:lpstr>
      <vt:lpstr>Request for Proposal Contents Official Proposal Request.doc</vt:lpstr>
      <vt:lpstr>Nurse Manager’s Responsibilities : Ethical Moral thinking and ethical awareness are aspects of competent nursing.     </vt:lpstr>
      <vt:lpstr>Nurse Manager’s Responsibilities: Financial </vt:lpstr>
      <vt:lpstr>Sample Revenue Cycle:</vt:lpstr>
      <vt:lpstr>Nurse Manager’s Responsibilities: Legal Liability exists due to his/her role as a Nurse Manager.</vt:lpstr>
      <vt:lpstr>Nurse Manager’s Responsibilities: Political</vt:lpstr>
      <vt:lpstr>Nurse Manager’s Responsibilities: Professional</vt:lpstr>
      <vt:lpstr>Nurse Manager’s Responsibilities: Professional</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Brooklyn Community District 8 Crown Heights</dc:title>
  <dc:creator>sara</dc:creator>
  <cp:lastModifiedBy>Profile</cp:lastModifiedBy>
  <cp:revision>162</cp:revision>
  <cp:lastPrinted>2015-06-24T18:01:27Z</cp:lastPrinted>
  <dcterms:created xsi:type="dcterms:W3CDTF">2015-06-14T12:27:17Z</dcterms:created>
  <dcterms:modified xsi:type="dcterms:W3CDTF">2015-06-24T18:13:53Z</dcterms:modified>
</cp:coreProperties>
</file>