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sldIdLst>
    <p:sldId id="256" r:id="rId2"/>
    <p:sldId id="261" r:id="rId3"/>
    <p:sldId id="262" r:id="rId4"/>
    <p:sldId id="263" r:id="rId5"/>
    <p:sldId id="264" r:id="rId6"/>
    <p:sldId id="257" r:id="rId7"/>
    <p:sldId id="258" r:id="rId8"/>
    <p:sldId id="259" r:id="rId9"/>
    <p:sldId id="260" r:id="rId10"/>
    <p:sldId id="271" r:id="rId11"/>
    <p:sldId id="272" r:id="rId12"/>
    <p:sldId id="273" r:id="rId13"/>
    <p:sldId id="275" r:id="rId14"/>
    <p:sldId id="274" r:id="rId15"/>
    <p:sldId id="265" r:id="rId16"/>
    <p:sldId id="266" r:id="rId17"/>
    <p:sldId id="267" r:id="rId18"/>
    <p:sldId id="268" r:id="rId19"/>
    <p:sldId id="269" r:id="rId20"/>
    <p:sldId id="270" r:id="rId21"/>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a:tcStyle>
        <a:tcBdr/>
        <a:fill>
          <a:solidFill>
            <a:srgbClr val="EA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a:tcStyle>
        <a:tcBdr/>
        <a:fill>
          <a:solidFill>
            <a:srgbClr val="EC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582"/>
  </p:normalViewPr>
  <p:slideViewPr>
    <p:cSldViewPr snapToGrid="0" snapToObjects="1">
      <p:cViewPr varScale="1">
        <p:scale>
          <a:sx n="64" d="100"/>
          <a:sy n="64" d="100"/>
        </p:scale>
        <p:origin x="156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tableStyles" Target="tableStyles.xml" /><Relationship Id="rId3" Type="http://schemas.openxmlformats.org/officeDocument/2006/relationships/slide" Target="slides/slide2.xml" /><Relationship Id="rId21" Type="http://schemas.openxmlformats.org/officeDocument/2006/relationships/slide" Target="slides/slide20.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notesMaster" Target="notesMasters/notesMaster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1" name="Shape 101"/>
          <p:cNvSpPr>
            <a:spLocks noGrp="1" noRot="1" noChangeAspect="1"/>
          </p:cNvSpPr>
          <p:nvPr>
            <p:ph type="sldImg"/>
          </p:nvPr>
        </p:nvSpPr>
        <p:spPr>
          <a:xfrm>
            <a:off x="1143000" y="685800"/>
            <a:ext cx="4572000" cy="3429000"/>
          </a:xfrm>
          <a:prstGeom prst="rect">
            <a:avLst/>
          </a:prstGeom>
        </p:spPr>
        <p:txBody>
          <a:bodyPr/>
          <a:lstStyle/>
          <a:p>
            <a:endParaRPr/>
          </a:p>
        </p:txBody>
      </p:sp>
      <p:sp>
        <p:nvSpPr>
          <p:cNvPr id="102" name="Shape 102"/>
          <p:cNvSpPr>
            <a:spLocks noGrp="1"/>
          </p:cNvSpPr>
          <p:nvPr>
            <p:ph type="body" sz="quarter" idx="1"/>
          </p:nvPr>
        </p:nvSpPr>
        <p:spPr>
          <a:xfrm>
            <a:off x="914400" y="4343400"/>
            <a:ext cx="5029200" cy="4114800"/>
          </a:xfrm>
          <a:prstGeom prst="rect">
            <a:avLst/>
          </a:prstGeom>
        </p:spPr>
        <p:txBody>
          <a:bodyPr/>
          <a:lstStyle/>
          <a:p>
            <a:endParaR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Palatino Linotype"/>
      </a:defRPr>
    </a:lvl1pPr>
    <a:lvl2pPr indent="228600" latinLnBrk="0">
      <a:defRPr sz="1200">
        <a:solidFill>
          <a:srgbClr val="FFFFFF"/>
        </a:solidFill>
        <a:latin typeface="+mn-lt"/>
        <a:ea typeface="+mn-ea"/>
        <a:cs typeface="+mn-cs"/>
        <a:sym typeface="Palatino Linotype"/>
      </a:defRPr>
    </a:lvl2pPr>
    <a:lvl3pPr indent="457200" latinLnBrk="0">
      <a:defRPr sz="1200">
        <a:solidFill>
          <a:srgbClr val="FFFFFF"/>
        </a:solidFill>
        <a:latin typeface="+mn-lt"/>
        <a:ea typeface="+mn-ea"/>
        <a:cs typeface="+mn-cs"/>
        <a:sym typeface="Palatino Linotype"/>
      </a:defRPr>
    </a:lvl3pPr>
    <a:lvl4pPr indent="685800" latinLnBrk="0">
      <a:defRPr sz="1200">
        <a:solidFill>
          <a:srgbClr val="FFFFFF"/>
        </a:solidFill>
        <a:latin typeface="+mn-lt"/>
        <a:ea typeface="+mn-ea"/>
        <a:cs typeface="+mn-cs"/>
        <a:sym typeface="Palatino Linotype"/>
      </a:defRPr>
    </a:lvl4pPr>
    <a:lvl5pPr indent="914400" latinLnBrk="0">
      <a:defRPr sz="1200">
        <a:solidFill>
          <a:srgbClr val="FFFFFF"/>
        </a:solidFill>
        <a:latin typeface="+mn-lt"/>
        <a:ea typeface="+mn-ea"/>
        <a:cs typeface="+mn-cs"/>
        <a:sym typeface="Palatino Linotype"/>
      </a:defRPr>
    </a:lvl5pPr>
    <a:lvl6pPr indent="1143000" latinLnBrk="0">
      <a:defRPr sz="1200">
        <a:solidFill>
          <a:srgbClr val="FFFFFF"/>
        </a:solidFill>
        <a:latin typeface="+mn-lt"/>
        <a:ea typeface="+mn-ea"/>
        <a:cs typeface="+mn-cs"/>
        <a:sym typeface="Palatino Linotype"/>
      </a:defRPr>
    </a:lvl6pPr>
    <a:lvl7pPr indent="1371600" latinLnBrk="0">
      <a:defRPr sz="1200">
        <a:solidFill>
          <a:srgbClr val="FFFFFF"/>
        </a:solidFill>
        <a:latin typeface="+mn-lt"/>
        <a:ea typeface="+mn-ea"/>
        <a:cs typeface="+mn-cs"/>
        <a:sym typeface="Palatino Linotype"/>
      </a:defRPr>
    </a:lvl7pPr>
    <a:lvl8pPr indent="1600200" latinLnBrk="0">
      <a:defRPr sz="1200">
        <a:solidFill>
          <a:srgbClr val="FFFFFF"/>
        </a:solidFill>
        <a:latin typeface="+mn-lt"/>
        <a:ea typeface="+mn-ea"/>
        <a:cs typeface="+mn-cs"/>
        <a:sym typeface="Palatino Linotype"/>
      </a:defRPr>
    </a:lvl8pPr>
    <a:lvl9pPr indent="1828800" latinLnBrk="0">
      <a:defRPr sz="1200">
        <a:solidFill>
          <a:srgbClr val="FFFFFF"/>
        </a:solidFill>
        <a:latin typeface="+mn-lt"/>
        <a:ea typeface="+mn-ea"/>
        <a:cs typeface="+mn-cs"/>
        <a:sym typeface="Palatino Linotyp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5" name="TextBox 7"/>
          <p:cNvSpPr txBox="1"/>
          <p:nvPr/>
        </p:nvSpPr>
        <p:spPr>
          <a:xfrm>
            <a:off x="1828800" y="3168824"/>
            <a:ext cx="4572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16" name="Title Text"/>
          <p:cNvSpPr txBox="1">
            <a:spLocks noGrp="1"/>
          </p:cNvSpPr>
          <p:nvPr>
            <p:ph type="title"/>
          </p:nvPr>
        </p:nvSpPr>
        <p:spPr>
          <a:xfrm>
            <a:off x="777240" y="1219200"/>
            <a:ext cx="7543801" cy="2152650"/>
          </a:xfrm>
          <a:prstGeom prst="rect">
            <a:avLst/>
          </a:prstGeom>
        </p:spPr>
        <p:txBody>
          <a:bodyPr/>
          <a:lstStyle>
            <a:lvl1pPr>
              <a:defRPr sz="6000"/>
            </a:lvl1pPr>
          </a:lstStyle>
          <a:p>
            <a:r>
              <a:t>Title Text</a:t>
            </a:r>
          </a:p>
        </p:txBody>
      </p:sp>
      <p:sp>
        <p:nvSpPr>
          <p:cNvPr id="17" name="Body Level One…"/>
          <p:cNvSpPr txBox="1">
            <a:spLocks noGrp="1"/>
          </p:cNvSpPr>
          <p:nvPr>
            <p:ph type="body" sz="quarter" idx="1"/>
          </p:nvPr>
        </p:nvSpPr>
        <p:spPr>
          <a:xfrm>
            <a:off x="2133600" y="3375490"/>
            <a:ext cx="6172200" cy="685801"/>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5" name="Body Level One…"/>
          <p:cNvSpPr txBox="1">
            <a:spLocks noGrp="1"/>
          </p:cNvSpPr>
          <p:nvPr>
            <p:ph type="body" sz="half" idx="1"/>
          </p:nvPr>
        </p:nvSpPr>
        <p:spPr>
          <a:xfrm>
            <a:off x="2133600" y="685801"/>
            <a:ext cx="6096000" cy="3657599"/>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Title Text"/>
          <p:cNvSpPr txBox="1">
            <a:spLocks noGrp="1"/>
          </p:cNvSpPr>
          <p:nvPr>
            <p:ph type="title"/>
          </p:nvPr>
        </p:nvSpPr>
        <p:spPr>
          <a:prstGeom prst="rect">
            <a:avLst/>
          </a:prstGeom>
        </p:spPr>
        <p:txBody>
          <a:bodyPr/>
          <a:lstStyle/>
          <a:p>
            <a:r>
              <a:t>Title Text</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4" name="TextBox 7"/>
          <p:cNvSpPr txBox="1"/>
          <p:nvPr/>
        </p:nvSpPr>
        <p:spPr>
          <a:xfrm>
            <a:off x="4267200" y="4074497"/>
            <a:ext cx="457200" cy="10160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6600">
                <a:solidFill>
                  <a:srgbClr val="FFFFFF"/>
                </a:solidFill>
                <a:effectLst>
                  <a:outerShdw blurRad="38100" dist="38100" dir="2700000" rotWithShape="0">
                    <a:srgbClr val="000000">
                      <a:alpha val="43137"/>
                    </a:srgbClr>
                  </a:outerShdw>
                </a:effectLst>
              </a:defRPr>
            </a:lvl1pPr>
          </a:lstStyle>
          <a:p>
            <a:r>
              <a:t>{</a:t>
            </a:r>
          </a:p>
        </p:txBody>
      </p:sp>
      <p:sp>
        <p:nvSpPr>
          <p:cNvPr id="35" name="Body Level One…"/>
          <p:cNvSpPr txBox="1">
            <a:spLocks noGrp="1"/>
          </p:cNvSpPr>
          <p:nvPr>
            <p:ph type="body" sz="quarter" idx="1"/>
          </p:nvPr>
        </p:nvSpPr>
        <p:spPr>
          <a:xfrm>
            <a:off x="4572000" y="4267367"/>
            <a:ext cx="3733800" cy="731521"/>
          </a:xfrm>
          <a:prstGeom prst="rect">
            <a:avLst/>
          </a:prstGeom>
        </p:spPr>
        <p:txBody>
          <a:bodyPr/>
          <a:lstStyle>
            <a:lvl1pPr marL="0" indent="0">
              <a:spcBef>
                <a:spcPts val="400"/>
              </a:spcBef>
              <a:buSzTx/>
              <a:buNone/>
              <a:defRPr sz="1800"/>
            </a:lvl1pPr>
            <a:lvl2pPr marL="0" indent="457200">
              <a:spcBef>
                <a:spcPts val="400"/>
              </a:spcBef>
              <a:buSzTx/>
              <a:buNone/>
              <a:defRPr sz="1800"/>
            </a:lvl2pPr>
            <a:lvl3pPr marL="0" indent="914400">
              <a:spcBef>
                <a:spcPts val="400"/>
              </a:spcBef>
              <a:buSzTx/>
              <a:buNone/>
              <a:defRPr sz="1800"/>
            </a:lvl3pPr>
            <a:lvl4pPr marL="0" indent="1371600">
              <a:spcBef>
                <a:spcPts val="400"/>
              </a:spcBef>
              <a:buSzTx/>
              <a:buNone/>
              <a:defRPr sz="1800"/>
            </a:lvl4pPr>
            <a:lvl5pPr marL="0" indent="1828800">
              <a:spcBef>
                <a:spcPts val="400"/>
              </a:spcBef>
              <a:buSzTx/>
              <a:buNone/>
              <a:defRPr sz="1800"/>
            </a:lvl5pPr>
          </a:lstStyle>
          <a:p>
            <a:r>
              <a:t>Body Level One</a:t>
            </a:r>
          </a:p>
          <a:p>
            <a:pPr lvl="1"/>
            <a:r>
              <a:t>Body Level Two</a:t>
            </a:r>
          </a:p>
          <a:p>
            <a:pPr lvl="2"/>
            <a:r>
              <a:t>Body Level Three</a:t>
            </a:r>
          </a:p>
          <a:p>
            <a:pPr lvl="3"/>
            <a:r>
              <a:t>Body Level Four</a:t>
            </a:r>
          </a:p>
          <a:p>
            <a:pPr lvl="4"/>
            <a:r>
              <a:t>Body Level Five</a:t>
            </a:r>
          </a:p>
        </p:txBody>
      </p:sp>
      <p:sp>
        <p:nvSpPr>
          <p:cNvPr id="36" name="Title Text"/>
          <p:cNvSpPr txBox="1">
            <a:spLocks noGrp="1"/>
          </p:cNvSpPr>
          <p:nvPr>
            <p:ph type="title"/>
          </p:nvPr>
        </p:nvSpPr>
        <p:spPr>
          <a:xfrm>
            <a:off x="2286000" y="1905000"/>
            <a:ext cx="6035041" cy="2350008"/>
          </a:xfrm>
          <a:prstGeom prst="rect">
            <a:avLst/>
          </a:prstGeom>
        </p:spPr>
        <p:txBody>
          <a:bodyPr/>
          <a:lstStyle>
            <a:lvl1pPr>
              <a:defRPr sz="5400"/>
            </a:lvl1pPr>
          </a:lstStyle>
          <a:p>
            <a:r>
              <a:t>Title Text</a:t>
            </a:r>
          </a:p>
        </p:txBody>
      </p:sp>
      <p:sp>
        <p:nvSpPr>
          <p:cNvPr id="3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4" name="Title Text"/>
          <p:cNvSpPr txBox="1">
            <a:spLocks noGrp="1"/>
          </p:cNvSpPr>
          <p:nvPr>
            <p:ph type="title"/>
          </p:nvPr>
        </p:nvSpPr>
        <p:spPr>
          <a:prstGeom prst="rect">
            <a:avLst/>
          </a:prstGeom>
        </p:spPr>
        <p:txBody>
          <a:bodyPr/>
          <a:lstStyle/>
          <a:p>
            <a:r>
              <a:t>Title Text</a:t>
            </a:r>
          </a:p>
        </p:txBody>
      </p:sp>
      <p:sp>
        <p:nvSpPr>
          <p:cNvPr id="45" name="Body Level One…"/>
          <p:cNvSpPr txBox="1">
            <a:spLocks noGrp="1"/>
          </p:cNvSpPr>
          <p:nvPr>
            <p:ph type="body" sz="quarter" idx="1"/>
          </p:nvPr>
        </p:nvSpPr>
        <p:spPr>
          <a:xfrm>
            <a:off x="1344167" y="658368"/>
            <a:ext cx="3273554" cy="342900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3" name="Body Level One…"/>
          <p:cNvSpPr txBox="1">
            <a:spLocks noGrp="1"/>
          </p:cNvSpPr>
          <p:nvPr>
            <p:ph type="body" sz="quarter" idx="1"/>
          </p:nvPr>
        </p:nvSpPr>
        <p:spPr>
          <a:xfrm>
            <a:off x="1341119" y="661976"/>
            <a:ext cx="3273554" cy="639763"/>
          </a:xfrm>
          <a:prstGeom prst="rect">
            <a:avLst/>
          </a:prstGeom>
        </p:spPr>
        <p:txBody>
          <a:bodyPr/>
          <a:lstStyle>
            <a:lvl1pPr marL="0" indent="0">
              <a:buSzTx/>
              <a:buNone/>
              <a:defRPr sz="2200"/>
            </a:lvl1pPr>
            <a:lvl2pPr marL="0" indent="457200">
              <a:buSzTx/>
              <a:buNone/>
              <a:defRPr sz="2200"/>
            </a:lvl2pPr>
            <a:lvl3pPr marL="0" indent="914400">
              <a:buSzTx/>
              <a:buNone/>
              <a:defRPr sz="2200"/>
            </a:lvl3pPr>
            <a:lvl4pPr marL="0" indent="1371600">
              <a:buSzTx/>
              <a:buNone/>
              <a:defRPr sz="2200"/>
            </a:lvl4pPr>
            <a:lvl5pPr marL="0" indent="1828800">
              <a:buSzTx/>
              <a:buNone/>
              <a:defRPr sz="2200"/>
            </a:lvl5pPr>
          </a:lstStyle>
          <a:p>
            <a:r>
              <a:t>Body Level One</a:t>
            </a:r>
          </a:p>
          <a:p>
            <a:pPr lvl="1"/>
            <a:r>
              <a:t>Body Level Two</a:t>
            </a:r>
          </a:p>
          <a:p>
            <a:pPr lvl="2"/>
            <a:r>
              <a:t>Body Level Three</a:t>
            </a:r>
          </a:p>
          <a:p>
            <a:pPr lvl="3"/>
            <a:r>
              <a:t>Body Level Four</a:t>
            </a:r>
          </a:p>
          <a:p>
            <a:pPr lvl="4"/>
            <a:r>
              <a:t>Body Level Five</a:t>
            </a:r>
          </a:p>
        </p:txBody>
      </p:sp>
      <p:sp>
        <p:nvSpPr>
          <p:cNvPr id="54" name="Text Placeholder 4"/>
          <p:cNvSpPr>
            <a:spLocks noGrp="1"/>
          </p:cNvSpPr>
          <p:nvPr>
            <p:ph type="body" sz="quarter" idx="21"/>
          </p:nvPr>
        </p:nvSpPr>
        <p:spPr>
          <a:xfrm>
            <a:off x="5029200" y="661976"/>
            <a:ext cx="3273553" cy="639763"/>
          </a:xfrm>
          <a:prstGeom prst="rect">
            <a:avLst/>
          </a:prstGeom>
        </p:spPr>
        <p:txBody>
          <a:bodyPr/>
          <a:lstStyle/>
          <a:p>
            <a:pPr marL="0" indent="0">
              <a:buSzTx/>
              <a:buNone/>
              <a:defRPr sz="2200"/>
            </a:pPr>
            <a:endParaRPr/>
          </a:p>
        </p:txBody>
      </p:sp>
      <p:sp>
        <p:nvSpPr>
          <p:cNvPr id="55" name="TextBox 12"/>
          <p:cNvSpPr txBox="1"/>
          <p:nvPr/>
        </p:nvSpPr>
        <p:spPr>
          <a:xfrm>
            <a:off x="1056639" y="520191"/>
            <a:ext cx="457201" cy="91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6" name="TextBox 17"/>
          <p:cNvSpPr txBox="1"/>
          <p:nvPr/>
        </p:nvSpPr>
        <p:spPr>
          <a:xfrm>
            <a:off x="4780279" y="520191"/>
            <a:ext cx="457201" cy="91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TextBox 8"/>
          <p:cNvSpPr txBox="1"/>
          <p:nvPr/>
        </p:nvSpPr>
        <p:spPr>
          <a:xfrm>
            <a:off x="5328920" y="1774587"/>
            <a:ext cx="457201" cy="12192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8000">
                <a:solidFill>
                  <a:srgbClr val="FFFFFF"/>
                </a:solidFill>
                <a:effectLst>
                  <a:outerShdw blurRad="38100" dist="38100" dir="2700000" rotWithShape="0">
                    <a:srgbClr val="000000">
                      <a:alpha val="43137"/>
                    </a:srgbClr>
                  </a:outerShdw>
                </a:effectLst>
              </a:defRPr>
            </a:lvl1pPr>
          </a:lstStyle>
          <a:p>
            <a:r>
              <a:t>{</a:t>
            </a:r>
          </a:p>
        </p:txBody>
      </p:sp>
      <p:sp>
        <p:nvSpPr>
          <p:cNvPr id="81" name="Body Level One…"/>
          <p:cNvSpPr txBox="1">
            <a:spLocks noGrp="1"/>
          </p:cNvSpPr>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quarter" idx="21"/>
          </p:nvPr>
        </p:nvSpPr>
        <p:spPr>
          <a:xfrm>
            <a:off x="5715000" y="685801"/>
            <a:ext cx="2590800" cy="3429001"/>
          </a:xfrm>
          <a:prstGeom prst="rect">
            <a:avLst/>
          </a:prstGeom>
        </p:spPr>
        <p:txBody>
          <a:bodyPr/>
          <a:lstStyle/>
          <a:p>
            <a:pPr marL="0" indent="0">
              <a:spcBef>
                <a:spcPts val="300"/>
              </a:spcBef>
              <a:buSzTx/>
              <a:buNone/>
              <a:defRPr sz="1600"/>
            </a:pPr>
            <a:endParaRPr/>
          </a:p>
        </p:txBody>
      </p:sp>
      <p:sp>
        <p:nvSpPr>
          <p:cNvPr id="83" name="Title Text"/>
          <p:cNvSpPr txBox="1">
            <a:spLocks noGrp="1"/>
          </p:cNvSpPr>
          <p:nvPr>
            <p:ph type="title"/>
          </p:nvPr>
        </p:nvSpPr>
        <p:spPr>
          <a:prstGeom prst="rect">
            <a:avLst/>
          </a:prstGeom>
        </p:spPr>
        <p:txBody>
          <a:bodyPr/>
          <a:lstStyle/>
          <a:p>
            <a:r>
              <a:t>Title Text</a:t>
            </a:r>
          </a:p>
        </p:txBody>
      </p:sp>
      <p:sp>
        <p:nvSpPr>
          <p:cNvPr id="84"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1" name="Picture Placeholder 2"/>
          <p:cNvSpPr>
            <a:spLocks noGrp="1"/>
          </p:cNvSpPr>
          <p:nvPr>
            <p:ph type="pic" sz="half" idx="21"/>
          </p:nvPr>
        </p:nvSpPr>
        <p:spPr>
          <a:xfrm>
            <a:off x="1219200" y="612775"/>
            <a:ext cx="6705600" cy="2546986"/>
          </a:xfrm>
          <a:prstGeom prst="rect">
            <a:avLst/>
          </a:prstGeom>
          <a:effectLst>
            <a:outerShdw blurRad="152400" dist="317500" dir="5400000" rotWithShape="0">
              <a:srgbClr val="000000">
                <a:alpha val="15000"/>
              </a:srgbClr>
            </a:outerShdw>
          </a:effectLst>
        </p:spPr>
        <p:txBody>
          <a:bodyPr lIns="91439" rIns="91439" anchor="t">
            <a:noAutofit/>
          </a:bodyPr>
          <a:lstStyle/>
          <a:p>
            <a:endParaRPr/>
          </a:p>
        </p:txBody>
      </p:sp>
      <p:sp>
        <p:nvSpPr>
          <p:cNvPr id="92" name="Body Level One…"/>
          <p:cNvSpPr txBox="1">
            <a:spLocks noGrp="1"/>
          </p:cNvSpPr>
          <p:nvPr>
            <p:ph type="body" sz="quarter" idx="1"/>
          </p:nvPr>
        </p:nvSpPr>
        <p:spPr>
          <a:xfrm>
            <a:off x="2743200" y="3453046"/>
            <a:ext cx="5029200" cy="720805"/>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r>
              <a:t>Body Level One</a:t>
            </a:r>
          </a:p>
          <a:p>
            <a:pPr lvl="1"/>
            <a:r>
              <a:t>Body Level Two</a:t>
            </a:r>
          </a:p>
          <a:p>
            <a:pPr lvl="2"/>
            <a:r>
              <a:t>Body Level Three</a:t>
            </a:r>
          </a:p>
          <a:p>
            <a:pPr lvl="3"/>
            <a:r>
              <a:t>Body Level Four</a:t>
            </a:r>
          </a:p>
          <a:p>
            <a:pPr lvl="4"/>
            <a:r>
              <a:t>Body Level Five</a:t>
            </a:r>
          </a:p>
        </p:txBody>
      </p:sp>
      <p:sp>
        <p:nvSpPr>
          <p:cNvPr id="93" name="TextBox 8"/>
          <p:cNvSpPr txBox="1"/>
          <p:nvPr/>
        </p:nvSpPr>
        <p:spPr>
          <a:xfrm>
            <a:off x="2435351" y="3331464"/>
            <a:ext cx="457201" cy="91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spAutoFit/>
          </a:bodyPr>
          <a:lstStyle>
            <a:lvl1pPr>
              <a:defRPr sz="6000">
                <a:solidFill>
                  <a:srgbClr val="FFFFFF"/>
                </a:solidFill>
                <a:effectLst>
                  <a:outerShdw blurRad="38100" dist="38100" dir="2700000" rotWithShape="0">
                    <a:srgbClr val="000000">
                      <a:alpha val="43137"/>
                    </a:srgbClr>
                  </a:outerShdw>
                </a:effectLst>
              </a:defRPr>
            </a:lvl1pPr>
          </a:lstStyle>
          <a:p>
            <a:r>
              <a:t>{</a:t>
            </a:r>
          </a:p>
        </p:txBody>
      </p:sp>
      <p:sp>
        <p:nvSpPr>
          <p:cNvPr id="94" name="Title Text"/>
          <p:cNvSpPr txBox="1">
            <a:spLocks noGrp="1"/>
          </p:cNvSpPr>
          <p:nvPr>
            <p:ph type="title"/>
          </p:nvPr>
        </p:nvSpPr>
        <p:spPr>
          <a:prstGeom prst="rect">
            <a:avLst/>
          </a:prstGeom>
        </p:spPr>
        <p:txBody>
          <a:bodyPr/>
          <a:lstStyle/>
          <a:p>
            <a:r>
              <a:t>Title Text</a:t>
            </a:r>
          </a:p>
        </p:txBody>
      </p:sp>
      <p:sp>
        <p:nvSpPr>
          <p:cNvPr id="9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image" Target="../media/image1.png"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1"/>
          <a:srcRect/>
          <a:stretch>
            <a:fillRect/>
          </a:stretch>
        </a:blipFill>
        <a:effectLst/>
      </p:bgPr>
    </p:bg>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endParaRPr/>
          </a:p>
        </p:txBody>
      </p:sp>
      <p:sp>
        <p:nvSpPr>
          <p:cNvPr id="3" name="Oval 7"/>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4" name="Oval 8"/>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5" name="Oval 9"/>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endParaRPr/>
          </a:p>
        </p:txBody>
      </p:sp>
      <p:sp>
        <p:nvSpPr>
          <p:cNvPr id="6" name="Title Text"/>
          <p:cNvSpPr txBox="1">
            <a:spLocks noGrp="1"/>
          </p:cNvSpPr>
          <p:nvPr>
            <p:ph type="title"/>
          </p:nvPr>
        </p:nvSpPr>
        <p:spPr>
          <a:xfrm>
            <a:off x="777240" y="4876800"/>
            <a:ext cx="7543801" cy="9144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a:bodyPr>
          <a:lstStyle/>
          <a:p>
            <a:r>
              <a:t>Title Text</a:t>
            </a:r>
          </a:p>
        </p:txBody>
      </p:sp>
      <p:sp>
        <p:nvSpPr>
          <p:cNvPr id="7"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ransition spd="med"/>
  <p:txStyles>
    <p:titleStyle>
      <a:lvl1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0" marR="0" indent="0" algn="l" defTabSz="914400" rtl="0" latinLnBrk="0">
        <a:lnSpc>
          <a:spcPct val="100000"/>
        </a:lnSpc>
        <a:spcBef>
          <a:spcPts val="0"/>
        </a:spcBef>
        <a:spcAft>
          <a:spcPts val="0"/>
        </a:spcAft>
        <a:buClrTx/>
        <a:buSzTx/>
        <a:buFontTx/>
        <a:buNone/>
        <a:tabLst/>
        <a:defRPr sz="49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titleStyle>
    <p:bodyStyle>
      <a:lvl1pPr marL="274320" marR="0" indent="-256031"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1pPr>
      <a:lvl2pPr marL="667030" marR="0" indent="-282982"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2pPr>
      <a:lvl3pPr marL="1066082" marR="0" indent="-316274"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3pPr>
      <a:lvl4pPr marL="1451610" marR="0" indent="-336042"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4pPr>
      <a:lvl5pPr marL="1748332" marR="0" indent="-358444"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5pPr>
      <a:lvl6pPr marL="2093976" marR="0" indent="-384048"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6pPr>
      <a:lvl7pPr marL="2368295" marR="0" indent="-384048"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7pPr>
      <a:lvl8pPr marL="2642616" marR="0" indent="-384048"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8pPr>
      <a:lvl9pPr marL="2962655" marR="0" indent="-384048" algn="l" defTabSz="914400" rtl="0" latinLnBrk="0">
        <a:lnSpc>
          <a:spcPct val="100000"/>
        </a:lnSpc>
        <a:spcBef>
          <a:spcPts val="500"/>
        </a:spcBef>
        <a:spcAft>
          <a:spcPts val="0"/>
        </a:spcAft>
        <a:buClrTx/>
        <a:buSzPct val="60000"/>
        <a:buFontTx/>
        <a:buChar char=""/>
        <a:tabLst/>
        <a:defRPr sz="2100" b="0" i="0" u="none" strike="noStrike" cap="none" spc="0" baseline="0">
          <a:solidFill>
            <a:srgbClr val="FFFFFF"/>
          </a:solidFill>
          <a:effectLst>
            <a:outerShdw blurRad="38100" dist="38100" dir="2700000" rotWithShape="0">
              <a:srgbClr val="000000">
                <a:alpha val="43137"/>
              </a:srgbClr>
            </a:outerShdw>
          </a:effectLst>
          <a:uFillTx/>
          <a:latin typeface="+mn-lt"/>
          <a:ea typeface="+mn-ea"/>
          <a:cs typeface="+mn-cs"/>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Linotyp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6.xml" /></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 /></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14.xml.rels><?xml version="1.0" encoding="UTF-8" standalone="yes"?>
<Relationships xmlns="http://schemas.openxmlformats.org/package/2006/relationships"><Relationship Id="rId2" Type="http://schemas.openxmlformats.org/officeDocument/2006/relationships/image" Target="../media/image13.png"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15.jpeg" /><Relationship Id="rId2" Type="http://schemas.openxmlformats.org/officeDocument/2006/relationships/image" Target="../media/image14.jpeg" /><Relationship Id="rId1" Type="http://schemas.openxmlformats.org/officeDocument/2006/relationships/slideLayout" Target="../slideLayouts/slideLayout4.xml" /></Relationships>
</file>

<file path=ppt/slides/_rels/slide16.xml.rels><?xml version="1.0" encoding="UTF-8" standalone="yes"?>
<Relationships xmlns="http://schemas.openxmlformats.org/package/2006/relationships"><Relationship Id="rId3" Type="http://schemas.openxmlformats.org/officeDocument/2006/relationships/image" Target="../media/image17.jpeg" /><Relationship Id="rId2" Type="http://schemas.openxmlformats.org/officeDocument/2006/relationships/image" Target="../media/image16.jpeg" /><Relationship Id="rId1" Type="http://schemas.openxmlformats.org/officeDocument/2006/relationships/slideLayout" Target="../slideLayouts/slideLayout4.xml" /><Relationship Id="rId4" Type="http://schemas.openxmlformats.org/officeDocument/2006/relationships/image" Target="../media/image18.jpeg" /></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18.xml.rels><?xml version="1.0" encoding="UTF-8" standalone="yes"?>
<Relationships xmlns="http://schemas.openxmlformats.org/package/2006/relationships"><Relationship Id="rId2" Type="http://schemas.openxmlformats.org/officeDocument/2006/relationships/image" Target="../media/image19.png" /><Relationship Id="rId1" Type="http://schemas.openxmlformats.org/officeDocument/2006/relationships/slideLayout" Target="../slideLayouts/slideLayout6.xml" /></Relationships>
</file>

<file path=ppt/slides/_rels/slide19.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20.xml.rels><?xml version="1.0" encoding="UTF-8" standalone="yes"?>
<Relationships xmlns="http://schemas.openxmlformats.org/package/2006/relationships"><Relationship Id="rId2" Type="http://schemas.openxmlformats.org/officeDocument/2006/relationships/image" Target="../media/image21.png"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4.png" /><Relationship Id="rId2" Type="http://schemas.openxmlformats.org/officeDocument/2006/relationships/image" Target="../media/image3.png"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image" Target="../media/image5.png" /><Relationship Id="rId1" Type="http://schemas.openxmlformats.org/officeDocument/2006/relationships/slideLayout" Target="../slideLayouts/slideLayout3.xml" /></Relationships>
</file>

<file path=ppt/slides/_rels/slide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image" Target="../media/image7.png" /><Relationship Id="rId1" Type="http://schemas.openxmlformats.org/officeDocument/2006/relationships/slideLayout" Target="../slideLayouts/slideLayout4.xml" /><Relationship Id="rId4" Type="http://schemas.openxmlformats.org/officeDocument/2006/relationships/image" Target="../media/image9.png" /></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2" Type="http://schemas.openxmlformats.org/officeDocument/2006/relationships/image" Target="../media/image10.jpeg" /><Relationship Id="rId1" Type="http://schemas.openxmlformats.org/officeDocument/2006/relationships/slideLayout" Target="../slideLayouts/slideLayout6.xml" /></Relationships>
</file>

<file path=ppt/slides/_rels/slide8.xml.rels><?xml version="1.0" encoding="UTF-8" standalone="yes"?>
<Relationships xmlns="http://schemas.openxmlformats.org/package/2006/relationships"><Relationship Id="rId2" Type="http://schemas.openxmlformats.org/officeDocument/2006/relationships/image" Target="../media/image11.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image" Target="../media/image12.jpeg" /><Relationship Id="rId1" Type="http://schemas.openxmlformats.org/officeDocument/2006/relationships/slideLayout" Target="../slideLayouts/slideLayout4.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 name="Title 3"/>
          <p:cNvSpPr txBox="1">
            <a:spLocks noGrp="1"/>
          </p:cNvSpPr>
          <p:nvPr>
            <p:ph type="title"/>
          </p:nvPr>
        </p:nvSpPr>
        <p:spPr>
          <a:prstGeom prst="rect">
            <a:avLst/>
          </a:prstGeom>
        </p:spPr>
        <p:txBody>
          <a:bodyPr/>
          <a:lstStyle/>
          <a:p>
            <a:r>
              <a:t>       Toothbrushing</a:t>
            </a:r>
          </a:p>
        </p:txBody>
      </p:sp>
      <p:pic>
        <p:nvPicPr>
          <p:cNvPr id="105" name="Picture 4" descr="Picture 4"/>
          <p:cNvPicPr>
            <a:picLocks noChangeAspect="1"/>
          </p:cNvPicPr>
          <p:nvPr/>
        </p:nvPicPr>
        <p:blipFill>
          <a:blip r:embed="rId2"/>
          <a:stretch>
            <a:fillRect/>
          </a:stretch>
        </p:blipFill>
        <p:spPr>
          <a:xfrm>
            <a:off x="994154" y="0"/>
            <a:ext cx="6468729" cy="4676189"/>
          </a:xfrm>
          <a:prstGeom prst="rect">
            <a:avLst/>
          </a:prstGeom>
          <a:ln w="12700">
            <a:miter lim="400000"/>
          </a:ln>
        </p:spPr>
      </p:pic>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E984F-0752-5945-98EB-6AE684CAB095}"/>
              </a:ext>
            </a:extLst>
          </p:cNvPr>
          <p:cNvSpPr>
            <a:spLocks noGrp="1"/>
          </p:cNvSpPr>
          <p:nvPr>
            <p:ph type="title"/>
          </p:nvPr>
        </p:nvSpPr>
        <p:spPr>
          <a:xfrm>
            <a:off x="777240" y="661738"/>
            <a:ext cx="7543801" cy="1997242"/>
          </a:xfrm>
        </p:spPr>
        <p:txBody>
          <a:bodyPr anchor="b">
            <a:normAutofit fontScale="90000"/>
          </a:bodyPr>
          <a:lstStyle/>
          <a:p>
            <a:pPr>
              <a:lnSpc>
                <a:spcPct val="90000"/>
              </a:lnSpc>
            </a:pPr>
            <a:r>
              <a:rPr lang="en-US" sz="4700" dirty="0"/>
              <a:t>Why do we want to reduce Gingivitis?</a:t>
            </a:r>
            <a:br>
              <a:rPr lang="en-US" sz="4700" dirty="0"/>
            </a:br>
            <a:endParaRPr lang="en-US" sz="4700" dirty="0"/>
          </a:p>
        </p:txBody>
      </p:sp>
      <p:sp>
        <p:nvSpPr>
          <p:cNvPr id="3" name="TextBox 2">
            <a:extLst>
              <a:ext uri="{FF2B5EF4-FFF2-40B4-BE49-F238E27FC236}">
                <a16:creationId xmlns:a16="http://schemas.microsoft.com/office/drawing/2014/main" id="{1A0C41F3-2A2E-114C-9DCA-A50418710DC2}"/>
              </a:ext>
            </a:extLst>
          </p:cNvPr>
          <p:cNvSpPr txBox="1"/>
          <p:nvPr/>
        </p:nvSpPr>
        <p:spPr>
          <a:xfrm>
            <a:off x="2133600" y="2454441"/>
            <a:ext cx="6172200" cy="419902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style>
          <a:lnRef idx="0">
            <a:scrgbClr r="0" g="0" b="0"/>
          </a:lnRef>
          <a:fillRef idx="0">
            <a:scrgbClr r="0" g="0" b="0"/>
          </a:fillRef>
          <a:effectRef idx="0">
            <a:scrgbClr r="0" g="0" b="0"/>
          </a:effectRef>
          <a:fontRef idx="none"/>
        </p:style>
        <p:txBody>
          <a:bodyPr rot="0" spcFirstLastPara="1" vertOverflow="overflow" horzOverflow="overflow" vert="horz" lIns="45719" tIns="45719" rIns="45719" bIns="45719" numCol="1" spcCol="38100" rtlCol="0" anchor="ctr">
            <a:normAutofit fontScale="92500"/>
          </a:bodyPr>
          <a:lstStyle/>
          <a:p>
            <a:pPr marL="0" marR="0" indent="0" defTabSz="914400" rtl="0" fontAlgn="auto" latinLnBrk="0" hangingPunct="0">
              <a:spcBef>
                <a:spcPts val="0"/>
              </a:spcBef>
              <a:spcAft>
                <a:spcPts val="600"/>
              </a:spcAft>
              <a:buClrTx/>
              <a:buSzTx/>
              <a:buFontTx/>
              <a:buNone/>
              <a:tabLst/>
            </a:pPr>
            <a:r>
              <a:rPr lang="en-US" sz="2100" dirty="0">
                <a:solidFill>
                  <a:srgbClr val="FFFFFF"/>
                </a:solidFill>
              </a:rPr>
              <a:t>- Gingivitis, if left untreated results in a more serious form of gum disease. This is called periodontitis and it’s defined as chronic inflammation that causes the destruction of bone and supporting tissues surrounding your teeth, which can eventually lead to tooth loss.</a:t>
            </a:r>
          </a:p>
          <a:p>
            <a:pPr marL="0" marR="0" indent="0" defTabSz="914400" rtl="0" fontAlgn="auto" latinLnBrk="0" hangingPunct="0">
              <a:spcBef>
                <a:spcPts val="0"/>
              </a:spcBef>
              <a:spcAft>
                <a:spcPts val="600"/>
              </a:spcAft>
              <a:buClrTx/>
              <a:buSzTx/>
              <a:buFontTx/>
              <a:buNone/>
              <a:tabLst/>
            </a:pPr>
            <a:r>
              <a:rPr lang="en-US" sz="2100" dirty="0">
                <a:solidFill>
                  <a:srgbClr val="FFFFFF"/>
                </a:solidFill>
              </a:rPr>
              <a:t>- Tooth loss is NOT an inevitable part of aging, but it is up to us and how well we manage and maintain our oral health.</a:t>
            </a:r>
          </a:p>
          <a:p>
            <a:pPr marL="0" marR="0" indent="0" defTabSz="914400" rtl="0" fontAlgn="auto" latinLnBrk="0" hangingPunct="0">
              <a:spcBef>
                <a:spcPts val="0"/>
              </a:spcBef>
              <a:spcAft>
                <a:spcPts val="600"/>
              </a:spcAft>
              <a:buClrTx/>
              <a:buSzTx/>
              <a:buFontTx/>
              <a:buNone/>
              <a:tabLst/>
            </a:pPr>
            <a:r>
              <a:rPr lang="en-US" sz="2100" dirty="0">
                <a:solidFill>
                  <a:srgbClr val="FFFFFF"/>
                </a:solidFill>
              </a:rPr>
              <a:t>- Dental plaque is a major risk factor for developing gum disease.  Both Gingivitis and Periodontitis caused by plaque buildup is preventable. </a:t>
            </a:r>
          </a:p>
          <a:p>
            <a:pPr marL="0" marR="0" indent="0" defTabSz="914400" rtl="0" fontAlgn="auto" latinLnBrk="0" hangingPunct="0">
              <a:spcBef>
                <a:spcPts val="0"/>
              </a:spcBef>
              <a:spcAft>
                <a:spcPts val="600"/>
              </a:spcAft>
              <a:buClrTx/>
              <a:buSzTx/>
              <a:buFontTx/>
              <a:buNone/>
              <a:tabLst/>
            </a:pPr>
            <a:r>
              <a:rPr lang="en-US" sz="2100" dirty="0">
                <a:solidFill>
                  <a:srgbClr val="FFFFFF"/>
                </a:solidFill>
              </a:rPr>
              <a:t>- Chronic inflammation of the gums can lead to other health complications if it’s not addressed early on.</a:t>
            </a:r>
          </a:p>
        </p:txBody>
      </p:sp>
    </p:spTree>
    <p:extLst>
      <p:ext uri="{BB962C8B-B14F-4D97-AF65-F5344CB8AC3E}">
        <p14:creationId xmlns:p14="http://schemas.microsoft.com/office/powerpoint/2010/main" val="1859180920"/>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9922B74-4B77-B148-A433-7EC3D15FA2E5}"/>
              </a:ext>
            </a:extLst>
          </p:cNvPr>
          <p:cNvSpPr>
            <a:spLocks noGrp="1"/>
          </p:cNvSpPr>
          <p:nvPr>
            <p:ph type="body" sz="half" idx="1"/>
          </p:nvPr>
        </p:nvSpPr>
        <p:spPr/>
        <p:txBody>
          <a:bodyPr/>
          <a:lstStyle/>
          <a:p>
            <a:r>
              <a:rPr lang="en-US" dirty="0"/>
              <a:t>- Gum disease associated with inflammation has been proven to worsen or increase the risk of developing other health complications.</a:t>
            </a:r>
          </a:p>
          <a:p>
            <a:r>
              <a:rPr lang="en-US" dirty="0"/>
              <a:t>- The mouth is the gateway to the body- an unhealthy mouth contains “bad” bacteria which can enter the blood stream, where the bacteria can spread and cause disease in other parts of the body.</a:t>
            </a:r>
          </a:p>
        </p:txBody>
      </p:sp>
      <p:sp>
        <p:nvSpPr>
          <p:cNvPr id="3" name="Title 2">
            <a:extLst>
              <a:ext uri="{FF2B5EF4-FFF2-40B4-BE49-F238E27FC236}">
                <a16:creationId xmlns:a16="http://schemas.microsoft.com/office/drawing/2014/main" id="{E574D999-D068-F943-BC79-6419215D6D39}"/>
              </a:ext>
            </a:extLst>
          </p:cNvPr>
          <p:cNvSpPr>
            <a:spLocks noGrp="1"/>
          </p:cNvSpPr>
          <p:nvPr>
            <p:ph type="title"/>
          </p:nvPr>
        </p:nvSpPr>
        <p:spPr/>
        <p:txBody>
          <a:bodyPr>
            <a:normAutofit/>
          </a:bodyPr>
          <a:lstStyle/>
          <a:p>
            <a:r>
              <a:rPr lang="en-US" dirty="0"/>
              <a:t>Mouth-Body Connection</a:t>
            </a:r>
          </a:p>
        </p:txBody>
      </p:sp>
    </p:spTree>
    <p:extLst>
      <p:ext uri="{BB962C8B-B14F-4D97-AF65-F5344CB8AC3E}">
        <p14:creationId xmlns:p14="http://schemas.microsoft.com/office/powerpoint/2010/main" val="3959515852"/>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E41EAAD-FF25-F475-CF63-F4F319EC8C99}"/>
              </a:ext>
            </a:extLst>
          </p:cNvPr>
          <p:cNvSpPr>
            <a:spLocks noGrp="1"/>
          </p:cNvSpPr>
          <p:nvPr>
            <p:ph type="title"/>
          </p:nvPr>
        </p:nvSpPr>
        <p:spPr>
          <a:xfrm>
            <a:off x="777240" y="986589"/>
            <a:ext cx="7543801" cy="1251285"/>
          </a:xfrm>
        </p:spPr>
        <p:txBody>
          <a:bodyPr>
            <a:normAutofit/>
          </a:bodyPr>
          <a:lstStyle/>
          <a:p>
            <a:r>
              <a:rPr lang="en-US" sz="3600" dirty="0"/>
              <a:t>Mouth-Body Connection Continued</a:t>
            </a:r>
          </a:p>
        </p:txBody>
      </p:sp>
      <p:sp>
        <p:nvSpPr>
          <p:cNvPr id="10" name="Text Placeholder 2">
            <a:extLst>
              <a:ext uri="{FF2B5EF4-FFF2-40B4-BE49-F238E27FC236}">
                <a16:creationId xmlns:a16="http://schemas.microsoft.com/office/drawing/2014/main" id="{73764E35-E85F-BBC0-4945-73B6D6A3AFB2}"/>
              </a:ext>
            </a:extLst>
          </p:cNvPr>
          <p:cNvSpPr>
            <a:spLocks noGrp="1"/>
          </p:cNvSpPr>
          <p:nvPr>
            <p:ph type="body" sz="quarter" idx="1"/>
          </p:nvPr>
        </p:nvSpPr>
        <p:spPr>
          <a:xfrm>
            <a:off x="2133600" y="3375490"/>
            <a:ext cx="6172200" cy="2712489"/>
          </a:xfrm>
        </p:spPr>
        <p:txBody>
          <a:bodyPr>
            <a:normAutofit lnSpcReduction="10000"/>
          </a:bodyPr>
          <a:lstStyle/>
          <a:p>
            <a:pPr marL="342900" indent="-342900">
              <a:buFontTx/>
              <a:buChar char="-"/>
            </a:pPr>
            <a:r>
              <a:rPr lang="en-US" dirty="0"/>
              <a:t>Gum disease is a risk factor in itself for increasing the chance and severity of health problems including heart disease, heart attack, high blood pressure, stroke, diabetes, Alzheimer's, dementia and even infertility. </a:t>
            </a:r>
          </a:p>
          <a:p>
            <a:pPr marL="342900" indent="-342900">
              <a:buFontTx/>
              <a:buChar char="-"/>
            </a:pPr>
            <a:r>
              <a:rPr lang="en-US" dirty="0"/>
              <a:t>- Oral health and overall health are one in the same- improving gum health can have a positive impact on overall health and wellness.</a:t>
            </a:r>
          </a:p>
        </p:txBody>
      </p:sp>
    </p:spTree>
    <p:extLst>
      <p:ext uri="{BB962C8B-B14F-4D97-AF65-F5344CB8AC3E}">
        <p14:creationId xmlns:p14="http://schemas.microsoft.com/office/powerpoint/2010/main" val="209937782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63FAF3-BA0A-5F4D-9C1F-37F78C40E18B}"/>
              </a:ext>
            </a:extLst>
          </p:cNvPr>
          <p:cNvSpPr>
            <a:spLocks noGrp="1"/>
          </p:cNvSpPr>
          <p:nvPr>
            <p:ph type="body" sz="half" idx="1"/>
          </p:nvPr>
        </p:nvSpPr>
        <p:spPr>
          <a:xfrm>
            <a:off x="2133600" y="441435"/>
            <a:ext cx="6096000" cy="3901966"/>
          </a:xfrm>
        </p:spPr>
        <p:txBody>
          <a:bodyPr>
            <a:normAutofit lnSpcReduction="10000"/>
          </a:bodyPr>
          <a:lstStyle/>
          <a:p>
            <a:r>
              <a:rPr lang="en-US" dirty="0"/>
              <a:t>The oral microbiome is a community of micro-organisms that are found in the mouth.</a:t>
            </a:r>
          </a:p>
          <a:p>
            <a:r>
              <a:rPr lang="en-US" dirty="0"/>
              <a:t>Every time you eat or drink, it directly impacts the oral microbiome. </a:t>
            </a:r>
          </a:p>
          <a:p>
            <a:r>
              <a:rPr lang="en-US" dirty="0"/>
              <a:t>Again, if you brush incorrectly or not enough, your  allowing food to stay on the teeth, and over time the oral microbiome may be introduced to new and harmful bacteria thus making it imbalanced.</a:t>
            </a:r>
          </a:p>
          <a:p>
            <a:r>
              <a:rPr lang="en-US" dirty="0"/>
              <a:t>Proper brushing will stop harmful bacteria from proliferating and potentially causing gingivitis.</a:t>
            </a:r>
          </a:p>
          <a:p>
            <a:r>
              <a:rPr lang="en-US" dirty="0"/>
              <a:t>This same bacteria enters the body.</a:t>
            </a:r>
          </a:p>
        </p:txBody>
      </p:sp>
      <p:sp>
        <p:nvSpPr>
          <p:cNvPr id="3" name="Title 2">
            <a:extLst>
              <a:ext uri="{FF2B5EF4-FFF2-40B4-BE49-F238E27FC236}">
                <a16:creationId xmlns:a16="http://schemas.microsoft.com/office/drawing/2014/main" id="{C6639BD0-E277-C64F-B407-F63E14B19484}"/>
              </a:ext>
            </a:extLst>
          </p:cNvPr>
          <p:cNvSpPr>
            <a:spLocks noGrp="1"/>
          </p:cNvSpPr>
          <p:nvPr>
            <p:ph type="title"/>
          </p:nvPr>
        </p:nvSpPr>
        <p:spPr/>
        <p:txBody>
          <a:bodyPr/>
          <a:lstStyle/>
          <a:p>
            <a:r>
              <a:rPr lang="en-US" dirty="0"/>
              <a:t>The Oral Microbiome</a:t>
            </a:r>
          </a:p>
        </p:txBody>
      </p:sp>
    </p:spTree>
    <p:extLst>
      <p:ext uri="{BB962C8B-B14F-4D97-AF65-F5344CB8AC3E}">
        <p14:creationId xmlns:p14="http://schemas.microsoft.com/office/powerpoint/2010/main" val="2507232809"/>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030C93B-4D54-5F4E-BA40-A8FDCA55494D}"/>
              </a:ext>
            </a:extLst>
          </p:cNvPr>
          <p:cNvSpPr>
            <a:spLocks noGrp="1"/>
          </p:cNvSpPr>
          <p:nvPr>
            <p:ph type="body" sz="half" idx="1"/>
          </p:nvPr>
        </p:nvSpPr>
        <p:spPr>
          <a:xfrm>
            <a:off x="2385847" y="685801"/>
            <a:ext cx="6190593" cy="3980792"/>
          </a:xfrm>
        </p:spPr>
        <p:txBody>
          <a:bodyPr>
            <a:normAutofit fontScale="92500" lnSpcReduction="10000"/>
          </a:bodyPr>
          <a:lstStyle/>
          <a:p>
            <a:r>
              <a:rPr lang="en-US" dirty="0"/>
              <a:t>Without proper brushing to remove plaque, our immune system is triggered to respond (inflammation). This is the immune system trying to kill off the disease-causing bacteria.</a:t>
            </a:r>
          </a:p>
          <a:p>
            <a:r>
              <a:rPr lang="en-US" dirty="0"/>
              <a:t>The immune system can only work so hard- if the available immune cells like antibodies and WBC’s are fighting off a bacterial infection in the mouth, there will be fewer cells to fight infections through out the rest of the body.</a:t>
            </a:r>
          </a:p>
          <a:p>
            <a:r>
              <a:rPr lang="en-US" dirty="0"/>
              <a:t>The bacteria associated with gingivitis and inflammation will likely weaken the overall immune response, and the body will likely have a harder time protecting you from certain other viruses and bacteria.</a:t>
            </a:r>
          </a:p>
          <a:p>
            <a:pPr marL="18289" indent="0">
              <a:buNone/>
            </a:pPr>
            <a:endParaRPr lang="en-US" dirty="0"/>
          </a:p>
        </p:txBody>
      </p:sp>
      <p:sp>
        <p:nvSpPr>
          <p:cNvPr id="3" name="Title 2">
            <a:extLst>
              <a:ext uri="{FF2B5EF4-FFF2-40B4-BE49-F238E27FC236}">
                <a16:creationId xmlns:a16="http://schemas.microsoft.com/office/drawing/2014/main" id="{313D4FDC-B7A1-D54B-9CBE-136EC965FA80}"/>
              </a:ext>
            </a:extLst>
          </p:cNvPr>
          <p:cNvSpPr>
            <a:spLocks noGrp="1"/>
          </p:cNvSpPr>
          <p:nvPr>
            <p:ph type="title"/>
          </p:nvPr>
        </p:nvSpPr>
        <p:spPr>
          <a:xfrm>
            <a:off x="493986" y="4593021"/>
            <a:ext cx="7827055" cy="1198179"/>
          </a:xfrm>
        </p:spPr>
        <p:txBody>
          <a:bodyPr>
            <a:normAutofit/>
          </a:bodyPr>
          <a:lstStyle/>
          <a:p>
            <a:r>
              <a:rPr lang="en-US" sz="3400" dirty="0"/>
              <a:t>How the Immune System Plays a Role</a:t>
            </a:r>
          </a:p>
        </p:txBody>
      </p:sp>
      <p:pic>
        <p:nvPicPr>
          <p:cNvPr id="5" name="Picture 4" descr="A picture containing cake, decorated, birthday&#10;&#10;Description automatically generated">
            <a:extLst>
              <a:ext uri="{FF2B5EF4-FFF2-40B4-BE49-F238E27FC236}">
                <a16:creationId xmlns:a16="http://schemas.microsoft.com/office/drawing/2014/main" id="{C5F0322E-1010-D646-9C2D-647F680A602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6260" y="1155481"/>
            <a:ext cx="1980162" cy="2273519"/>
          </a:xfrm>
          <a:prstGeom prst="rect">
            <a:avLst/>
          </a:prstGeom>
        </p:spPr>
      </p:pic>
    </p:spTree>
    <p:extLst>
      <p:ext uri="{BB962C8B-B14F-4D97-AF65-F5344CB8AC3E}">
        <p14:creationId xmlns:p14="http://schemas.microsoft.com/office/powerpoint/2010/main" val="656165332"/>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Title 1"/>
          <p:cNvSpPr txBox="1">
            <a:spLocks noGrp="1"/>
          </p:cNvSpPr>
          <p:nvPr>
            <p:ph type="title"/>
          </p:nvPr>
        </p:nvSpPr>
        <p:spPr>
          <a:xfrm>
            <a:off x="150651" y="4876800"/>
            <a:ext cx="8170389" cy="914400"/>
          </a:xfrm>
          <a:prstGeom prst="rect">
            <a:avLst/>
          </a:prstGeom>
        </p:spPr>
        <p:txBody>
          <a:bodyPr/>
          <a:lstStyle/>
          <a:p>
            <a:pPr>
              <a:lnSpc>
                <a:spcPct val="90000"/>
              </a:lnSpc>
              <a:defRPr sz="2800"/>
            </a:pPr>
            <a:r>
              <a:t>Common mistakes of toothbrushing</a:t>
            </a:r>
            <a:br/>
            <a:endParaRPr/>
          </a:p>
        </p:txBody>
      </p:sp>
      <p:sp>
        <p:nvSpPr>
          <p:cNvPr id="134" name="Content Placeholder 1"/>
          <p:cNvSpPr txBox="1">
            <a:spLocks noGrp="1"/>
          </p:cNvSpPr>
          <p:nvPr>
            <p:ph type="body" idx="1"/>
          </p:nvPr>
        </p:nvSpPr>
        <p:spPr>
          <a:xfrm>
            <a:off x="104929" y="655193"/>
            <a:ext cx="6022473" cy="5136008"/>
          </a:xfrm>
          <a:prstGeom prst="rect">
            <a:avLst/>
          </a:prstGeom>
        </p:spPr>
        <p:txBody>
          <a:bodyPr/>
          <a:lstStyle/>
          <a:p>
            <a:pPr>
              <a:lnSpc>
                <a:spcPct val="90000"/>
              </a:lnSpc>
              <a:defRPr sz="2400"/>
            </a:pPr>
            <a:r>
              <a:t>Not brushing along the gums ⇒ gums inflammation, caries, tartar build – up.</a:t>
            </a:r>
          </a:p>
          <a:p>
            <a:pPr>
              <a:lnSpc>
                <a:spcPct val="90000"/>
              </a:lnSpc>
              <a:defRPr sz="2400"/>
            </a:pPr>
            <a:r>
              <a:t>Brushing teeth less than 2 min ⇒ not enough time to clean all teeth.</a:t>
            </a:r>
          </a:p>
          <a:p>
            <a:pPr>
              <a:lnSpc>
                <a:spcPct val="90000"/>
              </a:lnSpc>
              <a:defRPr sz="2400"/>
            </a:pPr>
            <a:r>
              <a:t>Skipping brushing, brushing once a day ⇒ bacteria layer is hardening.</a:t>
            </a:r>
          </a:p>
          <a:p>
            <a:pPr>
              <a:lnSpc>
                <a:spcPct val="90000"/>
              </a:lnSpc>
              <a:defRPr sz="2400"/>
            </a:pPr>
            <a:r>
              <a:t>Brushing toot aggressively ⇒ wearing of enamel. </a:t>
            </a:r>
          </a:p>
        </p:txBody>
      </p:sp>
      <p:pic>
        <p:nvPicPr>
          <p:cNvPr id="135" name="Picture 13" descr="Picture 13"/>
          <p:cNvPicPr>
            <a:picLocks noChangeAspect="1"/>
          </p:cNvPicPr>
          <p:nvPr/>
        </p:nvPicPr>
        <p:blipFill>
          <a:blip r:embed="rId2"/>
          <a:srcRect l="26772" r="15526" b="3"/>
          <a:stretch>
            <a:fillRect/>
          </a:stretch>
        </p:blipFill>
        <p:spPr>
          <a:xfrm>
            <a:off x="5898802" y="124458"/>
            <a:ext cx="2661101" cy="2790048"/>
          </a:xfrm>
          <a:prstGeom prst="rect">
            <a:avLst/>
          </a:prstGeom>
          <a:ln w="12700">
            <a:miter lim="400000"/>
          </a:ln>
        </p:spPr>
      </p:pic>
      <p:pic>
        <p:nvPicPr>
          <p:cNvPr id="136" name="Picture 2" descr="Picture 2"/>
          <p:cNvPicPr>
            <a:picLocks noChangeAspect="1"/>
          </p:cNvPicPr>
          <p:nvPr/>
        </p:nvPicPr>
        <p:blipFill>
          <a:blip r:embed="rId3"/>
          <a:stretch>
            <a:fillRect/>
          </a:stretch>
        </p:blipFill>
        <p:spPr>
          <a:xfrm>
            <a:off x="6274146" y="3246389"/>
            <a:ext cx="2631765" cy="2544811"/>
          </a:xfrm>
          <a:prstGeom prst="rect">
            <a:avLst/>
          </a:prstGeom>
          <a:ln w="12700">
            <a:miter lim="400000"/>
          </a:ln>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Title 3"/>
          <p:cNvSpPr txBox="1">
            <a:spLocks noGrp="1"/>
          </p:cNvSpPr>
          <p:nvPr>
            <p:ph type="title"/>
          </p:nvPr>
        </p:nvSpPr>
        <p:spPr>
          <a:prstGeom prst="rect">
            <a:avLst/>
          </a:prstGeom>
        </p:spPr>
        <p:txBody>
          <a:bodyPr/>
          <a:lstStyle>
            <a:lvl1pPr>
              <a:lnSpc>
                <a:spcPct val="90000"/>
              </a:lnSpc>
              <a:defRPr sz="3400"/>
            </a:lvl1pPr>
          </a:lstStyle>
          <a:p>
            <a:r>
              <a:t>Common mistakes of toothbrushing</a:t>
            </a:r>
          </a:p>
        </p:txBody>
      </p:sp>
      <p:sp>
        <p:nvSpPr>
          <p:cNvPr id="139" name="Text Placeholder 8"/>
          <p:cNvSpPr txBox="1">
            <a:spLocks noGrp="1"/>
          </p:cNvSpPr>
          <p:nvPr>
            <p:ph type="body" sz="half" idx="1"/>
          </p:nvPr>
        </p:nvSpPr>
        <p:spPr>
          <a:xfrm>
            <a:off x="60594" y="658366"/>
            <a:ext cx="4315279" cy="4672760"/>
          </a:xfrm>
          <a:prstGeom prst="rect">
            <a:avLst/>
          </a:prstGeom>
        </p:spPr>
        <p:txBody>
          <a:bodyPr/>
          <a:lstStyle/>
          <a:p>
            <a:pPr>
              <a:lnSpc>
                <a:spcPct val="90000"/>
              </a:lnSpc>
              <a:defRPr sz="2400"/>
            </a:pPr>
            <a:r>
              <a:t>Storing toothbrush laying down ⇒  bacteria accumulation.</a:t>
            </a:r>
          </a:p>
          <a:p>
            <a:pPr>
              <a:lnSpc>
                <a:spcPct val="90000"/>
              </a:lnSpc>
              <a:defRPr sz="2400"/>
            </a:pPr>
            <a:r>
              <a:t>Not changing toothbrush often ⇒ bacteria accumulation. </a:t>
            </a:r>
          </a:p>
          <a:p>
            <a:pPr>
              <a:lnSpc>
                <a:spcPct val="90000"/>
              </a:lnSpc>
              <a:defRPr sz="2400"/>
            </a:pPr>
            <a:r>
              <a:t>Using medium or hard toothbrush ⇒wearing of enamel. </a:t>
            </a:r>
          </a:p>
          <a:p>
            <a:pPr>
              <a:lnSpc>
                <a:spcPct val="90000"/>
              </a:lnSpc>
              <a:defRPr sz="2400"/>
            </a:pPr>
            <a:r>
              <a:t> Brushing right after acidic food or vomiting ⇒ wearing of enamel. </a:t>
            </a:r>
          </a:p>
        </p:txBody>
      </p:sp>
      <p:pic>
        <p:nvPicPr>
          <p:cNvPr id="140" name="Picture 2" descr="Picture 2"/>
          <p:cNvPicPr>
            <a:picLocks noChangeAspect="1"/>
          </p:cNvPicPr>
          <p:nvPr/>
        </p:nvPicPr>
        <p:blipFill>
          <a:blip r:embed="rId2"/>
          <a:stretch>
            <a:fillRect/>
          </a:stretch>
        </p:blipFill>
        <p:spPr>
          <a:xfrm>
            <a:off x="6832424" y="453181"/>
            <a:ext cx="1953296" cy="2770634"/>
          </a:xfrm>
          <a:prstGeom prst="rect">
            <a:avLst/>
          </a:prstGeom>
          <a:ln w="12700">
            <a:miter lim="400000"/>
          </a:ln>
        </p:spPr>
      </p:pic>
      <p:pic>
        <p:nvPicPr>
          <p:cNvPr id="141" name="Picture 7" descr="Picture 7"/>
          <p:cNvPicPr>
            <a:picLocks noChangeAspect="1"/>
          </p:cNvPicPr>
          <p:nvPr/>
        </p:nvPicPr>
        <p:blipFill>
          <a:blip r:embed="rId3"/>
          <a:stretch>
            <a:fillRect/>
          </a:stretch>
        </p:blipFill>
        <p:spPr>
          <a:xfrm>
            <a:off x="4768127" y="427818"/>
            <a:ext cx="2064299" cy="1143011"/>
          </a:xfrm>
          <a:prstGeom prst="rect">
            <a:avLst/>
          </a:prstGeom>
          <a:ln w="12700">
            <a:miter lim="400000"/>
          </a:ln>
        </p:spPr>
      </p:pic>
      <p:pic>
        <p:nvPicPr>
          <p:cNvPr id="142" name="Picture 10" descr="Picture 10"/>
          <p:cNvPicPr>
            <a:picLocks noChangeAspect="1"/>
          </p:cNvPicPr>
          <p:nvPr/>
        </p:nvPicPr>
        <p:blipFill>
          <a:blip r:embed="rId4"/>
          <a:stretch>
            <a:fillRect/>
          </a:stretch>
        </p:blipFill>
        <p:spPr>
          <a:xfrm>
            <a:off x="4482672" y="1981200"/>
            <a:ext cx="2062733" cy="3211082"/>
          </a:xfrm>
          <a:prstGeom prst="rect">
            <a:avLst/>
          </a:prstGeom>
          <a:ln w="12700">
            <a:miter lim="400000"/>
          </a:ln>
        </p:spPr>
      </p:pic>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 name="Modified Bass Teeth-brushing Technique"/>
          <p:cNvSpPr txBox="1">
            <a:spLocks noGrp="1"/>
          </p:cNvSpPr>
          <p:nvPr>
            <p:ph type="title"/>
          </p:nvPr>
        </p:nvSpPr>
        <p:spPr>
          <a:xfrm>
            <a:off x="542444" y="1563567"/>
            <a:ext cx="7543801" cy="914401"/>
          </a:xfrm>
          <a:prstGeom prst="rect">
            <a:avLst/>
          </a:prstGeom>
        </p:spPr>
        <p:txBody>
          <a:bodyPr>
            <a:normAutofit fontScale="90000"/>
          </a:bodyPr>
          <a:lstStyle>
            <a:lvl1pPr defTabSz="658368">
              <a:defRPr sz="3528">
                <a:effectLst>
                  <a:outerShdw blurRad="27432" dist="27432" dir="2700000" rotWithShape="0">
                    <a:srgbClr val="000000">
                      <a:alpha val="43137"/>
                    </a:srgbClr>
                  </a:outerShdw>
                </a:effectLst>
              </a:defRPr>
            </a:lvl1pPr>
          </a:lstStyle>
          <a:p>
            <a:r>
              <a:t>Modified Bass Teeth-brushing Technique</a:t>
            </a:r>
          </a:p>
        </p:txBody>
      </p:sp>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This method is effective for removing plaque at the gingival margins and controlling plaque that leads to periodontal disease and dental caries.">
            <a:hlinkClick r:id="" action="ppaction://noaction"/>
          </p:cNvPr>
          <p:cNvSpPr txBox="1"/>
          <p:nvPr/>
        </p:nvSpPr>
        <p:spPr>
          <a:xfrm>
            <a:off x="281644" y="440691"/>
            <a:ext cx="7747549" cy="1005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lvl="1">
              <a:defRPr sz="2000">
                <a:solidFill>
                  <a:srgbClr val="FFFFFF"/>
                </a:solidFill>
              </a:defRPr>
            </a:pPr>
            <a:r>
              <a:t>This method is effective for removing plaque at the gingival margins and controlling plaque that leads to periodontal disease and dental caries. </a:t>
            </a:r>
          </a:p>
        </p:txBody>
      </p:sp>
      <p:sp>
        <p:nvSpPr>
          <p:cNvPr id="147" name="This technique is recommended by the most dental Associations worldwide and performed by:…"/>
          <p:cNvSpPr txBox="1"/>
          <p:nvPr/>
        </p:nvSpPr>
        <p:spPr>
          <a:xfrm>
            <a:off x="656441" y="1510882"/>
            <a:ext cx="4031835" cy="4663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sz="2000">
                <a:solidFill>
                  <a:srgbClr val="FFFFFF"/>
                </a:solidFill>
              </a:defRPr>
            </a:pPr>
            <a:r>
              <a:t>This technique is recommended by the most dental Associations worldwide and performed by:</a:t>
            </a:r>
          </a:p>
          <a:p>
            <a:pPr marL="240631" indent="-240631">
              <a:buSzPct val="100000"/>
              <a:buAutoNum type="arabicPeriod"/>
              <a:defRPr sz="2000">
                <a:solidFill>
                  <a:srgbClr val="FFFFFF"/>
                </a:solidFill>
              </a:defRPr>
            </a:pPr>
            <a:r>
              <a:t>Place you toothbrush at a 45-degree angle to your gum line.</a:t>
            </a:r>
          </a:p>
          <a:p>
            <a:pPr marL="240631" indent="-240631">
              <a:buSzPct val="100000"/>
              <a:buAutoNum type="arabicPeriod"/>
              <a:defRPr sz="2000">
                <a:solidFill>
                  <a:srgbClr val="FFFFFF"/>
                </a:solidFill>
              </a:defRPr>
            </a:pPr>
            <a:r>
              <a:t>Brush 2 teeth at a time using gentle wiping strokes 5 - 10 times. </a:t>
            </a:r>
          </a:p>
          <a:p>
            <a:pPr marL="240631" indent="-240631">
              <a:buSzPct val="100000"/>
              <a:buAutoNum type="arabicPeriod"/>
              <a:defRPr sz="2000">
                <a:solidFill>
                  <a:srgbClr val="FFFFFF"/>
                </a:solidFill>
              </a:defRPr>
            </a:pPr>
            <a:r>
              <a:t>Brush each tooth well and at the end sweep bristles out the gum line.</a:t>
            </a:r>
          </a:p>
          <a:p>
            <a:pPr marL="240631" indent="-240631">
              <a:buSzPct val="100000"/>
              <a:buAutoNum type="arabicPeriod"/>
              <a:defRPr sz="2000">
                <a:solidFill>
                  <a:srgbClr val="FFFFFF"/>
                </a:solidFill>
              </a:defRPr>
            </a:pPr>
            <a:r>
              <a:t>Move your toothbrush ahead to one tooth and repeat.</a:t>
            </a:r>
          </a:p>
          <a:p>
            <a:pPr marL="240631" indent="-240631">
              <a:buSzPct val="100000"/>
              <a:buAutoNum type="arabicPeriod"/>
              <a:defRPr sz="2000">
                <a:solidFill>
                  <a:srgbClr val="FFFFFF"/>
                </a:solidFill>
              </a:defRPr>
            </a:pPr>
            <a:r>
              <a:t>Don’t forget to brush all of your teeth and all surfaces in this way - including the outer, inner and top surfaces of all teeth.</a:t>
            </a:r>
          </a:p>
        </p:txBody>
      </p:sp>
      <p:pic>
        <p:nvPicPr>
          <p:cNvPr id="148" name="Screen Shot 2022-05-04 at 9.59.20 PM.png" descr="Screen Shot 2022-05-04 at 9.59.20 PM.png"/>
          <p:cNvPicPr>
            <a:picLocks noChangeAspect="1"/>
          </p:cNvPicPr>
          <p:nvPr/>
        </p:nvPicPr>
        <p:blipFill>
          <a:blip r:embed="rId2"/>
          <a:stretch>
            <a:fillRect/>
          </a:stretch>
        </p:blipFill>
        <p:spPr>
          <a:xfrm>
            <a:off x="4706283" y="1981524"/>
            <a:ext cx="4216076" cy="3820820"/>
          </a:xfrm>
          <a:prstGeom prst="rect">
            <a:avLst/>
          </a:prstGeom>
          <a:ln w="12700">
            <a:miter lim="400000"/>
          </a:ln>
        </p:spPr>
      </p:pic>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Advantages:…"/>
          <p:cNvSpPr txBox="1"/>
          <p:nvPr/>
        </p:nvSpPr>
        <p:spPr>
          <a:xfrm>
            <a:off x="402525" y="438673"/>
            <a:ext cx="3873744" cy="301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FFFF"/>
                </a:solidFill>
              </a:defRPr>
            </a:pPr>
            <a:r>
              <a:t>Advantages:</a:t>
            </a:r>
          </a:p>
          <a:p>
            <a:pPr marL="180473" indent="-180473">
              <a:buSzPct val="100000"/>
              <a:buChar char="-"/>
              <a:defRPr>
                <a:solidFill>
                  <a:srgbClr val="FFFFFF"/>
                </a:solidFill>
              </a:defRPr>
            </a:pPr>
            <a:r>
              <a:t>Effective method of removing plaque from the tooth surface and from the sulcus;</a:t>
            </a:r>
          </a:p>
          <a:p>
            <a:pPr marL="180473" indent="-180473">
              <a:buSzPct val="100000"/>
              <a:buChar char="-"/>
              <a:defRPr>
                <a:solidFill>
                  <a:srgbClr val="FFFFFF"/>
                </a:solidFill>
              </a:defRPr>
            </a:pPr>
            <a:r>
              <a:t>Good interproximal and gingival cleaning;</a:t>
            </a:r>
          </a:p>
          <a:p>
            <a:pPr marL="180473" indent="-180473">
              <a:buSzPct val="100000"/>
              <a:buChar char="-"/>
              <a:defRPr>
                <a:solidFill>
                  <a:srgbClr val="FFFFFF"/>
                </a:solidFill>
              </a:defRPr>
            </a:pPr>
            <a:r>
              <a:t>Good gingival stimulation. Your gums will stop bleed after a week of using this technique correctly;</a:t>
            </a:r>
          </a:p>
          <a:p>
            <a:pPr marL="180473" indent="-180473">
              <a:buSzPct val="100000"/>
              <a:buChar char="-"/>
              <a:defRPr>
                <a:solidFill>
                  <a:srgbClr val="FFFFFF"/>
                </a:solidFill>
              </a:defRPr>
            </a:pPr>
            <a:r>
              <a:t>Easy to learn. </a:t>
            </a:r>
          </a:p>
        </p:txBody>
      </p:sp>
      <p:sp>
        <p:nvSpPr>
          <p:cNvPr id="151" name="Disadvantages:…"/>
          <p:cNvSpPr txBox="1"/>
          <p:nvPr/>
        </p:nvSpPr>
        <p:spPr>
          <a:xfrm>
            <a:off x="473906" y="3657525"/>
            <a:ext cx="3730982" cy="24282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FFFF"/>
                </a:solidFill>
              </a:defRPr>
            </a:pPr>
            <a:r>
              <a:t>Disadvantages:</a:t>
            </a:r>
          </a:p>
          <a:p>
            <a:pPr marL="180473" indent="-180473">
              <a:buSzPct val="100000"/>
              <a:buChar char="-"/>
              <a:defRPr>
                <a:solidFill>
                  <a:srgbClr val="FFFFFF"/>
                </a:solidFill>
              </a:defRPr>
            </a:pPr>
            <a:r>
              <a:t>Overzealous brushing may convert very short strokes into scrub technique and cause injury to the gingival margin.</a:t>
            </a:r>
          </a:p>
          <a:p>
            <a:pPr marL="180473" indent="-180473">
              <a:buSzPct val="100000"/>
              <a:buChar char="-"/>
              <a:defRPr>
                <a:solidFill>
                  <a:srgbClr val="FFFFFF"/>
                </a:solidFill>
              </a:defRPr>
            </a:pPr>
            <a:r>
              <a:t>Will need some time to adapt brain and hand to the new toothbrushing method.</a:t>
            </a:r>
          </a:p>
        </p:txBody>
      </p:sp>
      <p:sp>
        <p:nvSpPr>
          <p:cNvPr id="152" name="Indication:…"/>
          <p:cNvSpPr txBox="1"/>
          <p:nvPr/>
        </p:nvSpPr>
        <p:spPr>
          <a:xfrm>
            <a:off x="5558839" y="561687"/>
            <a:ext cx="3087707" cy="12598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a:defRPr b="1">
                <a:solidFill>
                  <a:srgbClr val="FFFFFF"/>
                </a:solidFill>
              </a:defRPr>
            </a:pPr>
            <a:r>
              <a:t>Indication:</a:t>
            </a:r>
          </a:p>
          <a:p>
            <a:pPr marL="180473" indent="-180473">
              <a:buSzPct val="100000"/>
              <a:buChar char="-"/>
              <a:defRPr>
                <a:solidFill>
                  <a:srgbClr val="FFFFFF"/>
                </a:solidFill>
              </a:defRPr>
            </a:pPr>
            <a:r>
              <a:t>Routine home oral hygiene measure.</a:t>
            </a:r>
          </a:p>
          <a:p>
            <a:pPr marL="180473" indent="-180473">
              <a:buSzPct val="100000"/>
              <a:buChar char="-"/>
              <a:defRPr>
                <a:solidFill>
                  <a:srgbClr val="FFFFFF"/>
                </a:solidFill>
              </a:defRPr>
            </a:pPr>
            <a:r>
              <a:t>Intrasulcular cleaning.</a:t>
            </a:r>
          </a:p>
        </p:txBody>
      </p:sp>
      <p:pic>
        <p:nvPicPr>
          <p:cNvPr id="153" name="Screen Shot 2022-05-04 at 11.32.06 PM.png" descr="Screen Shot 2022-05-04 at 11.32.06 PM.png"/>
          <p:cNvPicPr>
            <a:picLocks noChangeAspect="1"/>
          </p:cNvPicPr>
          <p:nvPr/>
        </p:nvPicPr>
        <p:blipFill>
          <a:blip r:embed="rId2"/>
          <a:stretch>
            <a:fillRect/>
          </a:stretch>
        </p:blipFill>
        <p:spPr>
          <a:xfrm>
            <a:off x="4743197" y="2589683"/>
            <a:ext cx="4221476" cy="3393536"/>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 name="Title 3"/>
          <p:cNvSpPr txBox="1">
            <a:spLocks noGrp="1"/>
          </p:cNvSpPr>
          <p:nvPr>
            <p:ph type="title"/>
          </p:nvPr>
        </p:nvSpPr>
        <p:spPr>
          <a:xfrm>
            <a:off x="856557" y="1624359"/>
            <a:ext cx="7464484" cy="994307"/>
          </a:xfrm>
          <a:prstGeom prst="rect">
            <a:avLst/>
          </a:prstGeom>
        </p:spPr>
        <p:txBody>
          <a:bodyPr/>
          <a:lstStyle/>
          <a:p>
            <a:r>
              <a:t>What is a dental plaque?</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Do not forget:"/>
          <p:cNvSpPr txBox="1"/>
          <p:nvPr/>
        </p:nvSpPr>
        <p:spPr>
          <a:xfrm>
            <a:off x="2588690" y="529091"/>
            <a:ext cx="4233619" cy="5740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lgn="ctr">
              <a:defRPr sz="3200">
                <a:solidFill>
                  <a:srgbClr val="FFFFFF"/>
                </a:solidFill>
              </a:defRPr>
            </a:lvl1pPr>
          </a:lstStyle>
          <a:p>
            <a:r>
              <a:t>Do not forget:</a:t>
            </a:r>
          </a:p>
        </p:txBody>
      </p:sp>
      <p:sp>
        <p:nvSpPr>
          <p:cNvPr id="156" name="Timing is everything. Brush your teeth for 2 min to complete. Not brushing for a long enough as bad as no brushing at all.…"/>
          <p:cNvSpPr txBox="1"/>
          <p:nvPr/>
        </p:nvSpPr>
        <p:spPr>
          <a:xfrm>
            <a:off x="545745" y="1502362"/>
            <a:ext cx="8052510" cy="30124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p>
            <a:pPr marL="240631" indent="-240631">
              <a:buSzPct val="100000"/>
              <a:buAutoNum type="arabicPeriod"/>
              <a:defRPr>
                <a:solidFill>
                  <a:srgbClr val="FFFFFF"/>
                </a:solidFill>
              </a:defRPr>
            </a:pPr>
            <a:r>
              <a:t>Timing is everything. Brush your teeth for 2 min to complete. Not brushing for a long enough as bad as no brushing at all. </a:t>
            </a:r>
          </a:p>
          <a:p>
            <a:pPr marL="240631" indent="-240631">
              <a:buSzPct val="100000"/>
              <a:buAutoNum type="arabicPeriod"/>
              <a:defRPr>
                <a:solidFill>
                  <a:srgbClr val="FFFFFF"/>
                </a:solidFill>
              </a:defRPr>
            </a:pPr>
            <a:r>
              <a:t>Brush 2x/day. Brushing once a day allows for plaque build up to occur leaving your mouth susceptible to disease and for problems like bad breath to occur.</a:t>
            </a:r>
          </a:p>
          <a:p>
            <a:pPr marL="240631" indent="-240631">
              <a:buSzPct val="100000"/>
              <a:buAutoNum type="arabicPeriod"/>
              <a:defRPr>
                <a:solidFill>
                  <a:srgbClr val="FFFFFF"/>
                </a:solidFill>
              </a:defRPr>
            </a:pPr>
            <a:r>
              <a:t>Flossing is as important as brushing and should not be forgotten. Flossing can help remove food particles and other debris trapped between the teeth and in the gums that cannot be removed by simply brushing.</a:t>
            </a:r>
          </a:p>
          <a:p>
            <a:pPr marL="240631" indent="-240631">
              <a:buSzPct val="100000"/>
              <a:buAutoNum type="arabicPeriod"/>
              <a:defRPr>
                <a:solidFill>
                  <a:srgbClr val="FFFFFF"/>
                </a:solidFill>
              </a:defRPr>
            </a:pPr>
            <a:r>
              <a:rPr b="1"/>
              <a:t>Avoid eating too many sugary foods or drinking too many sugary drinks.</a:t>
            </a:r>
            <a:r>
              <a:t> These types of foods can promote bacteria growth in your mouth and cause plaque decay as well. </a:t>
            </a:r>
          </a:p>
        </p:txBody>
      </p:sp>
      <p:pic>
        <p:nvPicPr>
          <p:cNvPr id="157" name="Screen Shot 2022-05-04 at 11.45.09 PM.png" descr="Screen Shot 2022-05-04 at 11.45.09 PM.png"/>
          <p:cNvPicPr>
            <a:picLocks noChangeAspect="1"/>
          </p:cNvPicPr>
          <p:nvPr/>
        </p:nvPicPr>
        <p:blipFill>
          <a:blip r:embed="rId2"/>
          <a:stretch>
            <a:fillRect/>
          </a:stretch>
        </p:blipFill>
        <p:spPr>
          <a:xfrm>
            <a:off x="3395617" y="4669685"/>
            <a:ext cx="1994844" cy="1900624"/>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 name="Picture 8" descr="Picture 8"/>
          <p:cNvPicPr>
            <a:picLocks noChangeAspect="1"/>
          </p:cNvPicPr>
          <p:nvPr/>
        </p:nvPicPr>
        <p:blipFill>
          <a:blip r:embed="rId2"/>
          <a:stretch>
            <a:fillRect/>
          </a:stretch>
        </p:blipFill>
        <p:spPr>
          <a:xfrm>
            <a:off x="488731" y="189041"/>
            <a:ext cx="5011959" cy="2803719"/>
          </a:xfrm>
          <a:prstGeom prst="rect">
            <a:avLst/>
          </a:prstGeom>
          <a:ln w="12700">
            <a:miter lim="400000"/>
          </a:ln>
        </p:spPr>
      </p:pic>
      <p:pic>
        <p:nvPicPr>
          <p:cNvPr id="121" name="Picture 9" descr="Picture 9"/>
          <p:cNvPicPr>
            <a:picLocks noChangeAspect="1"/>
          </p:cNvPicPr>
          <p:nvPr/>
        </p:nvPicPr>
        <p:blipFill>
          <a:blip r:embed="rId3"/>
          <a:stretch>
            <a:fillRect/>
          </a:stretch>
        </p:blipFill>
        <p:spPr>
          <a:xfrm>
            <a:off x="4016959" y="3221364"/>
            <a:ext cx="4112954" cy="3107382"/>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 name="Text Placeholder 2"/>
          <p:cNvSpPr txBox="1">
            <a:spLocks noGrp="1"/>
          </p:cNvSpPr>
          <p:nvPr>
            <p:ph type="body" sz="quarter" idx="1"/>
          </p:nvPr>
        </p:nvSpPr>
        <p:spPr>
          <a:xfrm>
            <a:off x="4572000" y="3740951"/>
            <a:ext cx="3733800" cy="1949233"/>
          </a:xfrm>
          <a:prstGeom prst="rect">
            <a:avLst/>
          </a:prstGeom>
        </p:spPr>
        <p:txBody>
          <a:bodyPr/>
          <a:lstStyle/>
          <a:p>
            <a:r>
              <a:t>Is a sticky film that continuously forms from a combination of saliva, food and fluids as well as the bacteria deposits  those substances create. </a:t>
            </a:r>
          </a:p>
        </p:txBody>
      </p:sp>
      <p:sp>
        <p:nvSpPr>
          <p:cNvPr id="124" name="Title 1"/>
          <p:cNvSpPr txBox="1">
            <a:spLocks noGrp="1"/>
          </p:cNvSpPr>
          <p:nvPr>
            <p:ph type="title"/>
          </p:nvPr>
        </p:nvSpPr>
        <p:spPr>
          <a:xfrm>
            <a:off x="265827" y="2096899"/>
            <a:ext cx="8055214" cy="1122288"/>
          </a:xfrm>
          <a:prstGeom prst="rect">
            <a:avLst/>
          </a:prstGeom>
        </p:spPr>
        <p:txBody>
          <a:bodyPr/>
          <a:lstStyle/>
          <a:p>
            <a:r>
              <a:t>Dental Plaque</a:t>
            </a:r>
          </a:p>
        </p:txBody>
      </p:sp>
      <p:pic>
        <p:nvPicPr>
          <p:cNvPr id="125" name="Picture 3" descr="Picture 3"/>
          <p:cNvPicPr>
            <a:picLocks noChangeAspect="1"/>
          </p:cNvPicPr>
          <p:nvPr/>
        </p:nvPicPr>
        <p:blipFill>
          <a:blip r:embed="rId2"/>
          <a:stretch>
            <a:fillRect/>
          </a:stretch>
        </p:blipFill>
        <p:spPr>
          <a:xfrm>
            <a:off x="5001510" y="750588"/>
            <a:ext cx="3512379" cy="2261862"/>
          </a:xfrm>
          <a:prstGeom prst="rect">
            <a:avLst/>
          </a:prstGeom>
          <a:ln w="12700">
            <a:miter lim="400000"/>
          </a:ln>
        </p:spPr>
      </p:pic>
      <p:pic>
        <p:nvPicPr>
          <p:cNvPr id="126" name="Picture 4" descr="Picture 4"/>
          <p:cNvPicPr>
            <a:picLocks noChangeAspect="1"/>
          </p:cNvPicPr>
          <p:nvPr/>
        </p:nvPicPr>
        <p:blipFill>
          <a:blip r:embed="rId3"/>
          <a:stretch>
            <a:fillRect/>
          </a:stretch>
        </p:blipFill>
        <p:spPr>
          <a:xfrm>
            <a:off x="383973" y="3298390"/>
            <a:ext cx="3189941" cy="3251392"/>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 name="Title 2"/>
          <p:cNvSpPr txBox="1">
            <a:spLocks noGrp="1"/>
          </p:cNvSpPr>
          <p:nvPr>
            <p:ph type="title"/>
          </p:nvPr>
        </p:nvSpPr>
        <p:spPr>
          <a:xfrm>
            <a:off x="2609054" y="4636808"/>
            <a:ext cx="6242044" cy="1978768"/>
          </a:xfrm>
          <a:prstGeom prst="rect">
            <a:avLst/>
          </a:prstGeom>
        </p:spPr>
        <p:txBody>
          <a:bodyPr/>
          <a:lstStyle/>
          <a:p>
            <a:r>
              <a:t>  Plaque vs Calculus</a:t>
            </a:r>
            <a:br/>
            <a:r>
              <a:t>What’s th difference?</a:t>
            </a:r>
          </a:p>
        </p:txBody>
      </p:sp>
      <p:pic>
        <p:nvPicPr>
          <p:cNvPr id="129" name="Content Placeholder 7" descr="Content Placeholder 7"/>
          <p:cNvPicPr>
            <a:picLocks noChangeAspect="1"/>
          </p:cNvPicPr>
          <p:nvPr/>
        </p:nvPicPr>
        <p:blipFill>
          <a:blip r:embed="rId2"/>
          <a:srcRect l="17087" r="17087"/>
          <a:stretch>
            <a:fillRect/>
          </a:stretch>
        </p:blipFill>
        <p:spPr>
          <a:xfrm>
            <a:off x="1344168" y="971699"/>
            <a:ext cx="2899239" cy="3036912"/>
          </a:xfrm>
          <a:prstGeom prst="rect">
            <a:avLst/>
          </a:prstGeom>
          <a:ln w="12700">
            <a:miter lim="400000"/>
          </a:ln>
        </p:spPr>
      </p:pic>
      <p:pic>
        <p:nvPicPr>
          <p:cNvPr id="130" name="Content Placeholder 6" descr="Content Placeholder 6"/>
          <p:cNvPicPr>
            <a:picLocks noChangeAspect="1"/>
          </p:cNvPicPr>
          <p:nvPr/>
        </p:nvPicPr>
        <p:blipFill>
          <a:blip r:embed="rId3"/>
          <a:stretch>
            <a:fillRect/>
          </a:stretch>
        </p:blipFill>
        <p:spPr>
          <a:xfrm>
            <a:off x="4818069" y="1015978"/>
            <a:ext cx="3321245" cy="2965754"/>
          </a:xfrm>
          <a:prstGeom prst="rect">
            <a:avLst/>
          </a:prstGeom>
          <a:ln w="12700">
            <a:miter lim="400000"/>
          </a:ln>
        </p:spPr>
      </p:pic>
      <p:pic>
        <p:nvPicPr>
          <p:cNvPr id="131" name="Picture 5" descr="Picture 5"/>
          <p:cNvPicPr>
            <a:picLocks noChangeAspect="1"/>
          </p:cNvPicPr>
          <p:nvPr/>
        </p:nvPicPr>
        <p:blipFill>
          <a:blip r:embed="rId4"/>
          <a:stretch>
            <a:fillRect/>
          </a:stretch>
        </p:blipFill>
        <p:spPr>
          <a:xfrm>
            <a:off x="209754" y="4725099"/>
            <a:ext cx="2399302" cy="181213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 name="Title 1"/>
          <p:cNvSpPr txBox="1"/>
          <p:nvPr/>
        </p:nvSpPr>
        <p:spPr>
          <a:xfrm>
            <a:off x="552380" y="1774464"/>
            <a:ext cx="7543801" cy="91440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normAutofit fontScale="85000" lnSpcReduction="10000"/>
          </a:bodyPr>
          <a:lstStyle>
            <a:lvl1pPr defTabSz="859536">
              <a:defRPr sz="4606">
                <a:solidFill>
                  <a:srgbClr val="FFFFFF"/>
                </a:solidFill>
                <a:effectLst>
                  <a:outerShdw blurRad="35814" dist="35814" dir="2700000" rotWithShape="0">
                    <a:srgbClr val="000000">
                      <a:alpha val="43137"/>
                    </a:srgbClr>
                  </a:outerShdw>
                </a:effectLst>
              </a:defRPr>
            </a:lvl1pPr>
          </a:lstStyle>
          <a:p>
            <a:r>
              <a:t>What is gingival inflammation?</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 name="TextBox 2"/>
          <p:cNvSpPr txBox="1"/>
          <p:nvPr/>
        </p:nvSpPr>
        <p:spPr>
          <a:xfrm>
            <a:off x="1221835" y="3604771"/>
            <a:ext cx="7308597" cy="266954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spAutoFit/>
          </a:bodyPr>
          <a:lstStyle>
            <a:lvl1pPr>
              <a:defRPr sz="2400">
                <a:solidFill>
                  <a:srgbClr val="FFFFFF"/>
                </a:solidFill>
              </a:defRPr>
            </a:lvl1pPr>
          </a:lstStyle>
          <a:p>
            <a:r>
              <a:rPr dirty="0"/>
              <a:t>Gingival inflammation known as “Gingivitis” occurs when substances derived from microbial plaque accumulate at the gum line or beneath it. Healthy gums are pink and firm. If your gums become red, puffy/swollen, or blood starts appearing in the sink when you’re brushing your teeth, chances are that you have gingivitis. These are all signs that proper oral care is needed. </a:t>
            </a:r>
          </a:p>
        </p:txBody>
      </p:sp>
      <p:pic>
        <p:nvPicPr>
          <p:cNvPr id="110" name="Picture 4" descr="Picture 4"/>
          <p:cNvPicPr>
            <a:picLocks noChangeAspect="1"/>
          </p:cNvPicPr>
          <p:nvPr/>
        </p:nvPicPr>
        <p:blipFill>
          <a:blip r:embed="rId2"/>
          <a:stretch>
            <a:fillRect/>
          </a:stretch>
        </p:blipFill>
        <p:spPr>
          <a:xfrm>
            <a:off x="380581" y="167581"/>
            <a:ext cx="4748463" cy="2916964"/>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 name="Picture 4" descr="Picture 4"/>
          <p:cNvPicPr>
            <a:picLocks noChangeAspect="1"/>
          </p:cNvPicPr>
          <p:nvPr/>
        </p:nvPicPr>
        <p:blipFill>
          <a:blip r:embed="rId2"/>
          <a:stretch>
            <a:fillRect/>
          </a:stretch>
        </p:blipFill>
        <p:spPr>
          <a:xfrm>
            <a:off x="1955651" y="552259"/>
            <a:ext cx="5232698" cy="2943393"/>
          </a:xfrm>
          <a:prstGeom prst="rect">
            <a:avLst/>
          </a:prstGeom>
          <a:ln w="12700">
            <a:miter lim="400000"/>
          </a:ln>
        </p:spPr>
      </p:pic>
      <p:sp>
        <p:nvSpPr>
          <p:cNvPr id="113" name="TextBox 2"/>
          <p:cNvSpPr txBox="1"/>
          <p:nvPr/>
        </p:nvSpPr>
        <p:spPr>
          <a:xfrm>
            <a:off x="845820" y="3793336"/>
            <a:ext cx="7452360" cy="248666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b">
            <a:spAutoFit/>
          </a:bodyPr>
          <a:lstStyle>
            <a:lvl1pPr>
              <a:lnSpc>
                <a:spcPct val="90000"/>
              </a:lnSpc>
              <a:spcBef>
                <a:spcPts val="600"/>
              </a:spcBef>
              <a:defRPr>
                <a:solidFill>
                  <a:srgbClr val="FFFFFF"/>
                </a:solidFill>
                <a:effectLst>
                  <a:outerShdw blurRad="38100" dist="38100" dir="2700000" rotWithShape="0">
                    <a:srgbClr val="000000">
                      <a:alpha val="43137"/>
                    </a:srgbClr>
                  </a:outerShdw>
                </a:effectLst>
              </a:defRPr>
            </a:lvl1pPr>
          </a:lstStyle>
          <a:p>
            <a:r>
              <a:t>Common as it may seem to be, it’s never natural to see bleeding gums when brushing or flossing. You may think that you’re just brushing too hard, but frequent gum bleeding is a likely sign that you have gingivitis. As plaque and tartar stay on your teeth, the gingiva becomes more irritated, causing your gums to become swollen, red, inflamed. These conditions cause gums to bleed easily, especially while brushing or flossing. According to the ADA, bleeding gums caused by gingivitis are completely reversible. Brushing twice daily, flossing, and using an oral rinse, are important steps to help stop bleeding gums and reverse gingivitis.</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 name="Picture 4" descr="Picture 4"/>
          <p:cNvPicPr>
            <a:picLocks noChangeAspect="1"/>
          </p:cNvPicPr>
          <p:nvPr/>
        </p:nvPicPr>
        <p:blipFill>
          <a:blip r:embed="rId2"/>
          <a:stretch>
            <a:fillRect/>
          </a:stretch>
        </p:blipFill>
        <p:spPr>
          <a:xfrm>
            <a:off x="561514" y="1095292"/>
            <a:ext cx="3633611" cy="2797881"/>
          </a:xfrm>
          <a:prstGeom prst="rect">
            <a:avLst/>
          </a:prstGeom>
          <a:ln w="12700">
            <a:miter lim="400000"/>
          </a:ln>
        </p:spPr>
      </p:pic>
      <p:sp>
        <p:nvSpPr>
          <p:cNvPr id="116" name="TextBox 2"/>
          <p:cNvSpPr txBox="1"/>
          <p:nvPr/>
        </p:nvSpPr>
        <p:spPr>
          <a:xfrm>
            <a:off x="4312055" y="658368"/>
            <a:ext cx="3944978" cy="479005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normAutofit lnSpcReduction="10000"/>
          </a:bodyPr>
          <a:lstStyle>
            <a:lvl1pPr marL="256031" indent="-512063">
              <a:spcBef>
                <a:spcPts val="400"/>
              </a:spcBef>
              <a:defRPr sz="2500">
                <a:solidFill>
                  <a:srgbClr val="FFFFFF"/>
                </a:solidFill>
                <a:effectLst>
                  <a:outerShdw blurRad="38100" dist="38100" dir="2700000" rotWithShape="0">
                    <a:srgbClr val="000000">
                      <a:alpha val="43137"/>
                    </a:srgbClr>
                  </a:outerShdw>
                </a:effectLst>
              </a:defRPr>
            </a:lvl1pPr>
          </a:lstStyle>
          <a:p>
            <a:r>
              <a:t>If the conditions in the mouth aren’t addressed, the symptoms of gingivitis may get worse and progress to periodontitis. Pain when chewing, sensitivity to hot and cold, receding gums, and loose teeth are all signs of more advanced gum disease like moderate or advanced periodontitis.</a:t>
            </a:r>
          </a:p>
        </p:txBody>
      </p:sp>
    </p:spTree>
  </p:cSld>
  <p:clrMapOvr>
    <a:masterClrMapping/>
  </p:clrMapOvr>
  <p:transition spd="med"/>
</p:sld>
</file>

<file path=ppt/theme/theme1.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38100" dir="5400000" rotWithShape="0">
              <a:srgbClr val="000000">
                <a:alpha val="60000"/>
              </a:srgbClr>
            </a:outerShdw>
          </a:effectLst>
        </a:effectStyle>
        <a:effectStyle>
          <a:effectLst>
            <a:outerShdw blurRad="76200" dist="38100" dir="5400000" rotWithShape="0">
              <a:srgbClr val="000000">
                <a:alpha val="60000"/>
              </a:srgbClr>
            </a:outerShdw>
          </a:effectLst>
        </a:effectStyle>
        <a:effectStyle>
          <a:effectLst>
            <a:outerShdw blurRad="63500" dist="12700" dir="5400000" rotWithShape="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blurRad="76200" dist="38100" dir="5400000" rotWithShape="0">
            <a:srgbClr val="000000">
              <a:alpha val="60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9050" cap="flat">
          <a:solidFill>
            <a:schemeClr val="accent1"/>
          </a:solidFill>
          <a:prstDash val="solid"/>
          <a:round/>
        </a:ln>
        <a:effectLst>
          <a:outerShdw blurRad="63500" dist="12700" dir="5400000" rotWithShape="0">
            <a:srgbClr val="000000">
              <a:alpha val="32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20</TotalTime>
  <Words>1192</Words>
  <Application>Microsoft Office PowerPoint</Application>
  <PresentationFormat>On-screen Show (4:3)</PresentationFormat>
  <Paragraphs>64</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Elemental</vt:lpstr>
      <vt:lpstr>       Toothbrushing</vt:lpstr>
      <vt:lpstr>What is a dental plaque?</vt:lpstr>
      <vt:lpstr>PowerPoint Presentation</vt:lpstr>
      <vt:lpstr>Dental Plaque</vt:lpstr>
      <vt:lpstr>  Plaque vs Calculus What’s th difference?</vt:lpstr>
      <vt:lpstr>PowerPoint Presentation</vt:lpstr>
      <vt:lpstr>PowerPoint Presentation</vt:lpstr>
      <vt:lpstr>PowerPoint Presentation</vt:lpstr>
      <vt:lpstr>PowerPoint Presentation</vt:lpstr>
      <vt:lpstr>Why do we want to reduce Gingivitis? </vt:lpstr>
      <vt:lpstr>Mouth-Body Connection</vt:lpstr>
      <vt:lpstr>Mouth-Body Connection Continued</vt:lpstr>
      <vt:lpstr>The Oral Microbiome</vt:lpstr>
      <vt:lpstr>How the Immune System Plays a Role</vt:lpstr>
      <vt:lpstr>Common mistakes of toothbrushing </vt:lpstr>
      <vt:lpstr>Common mistakes of toothbrushing</vt:lpstr>
      <vt:lpstr>Modified Bass Teeth-brushing Technique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Toothbrushing</dc:title>
  <cp:lastModifiedBy>Unknown User</cp:lastModifiedBy>
  <cp:revision>5</cp:revision>
  <dcterms:modified xsi:type="dcterms:W3CDTF">2022-05-05T18:07:29Z</dcterms:modified>
</cp:coreProperties>
</file>