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lly valladares" initials="kv" lastIdx="1" clrIdx="0">
    <p:extLst>
      <p:ext uri="{19B8F6BF-5375-455C-9EA6-DF929625EA0E}">
        <p15:presenceInfo xmlns:p15="http://schemas.microsoft.com/office/powerpoint/2012/main" userId="f73725f979e85c9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8FA"/>
    <a:srgbClr val="F9A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2-12T15:15:07.108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10FEB9-2B6D-4C01-8FF2-0C4A939C7EB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4BCB3F-66F9-4BFA-B898-DF9735843672}">
      <dgm:prSet phldrT="[Text]" custT="1"/>
      <dgm:spPr>
        <a:solidFill>
          <a:srgbClr val="FCD8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 Brands</a:t>
          </a:r>
          <a:endParaRPr lang="en-US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A74BDA-818D-43C2-BBB1-61027C990AC8}" type="parTrans" cxnId="{A7BA4CB8-558A-43B0-A03E-89137306F911}">
      <dgm:prSet/>
      <dgm:spPr/>
      <dgm:t>
        <a:bodyPr/>
        <a:lstStyle/>
        <a:p>
          <a:endParaRPr lang="en-US"/>
        </a:p>
      </dgm:t>
    </dgm:pt>
    <dgm:pt modelId="{0E0379E3-2935-49E3-89C2-3357B810E4C9}" type="sibTrans" cxnId="{A7BA4CB8-558A-43B0-A03E-89137306F911}">
      <dgm:prSet/>
      <dgm:spPr/>
      <dgm:t>
        <a:bodyPr/>
        <a:lstStyle/>
        <a:p>
          <a:endParaRPr lang="en-US"/>
        </a:p>
      </dgm:t>
    </dgm:pt>
    <dgm:pt modelId="{8CDA3679-E16A-40D0-B253-244E9292EF00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2400" smtClean="0">
              <a:latin typeface="Times New Roman" panose="02020603050405020304" pitchFamily="18" charset="0"/>
              <a:cs typeface="Times New Roman" panose="02020603050405020304" pitchFamily="18" charset="0"/>
            </a:rPr>
            <a:t>L Brands was found in 1963 by Leslie Wexner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6C4037-9F47-4E0E-B18F-8DAEEBF567B2}" type="parTrans" cxnId="{34D8B85E-F410-40D2-BB2C-99CE3B64152D}">
      <dgm:prSet/>
      <dgm:spPr/>
      <dgm:t>
        <a:bodyPr/>
        <a:lstStyle/>
        <a:p>
          <a:endParaRPr lang="en-US"/>
        </a:p>
      </dgm:t>
    </dgm:pt>
    <dgm:pt modelId="{8E3435B6-8A44-4F2A-86EE-5D039F758444}" type="sibTrans" cxnId="{34D8B85E-F410-40D2-BB2C-99CE3B64152D}">
      <dgm:prSet/>
      <dgm:spPr/>
      <dgm:t>
        <a:bodyPr/>
        <a:lstStyle/>
        <a:p>
          <a:endParaRPr lang="en-US"/>
        </a:p>
      </dgm:t>
    </dgm:pt>
    <dgm:pt modelId="{EDAE1236-7F6D-4CED-A6EA-CA3BC71787AF}">
      <dgm:prSet phldrT="[Text]" custT="1"/>
      <dgm:spPr>
        <a:solidFill>
          <a:srgbClr val="FCD8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VS</a:t>
          </a:r>
          <a:endParaRPr lang="en-US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A4B1F2-B9BA-4457-B88A-38EF990EC4CC}" type="parTrans" cxnId="{5A440575-FF3A-4B83-BA81-1D002D0B1557}">
      <dgm:prSet/>
      <dgm:spPr/>
      <dgm:t>
        <a:bodyPr/>
        <a:lstStyle/>
        <a:p>
          <a:endParaRPr lang="en-US"/>
        </a:p>
      </dgm:t>
    </dgm:pt>
    <dgm:pt modelId="{7EF0DB74-DA0D-4955-8343-1D7D8DC20075}" type="sibTrans" cxnId="{5A440575-FF3A-4B83-BA81-1D002D0B1557}">
      <dgm:prSet/>
      <dgm:spPr/>
      <dgm:t>
        <a:bodyPr/>
        <a:lstStyle/>
        <a:p>
          <a:endParaRPr lang="en-US"/>
        </a:p>
      </dgm:t>
    </dgm:pt>
    <dgm:pt modelId="{4200108F-0F1B-49F7-A835-04B6B6E0125A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Wexner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turned lingerie into a necessity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E9DE08-2635-4B4A-83F3-2D3B527DAF6E}" type="parTrans" cxnId="{4F32B80E-E148-4CDF-B73D-5B3F77B656A8}">
      <dgm:prSet/>
      <dgm:spPr/>
      <dgm:t>
        <a:bodyPr/>
        <a:lstStyle/>
        <a:p>
          <a:endParaRPr lang="en-US"/>
        </a:p>
      </dgm:t>
    </dgm:pt>
    <dgm:pt modelId="{CA22C2D3-2563-4F31-A18D-77F6509DFABD}" type="sibTrans" cxnId="{4F32B80E-E148-4CDF-B73D-5B3F77B656A8}">
      <dgm:prSet/>
      <dgm:spPr/>
      <dgm:t>
        <a:bodyPr/>
        <a:lstStyle/>
        <a:p>
          <a:endParaRPr lang="en-US"/>
        </a:p>
      </dgm:t>
    </dgm:pt>
    <dgm:pt modelId="{FB2E0569-8EBB-4F95-BD4B-33E0AB45663B}">
      <dgm:prSet phldrT="[Text]" custT="1"/>
      <dgm:spPr>
        <a:solidFill>
          <a:srgbClr val="FCD8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VS</a:t>
          </a:r>
          <a:endParaRPr lang="en-US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F5852C-717B-4598-9794-07EBC7FD1EF9}" type="parTrans" cxnId="{E5C3C07D-F645-483A-B27B-D46CC16A12BB}">
      <dgm:prSet/>
      <dgm:spPr/>
      <dgm:t>
        <a:bodyPr/>
        <a:lstStyle/>
        <a:p>
          <a:endParaRPr lang="en-US"/>
        </a:p>
      </dgm:t>
    </dgm:pt>
    <dgm:pt modelId="{EABF68D6-814C-4985-B35E-9A44E3D7B266}" type="sibTrans" cxnId="{E5C3C07D-F645-483A-B27B-D46CC16A12BB}">
      <dgm:prSet/>
      <dgm:spPr/>
      <dgm:t>
        <a:bodyPr/>
        <a:lstStyle/>
        <a:p>
          <a:endParaRPr lang="en-US"/>
        </a:p>
      </dgm:t>
    </dgm:pt>
    <dgm:pt modelId="{ABEF03E7-9E3F-4CFD-A9F4-1ED68FCF555D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Acquired Victoria’s Secret in 1982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EDE085-B239-49F2-AAEE-627EA8C2358C}" type="sibTrans" cxnId="{C31BE82C-D467-4F00-9A32-BDCDB9EBFCE1}">
      <dgm:prSet/>
      <dgm:spPr/>
      <dgm:t>
        <a:bodyPr/>
        <a:lstStyle/>
        <a:p>
          <a:endParaRPr lang="en-US"/>
        </a:p>
      </dgm:t>
    </dgm:pt>
    <dgm:pt modelId="{ECD133B7-74CB-4717-B774-AD3B3991E691}" type="parTrans" cxnId="{C31BE82C-D467-4F00-9A32-BDCDB9EBFCE1}">
      <dgm:prSet/>
      <dgm:spPr/>
      <dgm:t>
        <a:bodyPr/>
        <a:lstStyle/>
        <a:p>
          <a:endParaRPr lang="en-US"/>
        </a:p>
      </dgm:t>
    </dgm:pt>
    <dgm:pt modelId="{ADF7C186-6D7F-47F1-8454-4980BF42015B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First established in 1977 by Roy Raymond</a:t>
          </a:r>
          <a:endParaRPr lang="en-US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92E3D3-FAC3-4FF0-B65F-1CCB78A1B971}" type="parTrans" cxnId="{93A33B8B-5AC4-4A09-B9F1-A6A78EBD4817}">
      <dgm:prSet/>
      <dgm:spPr/>
      <dgm:t>
        <a:bodyPr/>
        <a:lstStyle/>
        <a:p>
          <a:endParaRPr lang="en-US"/>
        </a:p>
      </dgm:t>
    </dgm:pt>
    <dgm:pt modelId="{80221C68-AFEA-49D1-A9B4-592C0E8092DF}" type="sibTrans" cxnId="{93A33B8B-5AC4-4A09-B9F1-A6A78EBD4817}">
      <dgm:prSet/>
      <dgm:spPr/>
      <dgm:t>
        <a:bodyPr/>
        <a:lstStyle/>
        <a:p>
          <a:endParaRPr lang="en-US"/>
        </a:p>
      </dgm:t>
    </dgm:pt>
    <dgm:pt modelId="{D78200E3-B352-4FC0-A1B0-5CDEFBA6FBCA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Targeted towards men </a:t>
          </a:r>
          <a:endParaRPr lang="en-US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05326D-BBCF-4309-9C56-003FBE7396DF}" type="parTrans" cxnId="{16E67635-57A5-4163-92EF-D2B7998C9881}">
      <dgm:prSet/>
      <dgm:spPr/>
      <dgm:t>
        <a:bodyPr/>
        <a:lstStyle/>
        <a:p>
          <a:endParaRPr lang="en-US"/>
        </a:p>
      </dgm:t>
    </dgm:pt>
    <dgm:pt modelId="{7A7DF72C-E449-4B4B-8E37-F8000E72283F}" type="sibTrans" cxnId="{16E67635-57A5-4163-92EF-D2B7998C9881}">
      <dgm:prSet/>
      <dgm:spPr/>
      <dgm:t>
        <a:bodyPr/>
        <a:lstStyle/>
        <a:p>
          <a:endParaRPr lang="en-US"/>
        </a:p>
      </dgm:t>
    </dgm:pt>
    <dgm:pt modelId="{96325C82-C75A-4DE3-AF00-D77D5810DF0E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Top leading lingerie retailer in 80 countries 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3E17D8-77A3-432D-BCC9-F89BBB6E7AD7}" type="parTrans" cxnId="{41521367-9EB0-4D6C-BAE9-209C1AABD22C}">
      <dgm:prSet/>
      <dgm:spPr/>
      <dgm:t>
        <a:bodyPr/>
        <a:lstStyle/>
        <a:p>
          <a:endParaRPr lang="en-US"/>
        </a:p>
      </dgm:t>
    </dgm:pt>
    <dgm:pt modelId="{365ED24D-41E9-429F-8EC1-09068225B6AA}" type="sibTrans" cxnId="{41521367-9EB0-4D6C-BAE9-209C1AABD22C}">
      <dgm:prSet/>
      <dgm:spPr/>
      <dgm:t>
        <a:bodyPr/>
        <a:lstStyle/>
        <a:p>
          <a:endParaRPr lang="en-US"/>
        </a:p>
      </dgm:t>
    </dgm:pt>
    <dgm:pt modelId="{1BCEF969-5D0D-464E-946A-55AC1E67C898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1995 first fashion show in New York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A26D5C-6319-46F7-88BD-D9BAEC305456}" type="parTrans" cxnId="{EB544668-61DD-4221-BDF7-52A9C58FF51E}">
      <dgm:prSet/>
      <dgm:spPr/>
      <dgm:t>
        <a:bodyPr/>
        <a:lstStyle/>
        <a:p>
          <a:endParaRPr lang="en-US"/>
        </a:p>
      </dgm:t>
    </dgm:pt>
    <dgm:pt modelId="{D40E114A-FEF2-4A6F-8ACB-16CCE806DB64}" type="sibTrans" cxnId="{EB544668-61DD-4221-BDF7-52A9C58FF51E}">
      <dgm:prSet/>
      <dgm:spPr/>
      <dgm:t>
        <a:bodyPr/>
        <a:lstStyle/>
        <a:p>
          <a:endParaRPr lang="en-US"/>
        </a:p>
      </dgm:t>
    </dgm:pt>
    <dgm:pt modelId="{DC237569-C622-4690-9AAA-2B864CEF8F9E}" type="pres">
      <dgm:prSet presAssocID="{2B10FEB9-2B6D-4C01-8FF2-0C4A939C7EBE}" presName="linearFlow" presStyleCnt="0">
        <dgm:presLayoutVars>
          <dgm:dir/>
          <dgm:animLvl val="lvl"/>
          <dgm:resizeHandles val="exact"/>
        </dgm:presLayoutVars>
      </dgm:prSet>
      <dgm:spPr/>
    </dgm:pt>
    <dgm:pt modelId="{ADD29D29-279C-4D24-8EA9-80BCF89708D4}" type="pres">
      <dgm:prSet presAssocID="{B84BCB3F-66F9-4BFA-B898-DF9735843672}" presName="composite" presStyleCnt="0"/>
      <dgm:spPr/>
    </dgm:pt>
    <dgm:pt modelId="{2D512623-11F6-4D2F-BE68-D47990F66803}" type="pres">
      <dgm:prSet presAssocID="{B84BCB3F-66F9-4BFA-B898-DF9735843672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4EE62EB8-CDE6-4C1C-8688-ECA03826B906}" type="pres">
      <dgm:prSet presAssocID="{B84BCB3F-66F9-4BFA-B898-DF973584367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DBB11B-1960-4C08-A948-372581881A4F}" type="pres">
      <dgm:prSet presAssocID="{0E0379E3-2935-49E3-89C2-3357B810E4C9}" presName="sp" presStyleCnt="0"/>
      <dgm:spPr/>
    </dgm:pt>
    <dgm:pt modelId="{EB1F5BF4-534A-4095-9A02-4C5E579A8D19}" type="pres">
      <dgm:prSet presAssocID="{EDAE1236-7F6D-4CED-A6EA-CA3BC71787AF}" presName="composite" presStyleCnt="0"/>
      <dgm:spPr/>
    </dgm:pt>
    <dgm:pt modelId="{F2B5EACA-CAA0-45CE-B83D-E062D4E09309}" type="pres">
      <dgm:prSet presAssocID="{EDAE1236-7F6D-4CED-A6EA-CA3BC71787AF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2CE43EF9-9AEB-49FD-902D-8C57360CD10C}" type="pres">
      <dgm:prSet presAssocID="{EDAE1236-7F6D-4CED-A6EA-CA3BC71787AF}" presName="descendantText" presStyleLbl="alignAcc1" presStyleIdx="1" presStyleCnt="3" custScaleY="106859" custLinFactY="38723" custLinFactNeighborX="-244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E90FCD-26F7-4F90-BA7A-F6E4C963B7E0}" type="pres">
      <dgm:prSet presAssocID="{7EF0DB74-DA0D-4955-8343-1D7D8DC20075}" presName="sp" presStyleCnt="0"/>
      <dgm:spPr/>
    </dgm:pt>
    <dgm:pt modelId="{C3A4EB50-1C9C-4BCC-B303-0D6C48A954E5}" type="pres">
      <dgm:prSet presAssocID="{FB2E0569-8EBB-4F95-BD4B-33E0AB45663B}" presName="composite" presStyleCnt="0"/>
      <dgm:spPr/>
    </dgm:pt>
    <dgm:pt modelId="{36BFEF64-6FA9-400B-A5AB-CBBD9AC61B4E}" type="pres">
      <dgm:prSet presAssocID="{FB2E0569-8EBB-4F95-BD4B-33E0AB45663B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8E6A5357-BAF4-4B07-9F9B-5A39E6215E36}" type="pres">
      <dgm:prSet presAssocID="{FB2E0569-8EBB-4F95-BD4B-33E0AB45663B}" presName="descendantText" presStyleLbl="alignAcc1" presStyleIdx="2" presStyleCnt="3" custScaleX="98729" custScaleY="95352" custLinFactY="-36560" custLinFactNeighborX="-71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CCBE4F-ED56-4037-BAEB-8A42BFAD45E7}" type="presOf" srcId="{B84BCB3F-66F9-4BFA-B898-DF9735843672}" destId="{2D512623-11F6-4D2F-BE68-D47990F66803}" srcOrd="0" destOrd="0" presId="urn:microsoft.com/office/officeart/2005/8/layout/chevron2"/>
    <dgm:cxn modelId="{41521367-9EB0-4D6C-BAE9-209C1AABD22C}" srcId="{EDAE1236-7F6D-4CED-A6EA-CA3BC71787AF}" destId="{96325C82-C75A-4DE3-AF00-D77D5810DF0E}" srcOrd="2" destOrd="0" parTransId="{C33E17D8-77A3-432D-BCC9-F89BBB6E7AD7}" sibTransId="{365ED24D-41E9-429F-8EC1-09068225B6AA}"/>
    <dgm:cxn modelId="{16E67635-57A5-4163-92EF-D2B7998C9881}" srcId="{FB2E0569-8EBB-4F95-BD4B-33E0AB45663B}" destId="{D78200E3-B352-4FC0-A1B0-5CDEFBA6FBCA}" srcOrd="1" destOrd="0" parTransId="{8405326D-BBCF-4309-9C56-003FBE7396DF}" sibTransId="{7A7DF72C-E449-4B4B-8E37-F8000E72283F}"/>
    <dgm:cxn modelId="{34D8B85E-F410-40D2-BB2C-99CE3B64152D}" srcId="{B84BCB3F-66F9-4BFA-B898-DF9735843672}" destId="{8CDA3679-E16A-40D0-B253-244E9292EF00}" srcOrd="0" destOrd="0" parTransId="{4C6C4037-9F47-4E0E-B18F-8DAEEBF567B2}" sibTransId="{8E3435B6-8A44-4F2A-86EE-5D039F758444}"/>
    <dgm:cxn modelId="{5A440575-FF3A-4B83-BA81-1D002D0B1557}" srcId="{2B10FEB9-2B6D-4C01-8FF2-0C4A939C7EBE}" destId="{EDAE1236-7F6D-4CED-A6EA-CA3BC71787AF}" srcOrd="1" destOrd="0" parTransId="{98A4B1F2-B9BA-4457-B88A-38EF990EC4CC}" sibTransId="{7EF0DB74-DA0D-4955-8343-1D7D8DC20075}"/>
    <dgm:cxn modelId="{58A76D57-F680-4C45-869D-14DE60724D12}" type="presOf" srcId="{ABEF03E7-9E3F-4CFD-A9F4-1ED68FCF555D}" destId="{4EE62EB8-CDE6-4C1C-8688-ECA03826B906}" srcOrd="0" destOrd="1" presId="urn:microsoft.com/office/officeart/2005/8/layout/chevron2"/>
    <dgm:cxn modelId="{3CE7A745-19DA-4A45-8FBB-3537EAE2B5D8}" type="presOf" srcId="{ADF7C186-6D7F-47F1-8454-4980BF42015B}" destId="{8E6A5357-BAF4-4B07-9F9B-5A39E6215E36}" srcOrd="0" destOrd="0" presId="urn:microsoft.com/office/officeart/2005/8/layout/chevron2"/>
    <dgm:cxn modelId="{EB544668-61DD-4221-BDF7-52A9C58FF51E}" srcId="{EDAE1236-7F6D-4CED-A6EA-CA3BC71787AF}" destId="{1BCEF969-5D0D-464E-946A-55AC1E67C898}" srcOrd="1" destOrd="0" parTransId="{55A26D5C-6319-46F7-88BD-D9BAEC305456}" sibTransId="{D40E114A-FEF2-4A6F-8ACB-16CCE806DB64}"/>
    <dgm:cxn modelId="{93A33B8B-5AC4-4A09-B9F1-A6A78EBD4817}" srcId="{FB2E0569-8EBB-4F95-BD4B-33E0AB45663B}" destId="{ADF7C186-6D7F-47F1-8454-4980BF42015B}" srcOrd="0" destOrd="0" parTransId="{D892E3D3-FAC3-4FF0-B65F-1CCB78A1B971}" sibTransId="{80221C68-AFEA-49D1-A9B4-592C0E8092DF}"/>
    <dgm:cxn modelId="{DA70171B-7F02-4F05-84C6-7BB30E0C4526}" type="presOf" srcId="{FB2E0569-8EBB-4F95-BD4B-33E0AB45663B}" destId="{36BFEF64-6FA9-400B-A5AB-CBBD9AC61B4E}" srcOrd="0" destOrd="0" presId="urn:microsoft.com/office/officeart/2005/8/layout/chevron2"/>
    <dgm:cxn modelId="{C31BE82C-D467-4F00-9A32-BDCDB9EBFCE1}" srcId="{B84BCB3F-66F9-4BFA-B898-DF9735843672}" destId="{ABEF03E7-9E3F-4CFD-A9F4-1ED68FCF555D}" srcOrd="1" destOrd="0" parTransId="{ECD133B7-74CB-4717-B774-AD3B3991E691}" sibTransId="{0CEDE085-B239-49F2-AAEE-627EA8C2358C}"/>
    <dgm:cxn modelId="{E5C3C07D-F645-483A-B27B-D46CC16A12BB}" srcId="{2B10FEB9-2B6D-4C01-8FF2-0C4A939C7EBE}" destId="{FB2E0569-8EBB-4F95-BD4B-33E0AB45663B}" srcOrd="2" destOrd="0" parTransId="{81F5852C-717B-4598-9794-07EBC7FD1EF9}" sibTransId="{EABF68D6-814C-4985-B35E-9A44E3D7B266}"/>
    <dgm:cxn modelId="{446639BD-D44F-4CDC-8577-AA8403469DEB}" type="presOf" srcId="{1BCEF969-5D0D-464E-946A-55AC1E67C898}" destId="{2CE43EF9-9AEB-49FD-902D-8C57360CD10C}" srcOrd="0" destOrd="1" presId="urn:microsoft.com/office/officeart/2005/8/layout/chevron2"/>
    <dgm:cxn modelId="{88B68EC5-3D74-4FE4-956D-ECB0B1BC91FC}" type="presOf" srcId="{2B10FEB9-2B6D-4C01-8FF2-0C4A939C7EBE}" destId="{DC237569-C622-4690-9AAA-2B864CEF8F9E}" srcOrd="0" destOrd="0" presId="urn:microsoft.com/office/officeart/2005/8/layout/chevron2"/>
    <dgm:cxn modelId="{38AA47C2-77E9-4F5E-A9FD-662E119CC8BE}" type="presOf" srcId="{96325C82-C75A-4DE3-AF00-D77D5810DF0E}" destId="{2CE43EF9-9AEB-49FD-902D-8C57360CD10C}" srcOrd="0" destOrd="2" presId="urn:microsoft.com/office/officeart/2005/8/layout/chevron2"/>
    <dgm:cxn modelId="{8C753186-63C2-430E-8A48-B4765F034925}" type="presOf" srcId="{D78200E3-B352-4FC0-A1B0-5CDEFBA6FBCA}" destId="{8E6A5357-BAF4-4B07-9F9B-5A39E6215E36}" srcOrd="0" destOrd="1" presId="urn:microsoft.com/office/officeart/2005/8/layout/chevron2"/>
    <dgm:cxn modelId="{4F32B80E-E148-4CDF-B73D-5B3F77B656A8}" srcId="{EDAE1236-7F6D-4CED-A6EA-CA3BC71787AF}" destId="{4200108F-0F1B-49F7-A835-04B6B6E0125A}" srcOrd="0" destOrd="0" parTransId="{01E9DE08-2635-4B4A-83F3-2D3B527DAF6E}" sibTransId="{CA22C2D3-2563-4F31-A18D-77F6509DFABD}"/>
    <dgm:cxn modelId="{FBCE1085-8F8E-4444-ABE2-F4C36E375664}" type="presOf" srcId="{8CDA3679-E16A-40D0-B253-244E9292EF00}" destId="{4EE62EB8-CDE6-4C1C-8688-ECA03826B906}" srcOrd="0" destOrd="0" presId="urn:microsoft.com/office/officeart/2005/8/layout/chevron2"/>
    <dgm:cxn modelId="{F257E1B5-F506-4401-B935-9867A5873E77}" type="presOf" srcId="{EDAE1236-7F6D-4CED-A6EA-CA3BC71787AF}" destId="{F2B5EACA-CAA0-45CE-B83D-E062D4E09309}" srcOrd="0" destOrd="0" presId="urn:microsoft.com/office/officeart/2005/8/layout/chevron2"/>
    <dgm:cxn modelId="{4F046759-3B4E-455E-A40E-E34AFC1D5559}" type="presOf" srcId="{4200108F-0F1B-49F7-A835-04B6B6E0125A}" destId="{2CE43EF9-9AEB-49FD-902D-8C57360CD10C}" srcOrd="0" destOrd="0" presId="urn:microsoft.com/office/officeart/2005/8/layout/chevron2"/>
    <dgm:cxn modelId="{A7BA4CB8-558A-43B0-A03E-89137306F911}" srcId="{2B10FEB9-2B6D-4C01-8FF2-0C4A939C7EBE}" destId="{B84BCB3F-66F9-4BFA-B898-DF9735843672}" srcOrd="0" destOrd="0" parTransId="{94A74BDA-818D-43C2-BBB1-61027C990AC8}" sibTransId="{0E0379E3-2935-49E3-89C2-3357B810E4C9}"/>
    <dgm:cxn modelId="{CA43739F-E7B5-4D5A-9352-919622A5AD03}" type="presParOf" srcId="{DC237569-C622-4690-9AAA-2B864CEF8F9E}" destId="{ADD29D29-279C-4D24-8EA9-80BCF89708D4}" srcOrd="0" destOrd="0" presId="urn:microsoft.com/office/officeart/2005/8/layout/chevron2"/>
    <dgm:cxn modelId="{E118276D-F98D-4BB1-9FBB-942A5A272B13}" type="presParOf" srcId="{ADD29D29-279C-4D24-8EA9-80BCF89708D4}" destId="{2D512623-11F6-4D2F-BE68-D47990F66803}" srcOrd="0" destOrd="0" presId="urn:microsoft.com/office/officeart/2005/8/layout/chevron2"/>
    <dgm:cxn modelId="{CA2F15D5-6514-41BF-B964-F901D5B5E6BE}" type="presParOf" srcId="{ADD29D29-279C-4D24-8EA9-80BCF89708D4}" destId="{4EE62EB8-CDE6-4C1C-8688-ECA03826B906}" srcOrd="1" destOrd="0" presId="urn:microsoft.com/office/officeart/2005/8/layout/chevron2"/>
    <dgm:cxn modelId="{6BA5DAC7-2305-43A0-92C7-FEB77FDE8D90}" type="presParOf" srcId="{DC237569-C622-4690-9AAA-2B864CEF8F9E}" destId="{50DBB11B-1960-4C08-A948-372581881A4F}" srcOrd="1" destOrd="0" presId="urn:microsoft.com/office/officeart/2005/8/layout/chevron2"/>
    <dgm:cxn modelId="{F639DE16-1B6D-4319-98CA-99C4B52C8C35}" type="presParOf" srcId="{DC237569-C622-4690-9AAA-2B864CEF8F9E}" destId="{EB1F5BF4-534A-4095-9A02-4C5E579A8D19}" srcOrd="2" destOrd="0" presId="urn:microsoft.com/office/officeart/2005/8/layout/chevron2"/>
    <dgm:cxn modelId="{9838F929-3702-4277-BE1D-55BF268F740C}" type="presParOf" srcId="{EB1F5BF4-534A-4095-9A02-4C5E579A8D19}" destId="{F2B5EACA-CAA0-45CE-B83D-E062D4E09309}" srcOrd="0" destOrd="0" presId="urn:microsoft.com/office/officeart/2005/8/layout/chevron2"/>
    <dgm:cxn modelId="{42ACBC57-A9CE-4CEA-992D-CAC3A92B1EFD}" type="presParOf" srcId="{EB1F5BF4-534A-4095-9A02-4C5E579A8D19}" destId="{2CE43EF9-9AEB-49FD-902D-8C57360CD10C}" srcOrd="1" destOrd="0" presId="urn:microsoft.com/office/officeart/2005/8/layout/chevron2"/>
    <dgm:cxn modelId="{D658138B-5488-4222-B399-A1ADE683D357}" type="presParOf" srcId="{DC237569-C622-4690-9AAA-2B864CEF8F9E}" destId="{89E90FCD-26F7-4F90-BA7A-F6E4C963B7E0}" srcOrd="3" destOrd="0" presId="urn:microsoft.com/office/officeart/2005/8/layout/chevron2"/>
    <dgm:cxn modelId="{20D73A83-4196-4297-B955-919831BCE8F2}" type="presParOf" srcId="{DC237569-C622-4690-9AAA-2B864CEF8F9E}" destId="{C3A4EB50-1C9C-4BCC-B303-0D6C48A954E5}" srcOrd="4" destOrd="0" presId="urn:microsoft.com/office/officeart/2005/8/layout/chevron2"/>
    <dgm:cxn modelId="{B98DA5C1-3763-42B8-B08E-68B7077E90C3}" type="presParOf" srcId="{C3A4EB50-1C9C-4BCC-B303-0D6C48A954E5}" destId="{36BFEF64-6FA9-400B-A5AB-CBBD9AC61B4E}" srcOrd="0" destOrd="0" presId="urn:microsoft.com/office/officeart/2005/8/layout/chevron2"/>
    <dgm:cxn modelId="{F51F47BC-B68A-4E55-ABFD-3155E18F1EDE}" type="presParOf" srcId="{C3A4EB50-1C9C-4BCC-B303-0D6C48A954E5}" destId="{8E6A5357-BAF4-4B07-9F9B-5A39E6215E3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512623-11F6-4D2F-BE68-D47990F66803}">
      <dsp:nvSpPr>
        <dsp:cNvPr id="0" name=""/>
        <dsp:cNvSpPr/>
      </dsp:nvSpPr>
      <dsp:spPr>
        <a:xfrm rot="5400000">
          <a:off x="-225271" y="229396"/>
          <a:ext cx="1501807" cy="1051265"/>
        </a:xfrm>
        <a:prstGeom prst="chevron">
          <a:avLst/>
        </a:prstGeom>
        <a:solidFill>
          <a:srgbClr val="FCD8FA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 Brands</a:t>
          </a:r>
          <a:endParaRPr lang="en-US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529758"/>
        <a:ext cx="1051265" cy="450542"/>
      </dsp:txXfrm>
    </dsp:sp>
    <dsp:sp modelId="{4EE62EB8-CDE6-4C1C-8688-ECA03826B906}">
      <dsp:nvSpPr>
        <dsp:cNvPr id="0" name=""/>
        <dsp:cNvSpPr/>
      </dsp:nvSpPr>
      <dsp:spPr>
        <a:xfrm rot="5400000">
          <a:off x="4730497" y="-3675106"/>
          <a:ext cx="976688" cy="83351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L Brands was found in 1963 by Leslie Wexner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Acquired Victoria’s Secret in 1982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051266" y="51803"/>
        <a:ext cx="8287473" cy="881332"/>
      </dsp:txXfrm>
    </dsp:sp>
    <dsp:sp modelId="{F2B5EACA-CAA0-45CE-B83D-E062D4E09309}">
      <dsp:nvSpPr>
        <dsp:cNvPr id="0" name=""/>
        <dsp:cNvSpPr/>
      </dsp:nvSpPr>
      <dsp:spPr>
        <a:xfrm rot="5400000">
          <a:off x="-225271" y="1571315"/>
          <a:ext cx="1501807" cy="1051265"/>
        </a:xfrm>
        <a:prstGeom prst="chevron">
          <a:avLst/>
        </a:prstGeom>
        <a:solidFill>
          <a:srgbClr val="FCD8FA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VS</a:t>
          </a:r>
          <a:endParaRPr lang="en-US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1871677"/>
        <a:ext cx="1051265" cy="450542"/>
      </dsp:txXfrm>
    </dsp:sp>
    <dsp:sp modelId="{2CE43EF9-9AEB-49FD-902D-8C57360CD10C}">
      <dsp:nvSpPr>
        <dsp:cNvPr id="0" name=""/>
        <dsp:cNvSpPr/>
      </dsp:nvSpPr>
      <dsp:spPr>
        <a:xfrm rot="5400000">
          <a:off x="4676938" y="-979264"/>
          <a:ext cx="1043131" cy="83351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Wexner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turned lingerie into a necessity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1995 first fashion show in New York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Top leading lingerie retailer in 80 countries 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030929" y="2717666"/>
        <a:ext cx="8284230" cy="941289"/>
      </dsp:txXfrm>
    </dsp:sp>
    <dsp:sp modelId="{36BFEF64-6FA9-400B-A5AB-CBBD9AC61B4E}">
      <dsp:nvSpPr>
        <dsp:cNvPr id="0" name=""/>
        <dsp:cNvSpPr/>
      </dsp:nvSpPr>
      <dsp:spPr>
        <a:xfrm rot="5400000">
          <a:off x="-225271" y="2879755"/>
          <a:ext cx="1501807" cy="1051265"/>
        </a:xfrm>
        <a:prstGeom prst="chevron">
          <a:avLst/>
        </a:prstGeom>
        <a:solidFill>
          <a:srgbClr val="FCD8FA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VS</a:t>
          </a:r>
          <a:endParaRPr lang="en-US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180117"/>
        <a:ext cx="1051265" cy="450542"/>
      </dsp:txXfrm>
    </dsp:sp>
    <dsp:sp modelId="{8E6A5357-BAF4-4B07-9F9B-5A39E6215E36}">
      <dsp:nvSpPr>
        <dsp:cNvPr id="0" name=""/>
        <dsp:cNvSpPr/>
      </dsp:nvSpPr>
      <dsp:spPr>
        <a:xfrm rot="5400000">
          <a:off x="4693676" y="-2305098"/>
          <a:ext cx="930802" cy="82292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First established in 1977 by Roy Raymond</a:t>
          </a:r>
          <a:endParaRPr lang="en-US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Targeted towards men </a:t>
          </a:r>
          <a:endParaRPr lang="en-US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044472" y="1389544"/>
        <a:ext cx="8183773" cy="8399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E963-A362-4972-80A2-D2E6A04F82EB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69B9-579F-43B6-BDEC-AA9E4C25C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66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E963-A362-4972-80A2-D2E6A04F82EB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69B9-579F-43B6-BDEC-AA9E4C25C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57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E963-A362-4972-80A2-D2E6A04F82EB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69B9-579F-43B6-BDEC-AA9E4C25C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0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E963-A362-4972-80A2-D2E6A04F82EB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69B9-579F-43B6-BDEC-AA9E4C25C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93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E963-A362-4972-80A2-D2E6A04F82EB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69B9-579F-43B6-BDEC-AA9E4C25C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4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E963-A362-4972-80A2-D2E6A04F82EB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69B9-579F-43B6-BDEC-AA9E4C25C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65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E963-A362-4972-80A2-D2E6A04F82EB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69B9-579F-43B6-BDEC-AA9E4C25C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39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E963-A362-4972-80A2-D2E6A04F82EB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69B9-579F-43B6-BDEC-AA9E4C25C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6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E963-A362-4972-80A2-D2E6A04F82EB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69B9-579F-43B6-BDEC-AA9E4C25C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35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E963-A362-4972-80A2-D2E6A04F82EB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69B9-579F-43B6-BDEC-AA9E4C25C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38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E963-A362-4972-80A2-D2E6A04F82EB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69B9-579F-43B6-BDEC-AA9E4C25C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6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E963-A362-4972-80A2-D2E6A04F82EB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569B9-579F-43B6-BDEC-AA9E4C25C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7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diagramQuickStyle" Target="../diagrams/quickStyl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diagramLayout" Target="../diagrams/layout1.xml"/><Relationship Id="rId5" Type="http://schemas.openxmlformats.org/officeDocument/2006/relationships/image" Target="../media/image4.png"/><Relationship Id="rId10" Type="http://schemas.openxmlformats.org/officeDocument/2006/relationships/diagramData" Target="../diagrams/data1.xml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12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comments" Target="../comments/comment1.xml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526" y="4487381"/>
            <a:ext cx="8628846" cy="40547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Kelly Valladares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Image result for victoria's secret stor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337945" cy="74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 result for victoria's secret sto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49" y="0"/>
            <a:ext cx="1399539" cy="742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mage result for victoria's secret sto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0"/>
            <a:ext cx="1403348" cy="746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Image result for victoria's secret stor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988" y="-7184"/>
            <a:ext cx="1464943" cy="753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Related imag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314" y="-21986"/>
            <a:ext cx="1353185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Image result for victoria's secret store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974" y="-18176"/>
            <a:ext cx="1442081" cy="764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Image result for victoria's secret sto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129" y="-7183"/>
            <a:ext cx="1356996" cy="749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Image result for victoria's secret sto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0793" y="-21986"/>
            <a:ext cx="1430653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Image result for victoria's secret store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445" y="-21986"/>
            <a:ext cx="1460555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Image result for victoria's secret stor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5050"/>
            <a:ext cx="1337945" cy="74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Image result for victoria's secret sto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944" y="6115685"/>
            <a:ext cx="1399539" cy="742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Image result for victoria's secret sto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483" y="6115050"/>
            <a:ext cx="1403348" cy="746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Image result for victoria's secret stor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656" y="6115050"/>
            <a:ext cx="1464943" cy="753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Image result for victoria's secret store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905" y="6115050"/>
            <a:ext cx="1442081" cy="75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Image result for victoria's secret sto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055" y="6093699"/>
            <a:ext cx="1356996" cy="7751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Related imag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442" y="6093698"/>
            <a:ext cx="1353185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Image result for victoria's secret sto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9869" y="6093697"/>
            <a:ext cx="1430653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 descr="Image result for victoria's secret store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445" y="6093699"/>
            <a:ext cx="1460555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/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60" t="7307" r="12558" b="7663"/>
          <a:stretch/>
        </p:blipFill>
        <p:spPr bwMode="auto">
          <a:xfrm>
            <a:off x="10785764" y="882569"/>
            <a:ext cx="1351915" cy="13912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Image result for l brands"/>
          <p:cNvPicPr/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11" r="-442" b="18329"/>
          <a:stretch/>
        </p:blipFill>
        <p:spPr bwMode="auto">
          <a:xfrm>
            <a:off x="4765183" y="2581306"/>
            <a:ext cx="2601532" cy="100327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/>
          <p:cNvPicPr/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1617" r="-397" b="9572"/>
          <a:stretch/>
        </p:blipFill>
        <p:spPr bwMode="auto">
          <a:xfrm>
            <a:off x="5112913" y="3541465"/>
            <a:ext cx="1619142" cy="7723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27" name="Straight Connector 26"/>
          <p:cNvCxnSpPr/>
          <p:nvPr/>
        </p:nvCxnSpPr>
        <p:spPr>
          <a:xfrm flipV="1">
            <a:off x="0" y="2485623"/>
            <a:ext cx="12192000" cy="4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0" y="2619979"/>
            <a:ext cx="12192000" cy="4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268310" y="4237386"/>
            <a:ext cx="12192000" cy="4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86945" y="4381723"/>
            <a:ext cx="12192000" cy="4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20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victoria's secret stor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337945" cy="74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 result for victoria's secret sto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49" y="0"/>
            <a:ext cx="1399539" cy="742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mage result for victoria's secret sto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0"/>
            <a:ext cx="1403348" cy="746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Image result for victoria's secret stor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988" y="-7184"/>
            <a:ext cx="1464943" cy="753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Related imag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314" y="-21986"/>
            <a:ext cx="1353185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Image result for victoria's secret store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974" y="-18176"/>
            <a:ext cx="1442081" cy="764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Image result for victoria's secret sto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129" y="-7183"/>
            <a:ext cx="1356996" cy="749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Image result for victoria's secret sto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0793" y="-21986"/>
            <a:ext cx="1430653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Image result for victoria's secret store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445" y="-21986"/>
            <a:ext cx="1460555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Image result for victoria's secret stor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5050"/>
            <a:ext cx="1337945" cy="74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Image result for victoria's secret sto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944" y="6115685"/>
            <a:ext cx="1399539" cy="742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Image result for victoria's secret sto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483" y="6115050"/>
            <a:ext cx="1403348" cy="746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Image result for victoria's secret stor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656" y="6115050"/>
            <a:ext cx="1464943" cy="753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Image result for victoria's secret store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905" y="6115050"/>
            <a:ext cx="1442081" cy="75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Image result for victoria's secret sto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055" y="6093699"/>
            <a:ext cx="1356996" cy="7751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Related imag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442" y="6093698"/>
            <a:ext cx="1353185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Image result for victoria's secret sto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9869" y="6093697"/>
            <a:ext cx="1430653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 descr="Image result for victoria's secret store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445" y="6093699"/>
            <a:ext cx="1460555" cy="764301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Rectangle 24"/>
          <p:cNvSpPr/>
          <p:nvPr/>
        </p:nvSpPr>
        <p:spPr>
          <a:xfrm>
            <a:off x="225424" y="1903281"/>
            <a:ext cx="6096000" cy="3060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History </a:t>
            </a:r>
            <a:endParaRPr lang="en-US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analysis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Omni channel analysis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354912" y="1001854"/>
            <a:ext cx="36560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Table of Contents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72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victoria's secret stor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337945" cy="74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 result for victoria's secret sto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49" y="0"/>
            <a:ext cx="1399539" cy="742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mage result for victoria's secret sto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0"/>
            <a:ext cx="1403348" cy="746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Image result for victoria's secret stor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988" y="-7184"/>
            <a:ext cx="1464943" cy="753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Related imag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314" y="-21986"/>
            <a:ext cx="1353185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Image result for victoria's secret store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974" y="-18176"/>
            <a:ext cx="1442081" cy="764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Image result for victoria's secret sto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129" y="-7183"/>
            <a:ext cx="1356996" cy="749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Image result for victoria's secret sto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0793" y="-21986"/>
            <a:ext cx="1430653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Image result for victoria's secret store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445" y="-21986"/>
            <a:ext cx="1460555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Image result for victoria's secret stor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5050"/>
            <a:ext cx="1337945" cy="74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Image result for victoria's secret sto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944" y="6115685"/>
            <a:ext cx="1399539" cy="742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Image result for victoria's secret sto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483" y="6115050"/>
            <a:ext cx="1403348" cy="746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Image result for victoria's secret stor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656" y="6115050"/>
            <a:ext cx="1464943" cy="753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Image result for victoria's secret store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905" y="6115050"/>
            <a:ext cx="1442081" cy="75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Image result for victoria's secret sto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055" y="6093699"/>
            <a:ext cx="1356996" cy="7751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Related imag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442" y="6093698"/>
            <a:ext cx="1353185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Image result for victoria's secret sto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9869" y="6093697"/>
            <a:ext cx="1430653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 descr="Image result for victoria's secret store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445" y="6093699"/>
            <a:ext cx="1460555" cy="764301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Rectangle 25"/>
          <p:cNvSpPr/>
          <p:nvPr/>
        </p:nvSpPr>
        <p:spPr>
          <a:xfrm>
            <a:off x="5289110" y="996357"/>
            <a:ext cx="17876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History </a:t>
            </a:r>
            <a:endParaRPr lang="en-US" dirty="0"/>
          </a:p>
        </p:txBody>
      </p:sp>
      <p:graphicFrame>
        <p:nvGraphicFramePr>
          <p:cNvPr id="33" name="Diagram 32"/>
          <p:cNvGraphicFramePr/>
          <p:nvPr>
            <p:extLst>
              <p:ext uri="{D42A27DB-BD31-4B8C-83A1-F6EECF244321}">
                <p14:modId xmlns:p14="http://schemas.microsoft.com/office/powerpoint/2010/main" val="4230238567"/>
              </p:ext>
            </p:extLst>
          </p:nvPr>
        </p:nvGraphicFramePr>
        <p:xfrm>
          <a:off x="298496" y="1642688"/>
          <a:ext cx="9386417" cy="4160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15332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victoria's secret stor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337945" cy="74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 result for victoria's secret sto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49" y="0"/>
            <a:ext cx="1399539" cy="742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mage result for victoria's secret sto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0"/>
            <a:ext cx="1403348" cy="746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Image result for victoria's secret stor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988" y="-7184"/>
            <a:ext cx="1464943" cy="753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Related imag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314" y="-21986"/>
            <a:ext cx="1353185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Image result for victoria's secret store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974" y="-18176"/>
            <a:ext cx="1442081" cy="764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Image result for victoria's secret sto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129" y="-7183"/>
            <a:ext cx="1356996" cy="749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Image result for victoria's secret sto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0793" y="-21986"/>
            <a:ext cx="1430653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Image result for victoria's secret store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445" y="-21986"/>
            <a:ext cx="1460555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Image result for victoria's secret stor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5050"/>
            <a:ext cx="1337945" cy="74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Image result for victoria's secret sto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944" y="6115685"/>
            <a:ext cx="1399539" cy="742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Image result for victoria's secret sto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483" y="6115050"/>
            <a:ext cx="1403348" cy="746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Image result for victoria's secret stor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656" y="6115050"/>
            <a:ext cx="1464943" cy="753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Image result for victoria's secret store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905" y="6115050"/>
            <a:ext cx="1442081" cy="75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Image result for victoria's secret sto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055" y="6093699"/>
            <a:ext cx="1356996" cy="7751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Related imag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442" y="6093698"/>
            <a:ext cx="1353185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Image result for victoria's secret sto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9869" y="6093697"/>
            <a:ext cx="1430653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 descr="Image result for victoria's secret store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445" y="6093699"/>
            <a:ext cx="1460555" cy="764301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Rectangle 25"/>
          <p:cNvSpPr/>
          <p:nvPr/>
        </p:nvSpPr>
        <p:spPr>
          <a:xfrm>
            <a:off x="4354912" y="1001854"/>
            <a:ext cx="30789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Target Market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8474299" y="1648185"/>
            <a:ext cx="2884392" cy="3284423"/>
          </a:xfrm>
          <a:prstGeom prst="rect">
            <a:avLst/>
          </a:prstGeom>
          <a:blipFill dpi="0"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7882" y="1893194"/>
            <a:ext cx="665837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 middle class women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  <a:tabLst>
                <a:tab pos="3867150" algn="l"/>
              </a:tabLs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Middle income – makes between 40,500 and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$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122,000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  <a:tabLst>
                <a:tab pos="3867150" algn="l"/>
              </a:tabLs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 the Victoria’s Secret Angel card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  <a:tabLst>
                <a:tab pos="3867150" algn="l"/>
              </a:tabLs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Confident, sexy, sophisticated, fashion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oward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053259" y="4959154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Elsa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05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victoria's secret stor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337945" cy="74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 result for victoria's secret sto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49" y="0"/>
            <a:ext cx="1399539" cy="742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mage result for victoria's secret sto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0"/>
            <a:ext cx="1403348" cy="746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Image result for victoria's secret stor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988" y="-7184"/>
            <a:ext cx="1464943" cy="753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Related imag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314" y="-21986"/>
            <a:ext cx="1353185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Image result for victoria's secret store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974" y="-18176"/>
            <a:ext cx="1442081" cy="764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Image result for victoria's secret sto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129" y="-7183"/>
            <a:ext cx="1356996" cy="749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Image result for victoria's secret sto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0793" y="-21986"/>
            <a:ext cx="1430653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Image result for victoria's secret store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445" y="-21986"/>
            <a:ext cx="1460555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Image result for victoria's secret stor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5050"/>
            <a:ext cx="1337945" cy="74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Image result for victoria's secret sto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944" y="6115685"/>
            <a:ext cx="1399539" cy="742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Image result for victoria's secret sto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483" y="6115050"/>
            <a:ext cx="1403348" cy="746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Image result for victoria's secret stor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656" y="6115050"/>
            <a:ext cx="1464943" cy="753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Image result for victoria's secret store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905" y="6115050"/>
            <a:ext cx="1442081" cy="75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Image result for victoria's secret sto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055" y="6093699"/>
            <a:ext cx="1356996" cy="7751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Related imag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442" y="6093698"/>
            <a:ext cx="1353185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Image result for victoria's secret sto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9869" y="6093697"/>
            <a:ext cx="1430653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 descr="Image result for victoria's secret store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445" y="6093699"/>
            <a:ext cx="1460555" cy="764301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Rectangle 25"/>
          <p:cNvSpPr/>
          <p:nvPr/>
        </p:nvSpPr>
        <p:spPr>
          <a:xfrm>
            <a:off x="4354912" y="1001854"/>
            <a:ext cx="33184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SWOT Analysis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011014" y="1751527"/>
            <a:ext cx="0" cy="423714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2318197" y="3926189"/>
            <a:ext cx="726368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675888" y="1617865"/>
            <a:ext cx="3173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Strengths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Skilled associates through training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 customer base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brand presence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72221" y="1669536"/>
            <a:ext cx="36286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Weaknesses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Limited size selection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attrition rate in workforce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Limited product range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17868" y="3956509"/>
            <a:ext cx="384592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Opening up new markets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due to government agreement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Growing online presence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Related Diversification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226617" y="4036243"/>
            <a:ext cx="501483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Threats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competitive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Currency fluctuations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Changing consumer buying behavior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42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victoria's secret stor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337945" cy="74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 result for victoria's secret sto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49" y="0"/>
            <a:ext cx="1399539" cy="742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mage result for victoria's secret sto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0"/>
            <a:ext cx="1403348" cy="746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Image result for victoria's secret stor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988" y="-7184"/>
            <a:ext cx="1464943" cy="753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Related imag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314" y="-21986"/>
            <a:ext cx="1353185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Image result for victoria's secret store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974" y="-18176"/>
            <a:ext cx="1442081" cy="764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Image result for victoria's secret sto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129" y="-7183"/>
            <a:ext cx="1356996" cy="749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Image result for victoria's secret sto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0793" y="-21986"/>
            <a:ext cx="1430653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Image result for victoria's secret store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445" y="-21986"/>
            <a:ext cx="1460555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Image result for victoria's secret stor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5050"/>
            <a:ext cx="1337945" cy="74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Image result for victoria's secret sto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944" y="6115685"/>
            <a:ext cx="1399539" cy="742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Image result for victoria's secret sto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483" y="6115050"/>
            <a:ext cx="1403348" cy="746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Image result for victoria's secret stor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656" y="6115050"/>
            <a:ext cx="1464943" cy="753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Image result for victoria's secret store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905" y="6115050"/>
            <a:ext cx="1442081" cy="75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Image result for victoria's secret sto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055" y="6093699"/>
            <a:ext cx="1356996" cy="7751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Related imag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442" y="6093698"/>
            <a:ext cx="1353185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Image result for victoria's secret sto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9869" y="6093697"/>
            <a:ext cx="1430653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 descr="Image result for victoria's secret store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445" y="6093699"/>
            <a:ext cx="1460555" cy="764301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Rectangle 25"/>
          <p:cNvSpPr/>
          <p:nvPr/>
        </p:nvSpPr>
        <p:spPr>
          <a:xfrm>
            <a:off x="3584612" y="924581"/>
            <a:ext cx="48528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Omni Channel Analysis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18186" y="1983346"/>
            <a:ext cx="97100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 Marketing                                                             Electronic Retailing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-Direct Mail                                                                       -Website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-Commercials                                                                     -Mobile App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37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victoria's secret stor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337945" cy="74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 result for victoria's secret sto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49" y="0"/>
            <a:ext cx="1399539" cy="742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mage result for victoria's secret sto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0"/>
            <a:ext cx="1403348" cy="746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Image result for victoria's secret stor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988" y="-7184"/>
            <a:ext cx="1464943" cy="753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Related imag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314" y="-21986"/>
            <a:ext cx="1353185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Image result for victoria's secret store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974" y="-18176"/>
            <a:ext cx="1442081" cy="764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Image result for victoria's secret sto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129" y="-7183"/>
            <a:ext cx="1356996" cy="749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Image result for victoria's secret sto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0793" y="-21986"/>
            <a:ext cx="1430653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Image result for victoria's secret store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445" y="-21986"/>
            <a:ext cx="1460555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Image result for victoria's secret stor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5050"/>
            <a:ext cx="1337945" cy="74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Image result for victoria's secret sto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944" y="6115685"/>
            <a:ext cx="1399539" cy="742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Image result for victoria's secret sto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483" y="6115050"/>
            <a:ext cx="1403348" cy="746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Image result for victoria's secret stor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656" y="6115050"/>
            <a:ext cx="1464943" cy="753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Image result for victoria's secret store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905" y="6115050"/>
            <a:ext cx="1442081" cy="75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Image result for victoria's secret sto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055" y="6093699"/>
            <a:ext cx="1356996" cy="7751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Related imag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442" y="6093698"/>
            <a:ext cx="1353185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Image result for victoria's secret sto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9869" y="6093697"/>
            <a:ext cx="1430653" cy="76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 descr="Image result for victoria's secret store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445" y="6093699"/>
            <a:ext cx="1460555" cy="764301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Rectangle 25"/>
          <p:cNvSpPr/>
          <p:nvPr/>
        </p:nvSpPr>
        <p:spPr>
          <a:xfrm>
            <a:off x="4097669" y="911702"/>
            <a:ext cx="38266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Recommendations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43189" y="1867437"/>
            <a:ext cx="99296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more inclusive to their target market to represent company 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Update in technology and remodel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Bring swim line back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money from Henri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Bendel’s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closing to fully support the company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06670" y="5742543"/>
            <a:ext cx="6786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For Business Inquiries please contact KellyValladares@BUSanalyst.com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11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203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valladares</dc:creator>
  <cp:lastModifiedBy>kelly valladares</cp:lastModifiedBy>
  <cp:revision>14</cp:revision>
  <dcterms:created xsi:type="dcterms:W3CDTF">2018-12-12T07:38:04Z</dcterms:created>
  <dcterms:modified xsi:type="dcterms:W3CDTF">2018-12-12T20:50:19Z</dcterms:modified>
</cp:coreProperties>
</file>