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3" r:id="rId3"/>
    <p:sldId id="264" r:id="rId4"/>
    <p:sldId id="265" r:id="rId5"/>
    <p:sldId id="267" r:id="rId6"/>
    <p:sldId id="268" r:id="rId7"/>
    <p:sldId id="257" r:id="rId8"/>
    <p:sldId id="261" r:id="rId9"/>
    <p:sldId id="262" r:id="rId10"/>
    <p:sldId id="269" r:id="rId11"/>
    <p:sldId id="270" r:id="rId12"/>
    <p:sldId id="271" r:id="rId13"/>
    <p:sldId id="272"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66"/>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471" autoAdjust="0"/>
  </p:normalViewPr>
  <p:slideViewPr>
    <p:cSldViewPr>
      <p:cViewPr varScale="1">
        <p:scale>
          <a:sx n="84" d="100"/>
          <a:sy n="84" d="100"/>
        </p:scale>
        <p:origin x="-1554"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FCFEA1-A403-45D1-88FA-5BE05E0FF718}" type="datetimeFigureOut">
              <a:rPr lang="en-US" smtClean="0"/>
              <a:pPr/>
              <a:t>5/6/2013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19BACF-A5E4-4047-BFAD-9AEB3F54FB0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19BACF-A5E4-4047-BFAD-9AEB3F54FB07}"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CA05AA-5530-4B44-9CC8-4B155290B2D2}"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49424-51C0-42DC-8304-028A683A706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A05AA-5530-4B44-9CC8-4B155290B2D2}"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49424-51C0-42DC-8304-028A683A706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A05AA-5530-4B44-9CC8-4B155290B2D2}"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49424-51C0-42DC-8304-028A683A706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CA05AA-5530-4B44-9CC8-4B155290B2D2}"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49424-51C0-42DC-8304-028A683A706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CA05AA-5530-4B44-9CC8-4B155290B2D2}" type="datetimeFigureOut">
              <a:rPr lang="en-US" smtClean="0"/>
              <a:pPr/>
              <a:t>5/6/2013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49424-51C0-42DC-8304-028A683A706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CA05AA-5530-4B44-9CC8-4B155290B2D2}" type="datetimeFigureOut">
              <a:rPr lang="en-US" smtClean="0"/>
              <a:pPr/>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49424-51C0-42DC-8304-028A683A706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CA05AA-5530-4B44-9CC8-4B155290B2D2}" type="datetimeFigureOut">
              <a:rPr lang="en-US" smtClean="0"/>
              <a:pPr/>
              <a:t>5/6/2013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649424-51C0-42DC-8304-028A683A706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CA05AA-5530-4B44-9CC8-4B155290B2D2}" type="datetimeFigureOut">
              <a:rPr lang="en-US" smtClean="0"/>
              <a:pPr/>
              <a:t>5/6/2013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649424-51C0-42DC-8304-028A683A706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A05AA-5530-4B44-9CC8-4B155290B2D2}" type="datetimeFigureOut">
              <a:rPr lang="en-US" smtClean="0"/>
              <a:pPr/>
              <a:t>5/6/2013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649424-51C0-42DC-8304-028A683A706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CA05AA-5530-4B44-9CC8-4B155290B2D2}" type="datetimeFigureOut">
              <a:rPr lang="en-US" smtClean="0"/>
              <a:pPr/>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49424-51C0-42DC-8304-028A683A706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CA05AA-5530-4B44-9CC8-4B155290B2D2}" type="datetimeFigureOut">
              <a:rPr lang="en-US" smtClean="0"/>
              <a:pPr/>
              <a:t>5/6/2013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49424-51C0-42DC-8304-028A683A706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A05AA-5530-4B44-9CC8-4B155290B2D2}" type="datetimeFigureOut">
              <a:rPr lang="en-US" smtClean="0"/>
              <a:pPr/>
              <a:t>5/6/2013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649424-51C0-42DC-8304-028A683A706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www.huffingtonpost.com/2013/02/11/diet-soda-diabetes-risk-type-2-artificially-sweetened-sugar_n_2663247.html" TargetMode="External"/><Relationship Id="rId7" Type="http://schemas.openxmlformats.org/officeDocument/2006/relationships/hyperlink" Target="http://bestmeal.info/food/aspartame.shtml"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http://lostinthebambooforest.blogspot.com/" TargetMode="External"/><Relationship Id="rId5" Type="http://schemas.openxmlformats.org/officeDocument/2006/relationships/hyperlink" Target="http://www.dietcoke.com/" TargetMode="External"/><Relationship Id="rId4" Type="http://schemas.openxmlformats.org/officeDocument/2006/relationships/hyperlink" Target="http://en.wikipedia.org/wiki/Diet_Coke"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http://www.photl.com/images/photos/2010/05/04/0934/wm243692tt.jpg"/>
          <p:cNvPicPr>
            <a:picLocks noChangeAspect="1" noChangeArrowheads="1"/>
          </p:cNvPicPr>
          <p:nvPr/>
        </p:nvPicPr>
        <p:blipFill>
          <a:blip r:embed="rId2" cstate="print"/>
          <a:srcRect/>
          <a:stretch>
            <a:fillRect/>
          </a:stretch>
        </p:blipFill>
        <p:spPr bwMode="auto">
          <a:xfrm>
            <a:off x="-1485897" y="0"/>
            <a:ext cx="10629897" cy="7086600"/>
          </a:xfrm>
          <a:prstGeom prst="rect">
            <a:avLst/>
          </a:prstGeom>
          <a:noFill/>
        </p:spPr>
      </p:pic>
      <p:sp>
        <p:nvSpPr>
          <p:cNvPr id="2" name="Title 1"/>
          <p:cNvSpPr>
            <a:spLocks noGrp="1"/>
          </p:cNvSpPr>
          <p:nvPr>
            <p:ph type="ctrTitle"/>
          </p:nvPr>
        </p:nvSpPr>
        <p:spPr>
          <a:xfrm>
            <a:off x="152400" y="-76200"/>
            <a:ext cx="9296400" cy="2819401"/>
          </a:xfrm>
        </p:spPr>
        <p:txBody>
          <a:bodyPr>
            <a:normAutofit/>
          </a:bodyPr>
          <a:lstStyle/>
          <a:p>
            <a:pPr algn="l"/>
            <a:r>
              <a:rPr lang="en-US" sz="8800" dirty="0" smtClean="0">
                <a:solidFill>
                  <a:schemeClr val="bg1"/>
                </a:solidFill>
                <a:latin typeface="AR DESTINE" pitchFamily="2" charset="0"/>
              </a:rPr>
              <a:t>Diet Soda and Diabetes</a:t>
            </a:r>
            <a:endParaRPr lang="en-US" sz="8800" dirty="0">
              <a:solidFill>
                <a:schemeClr val="bg1"/>
              </a:solidFill>
              <a:latin typeface="AR DESTINE" pitchFamily="2" charset="0"/>
            </a:endParaRPr>
          </a:p>
        </p:txBody>
      </p:sp>
      <p:sp>
        <p:nvSpPr>
          <p:cNvPr id="9" name="TextBox 8"/>
          <p:cNvSpPr txBox="1"/>
          <p:nvPr/>
        </p:nvSpPr>
        <p:spPr>
          <a:xfrm>
            <a:off x="6477000" y="4953000"/>
            <a:ext cx="2667000" cy="1323439"/>
          </a:xfrm>
          <a:prstGeom prst="rect">
            <a:avLst/>
          </a:prstGeom>
          <a:noFill/>
        </p:spPr>
        <p:txBody>
          <a:bodyPr wrap="square" rtlCol="0">
            <a:spAutoFit/>
          </a:bodyPr>
          <a:lstStyle/>
          <a:p>
            <a:r>
              <a:rPr lang="en-US" sz="2000" b="1" dirty="0" err="1" smtClean="0">
                <a:solidFill>
                  <a:schemeClr val="bg1"/>
                </a:solidFill>
                <a:latin typeface="AR DESTINE" pitchFamily="2" charset="0"/>
              </a:rPr>
              <a:t>Jolanta</a:t>
            </a:r>
            <a:r>
              <a:rPr lang="en-US" sz="2000" b="1" dirty="0" smtClean="0">
                <a:solidFill>
                  <a:schemeClr val="bg1"/>
                </a:solidFill>
                <a:latin typeface="AR DESTINE" pitchFamily="2" charset="0"/>
              </a:rPr>
              <a:t> Moscicki</a:t>
            </a:r>
          </a:p>
          <a:p>
            <a:r>
              <a:rPr lang="en-US" sz="2000" b="1" dirty="0" smtClean="0">
                <a:solidFill>
                  <a:schemeClr val="bg1"/>
                </a:solidFill>
                <a:latin typeface="AR DESTINE" pitchFamily="2" charset="0"/>
              </a:rPr>
              <a:t>Karolina </a:t>
            </a:r>
            <a:r>
              <a:rPr lang="en-US" sz="2000" b="1" dirty="0" err="1" smtClean="0">
                <a:solidFill>
                  <a:schemeClr val="bg1"/>
                </a:solidFill>
                <a:latin typeface="AR DESTINE" pitchFamily="2" charset="0"/>
              </a:rPr>
              <a:t>Maksymiuk</a:t>
            </a:r>
            <a:endParaRPr lang="en-US" sz="2000" b="1" dirty="0" smtClean="0">
              <a:solidFill>
                <a:schemeClr val="bg1"/>
              </a:solidFill>
              <a:latin typeface="AR DESTINE" pitchFamily="2" charset="0"/>
            </a:endParaRPr>
          </a:p>
          <a:p>
            <a:r>
              <a:rPr lang="en-US" sz="2000" b="1" dirty="0" smtClean="0">
                <a:solidFill>
                  <a:schemeClr val="bg1"/>
                </a:solidFill>
                <a:latin typeface="AR DESTINE" pitchFamily="2" charset="0"/>
              </a:rPr>
              <a:t>Cathy Chen</a:t>
            </a:r>
          </a:p>
          <a:p>
            <a:r>
              <a:rPr lang="en-US" sz="2000" b="1" dirty="0" smtClean="0">
                <a:solidFill>
                  <a:schemeClr val="bg1"/>
                </a:solidFill>
                <a:latin typeface="AR DESTINE" pitchFamily="2" charset="0"/>
              </a:rPr>
              <a:t>Veronica Garcia</a:t>
            </a:r>
            <a:endParaRPr lang="en-US" sz="2000" b="1" dirty="0">
              <a:solidFill>
                <a:schemeClr val="bg1"/>
              </a:solidFill>
              <a:latin typeface="AR DESTINE"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tatic.flickr.com/2170/2217270556_2c042aeb1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295400" y="762000"/>
            <a:ext cx="5105400" cy="769441"/>
          </a:xfrm>
          <a:prstGeom prst="rect">
            <a:avLst/>
          </a:prstGeom>
          <a:noFill/>
        </p:spPr>
        <p:txBody>
          <a:bodyPr wrap="square" rtlCol="0">
            <a:spAutoFit/>
          </a:bodyPr>
          <a:lstStyle/>
          <a:p>
            <a:r>
              <a:rPr lang="en-US" sz="4400" dirty="0" smtClean="0">
                <a:solidFill>
                  <a:schemeClr val="bg1"/>
                </a:solidFill>
                <a:latin typeface="AR DESTINE"/>
              </a:rPr>
              <a:t>Animal studies </a:t>
            </a:r>
            <a:endParaRPr lang="en-US" sz="4400" dirty="0">
              <a:solidFill>
                <a:schemeClr val="bg1"/>
              </a:solidFill>
              <a:latin typeface="AR DESTINE"/>
            </a:endParaRPr>
          </a:p>
        </p:txBody>
      </p:sp>
      <p:sp>
        <p:nvSpPr>
          <p:cNvPr id="4" name="TextBox 3"/>
          <p:cNvSpPr txBox="1"/>
          <p:nvPr/>
        </p:nvSpPr>
        <p:spPr>
          <a:xfrm>
            <a:off x="1295400" y="1905000"/>
            <a:ext cx="6248400" cy="2246769"/>
          </a:xfrm>
          <a:prstGeom prst="rect">
            <a:avLst/>
          </a:prstGeom>
          <a:noFill/>
          <a:ln>
            <a:noFill/>
          </a:ln>
        </p:spPr>
        <p:txBody>
          <a:bodyPr wrap="square" rtlCol="0">
            <a:spAutoFit/>
          </a:bodyPr>
          <a:lstStyle/>
          <a:p>
            <a:pPr>
              <a:buFont typeface="Arial" pitchFamily="34" charset="0"/>
              <a:buChar char="•"/>
            </a:pPr>
            <a:r>
              <a:rPr lang="en-US" sz="2800" b="1" dirty="0" smtClean="0">
                <a:solidFill>
                  <a:schemeClr val="bg1"/>
                </a:solidFill>
                <a:latin typeface="AR DESTINE"/>
              </a:rPr>
              <a:t>Animal studies showed that artificial sweeteners can cause body weight gain which is itself a risk factor in developing diabetes.</a:t>
            </a:r>
          </a:p>
          <a:p>
            <a:pPr>
              <a:buFont typeface="Arial" pitchFamily="34" charset="0"/>
              <a:buChar char="•"/>
            </a:pPr>
            <a:r>
              <a:rPr lang="en-US" sz="2800" b="1" dirty="0" smtClean="0">
                <a:solidFill>
                  <a:schemeClr val="bg1"/>
                </a:solidFill>
                <a:latin typeface="AR DESTINE"/>
              </a:rPr>
              <a:t>Rats fed with artificial sweetener increased calorie intake, body weight and adiposity.  </a:t>
            </a:r>
            <a:endParaRPr lang="en-US" sz="2800" b="1" dirty="0">
              <a:solidFill>
                <a:schemeClr val="bg1"/>
              </a:solidFill>
              <a:latin typeface="AR DESTINE"/>
            </a:endParaRPr>
          </a:p>
        </p:txBody>
      </p:sp>
      <p:pic>
        <p:nvPicPr>
          <p:cNvPr id="5" name="Picture 10" descr="http://www.lifewithgreens.com/wp-content/uploads/2013/02/aspartame_rat_cancer_experiment.jpg"/>
          <p:cNvPicPr>
            <a:picLocks noChangeAspect="1" noChangeArrowheads="1"/>
          </p:cNvPicPr>
          <p:nvPr/>
        </p:nvPicPr>
        <p:blipFill>
          <a:blip r:embed="rId3" cstate="print"/>
          <a:srcRect/>
          <a:stretch>
            <a:fillRect/>
          </a:stretch>
        </p:blipFill>
        <p:spPr bwMode="auto">
          <a:xfrm>
            <a:off x="2819400" y="4495800"/>
            <a:ext cx="3069315" cy="22098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tatic.flickr.com/2170/2217270556_2c042aeb1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1676400" y="1371600"/>
            <a:ext cx="2863284" cy="769441"/>
          </a:xfrm>
          <a:prstGeom prst="rect">
            <a:avLst/>
          </a:prstGeom>
          <a:noFill/>
        </p:spPr>
        <p:txBody>
          <a:bodyPr wrap="none" rtlCol="0">
            <a:spAutoFit/>
          </a:bodyPr>
          <a:lstStyle/>
          <a:p>
            <a:r>
              <a:rPr lang="en-US" sz="4400" dirty="0" smtClean="0">
                <a:solidFill>
                  <a:schemeClr val="bg1"/>
                </a:solidFill>
                <a:latin typeface="AR DESTINE"/>
              </a:rPr>
              <a:t>French research </a:t>
            </a:r>
            <a:endParaRPr lang="en-US" sz="4400" dirty="0">
              <a:solidFill>
                <a:schemeClr val="bg1"/>
              </a:solidFill>
              <a:latin typeface="AR DESTINE"/>
            </a:endParaRPr>
          </a:p>
        </p:txBody>
      </p:sp>
      <p:sp>
        <p:nvSpPr>
          <p:cNvPr id="4" name="TextBox 3"/>
          <p:cNvSpPr txBox="1"/>
          <p:nvPr/>
        </p:nvSpPr>
        <p:spPr>
          <a:xfrm>
            <a:off x="1143000" y="2438400"/>
            <a:ext cx="5791200" cy="1384995"/>
          </a:xfrm>
          <a:prstGeom prst="rect">
            <a:avLst/>
          </a:prstGeom>
          <a:noFill/>
        </p:spPr>
        <p:txBody>
          <a:bodyPr wrap="square" rtlCol="0">
            <a:spAutoFit/>
          </a:bodyPr>
          <a:lstStyle/>
          <a:p>
            <a:pPr>
              <a:buFont typeface="Arial" pitchFamily="34" charset="0"/>
              <a:buChar char="•"/>
            </a:pPr>
            <a:r>
              <a:rPr lang="en-US" sz="2800" b="1" dirty="0" smtClean="0">
                <a:solidFill>
                  <a:schemeClr val="bg1"/>
                </a:solidFill>
                <a:latin typeface="AR DESTINE"/>
              </a:rPr>
              <a:t> According to French researchers ,drinking  a 12 oz can of diet soda per week can increase risk of Type 2 diabetes by 33%</a:t>
            </a:r>
            <a:endParaRPr lang="en-US" sz="2800" dirty="0">
              <a:solidFill>
                <a:schemeClr val="bg1"/>
              </a:solidFill>
              <a:latin typeface="AR DESTINE"/>
            </a:endParaRPr>
          </a:p>
        </p:txBody>
      </p:sp>
      <p:pic>
        <p:nvPicPr>
          <p:cNvPr id="5" name="Picture 4" descr="coke-vs-diet-coke.jpg"/>
          <p:cNvPicPr/>
          <p:nvPr/>
        </p:nvPicPr>
        <p:blipFill>
          <a:blip r:embed="rId3" cstate="print"/>
          <a:stretch>
            <a:fillRect/>
          </a:stretch>
        </p:blipFill>
        <p:spPr>
          <a:xfrm>
            <a:off x="2819400" y="4038600"/>
            <a:ext cx="3505200" cy="2667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tatic.flickr.com/2170/2217270556_2c042aeb1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685800" y="914400"/>
            <a:ext cx="7101624" cy="1323439"/>
          </a:xfrm>
          <a:prstGeom prst="rect">
            <a:avLst/>
          </a:prstGeom>
          <a:noFill/>
          <a:ln>
            <a:noFill/>
          </a:ln>
        </p:spPr>
        <p:txBody>
          <a:bodyPr wrap="none" rtlCol="0">
            <a:spAutoFit/>
          </a:bodyPr>
          <a:lstStyle/>
          <a:p>
            <a:r>
              <a:rPr lang="en-US" sz="4000" dirty="0" smtClean="0">
                <a:solidFill>
                  <a:srgbClr val="FFFF66"/>
                </a:solidFill>
                <a:latin typeface="AR DESTINE"/>
              </a:rPr>
              <a:t>How can diet drinks make the problem worse </a:t>
            </a:r>
          </a:p>
          <a:p>
            <a:r>
              <a:rPr lang="en-US" sz="4000" dirty="0" smtClean="0">
                <a:solidFill>
                  <a:srgbClr val="FFFF66"/>
                </a:solidFill>
                <a:latin typeface="AR DESTINE"/>
              </a:rPr>
              <a:t>If they are calorie-free?</a:t>
            </a:r>
            <a:endParaRPr lang="en-US" sz="4000" dirty="0">
              <a:solidFill>
                <a:srgbClr val="FFFF66"/>
              </a:solidFill>
              <a:latin typeface="AR DESTINE"/>
            </a:endParaRPr>
          </a:p>
        </p:txBody>
      </p:sp>
      <p:sp>
        <p:nvSpPr>
          <p:cNvPr id="4" name="TextBox 3"/>
          <p:cNvSpPr txBox="1"/>
          <p:nvPr/>
        </p:nvSpPr>
        <p:spPr>
          <a:xfrm>
            <a:off x="533400" y="2438401"/>
            <a:ext cx="6096000" cy="3200399"/>
          </a:xfrm>
          <a:prstGeom prst="rect">
            <a:avLst/>
          </a:prstGeom>
          <a:noFill/>
        </p:spPr>
        <p:txBody>
          <a:bodyPr wrap="square" rtlCol="0">
            <a:spAutoFit/>
          </a:bodyPr>
          <a:lstStyle/>
          <a:p>
            <a:pPr>
              <a:buFont typeface="Arial" pitchFamily="34" charset="0"/>
              <a:buChar char="•"/>
            </a:pPr>
            <a:r>
              <a:rPr lang="en-US" sz="2800" b="1" dirty="0" smtClean="0">
                <a:solidFill>
                  <a:schemeClr val="bg1"/>
                </a:solidFill>
                <a:latin typeface="AR DESTINE"/>
              </a:rPr>
              <a:t>They stimulate appetite for sweet foods at subsequent meals</a:t>
            </a:r>
          </a:p>
          <a:p>
            <a:pPr>
              <a:buFont typeface="Arial" pitchFamily="34" charset="0"/>
              <a:buChar char="•"/>
            </a:pPr>
            <a:endParaRPr lang="en-US" sz="2800" b="1" dirty="0" smtClean="0">
              <a:solidFill>
                <a:schemeClr val="bg1"/>
              </a:solidFill>
              <a:latin typeface="AR DESTINE"/>
            </a:endParaRPr>
          </a:p>
          <a:p>
            <a:pPr>
              <a:buFont typeface="Arial" pitchFamily="34" charset="0"/>
              <a:buChar char="•"/>
            </a:pPr>
            <a:r>
              <a:rPr lang="en-US" sz="2800" b="1" dirty="0" smtClean="0">
                <a:solidFill>
                  <a:schemeClr val="bg1"/>
                </a:solidFill>
                <a:latin typeface="AR DESTINE"/>
              </a:rPr>
              <a:t>Those who choose diet drinks tend to drink twice as many of them as those who choose regular soda</a:t>
            </a:r>
          </a:p>
          <a:p>
            <a:pPr>
              <a:buFont typeface="Arial" pitchFamily="34" charset="0"/>
              <a:buChar char="•"/>
            </a:pPr>
            <a:endParaRPr lang="en-US" sz="2800" b="1" dirty="0" smtClean="0">
              <a:solidFill>
                <a:schemeClr val="bg1"/>
              </a:solidFill>
              <a:latin typeface="AR DESTINE"/>
            </a:endParaRPr>
          </a:p>
          <a:p>
            <a:pPr>
              <a:buFont typeface="Arial" pitchFamily="34" charset="0"/>
              <a:buChar char="•"/>
            </a:pPr>
            <a:r>
              <a:rPr lang="en-US" sz="2800" b="1" dirty="0" smtClean="0">
                <a:solidFill>
                  <a:schemeClr val="bg1"/>
                </a:solidFill>
                <a:latin typeface="AR DESTINE"/>
              </a:rPr>
              <a:t>Aspartame causes a rise in the insulin level </a:t>
            </a:r>
            <a:endParaRPr lang="en-US" sz="2800" b="1" dirty="0">
              <a:solidFill>
                <a:schemeClr val="bg1"/>
              </a:solidFill>
              <a:latin typeface="AR DESTINE"/>
            </a:endParaRPr>
          </a:p>
        </p:txBody>
      </p:sp>
      <p:pic>
        <p:nvPicPr>
          <p:cNvPr id="1026" name="Picture 2" descr="http://blog.copdfoundation.org/wp-content/uploads/2012/09/C-Users-sschlegel-Pictures-Question-Mark-Man.jpg"/>
          <p:cNvPicPr>
            <a:picLocks noChangeAspect="1" noChangeArrowheads="1"/>
          </p:cNvPicPr>
          <p:nvPr/>
        </p:nvPicPr>
        <p:blipFill>
          <a:blip r:embed="rId3" cstate="print"/>
          <a:srcRect/>
          <a:stretch>
            <a:fillRect/>
          </a:stretch>
        </p:blipFill>
        <p:spPr bwMode="auto">
          <a:xfrm>
            <a:off x="6781800" y="4495800"/>
            <a:ext cx="2362200" cy="23622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tatic.flickr.com/2170/2217270556_2c042aeb1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a:off x="1143000" y="990600"/>
            <a:ext cx="2590799" cy="1446550"/>
          </a:xfrm>
          <a:prstGeom prst="rect">
            <a:avLst/>
          </a:prstGeom>
          <a:noFill/>
        </p:spPr>
        <p:txBody>
          <a:bodyPr wrap="square" rtlCol="0">
            <a:spAutoFit/>
          </a:bodyPr>
          <a:lstStyle/>
          <a:p>
            <a:r>
              <a:rPr lang="en-US" sz="4400" dirty="0" smtClean="0">
                <a:solidFill>
                  <a:schemeClr val="bg1"/>
                </a:solidFill>
                <a:latin typeface="AR DESTINE"/>
              </a:rPr>
              <a:t>Conclusion</a:t>
            </a:r>
          </a:p>
          <a:p>
            <a:endParaRPr lang="en-US" sz="4400" dirty="0">
              <a:solidFill>
                <a:schemeClr val="bg1"/>
              </a:solidFill>
              <a:latin typeface="AR DESTINE"/>
            </a:endParaRPr>
          </a:p>
        </p:txBody>
      </p:sp>
      <p:sp>
        <p:nvSpPr>
          <p:cNvPr id="8" name="TextBox 7"/>
          <p:cNvSpPr txBox="1"/>
          <p:nvPr/>
        </p:nvSpPr>
        <p:spPr>
          <a:xfrm>
            <a:off x="1143000" y="2362200"/>
            <a:ext cx="6477000" cy="1384995"/>
          </a:xfrm>
          <a:prstGeom prst="rect">
            <a:avLst/>
          </a:prstGeom>
          <a:noFill/>
        </p:spPr>
        <p:txBody>
          <a:bodyPr wrap="square" rtlCol="0">
            <a:spAutoFit/>
          </a:bodyPr>
          <a:lstStyle/>
          <a:p>
            <a:r>
              <a:rPr lang="en-US" sz="2800" b="1" dirty="0" smtClean="0">
                <a:solidFill>
                  <a:schemeClr val="bg1"/>
                </a:solidFill>
                <a:latin typeface="AR DESTINE"/>
              </a:rPr>
              <a:t>In conclusion, diet soda consumption may result in overconsumption,  increased body weight, metabolic dysfunction and eventual diabetes.</a:t>
            </a:r>
            <a:endParaRPr lang="en-US" sz="2800" b="1" dirty="0">
              <a:solidFill>
                <a:schemeClr val="bg1"/>
              </a:solidFill>
              <a:latin typeface="AR DESTINE"/>
            </a:endParaRPr>
          </a:p>
        </p:txBody>
      </p:sp>
      <p:pic>
        <p:nvPicPr>
          <p:cNvPr id="9" name="Picture 8" descr="no-diet-soda.jpg"/>
          <p:cNvPicPr/>
          <p:nvPr/>
        </p:nvPicPr>
        <p:blipFill>
          <a:blip r:embed="rId3" cstate="print"/>
          <a:stretch>
            <a:fillRect/>
          </a:stretch>
        </p:blipFill>
        <p:spPr>
          <a:xfrm>
            <a:off x="6019800" y="3733800"/>
            <a:ext cx="3124200" cy="31242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tatic.flickr.com/2170/2217270556_2c042aeb1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990600" y="990600"/>
            <a:ext cx="7543800" cy="1815882"/>
          </a:xfrm>
          <a:prstGeom prst="rect">
            <a:avLst/>
          </a:prstGeom>
          <a:noFill/>
        </p:spPr>
        <p:txBody>
          <a:bodyPr wrap="square" rtlCol="0">
            <a:spAutoFit/>
          </a:bodyPr>
          <a:lstStyle/>
          <a:p>
            <a:r>
              <a:rPr lang="en-US" sz="2800" dirty="0" smtClean="0">
                <a:solidFill>
                  <a:schemeClr val="bg1"/>
                </a:solidFill>
                <a:latin typeface="AR DESTINE"/>
              </a:rPr>
              <a:t>References:</a:t>
            </a:r>
          </a:p>
          <a:p>
            <a:endParaRPr lang="en-US" sz="2800" dirty="0" smtClean="0">
              <a:solidFill>
                <a:schemeClr val="bg1"/>
              </a:solidFill>
              <a:latin typeface="AR DESTINE"/>
            </a:endParaRPr>
          </a:p>
          <a:p>
            <a:endParaRPr lang="en-US" sz="2800" dirty="0" smtClean="0">
              <a:solidFill>
                <a:schemeClr val="bg1"/>
              </a:solidFill>
              <a:latin typeface="AR DESTINE"/>
            </a:endParaRPr>
          </a:p>
          <a:p>
            <a:endParaRPr lang="en-US" sz="2800" dirty="0">
              <a:solidFill>
                <a:schemeClr val="bg1"/>
              </a:solidFill>
              <a:latin typeface="AR DESTINE"/>
            </a:endParaRPr>
          </a:p>
        </p:txBody>
      </p:sp>
      <p:sp>
        <p:nvSpPr>
          <p:cNvPr id="6" name="TextBox 5"/>
          <p:cNvSpPr txBox="1"/>
          <p:nvPr/>
        </p:nvSpPr>
        <p:spPr>
          <a:xfrm>
            <a:off x="685800" y="1447800"/>
            <a:ext cx="6477000" cy="4985980"/>
          </a:xfrm>
          <a:prstGeom prst="rect">
            <a:avLst/>
          </a:prstGeom>
          <a:noFill/>
        </p:spPr>
        <p:txBody>
          <a:bodyPr wrap="square" rtlCol="0">
            <a:spAutoFit/>
          </a:bodyPr>
          <a:lstStyle/>
          <a:p>
            <a:r>
              <a:rPr lang="en-US" sz="2000" dirty="0" smtClean="0">
                <a:solidFill>
                  <a:srgbClr val="0000FF"/>
                </a:solidFill>
                <a:latin typeface="AR DESTINE"/>
              </a:rPr>
              <a:t>http://www.diabetes.org/diabetes-basics/diabetes-statistics/</a:t>
            </a:r>
          </a:p>
          <a:p>
            <a:r>
              <a:rPr lang="en-US" sz="2000" dirty="0" smtClean="0">
                <a:solidFill>
                  <a:srgbClr val="0000FF"/>
                </a:solidFill>
                <a:latin typeface="AR DESTINE"/>
                <a:hlinkClick r:id="rId3"/>
              </a:rPr>
              <a:t>http://www.huffingtonpost.com/2013/02/11/diet-soda-diabetes-risk-type-2-artificially-sweetened-sugar_n_2663247.html</a:t>
            </a:r>
            <a:endParaRPr lang="en-US" sz="2000" dirty="0" smtClean="0">
              <a:solidFill>
                <a:srgbClr val="0000FF"/>
              </a:solidFill>
              <a:latin typeface="AR DESTINE"/>
            </a:endParaRPr>
          </a:p>
          <a:p>
            <a:r>
              <a:rPr lang="en-US" sz="2000" dirty="0" smtClean="0">
                <a:solidFill>
                  <a:srgbClr val="0000FF"/>
                </a:solidFill>
                <a:latin typeface="AR DESTINE"/>
                <a:hlinkClick r:id="rId4"/>
              </a:rPr>
              <a:t>http://en.wikipedia.org/wiki/Diet_Coke</a:t>
            </a:r>
            <a:endParaRPr lang="en-US" sz="2000" dirty="0" smtClean="0">
              <a:solidFill>
                <a:srgbClr val="0000FF"/>
              </a:solidFill>
              <a:latin typeface="AR DESTINE"/>
            </a:endParaRPr>
          </a:p>
          <a:p>
            <a:r>
              <a:rPr lang="en-US" sz="2000" dirty="0" smtClean="0">
                <a:solidFill>
                  <a:srgbClr val="0000FF"/>
                </a:solidFill>
                <a:latin typeface="AR DESTINE"/>
                <a:hlinkClick r:id="rId5"/>
              </a:rPr>
              <a:t>http://www.dietcoke.com</a:t>
            </a:r>
            <a:endParaRPr lang="en-US" sz="2000" dirty="0" smtClean="0">
              <a:solidFill>
                <a:srgbClr val="0000FF"/>
              </a:solidFill>
              <a:latin typeface="AR DESTINE"/>
            </a:endParaRPr>
          </a:p>
          <a:p>
            <a:r>
              <a:rPr lang="en-US" sz="2000" dirty="0" smtClean="0">
                <a:solidFill>
                  <a:srgbClr val="0000FF"/>
                </a:solidFill>
                <a:latin typeface="AR DESTINE"/>
                <a:hlinkClick r:id="rId6"/>
              </a:rPr>
              <a:t>http://lostinthebambooforest.blogspot.com</a:t>
            </a:r>
            <a:endParaRPr lang="en-US" sz="2000" dirty="0" smtClean="0">
              <a:solidFill>
                <a:srgbClr val="0000FF"/>
              </a:solidFill>
              <a:latin typeface="AR DESTINE"/>
            </a:endParaRPr>
          </a:p>
          <a:p>
            <a:r>
              <a:rPr lang="en-US" sz="2000" dirty="0" smtClean="0">
                <a:solidFill>
                  <a:srgbClr val="0000FF"/>
                </a:solidFill>
                <a:latin typeface="AR DESTINE"/>
                <a:hlinkClick r:id="rId7"/>
              </a:rPr>
              <a:t>http://bestmeal.info/food/aspartame.shtml</a:t>
            </a:r>
            <a:endParaRPr lang="en-US" sz="2000" dirty="0" smtClean="0">
              <a:solidFill>
                <a:srgbClr val="0000FF"/>
              </a:solidFill>
              <a:latin typeface="AR DESTINE"/>
            </a:endParaRPr>
          </a:p>
          <a:p>
            <a:r>
              <a:rPr lang="en-US" sz="2000" dirty="0" smtClean="0">
                <a:solidFill>
                  <a:srgbClr val="0000FF"/>
                </a:solidFill>
                <a:latin typeface="AR DESTINE"/>
              </a:rPr>
              <a:t>http://shine.yahoo.com/healty-living/study-diet-soda-increases-risk-diabetes-why-still-192600358.html</a:t>
            </a:r>
          </a:p>
          <a:p>
            <a:endParaRPr lang="en-US" sz="2000" dirty="0" smtClean="0">
              <a:solidFill>
                <a:schemeClr val="accent1"/>
              </a:solidFill>
              <a:latin typeface="AR DESTINE"/>
            </a:endParaRPr>
          </a:p>
          <a:p>
            <a:endParaRPr lang="en-US" sz="2000" dirty="0" smtClean="0">
              <a:solidFill>
                <a:schemeClr val="accent1"/>
              </a:solidFill>
              <a:latin typeface="AR DESTINE"/>
            </a:endParaRPr>
          </a:p>
          <a:p>
            <a:endParaRPr lang="en-US" sz="2000" dirty="0" smtClean="0">
              <a:solidFill>
                <a:schemeClr val="accent1"/>
              </a:solidFill>
              <a:latin typeface="AR DESTINE"/>
            </a:endParaRPr>
          </a:p>
          <a:p>
            <a:endParaRPr lang="en-US" sz="2000" dirty="0" smtClean="0">
              <a:solidFill>
                <a:schemeClr val="bg1"/>
              </a:solidFill>
              <a:latin typeface="AR DESTINE"/>
            </a:endParaRPr>
          </a:p>
          <a:p>
            <a:endParaRPr lang="en-US" sz="2000" dirty="0" smtClean="0">
              <a:solidFill>
                <a:schemeClr val="bg1"/>
              </a:solidFill>
              <a:latin typeface="AR DESTINE"/>
            </a:endParaRPr>
          </a:p>
          <a:p>
            <a:endParaRPr lang="en-US" sz="2000" dirty="0" smtClean="0">
              <a:solidFill>
                <a:schemeClr val="bg1"/>
              </a:solidFill>
              <a:latin typeface="AR DESTINE"/>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tatic.flickr.com/2170/2217270556_2c042aeb1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12" name="TextBox 11"/>
          <p:cNvSpPr txBox="1"/>
          <p:nvPr/>
        </p:nvSpPr>
        <p:spPr>
          <a:xfrm>
            <a:off x="457200" y="1905000"/>
            <a:ext cx="6400800" cy="3970318"/>
          </a:xfrm>
          <a:prstGeom prst="rect">
            <a:avLst/>
          </a:prstGeom>
          <a:noFill/>
        </p:spPr>
        <p:txBody>
          <a:bodyPr wrap="square" rtlCol="0">
            <a:spAutoFit/>
          </a:bodyPr>
          <a:lstStyle/>
          <a:p>
            <a:pPr>
              <a:buFont typeface="Arial" pitchFamily="34" charset="0"/>
              <a:buChar char="•"/>
            </a:pPr>
            <a:endParaRPr lang="en-US" sz="3600" b="1" dirty="0" smtClean="0">
              <a:solidFill>
                <a:schemeClr val="bg1"/>
              </a:solidFill>
              <a:latin typeface="AR DESTINE"/>
            </a:endParaRPr>
          </a:p>
          <a:p>
            <a:pPr>
              <a:buFont typeface="Arial" pitchFamily="34" charset="0"/>
              <a:buChar char="•"/>
            </a:pPr>
            <a:r>
              <a:rPr lang="en-US" sz="3600" b="1" dirty="0" smtClean="0">
                <a:solidFill>
                  <a:schemeClr val="bg1"/>
                </a:solidFill>
                <a:latin typeface="AR DESTINE"/>
              </a:rPr>
              <a:t>As Americans become knowledgeable about the effects sugar has in our body , more are consuming diet sweetener beverages. But now studies have shown that both regular sugar and diet drinks increase risk of developing diabetes.</a:t>
            </a:r>
            <a:endParaRPr lang="en-US" sz="3600" b="1" dirty="0">
              <a:solidFill>
                <a:schemeClr val="bg1"/>
              </a:solidFill>
              <a:latin typeface="AR DESTINE"/>
            </a:endParaRPr>
          </a:p>
        </p:txBody>
      </p:sp>
      <p:sp>
        <p:nvSpPr>
          <p:cNvPr id="13" name="TextBox 12"/>
          <p:cNvSpPr txBox="1"/>
          <p:nvPr/>
        </p:nvSpPr>
        <p:spPr>
          <a:xfrm>
            <a:off x="914400" y="838200"/>
            <a:ext cx="2374368" cy="830997"/>
          </a:xfrm>
          <a:prstGeom prst="rect">
            <a:avLst/>
          </a:prstGeom>
          <a:noFill/>
        </p:spPr>
        <p:txBody>
          <a:bodyPr wrap="none" rtlCol="0">
            <a:spAutoFit/>
          </a:bodyPr>
          <a:lstStyle/>
          <a:p>
            <a:r>
              <a:rPr lang="en-US" sz="4800" dirty="0" smtClean="0">
                <a:solidFill>
                  <a:schemeClr val="bg1"/>
                </a:solidFill>
                <a:latin typeface="AR DESTINE"/>
              </a:rPr>
              <a:t>Introduction</a:t>
            </a:r>
            <a:endParaRPr lang="en-US" sz="4800" dirty="0">
              <a:solidFill>
                <a:schemeClr val="bg1"/>
              </a:solidFill>
              <a:latin typeface="AR DESTIN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tatic.flickr.com/2170/2217270556_2c042aeb1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990600" y="609600"/>
            <a:ext cx="4267200" cy="769441"/>
          </a:xfrm>
          <a:prstGeom prst="rect">
            <a:avLst/>
          </a:prstGeom>
          <a:noFill/>
        </p:spPr>
        <p:txBody>
          <a:bodyPr wrap="square" rtlCol="0">
            <a:spAutoFit/>
          </a:bodyPr>
          <a:lstStyle/>
          <a:p>
            <a:r>
              <a:rPr lang="en-US" sz="4400" dirty="0" smtClean="0">
                <a:solidFill>
                  <a:schemeClr val="bg1"/>
                </a:solidFill>
                <a:latin typeface="AR DESTINE"/>
              </a:rPr>
              <a:t>What is Diabetes?</a:t>
            </a:r>
            <a:endParaRPr lang="en-US" sz="4400" dirty="0">
              <a:solidFill>
                <a:schemeClr val="bg1"/>
              </a:solidFill>
              <a:latin typeface="AR DESTINE"/>
            </a:endParaRPr>
          </a:p>
        </p:txBody>
      </p:sp>
      <p:sp>
        <p:nvSpPr>
          <p:cNvPr id="6" name="TextBox 5"/>
          <p:cNvSpPr txBox="1"/>
          <p:nvPr/>
        </p:nvSpPr>
        <p:spPr>
          <a:xfrm>
            <a:off x="685800" y="1600200"/>
            <a:ext cx="4953000" cy="3539430"/>
          </a:xfrm>
          <a:prstGeom prst="rect">
            <a:avLst/>
          </a:prstGeom>
          <a:noFill/>
        </p:spPr>
        <p:txBody>
          <a:bodyPr wrap="square" rtlCol="0">
            <a:spAutoFit/>
          </a:bodyPr>
          <a:lstStyle/>
          <a:p>
            <a:r>
              <a:rPr lang="en-US" sz="2800" b="1" dirty="0" smtClean="0">
                <a:solidFill>
                  <a:schemeClr val="bg1"/>
                </a:solidFill>
                <a:latin typeface="AR DESTINE"/>
              </a:rPr>
              <a:t>Diabetes is a chronic disease in which high blood glucose levels can cause defects in the body’s ability to produce and/or use insulin.</a:t>
            </a:r>
          </a:p>
          <a:p>
            <a:endParaRPr lang="en-US" sz="2800" b="1" dirty="0" smtClean="0">
              <a:solidFill>
                <a:schemeClr val="bg1"/>
              </a:solidFill>
              <a:latin typeface="AR DESTINE"/>
            </a:endParaRPr>
          </a:p>
          <a:p>
            <a:r>
              <a:rPr lang="en-US" sz="2800" b="1" dirty="0" smtClean="0">
                <a:solidFill>
                  <a:schemeClr val="bg1"/>
                </a:solidFill>
                <a:latin typeface="AR DESTINE"/>
              </a:rPr>
              <a:t>It is classified into:</a:t>
            </a:r>
          </a:p>
          <a:p>
            <a:r>
              <a:rPr lang="en-US" sz="2800" b="1" dirty="0" smtClean="0">
                <a:solidFill>
                  <a:schemeClr val="bg1"/>
                </a:solidFill>
                <a:latin typeface="AR DESTINE"/>
              </a:rPr>
              <a:t>Type 1- body does not produce insulin</a:t>
            </a:r>
          </a:p>
          <a:p>
            <a:r>
              <a:rPr lang="en-US" sz="2800" b="1" dirty="0" smtClean="0">
                <a:solidFill>
                  <a:schemeClr val="bg1"/>
                </a:solidFill>
                <a:latin typeface="AR DESTINE"/>
              </a:rPr>
              <a:t>Type 2 (most common) body does not produce enough insulin or cells ignore insulin</a:t>
            </a:r>
            <a:endParaRPr lang="en-US" sz="2800" b="1" dirty="0">
              <a:solidFill>
                <a:schemeClr val="bg1"/>
              </a:solidFill>
              <a:latin typeface="AR DESTINE"/>
            </a:endParaRPr>
          </a:p>
        </p:txBody>
      </p:sp>
      <p:pic>
        <p:nvPicPr>
          <p:cNvPr id="12290" name="Picture 2" descr="C:\Users\Max\Desktop\insulin.jpg"/>
          <p:cNvPicPr>
            <a:picLocks noChangeAspect="1" noChangeArrowheads="1"/>
          </p:cNvPicPr>
          <p:nvPr/>
        </p:nvPicPr>
        <p:blipFill>
          <a:blip r:embed="rId3" cstate="print"/>
          <a:srcRect/>
          <a:stretch>
            <a:fillRect/>
          </a:stretch>
        </p:blipFill>
        <p:spPr bwMode="auto">
          <a:xfrm>
            <a:off x="6019800" y="4195053"/>
            <a:ext cx="2971800" cy="2662947"/>
          </a:xfrm>
          <a:prstGeom prst="rect">
            <a:avLst/>
          </a:prstGeom>
          <a:noFill/>
        </p:spPr>
      </p:pic>
      <p:pic>
        <p:nvPicPr>
          <p:cNvPr id="12291" name="Picture 3" descr="C:\Users\Max\Desktop\DiabetesPost.jpg"/>
          <p:cNvPicPr>
            <a:picLocks noChangeAspect="1" noChangeArrowheads="1"/>
          </p:cNvPicPr>
          <p:nvPr/>
        </p:nvPicPr>
        <p:blipFill>
          <a:blip r:embed="rId4" cstate="print"/>
          <a:srcRect/>
          <a:stretch>
            <a:fillRect/>
          </a:stretch>
        </p:blipFill>
        <p:spPr bwMode="auto">
          <a:xfrm>
            <a:off x="6019800" y="609600"/>
            <a:ext cx="3001818" cy="1981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tatic.flickr.com/2170/2217270556_2c042aeb1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TextBox 2"/>
          <p:cNvSpPr txBox="1"/>
          <p:nvPr/>
        </p:nvSpPr>
        <p:spPr>
          <a:xfrm>
            <a:off x="457200" y="1524000"/>
            <a:ext cx="4953000" cy="4401205"/>
          </a:xfrm>
          <a:prstGeom prst="rect">
            <a:avLst/>
          </a:prstGeom>
          <a:noFill/>
        </p:spPr>
        <p:txBody>
          <a:bodyPr wrap="square" rtlCol="0">
            <a:spAutoFit/>
          </a:bodyPr>
          <a:lstStyle/>
          <a:p>
            <a:pPr>
              <a:buFont typeface="Arial" pitchFamily="34" charset="0"/>
              <a:buChar char="•"/>
            </a:pPr>
            <a:r>
              <a:rPr lang="en-US" sz="2800" b="1" dirty="0" smtClean="0">
                <a:solidFill>
                  <a:schemeClr val="bg1"/>
                </a:solidFill>
                <a:latin typeface="AR DESTINE"/>
              </a:rPr>
              <a:t>According to the ADA there are total of 25.8 million children and adults in the United States with diabetes</a:t>
            </a:r>
          </a:p>
          <a:p>
            <a:pPr>
              <a:buFont typeface="Arial" pitchFamily="34" charset="0"/>
              <a:buChar char="•"/>
            </a:pPr>
            <a:endParaRPr lang="en-US" sz="2800" b="1" dirty="0" smtClean="0">
              <a:solidFill>
                <a:schemeClr val="bg1"/>
              </a:solidFill>
              <a:latin typeface="AR DESTINE"/>
            </a:endParaRPr>
          </a:p>
          <a:p>
            <a:pPr>
              <a:buFont typeface="Arial" pitchFamily="34" charset="0"/>
              <a:buChar char="•"/>
            </a:pPr>
            <a:r>
              <a:rPr lang="en-US" sz="2800" b="1" dirty="0" smtClean="0">
                <a:solidFill>
                  <a:schemeClr val="bg1"/>
                </a:solidFill>
                <a:latin typeface="AR DESTINE"/>
              </a:rPr>
              <a:t> 1.9 million new cases of diabetes are diagnosed in people aged 20 years and older in 2010</a:t>
            </a:r>
          </a:p>
          <a:p>
            <a:pPr>
              <a:buFont typeface="Arial" pitchFamily="34" charset="0"/>
              <a:buChar char="•"/>
            </a:pPr>
            <a:endParaRPr lang="en-US" sz="2800" b="1" dirty="0" smtClean="0">
              <a:solidFill>
                <a:schemeClr val="bg1"/>
              </a:solidFill>
              <a:latin typeface="AR DESTINE"/>
            </a:endParaRPr>
          </a:p>
          <a:p>
            <a:pPr>
              <a:buFont typeface="Arial" pitchFamily="34" charset="0"/>
              <a:buChar char="•"/>
            </a:pPr>
            <a:r>
              <a:rPr lang="en-US" sz="2800" b="1" dirty="0" smtClean="0">
                <a:solidFill>
                  <a:schemeClr val="bg1"/>
                </a:solidFill>
                <a:latin typeface="AR DESTINE"/>
              </a:rPr>
              <a:t> Lastly, diabetes contributed to a total of 231,404 deaths in US each year</a:t>
            </a:r>
            <a:endParaRPr lang="en-US" sz="2800" b="1" dirty="0">
              <a:solidFill>
                <a:schemeClr val="bg1"/>
              </a:solidFill>
              <a:latin typeface="AR DESTINE"/>
            </a:endParaRPr>
          </a:p>
        </p:txBody>
      </p:sp>
      <p:sp>
        <p:nvSpPr>
          <p:cNvPr id="4" name="TextBox 3"/>
          <p:cNvSpPr txBox="1"/>
          <p:nvPr/>
        </p:nvSpPr>
        <p:spPr>
          <a:xfrm>
            <a:off x="762000" y="685800"/>
            <a:ext cx="1566454" cy="769441"/>
          </a:xfrm>
          <a:prstGeom prst="rect">
            <a:avLst/>
          </a:prstGeom>
          <a:noFill/>
        </p:spPr>
        <p:txBody>
          <a:bodyPr wrap="none" rtlCol="0">
            <a:spAutoFit/>
          </a:bodyPr>
          <a:lstStyle/>
          <a:p>
            <a:r>
              <a:rPr lang="en-US" sz="4400" dirty="0" smtClean="0">
                <a:solidFill>
                  <a:schemeClr val="bg1"/>
                </a:solidFill>
                <a:latin typeface="AR DESTINE"/>
              </a:rPr>
              <a:t>Statistics</a:t>
            </a:r>
            <a:endParaRPr lang="en-US" sz="4400" dirty="0">
              <a:solidFill>
                <a:schemeClr val="bg1"/>
              </a:solidFill>
              <a:latin typeface="AR DESTINE"/>
            </a:endParaRPr>
          </a:p>
        </p:txBody>
      </p:sp>
      <p:pic>
        <p:nvPicPr>
          <p:cNvPr id="5" name="Picture 1" descr="C:\Users\Max\Desktop\120311150719-large.jpg"/>
          <p:cNvPicPr>
            <a:picLocks noChangeAspect="1" noChangeArrowheads="1"/>
          </p:cNvPicPr>
          <p:nvPr/>
        </p:nvPicPr>
        <p:blipFill>
          <a:blip r:embed="rId3" cstate="print"/>
          <a:srcRect/>
          <a:stretch>
            <a:fillRect/>
          </a:stretch>
        </p:blipFill>
        <p:spPr bwMode="auto">
          <a:xfrm>
            <a:off x="6400800" y="5022714"/>
            <a:ext cx="2743200" cy="1835285"/>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tatic.flickr.com/2170/2217270556_2c042aeb1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Rectangle 2"/>
          <p:cNvSpPr/>
          <p:nvPr/>
        </p:nvSpPr>
        <p:spPr>
          <a:xfrm>
            <a:off x="152400" y="1905000"/>
            <a:ext cx="6019800" cy="2246769"/>
          </a:xfrm>
          <a:prstGeom prst="rect">
            <a:avLst/>
          </a:prstGeom>
        </p:spPr>
        <p:txBody>
          <a:bodyPr wrap="square">
            <a:spAutoFit/>
          </a:bodyPr>
          <a:lstStyle/>
          <a:p>
            <a:r>
              <a:rPr lang="en-US" sz="2800" b="1" dirty="0">
                <a:solidFill>
                  <a:schemeClr val="bg1"/>
                </a:solidFill>
                <a:latin typeface="AR DESTINE"/>
              </a:rPr>
              <a:t>Diet </a:t>
            </a:r>
            <a:r>
              <a:rPr lang="en-US" sz="2800" b="1" dirty="0" smtClean="0">
                <a:solidFill>
                  <a:schemeClr val="bg1"/>
                </a:solidFill>
                <a:latin typeface="AR DESTINE"/>
              </a:rPr>
              <a:t>coke is </a:t>
            </a:r>
            <a:r>
              <a:rPr lang="en-US" sz="2800" b="1" dirty="0">
                <a:solidFill>
                  <a:schemeClr val="bg1"/>
                </a:solidFill>
                <a:latin typeface="AR DESTINE"/>
              </a:rPr>
              <a:t>produced by </a:t>
            </a:r>
            <a:r>
              <a:rPr lang="en-US" sz="2800" b="1" i="1" u="sng" dirty="0">
                <a:solidFill>
                  <a:schemeClr val="bg1"/>
                </a:solidFill>
                <a:latin typeface="AR DESTINE"/>
              </a:rPr>
              <a:t>The Coca-Cola Company</a:t>
            </a:r>
            <a:r>
              <a:rPr lang="en-US" sz="2800" b="1" dirty="0">
                <a:solidFill>
                  <a:schemeClr val="bg1"/>
                </a:solidFill>
                <a:latin typeface="AR DESTINE"/>
              </a:rPr>
              <a:t> </a:t>
            </a:r>
            <a:r>
              <a:rPr lang="en-US" sz="2800" b="1" dirty="0" smtClean="0">
                <a:solidFill>
                  <a:schemeClr val="bg1"/>
                </a:solidFill>
                <a:latin typeface="AR DESTINE"/>
              </a:rPr>
              <a:t> and was </a:t>
            </a:r>
            <a:r>
              <a:rPr lang="en-US" sz="2800" b="1" dirty="0">
                <a:solidFill>
                  <a:schemeClr val="bg1"/>
                </a:solidFill>
                <a:latin typeface="AR DESTINE"/>
              </a:rPr>
              <a:t>first introduced in the United States on August 9, 1982, as the first new brand since 1886 to use the Coca-Cola trademark.  It became the largest-selling low-calorie soft drink in the United States.  </a:t>
            </a:r>
          </a:p>
        </p:txBody>
      </p:sp>
      <p:sp>
        <p:nvSpPr>
          <p:cNvPr id="4" name="TextBox 3"/>
          <p:cNvSpPr txBox="1"/>
          <p:nvPr/>
        </p:nvSpPr>
        <p:spPr>
          <a:xfrm>
            <a:off x="1066800" y="533400"/>
            <a:ext cx="3124200" cy="769441"/>
          </a:xfrm>
          <a:prstGeom prst="rect">
            <a:avLst/>
          </a:prstGeom>
          <a:noFill/>
        </p:spPr>
        <p:txBody>
          <a:bodyPr wrap="square" rtlCol="0">
            <a:spAutoFit/>
          </a:bodyPr>
          <a:lstStyle/>
          <a:p>
            <a:r>
              <a:rPr lang="en-US" sz="4400" dirty="0" smtClean="0">
                <a:solidFill>
                  <a:srgbClr val="FFFFCC"/>
                </a:solidFill>
                <a:latin typeface="AR DESTINE" pitchFamily="2" charset="0"/>
              </a:rPr>
              <a:t>Diet Coke</a:t>
            </a:r>
            <a:endParaRPr lang="en-US" sz="4400" dirty="0">
              <a:solidFill>
                <a:srgbClr val="FFFFCC"/>
              </a:solidFill>
              <a:latin typeface="AR DESTINE" pitchFamily="2" charset="0"/>
            </a:endParaRPr>
          </a:p>
        </p:txBody>
      </p:sp>
      <p:pic>
        <p:nvPicPr>
          <p:cNvPr id="7" name="Picture 6" descr="4156421_f520.jpg"/>
          <p:cNvPicPr/>
          <p:nvPr/>
        </p:nvPicPr>
        <p:blipFill>
          <a:blip r:embed="rId3" cstate="print"/>
          <a:stretch>
            <a:fillRect/>
          </a:stretch>
        </p:blipFill>
        <p:spPr>
          <a:xfrm>
            <a:off x="4724400" y="4554196"/>
            <a:ext cx="4248150" cy="23038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tatic.flickr.com/2170/2217270556_2c042aeb1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2531" name="Rectangle 3"/>
          <p:cNvSpPr>
            <a:spLocks noChangeArrowheads="1"/>
          </p:cNvSpPr>
          <p:nvPr/>
        </p:nvSpPr>
        <p:spPr bwMode="auto">
          <a:xfrm>
            <a:off x="76200" y="819836"/>
            <a:ext cx="70866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chemeClr val="bg1"/>
                </a:solidFill>
                <a:effectLst/>
                <a:latin typeface="AR DESTINE"/>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altLang="zh-CN" sz="2800" b="1" dirty="0" smtClean="0">
                <a:solidFill>
                  <a:schemeClr val="bg1"/>
                </a:solidFill>
                <a:latin typeface="AR DESTINE"/>
                <a:ea typeface="Times New Roman" pitchFamily="18" charset="0"/>
                <a:cs typeface="Arial" pitchFamily="34" charset="0"/>
              </a:rPr>
              <a:t>    </a:t>
            </a:r>
            <a:r>
              <a:rPr kumimoji="0" lang="en-US" altLang="zh-CN" sz="2800" b="1" i="0" u="none" strike="noStrike" cap="none" normalizeH="0" baseline="0" dirty="0" smtClean="0">
                <a:ln>
                  <a:noFill/>
                </a:ln>
                <a:solidFill>
                  <a:schemeClr val="bg1"/>
                </a:solidFill>
                <a:effectLst/>
                <a:latin typeface="AR DESTINE"/>
                <a:ea typeface="Times New Roman" pitchFamily="18" charset="0"/>
                <a:cs typeface="Arial" pitchFamily="34" charset="0"/>
              </a:rPr>
              <a:t>Diet Coke contains: </a:t>
            </a:r>
            <a:endParaRPr kumimoji="0" lang="en-US" altLang="zh-CN" sz="2800" b="0" i="0" u="none" strike="noStrike" cap="none" normalizeH="0" baseline="0" dirty="0" smtClean="0">
              <a:ln>
                <a:noFill/>
              </a:ln>
              <a:solidFill>
                <a:schemeClr val="bg1"/>
              </a:solidFill>
              <a:effectLst/>
              <a:latin typeface="AR DESTINE"/>
              <a:cs typeface="Arial" pitchFamily="34" charset="0"/>
            </a:endParaRPr>
          </a:p>
        </p:txBody>
      </p:sp>
      <p:sp>
        <p:nvSpPr>
          <p:cNvPr id="13" name="TextBox 12"/>
          <p:cNvSpPr txBox="1"/>
          <p:nvPr/>
        </p:nvSpPr>
        <p:spPr>
          <a:xfrm>
            <a:off x="381000" y="381000"/>
            <a:ext cx="4483920" cy="769441"/>
          </a:xfrm>
          <a:prstGeom prst="rect">
            <a:avLst/>
          </a:prstGeom>
          <a:noFill/>
        </p:spPr>
        <p:txBody>
          <a:bodyPr wrap="none" rtlCol="0">
            <a:spAutoFit/>
          </a:bodyPr>
          <a:lstStyle/>
          <a:p>
            <a:r>
              <a:rPr lang="en-US" sz="4400" dirty="0" smtClean="0">
                <a:solidFill>
                  <a:srgbClr val="FFFFCC"/>
                </a:solidFill>
                <a:latin typeface="AR DESTINE" pitchFamily="2" charset="0"/>
              </a:rPr>
              <a:t>Ingredients  Of Diet Coke</a:t>
            </a:r>
            <a:endParaRPr lang="en-US" sz="4400" dirty="0">
              <a:solidFill>
                <a:srgbClr val="FFFFCC"/>
              </a:solidFill>
              <a:latin typeface="AR DESTINE" pitchFamily="2" charset="0"/>
            </a:endParaRPr>
          </a:p>
        </p:txBody>
      </p:sp>
      <p:sp>
        <p:nvSpPr>
          <p:cNvPr id="22532" name="Rectangle 4"/>
          <p:cNvSpPr>
            <a:spLocks noChangeArrowheads="1"/>
          </p:cNvSpPr>
          <p:nvPr/>
        </p:nvSpPr>
        <p:spPr bwMode="auto">
          <a:xfrm>
            <a:off x="2514600" y="1993173"/>
            <a:ext cx="66294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altLang="zh-CN" sz="2800" b="1" i="0" u="none" strike="noStrike" cap="none" normalizeH="0" baseline="0" dirty="0" smtClean="0">
                <a:ln>
                  <a:noFill/>
                </a:ln>
                <a:solidFill>
                  <a:srgbClr val="FFFFCC"/>
                </a:solidFill>
                <a:effectLst/>
                <a:latin typeface="AR DESTINE"/>
                <a:ea typeface="Times New Roman" pitchFamily="18" charset="0"/>
                <a:cs typeface="Arial" pitchFamily="34" charset="0"/>
              </a:rPr>
              <a:t>Carbonated Water</a:t>
            </a:r>
            <a:endParaRPr kumimoji="0" lang="en-US" altLang="zh-CN" sz="2800" b="0" i="0" u="none" strike="noStrike" cap="none" normalizeH="0" baseline="0" dirty="0" smtClean="0">
              <a:ln>
                <a:noFill/>
              </a:ln>
              <a:solidFill>
                <a:schemeClr val="bg1"/>
              </a:solidFill>
              <a:effectLst/>
              <a:latin typeface="AR DESTINE"/>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altLang="zh-CN" sz="2800" b="1" i="0" u="none" strike="noStrike" cap="none" normalizeH="0" baseline="0" dirty="0" smtClean="0">
                <a:ln>
                  <a:noFill/>
                </a:ln>
                <a:solidFill>
                  <a:srgbClr val="FFFFCC"/>
                </a:solidFill>
                <a:effectLst/>
                <a:latin typeface="AR DESTINE"/>
                <a:ea typeface="Times New Roman" pitchFamily="18" charset="0"/>
                <a:cs typeface="Arial" pitchFamily="34" charset="0"/>
              </a:rPr>
              <a:t>Caramel Color</a:t>
            </a:r>
            <a:endParaRPr kumimoji="0" lang="en-US" altLang="zh-CN" sz="2800" b="0" i="0" u="none" strike="noStrike" cap="none" normalizeH="0" baseline="0" dirty="0" smtClean="0">
              <a:ln>
                <a:noFill/>
              </a:ln>
              <a:solidFill>
                <a:schemeClr val="bg1"/>
              </a:solidFill>
              <a:effectLst/>
              <a:latin typeface="AR DESTINE"/>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altLang="zh-CN" sz="2800" b="1" i="0" u="none" strike="noStrike" cap="none" normalizeH="0" baseline="0" dirty="0" smtClean="0">
                <a:ln>
                  <a:noFill/>
                </a:ln>
                <a:solidFill>
                  <a:srgbClr val="FFFFCC"/>
                </a:solidFill>
                <a:effectLst/>
                <a:latin typeface="AR DESTINE"/>
                <a:ea typeface="Times New Roman" pitchFamily="18" charset="0"/>
                <a:cs typeface="Arial" pitchFamily="34" charset="0"/>
              </a:rPr>
              <a:t>Aspartame</a:t>
            </a:r>
            <a:endParaRPr kumimoji="0" lang="en-US" altLang="zh-CN" sz="2800" b="0" i="0" u="none" strike="noStrike" cap="none" normalizeH="0" baseline="0" dirty="0" smtClean="0">
              <a:ln>
                <a:noFill/>
              </a:ln>
              <a:solidFill>
                <a:schemeClr val="bg1"/>
              </a:solidFill>
              <a:effectLst/>
              <a:latin typeface="AR DESTINE"/>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altLang="zh-CN" sz="2800" b="1" i="0" u="none" strike="noStrike" cap="none" normalizeH="0" baseline="0" dirty="0" smtClean="0">
                <a:ln>
                  <a:noFill/>
                </a:ln>
                <a:solidFill>
                  <a:srgbClr val="FFFFCC"/>
                </a:solidFill>
                <a:effectLst/>
                <a:latin typeface="AR DESTINE"/>
                <a:ea typeface="Times New Roman" pitchFamily="18" charset="0"/>
                <a:cs typeface="Arial" pitchFamily="34" charset="0"/>
              </a:rPr>
              <a:t>Phosphoric Acid</a:t>
            </a:r>
            <a:endParaRPr kumimoji="0" lang="en-US" altLang="zh-CN" sz="2800" b="0" i="0" u="none" strike="noStrike" cap="none" normalizeH="0" baseline="0" dirty="0" smtClean="0">
              <a:ln>
                <a:noFill/>
              </a:ln>
              <a:solidFill>
                <a:schemeClr val="bg1"/>
              </a:solidFill>
              <a:effectLst/>
              <a:latin typeface="AR DESTINE"/>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altLang="zh-CN" sz="2800" b="1" i="0" u="none" strike="noStrike" cap="none" normalizeH="0" baseline="0" dirty="0" smtClean="0">
                <a:ln>
                  <a:noFill/>
                </a:ln>
                <a:solidFill>
                  <a:srgbClr val="FFFFCC"/>
                </a:solidFill>
                <a:effectLst/>
                <a:latin typeface="AR DESTINE"/>
                <a:ea typeface="Times New Roman" pitchFamily="18" charset="0"/>
                <a:cs typeface="Arial" pitchFamily="34" charset="0"/>
              </a:rPr>
              <a:t>Potassium Benzoate</a:t>
            </a:r>
          </a:p>
          <a:p>
            <a:pPr lvl="0" fontAlgn="base">
              <a:spcBef>
                <a:spcPct val="0"/>
              </a:spcBef>
              <a:spcAft>
                <a:spcPct val="0"/>
              </a:spcAft>
              <a:buFont typeface="Arial" pitchFamily="34" charset="0"/>
              <a:buChar char="•"/>
            </a:pPr>
            <a:r>
              <a:rPr lang="en-US" altLang="zh-CN" sz="2800" b="1" dirty="0" smtClean="0">
                <a:solidFill>
                  <a:srgbClr val="FFFFCC"/>
                </a:solidFill>
                <a:latin typeface="AR DESTINE"/>
                <a:ea typeface="Times New Roman" pitchFamily="18" charset="0"/>
                <a:cs typeface="Arial" pitchFamily="34" charset="0"/>
              </a:rPr>
              <a:t>Natural flavors</a:t>
            </a:r>
            <a:endParaRPr lang="en-US" altLang="zh-CN" sz="2800" dirty="0" smtClean="0">
              <a:solidFill>
                <a:schemeClr val="bg1"/>
              </a:solidFill>
              <a:latin typeface="AR DESTINE"/>
              <a:ea typeface="Times New Roman" pitchFamily="18" charset="0"/>
              <a:cs typeface="Arial" pitchFamily="34" charset="0"/>
            </a:endParaRPr>
          </a:p>
          <a:p>
            <a:pPr lvl="0" eaLnBrk="0" fontAlgn="base" hangingPunct="0">
              <a:spcBef>
                <a:spcPct val="0"/>
              </a:spcBef>
              <a:spcAft>
                <a:spcPct val="0"/>
              </a:spcAft>
              <a:buFont typeface="Arial" pitchFamily="34" charset="0"/>
              <a:buChar char="•"/>
            </a:pPr>
            <a:r>
              <a:rPr lang="en-US" altLang="zh-CN" sz="2800" b="1" dirty="0" smtClean="0">
                <a:solidFill>
                  <a:srgbClr val="FFFFCC"/>
                </a:solidFill>
                <a:latin typeface="AR DESTINE"/>
                <a:ea typeface="Times New Roman" pitchFamily="18" charset="0"/>
                <a:cs typeface="Arial" pitchFamily="34" charset="0"/>
              </a:rPr>
              <a:t>Citric acid</a:t>
            </a:r>
            <a:endParaRPr lang="en-US" altLang="zh-CN" sz="2800" dirty="0" smtClean="0">
              <a:solidFill>
                <a:schemeClr val="bg1"/>
              </a:solidFill>
              <a:latin typeface="AR DESTINE"/>
              <a:ea typeface="Times New Roman" pitchFamily="18" charset="0"/>
              <a:cs typeface="Arial" pitchFamily="34" charset="0"/>
            </a:endParaRPr>
          </a:p>
          <a:p>
            <a:pPr lvl="0" eaLnBrk="0" fontAlgn="base" hangingPunct="0">
              <a:spcBef>
                <a:spcPct val="0"/>
              </a:spcBef>
              <a:spcAft>
                <a:spcPct val="0"/>
              </a:spcAft>
              <a:buFont typeface="Arial" pitchFamily="34" charset="0"/>
              <a:buChar char="•"/>
            </a:pPr>
            <a:r>
              <a:rPr lang="en-US" altLang="zh-CN" sz="2800" b="1" dirty="0" smtClean="0">
                <a:solidFill>
                  <a:srgbClr val="FFFFCC"/>
                </a:solidFill>
                <a:latin typeface="AR DESTINE"/>
                <a:ea typeface="Times New Roman" pitchFamily="18" charset="0"/>
                <a:cs typeface="Arial" pitchFamily="34" charset="0"/>
              </a:rPr>
              <a:t>Caffeine</a:t>
            </a:r>
            <a:endParaRPr lang="en-US" altLang="zh-CN" sz="2800" dirty="0" smtClean="0">
              <a:solidFill>
                <a:schemeClr val="bg1"/>
              </a:solidFill>
              <a:latin typeface="AR DESTINE"/>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altLang="zh-CN" sz="2800" b="0" i="0" u="none" strike="noStrike" cap="none" normalizeH="0" baseline="0" dirty="0" smtClean="0">
              <a:ln>
                <a:noFill/>
              </a:ln>
              <a:solidFill>
                <a:schemeClr val="bg1"/>
              </a:solidFill>
              <a:effectLst/>
              <a:latin typeface="AR DESTINE"/>
              <a:cs typeface="Arial" pitchFamily="34" charset="0"/>
            </a:endParaRPr>
          </a:p>
        </p:txBody>
      </p:sp>
      <p:pic>
        <p:nvPicPr>
          <p:cNvPr id="18" name="Picture 17" descr="junk11-214x300.jpg"/>
          <p:cNvPicPr/>
          <p:nvPr/>
        </p:nvPicPr>
        <p:blipFill>
          <a:blip r:embed="rId3" cstate="print"/>
          <a:stretch>
            <a:fillRect/>
          </a:stretch>
        </p:blipFill>
        <p:spPr>
          <a:xfrm>
            <a:off x="6096000" y="4000500"/>
            <a:ext cx="2438400" cy="2857500"/>
          </a:xfrm>
          <a:prstGeom prst="rect">
            <a:avLst/>
          </a:prstGeom>
        </p:spPr>
      </p:pic>
      <p:pic>
        <p:nvPicPr>
          <p:cNvPr id="22535" name="Picture 7" descr="https://encrypted-tbn0.gstatic.com/images?q=tbn:ANd9GcTnKwWxpCAvDcIdIoJTUQJ4nzBG_mF_kyWhq02Ssj0rLxOFVUNu"/>
          <p:cNvPicPr>
            <a:picLocks noChangeAspect="1" noChangeArrowheads="1"/>
          </p:cNvPicPr>
          <p:nvPr/>
        </p:nvPicPr>
        <p:blipFill>
          <a:blip r:embed="rId4" cstate="print"/>
          <a:srcRect/>
          <a:stretch>
            <a:fillRect/>
          </a:stretch>
        </p:blipFill>
        <p:spPr bwMode="auto">
          <a:xfrm rot="16200000">
            <a:off x="-219075" y="2581277"/>
            <a:ext cx="2895602" cy="184785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Picture 6" descr="http://static.flickr.com/2170/2217270556_2c042aeb19.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914400" y="274638"/>
            <a:ext cx="5334000" cy="639762"/>
          </a:xfrm>
        </p:spPr>
        <p:txBody>
          <a:bodyPr>
            <a:normAutofit fontScale="90000"/>
          </a:bodyPr>
          <a:lstStyle/>
          <a:p>
            <a:r>
              <a:rPr lang="en-US" dirty="0" smtClean="0">
                <a:solidFill>
                  <a:srgbClr val="FFFFCC"/>
                </a:solidFill>
                <a:latin typeface="AR DESTINE" pitchFamily="2" charset="0"/>
              </a:rPr>
              <a:t>Artificial sweetener</a:t>
            </a:r>
            <a:r>
              <a:rPr lang="en-US" dirty="0" smtClean="0">
                <a:latin typeface="AR DESTINE" pitchFamily="2" charset="0"/>
              </a:rPr>
              <a:t/>
            </a:r>
            <a:br>
              <a:rPr lang="en-US" dirty="0" smtClean="0">
                <a:latin typeface="AR DESTINE" pitchFamily="2" charset="0"/>
              </a:rPr>
            </a:br>
            <a:endParaRPr lang="en-US" dirty="0">
              <a:latin typeface="AR DESTINE" pitchFamily="2" charset="0"/>
            </a:endParaRPr>
          </a:p>
        </p:txBody>
      </p:sp>
      <p:sp>
        <p:nvSpPr>
          <p:cNvPr id="3" name="Content Placeholder 2"/>
          <p:cNvSpPr>
            <a:spLocks noGrp="1"/>
          </p:cNvSpPr>
          <p:nvPr>
            <p:ph idx="1"/>
          </p:nvPr>
        </p:nvSpPr>
        <p:spPr>
          <a:xfrm>
            <a:off x="304800" y="1295400"/>
            <a:ext cx="8305800" cy="1295400"/>
          </a:xfrm>
        </p:spPr>
        <p:txBody>
          <a:bodyPr>
            <a:normAutofit/>
          </a:bodyPr>
          <a:lstStyle/>
          <a:p>
            <a:r>
              <a:rPr lang="en-US" sz="2000" dirty="0" smtClean="0">
                <a:solidFill>
                  <a:schemeClr val="bg1"/>
                </a:solidFill>
              </a:rPr>
              <a:t>Introduced in the 80’s by Monsanto Corp. and approved by the US FDA.</a:t>
            </a:r>
          </a:p>
          <a:p>
            <a:r>
              <a:rPr lang="en-US" sz="2000" dirty="0" smtClean="0">
                <a:solidFill>
                  <a:schemeClr val="bg1"/>
                </a:solidFill>
              </a:rPr>
              <a:t>Sold commercially under names like NutraSweet, Equal, Spoonful, aspartame can be found in more than 6,000 products, including:</a:t>
            </a:r>
          </a:p>
        </p:txBody>
      </p:sp>
      <p:sp>
        <p:nvSpPr>
          <p:cNvPr id="6" name="TextBox 5"/>
          <p:cNvSpPr txBox="1"/>
          <p:nvPr/>
        </p:nvSpPr>
        <p:spPr>
          <a:xfrm>
            <a:off x="457200" y="609600"/>
            <a:ext cx="2514600" cy="707886"/>
          </a:xfrm>
          <a:prstGeom prst="rect">
            <a:avLst/>
          </a:prstGeom>
          <a:noFill/>
        </p:spPr>
        <p:txBody>
          <a:bodyPr wrap="square" rtlCol="0">
            <a:spAutoFit/>
          </a:bodyPr>
          <a:lstStyle/>
          <a:p>
            <a:r>
              <a:rPr lang="en-US" sz="4000" dirty="0" smtClean="0">
                <a:solidFill>
                  <a:schemeClr val="accent2">
                    <a:lumMod val="20000"/>
                    <a:lumOff val="80000"/>
                  </a:schemeClr>
                </a:solidFill>
              </a:rPr>
              <a:t>Aspartame </a:t>
            </a:r>
            <a:endParaRPr lang="en-US" sz="4000" dirty="0">
              <a:solidFill>
                <a:schemeClr val="accent2">
                  <a:lumMod val="20000"/>
                  <a:lumOff val="80000"/>
                </a:schemeClr>
              </a:solidFill>
            </a:endParaRPr>
          </a:p>
        </p:txBody>
      </p:sp>
      <p:sp>
        <p:nvSpPr>
          <p:cNvPr id="10" name="TextBox 9"/>
          <p:cNvSpPr txBox="1"/>
          <p:nvPr/>
        </p:nvSpPr>
        <p:spPr>
          <a:xfrm>
            <a:off x="3048000" y="914400"/>
            <a:ext cx="4724400" cy="369332"/>
          </a:xfrm>
          <a:prstGeom prst="rect">
            <a:avLst/>
          </a:prstGeom>
          <a:noFill/>
        </p:spPr>
        <p:txBody>
          <a:bodyPr wrap="square" rtlCol="0">
            <a:spAutoFit/>
          </a:bodyPr>
          <a:lstStyle/>
          <a:p>
            <a:r>
              <a:rPr lang="en-US" dirty="0" smtClean="0">
                <a:solidFill>
                  <a:schemeClr val="bg1"/>
                </a:solidFill>
              </a:rPr>
              <a:t>The word’s most popular artificial sweetener.</a:t>
            </a:r>
            <a:endParaRPr lang="en-US" dirty="0">
              <a:solidFill>
                <a:schemeClr val="bg1"/>
              </a:solidFill>
            </a:endParaRPr>
          </a:p>
        </p:txBody>
      </p:sp>
      <p:sp>
        <p:nvSpPr>
          <p:cNvPr id="13" name="TextBox 12"/>
          <p:cNvSpPr txBox="1"/>
          <p:nvPr/>
        </p:nvSpPr>
        <p:spPr>
          <a:xfrm>
            <a:off x="4191000" y="2590800"/>
            <a:ext cx="4953000" cy="2862322"/>
          </a:xfrm>
          <a:prstGeom prst="rect">
            <a:avLst/>
          </a:prstGeom>
          <a:noFill/>
        </p:spPr>
        <p:txBody>
          <a:bodyPr wrap="square" rtlCol="0">
            <a:spAutoFit/>
          </a:bodyPr>
          <a:lstStyle/>
          <a:p>
            <a:r>
              <a:rPr lang="en-US" dirty="0" smtClean="0">
                <a:solidFill>
                  <a:schemeClr val="bg1"/>
                </a:solidFill>
              </a:rPr>
              <a:t>Diet sodas, juice drinks, and flavored waters</a:t>
            </a:r>
            <a:br>
              <a:rPr lang="en-US" dirty="0" smtClean="0">
                <a:solidFill>
                  <a:schemeClr val="bg1"/>
                </a:solidFill>
              </a:rPr>
            </a:br>
            <a:r>
              <a:rPr lang="en-US" dirty="0" smtClean="0">
                <a:solidFill>
                  <a:schemeClr val="bg1"/>
                </a:solidFill>
              </a:rPr>
              <a:t>Chewing gum</a:t>
            </a:r>
            <a:br>
              <a:rPr lang="en-US" dirty="0" smtClean="0">
                <a:solidFill>
                  <a:schemeClr val="bg1"/>
                </a:solidFill>
              </a:rPr>
            </a:br>
            <a:r>
              <a:rPr lang="en-US" dirty="0" smtClean="0">
                <a:solidFill>
                  <a:schemeClr val="bg1"/>
                </a:solidFill>
              </a:rPr>
              <a:t>Table-top sweeteners</a:t>
            </a:r>
            <a:br>
              <a:rPr lang="en-US" dirty="0" smtClean="0">
                <a:solidFill>
                  <a:schemeClr val="bg1"/>
                </a:solidFill>
              </a:rPr>
            </a:br>
            <a:r>
              <a:rPr lang="en-US" dirty="0" smtClean="0">
                <a:solidFill>
                  <a:schemeClr val="bg1"/>
                </a:solidFill>
              </a:rPr>
              <a:t>Diet and diabetic foods</a:t>
            </a:r>
            <a:br>
              <a:rPr lang="en-US" dirty="0" smtClean="0">
                <a:solidFill>
                  <a:schemeClr val="bg1"/>
                </a:solidFill>
              </a:rPr>
            </a:br>
            <a:r>
              <a:rPr lang="en-US" dirty="0" smtClean="0">
                <a:solidFill>
                  <a:schemeClr val="bg1"/>
                </a:solidFill>
              </a:rPr>
              <a:t>Breakfast cereals, such as Fiber One</a:t>
            </a:r>
            <a:br>
              <a:rPr lang="en-US" dirty="0" smtClean="0">
                <a:solidFill>
                  <a:schemeClr val="bg1"/>
                </a:solidFill>
              </a:rPr>
            </a:br>
            <a:r>
              <a:rPr lang="en-US" dirty="0" smtClean="0">
                <a:solidFill>
                  <a:schemeClr val="bg1"/>
                </a:solidFill>
              </a:rPr>
              <a:t>Fiber supplements</a:t>
            </a:r>
            <a:br>
              <a:rPr lang="en-US" dirty="0" smtClean="0">
                <a:solidFill>
                  <a:schemeClr val="bg1"/>
                </a:solidFill>
              </a:rPr>
            </a:br>
            <a:r>
              <a:rPr lang="en-US" dirty="0" smtClean="0">
                <a:solidFill>
                  <a:schemeClr val="bg1"/>
                </a:solidFill>
              </a:rPr>
              <a:t>Jams and Sweets</a:t>
            </a:r>
            <a:br>
              <a:rPr lang="en-US" dirty="0" smtClean="0">
                <a:solidFill>
                  <a:schemeClr val="bg1"/>
                </a:solidFill>
              </a:rPr>
            </a:br>
            <a:r>
              <a:rPr lang="en-US" dirty="0" smtClean="0">
                <a:solidFill>
                  <a:schemeClr val="bg1"/>
                </a:solidFill>
              </a:rPr>
              <a:t>In vitamins, as well as prescription and over the-counter drugs such as </a:t>
            </a:r>
            <a:r>
              <a:rPr lang="en-US" dirty="0" err="1" smtClean="0">
                <a:solidFill>
                  <a:schemeClr val="bg1"/>
                </a:solidFill>
              </a:rPr>
              <a:t>Alka</a:t>
            </a:r>
            <a:r>
              <a:rPr lang="en-US" dirty="0" smtClean="0">
                <a:solidFill>
                  <a:schemeClr val="bg1"/>
                </a:solidFill>
              </a:rPr>
              <a:t> Seltzer Plus, and some Tylenol medications.</a:t>
            </a:r>
            <a:endParaRPr lang="en-US" dirty="0">
              <a:solidFill>
                <a:schemeClr val="bg1"/>
              </a:solidFill>
            </a:endParaRPr>
          </a:p>
        </p:txBody>
      </p:sp>
      <p:pic>
        <p:nvPicPr>
          <p:cNvPr id="14346" name="Picture 10" descr="http://thewatchers.adorraeli.com/wp-content/uploads/2011/11/aspartame-01.jpg"/>
          <p:cNvPicPr>
            <a:picLocks noChangeAspect="1" noChangeArrowheads="1"/>
          </p:cNvPicPr>
          <p:nvPr/>
        </p:nvPicPr>
        <p:blipFill>
          <a:blip r:embed="rId4" cstate="print"/>
          <a:srcRect/>
          <a:stretch>
            <a:fillRect/>
          </a:stretch>
        </p:blipFill>
        <p:spPr bwMode="auto">
          <a:xfrm>
            <a:off x="152400" y="2590801"/>
            <a:ext cx="4038600" cy="2743199"/>
          </a:xfrm>
          <a:prstGeom prst="rect">
            <a:avLst/>
          </a:prstGeom>
          <a:noFill/>
        </p:spPr>
      </p:pic>
      <p:pic>
        <p:nvPicPr>
          <p:cNvPr id="14348" name="Picture 12" descr="http://media.nowpublic.net/images//68/5/685fd30940ca50398d34d1b89f187860.jpg"/>
          <p:cNvPicPr>
            <a:picLocks noChangeAspect="1" noChangeArrowheads="1"/>
          </p:cNvPicPr>
          <p:nvPr/>
        </p:nvPicPr>
        <p:blipFill>
          <a:blip r:embed="rId5" cstate="print"/>
          <a:srcRect/>
          <a:stretch>
            <a:fillRect/>
          </a:stretch>
        </p:blipFill>
        <p:spPr bwMode="auto">
          <a:xfrm>
            <a:off x="609600" y="4495800"/>
            <a:ext cx="3200400" cy="2247901"/>
          </a:xfrm>
          <a:prstGeom prst="rect">
            <a:avLst/>
          </a:prstGeom>
          <a:noFill/>
        </p:spPr>
      </p:pic>
      <p:pic>
        <p:nvPicPr>
          <p:cNvPr id="14350" name="Picture 14" descr="http://www.earnestholistichealth.com/wp-content/uploads/2010/03/splenda.jpg?w=300"/>
          <p:cNvPicPr>
            <a:picLocks noChangeAspect="1" noChangeArrowheads="1"/>
          </p:cNvPicPr>
          <p:nvPr/>
        </p:nvPicPr>
        <p:blipFill>
          <a:blip r:embed="rId6" cstate="print"/>
          <a:srcRect/>
          <a:stretch>
            <a:fillRect/>
          </a:stretch>
        </p:blipFill>
        <p:spPr bwMode="auto">
          <a:xfrm>
            <a:off x="4800600" y="5410200"/>
            <a:ext cx="3962400" cy="130492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static.flickr.com/2170/2217270556_2c042aeb1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 name="Picture 8" descr="http://www.sweetenerbook.com/assets/img/aspartame.png"/>
          <p:cNvPicPr>
            <a:picLocks noChangeAspect="1" noChangeArrowheads="1"/>
          </p:cNvPicPr>
          <p:nvPr/>
        </p:nvPicPr>
        <p:blipFill>
          <a:blip r:embed="rId3" cstate="print"/>
          <a:srcRect/>
          <a:stretch>
            <a:fillRect/>
          </a:stretch>
        </p:blipFill>
        <p:spPr bwMode="auto">
          <a:xfrm>
            <a:off x="4953000" y="3962400"/>
            <a:ext cx="3925020" cy="2133601"/>
          </a:xfrm>
          <a:prstGeom prst="rect">
            <a:avLst/>
          </a:prstGeom>
          <a:noFill/>
        </p:spPr>
      </p:pic>
      <p:sp>
        <p:nvSpPr>
          <p:cNvPr id="5" name="TextBox 4"/>
          <p:cNvSpPr txBox="1"/>
          <p:nvPr/>
        </p:nvSpPr>
        <p:spPr>
          <a:xfrm>
            <a:off x="914400" y="304800"/>
            <a:ext cx="4495800" cy="523220"/>
          </a:xfrm>
          <a:prstGeom prst="rect">
            <a:avLst/>
          </a:prstGeom>
          <a:noFill/>
        </p:spPr>
        <p:txBody>
          <a:bodyPr wrap="square" rtlCol="0">
            <a:spAutoFit/>
          </a:bodyPr>
          <a:lstStyle/>
          <a:p>
            <a:r>
              <a:rPr lang="en-US" sz="2800" dirty="0" smtClean="0">
                <a:solidFill>
                  <a:srgbClr val="FFFFCC"/>
                </a:solidFill>
                <a:latin typeface="AR DESTINE" pitchFamily="2" charset="0"/>
              </a:rPr>
              <a:t>What  is Aspartame?</a:t>
            </a:r>
            <a:endParaRPr lang="en-US" sz="2800" dirty="0">
              <a:solidFill>
                <a:srgbClr val="FFFFCC"/>
              </a:solidFill>
              <a:latin typeface="AR DESTINE" pitchFamily="2" charset="0"/>
            </a:endParaRPr>
          </a:p>
        </p:txBody>
      </p:sp>
      <p:sp>
        <p:nvSpPr>
          <p:cNvPr id="6" name="TextBox 5"/>
          <p:cNvSpPr txBox="1"/>
          <p:nvPr/>
        </p:nvSpPr>
        <p:spPr>
          <a:xfrm>
            <a:off x="228600" y="914401"/>
            <a:ext cx="8610600" cy="1200329"/>
          </a:xfrm>
          <a:prstGeom prst="rect">
            <a:avLst/>
          </a:prstGeom>
          <a:noFill/>
        </p:spPr>
        <p:txBody>
          <a:bodyPr wrap="square" rtlCol="0">
            <a:spAutoFit/>
          </a:bodyPr>
          <a:lstStyle/>
          <a:p>
            <a:r>
              <a:rPr lang="en-US" dirty="0">
                <a:solidFill>
                  <a:schemeClr val="bg1"/>
                </a:solidFill>
              </a:rPr>
              <a:t>The scientific name for aspartame is 1-aspartyl 1 phenylalanine methyl ester. It has three </a:t>
            </a:r>
            <a:r>
              <a:rPr lang="en-US" dirty="0" smtClean="0">
                <a:solidFill>
                  <a:schemeClr val="bg1"/>
                </a:solidFill>
              </a:rPr>
              <a:t>components:</a:t>
            </a:r>
          </a:p>
          <a:p>
            <a:pPr marL="342900" lvl="0" indent="-342900"/>
            <a:endParaRPr lang="en-US" dirty="0">
              <a:solidFill>
                <a:schemeClr val="bg1"/>
              </a:solidFill>
            </a:endParaRPr>
          </a:p>
          <a:p>
            <a:endParaRPr lang="en-US" dirty="0">
              <a:solidFill>
                <a:schemeClr val="bg1"/>
              </a:solidFill>
            </a:endParaRPr>
          </a:p>
        </p:txBody>
      </p:sp>
      <p:sp>
        <p:nvSpPr>
          <p:cNvPr id="8" name="TextBox 7"/>
          <p:cNvSpPr txBox="1"/>
          <p:nvPr/>
        </p:nvSpPr>
        <p:spPr>
          <a:xfrm>
            <a:off x="0" y="1600200"/>
            <a:ext cx="3200400" cy="2308324"/>
          </a:xfrm>
          <a:prstGeom prst="rect">
            <a:avLst/>
          </a:prstGeom>
          <a:noFill/>
        </p:spPr>
        <p:txBody>
          <a:bodyPr wrap="square" rtlCol="0">
            <a:spAutoFit/>
          </a:bodyPr>
          <a:lstStyle/>
          <a:p>
            <a:pPr marL="342900" lvl="0" indent="-342900">
              <a:buAutoNum type="arabicPeriod"/>
            </a:pPr>
            <a:r>
              <a:rPr lang="en-US" sz="1600" dirty="0" smtClean="0">
                <a:solidFill>
                  <a:srgbClr val="FFFFCC"/>
                </a:solidFill>
              </a:rPr>
              <a:t>Phenylalanine (50%) </a:t>
            </a:r>
          </a:p>
          <a:p>
            <a:pPr marL="342900" lvl="0" indent="-342900">
              <a:buAutoNum type="arabicPeriod"/>
            </a:pPr>
            <a:r>
              <a:rPr lang="en-US" sz="1600" dirty="0" smtClean="0">
                <a:solidFill>
                  <a:srgbClr val="FFFFCC"/>
                </a:solidFill>
              </a:rPr>
              <a:t>aspartic acid (40%)</a:t>
            </a:r>
          </a:p>
          <a:p>
            <a:pPr marL="342900" lvl="0" indent="-342900">
              <a:buAutoNum type="arabicPeriod"/>
            </a:pPr>
            <a:endParaRPr lang="en-US" sz="1600" dirty="0">
              <a:solidFill>
                <a:schemeClr val="bg1"/>
              </a:solidFill>
            </a:endParaRPr>
          </a:p>
          <a:p>
            <a:pPr marL="342900" lvl="0" indent="-342900">
              <a:buAutoNum type="arabicPeriod"/>
            </a:pPr>
            <a:endParaRPr lang="en-US" sz="1600" dirty="0" smtClean="0">
              <a:solidFill>
                <a:schemeClr val="bg1"/>
              </a:solidFill>
            </a:endParaRPr>
          </a:p>
          <a:p>
            <a:pPr marL="342900" lvl="0" indent="-342900">
              <a:buAutoNum type="arabicPeriod"/>
            </a:pPr>
            <a:endParaRPr lang="en-US" sz="1600" dirty="0">
              <a:solidFill>
                <a:schemeClr val="bg1"/>
              </a:solidFill>
            </a:endParaRPr>
          </a:p>
          <a:p>
            <a:pPr marL="342900" lvl="0" indent="-342900">
              <a:buAutoNum type="arabicPeriod"/>
            </a:pPr>
            <a:endParaRPr lang="en-US" sz="1600" dirty="0" smtClean="0">
              <a:solidFill>
                <a:schemeClr val="bg1"/>
              </a:solidFill>
            </a:endParaRPr>
          </a:p>
          <a:p>
            <a:pPr marL="342900" lvl="0" indent="-342900">
              <a:buAutoNum type="arabicPeriod"/>
            </a:pPr>
            <a:endParaRPr lang="en-US" sz="1600" dirty="0" smtClean="0">
              <a:solidFill>
                <a:schemeClr val="bg1"/>
              </a:solidFill>
            </a:endParaRPr>
          </a:p>
          <a:p>
            <a:pPr marL="342900" lvl="0" indent="-342900">
              <a:buAutoNum type="arabicPeriod"/>
            </a:pPr>
            <a:r>
              <a:rPr lang="en-US" sz="1600" dirty="0" smtClean="0">
                <a:solidFill>
                  <a:srgbClr val="FFFFCC"/>
                </a:solidFill>
              </a:rPr>
              <a:t> methanol (wood alcohol) 10%</a:t>
            </a:r>
          </a:p>
          <a:p>
            <a:endParaRPr lang="en-US" sz="1600" dirty="0"/>
          </a:p>
        </p:txBody>
      </p:sp>
      <p:sp>
        <p:nvSpPr>
          <p:cNvPr id="16" name="TextBox 15"/>
          <p:cNvSpPr txBox="1"/>
          <p:nvPr/>
        </p:nvSpPr>
        <p:spPr>
          <a:xfrm>
            <a:off x="2133600" y="1600200"/>
            <a:ext cx="6629400" cy="1600438"/>
          </a:xfrm>
          <a:prstGeom prst="rect">
            <a:avLst/>
          </a:prstGeom>
          <a:noFill/>
        </p:spPr>
        <p:txBody>
          <a:bodyPr wrap="square" rtlCol="0">
            <a:spAutoFit/>
          </a:bodyPr>
          <a:lstStyle/>
          <a:p>
            <a:r>
              <a:rPr lang="en-US" sz="1400" dirty="0" smtClean="0">
                <a:solidFill>
                  <a:schemeClr val="bg1"/>
                </a:solidFill>
              </a:rPr>
              <a:t>These two </a:t>
            </a:r>
            <a:r>
              <a:rPr lang="en-US" sz="1400" dirty="0">
                <a:solidFill>
                  <a:schemeClr val="bg1"/>
                </a:solidFill>
              </a:rPr>
              <a:t>amino acids are harmless when consumed as part of natural unprocessed foods. However when they are chemically manipulated and consumed out of the normal ratios to other amino acids, they can cause </a:t>
            </a:r>
            <a:r>
              <a:rPr lang="en-US" sz="1400" dirty="0" smtClean="0">
                <a:solidFill>
                  <a:schemeClr val="bg1"/>
                </a:solidFill>
              </a:rPr>
              <a:t>problems</a:t>
            </a:r>
            <a:r>
              <a:rPr lang="en-US" sz="1400" dirty="0">
                <a:solidFill>
                  <a:schemeClr val="bg1"/>
                </a:solidFill>
              </a:rPr>
              <a:t>  in the physiology of your </a:t>
            </a:r>
            <a:r>
              <a:rPr lang="en-US" sz="1400" dirty="0" smtClean="0">
                <a:solidFill>
                  <a:schemeClr val="bg1"/>
                </a:solidFill>
              </a:rPr>
              <a:t>brain. Our </a:t>
            </a:r>
            <a:r>
              <a:rPr lang="en-US" sz="1400" dirty="0">
                <a:solidFill>
                  <a:schemeClr val="bg1"/>
                </a:solidFill>
              </a:rPr>
              <a:t>body initially breaks down the ester link between the two amino acids </a:t>
            </a:r>
            <a:r>
              <a:rPr lang="en-US" sz="1400" dirty="0" smtClean="0">
                <a:solidFill>
                  <a:schemeClr val="bg1"/>
                </a:solidFill>
              </a:rPr>
              <a:t>to turn them </a:t>
            </a:r>
            <a:r>
              <a:rPr lang="en-US" sz="1400" dirty="0">
                <a:solidFill>
                  <a:schemeClr val="bg1"/>
                </a:solidFill>
              </a:rPr>
              <a:t>into free amino acids. O</a:t>
            </a:r>
            <a:r>
              <a:rPr lang="en-US" sz="1400" dirty="0" smtClean="0">
                <a:solidFill>
                  <a:schemeClr val="bg1"/>
                </a:solidFill>
              </a:rPr>
              <a:t>ur </a:t>
            </a:r>
            <a:r>
              <a:rPr lang="en-US" sz="1400" dirty="0">
                <a:solidFill>
                  <a:schemeClr val="bg1"/>
                </a:solidFill>
              </a:rPr>
              <a:t>body doesn’t recognize phenylalanine and aspartic acid in their free </a:t>
            </a:r>
            <a:r>
              <a:rPr lang="en-US" sz="1400" dirty="0" smtClean="0">
                <a:solidFill>
                  <a:schemeClr val="bg1"/>
                </a:solidFill>
              </a:rPr>
              <a:t>form and this is first step to  </a:t>
            </a:r>
            <a:r>
              <a:rPr lang="en-US" sz="1400" dirty="0">
                <a:solidFill>
                  <a:schemeClr val="bg1"/>
                </a:solidFill>
              </a:rPr>
              <a:t>health </a:t>
            </a:r>
            <a:r>
              <a:rPr lang="en-US" sz="1400" dirty="0" smtClean="0">
                <a:solidFill>
                  <a:schemeClr val="bg1"/>
                </a:solidFill>
              </a:rPr>
              <a:t>problems.</a:t>
            </a:r>
            <a:endParaRPr lang="en-US" sz="1400" dirty="0">
              <a:solidFill>
                <a:schemeClr val="bg1"/>
              </a:solidFill>
            </a:endParaRPr>
          </a:p>
          <a:p>
            <a:endParaRPr lang="en-US" sz="1400" dirty="0">
              <a:solidFill>
                <a:schemeClr val="bg1"/>
              </a:solidFill>
            </a:endParaRPr>
          </a:p>
        </p:txBody>
      </p:sp>
      <p:sp>
        <p:nvSpPr>
          <p:cNvPr id="17" name="TextBox 16"/>
          <p:cNvSpPr txBox="1"/>
          <p:nvPr/>
        </p:nvSpPr>
        <p:spPr>
          <a:xfrm>
            <a:off x="762000" y="3657600"/>
            <a:ext cx="4038600" cy="2893100"/>
          </a:xfrm>
          <a:prstGeom prst="rect">
            <a:avLst/>
          </a:prstGeom>
          <a:noFill/>
        </p:spPr>
        <p:txBody>
          <a:bodyPr wrap="square" rtlCol="0">
            <a:spAutoFit/>
          </a:bodyPr>
          <a:lstStyle/>
          <a:p>
            <a:r>
              <a:rPr lang="en-US" sz="1400" dirty="0" smtClean="0">
                <a:solidFill>
                  <a:schemeClr val="bg1"/>
                </a:solidFill>
                <a:latin typeface="+mj-lt"/>
              </a:rPr>
              <a:t>It is found naturally in some of the foods we eat; however, it is never bound to amino acids in nature, as it is as an ingredient in aspartame. In nature, for example, methanol is bound to pectin. Pectin is a fiber which allows the methanol to pass through your body without being metabolized and converted to formaldehyde , </a:t>
            </a:r>
            <a:r>
              <a:rPr lang="en-US" sz="1400" dirty="0">
                <a:solidFill>
                  <a:schemeClr val="bg1"/>
                </a:solidFill>
                <a:latin typeface="+mj-lt"/>
              </a:rPr>
              <a:t>a </a:t>
            </a:r>
            <a:r>
              <a:rPr lang="en-US" sz="1400" dirty="0" smtClean="0">
                <a:solidFill>
                  <a:schemeClr val="bg1"/>
                </a:solidFill>
                <a:latin typeface="+mj-lt"/>
              </a:rPr>
              <a:t>toxin </a:t>
            </a:r>
            <a:r>
              <a:rPr lang="en-US" sz="1400" dirty="0">
                <a:solidFill>
                  <a:schemeClr val="bg1"/>
                </a:solidFill>
                <a:latin typeface="+mj-lt"/>
              </a:rPr>
              <a:t>which is used </a:t>
            </a:r>
            <a:r>
              <a:rPr lang="en-US" sz="1400" dirty="0" smtClean="0">
                <a:solidFill>
                  <a:schemeClr val="bg1"/>
                </a:solidFill>
                <a:latin typeface="+mj-lt"/>
              </a:rPr>
              <a:t>in paint </a:t>
            </a:r>
            <a:r>
              <a:rPr lang="en-US" sz="1400" dirty="0">
                <a:solidFill>
                  <a:schemeClr val="bg1"/>
                </a:solidFill>
                <a:latin typeface="+mj-lt"/>
              </a:rPr>
              <a:t>remover and embalming </a:t>
            </a:r>
            <a:r>
              <a:rPr lang="en-US" sz="1400" dirty="0" smtClean="0">
                <a:solidFill>
                  <a:schemeClr val="bg1"/>
                </a:solidFill>
                <a:latin typeface="+mj-lt"/>
              </a:rPr>
              <a:t>fluid. It can accumulate </a:t>
            </a:r>
            <a:r>
              <a:rPr lang="en-US" sz="1400" dirty="0">
                <a:solidFill>
                  <a:schemeClr val="bg1"/>
                </a:solidFill>
                <a:latin typeface="+mj-lt"/>
              </a:rPr>
              <a:t>in </a:t>
            </a:r>
            <a:r>
              <a:rPr lang="en-US" sz="1400" dirty="0" smtClean="0">
                <a:solidFill>
                  <a:schemeClr val="bg1"/>
                </a:solidFill>
                <a:latin typeface="+mj-lt"/>
              </a:rPr>
              <a:t>our </a:t>
            </a:r>
            <a:r>
              <a:rPr lang="en-US" sz="1400" dirty="0">
                <a:solidFill>
                  <a:schemeClr val="bg1"/>
                </a:solidFill>
                <a:latin typeface="+mj-lt"/>
              </a:rPr>
              <a:t>cells .</a:t>
            </a:r>
            <a:r>
              <a:rPr lang="en-US" sz="1400" dirty="0" smtClean="0">
                <a:solidFill>
                  <a:schemeClr val="bg1"/>
                </a:solidFill>
                <a:latin typeface="+mj-lt"/>
              </a:rPr>
              <a:t> </a:t>
            </a:r>
            <a:r>
              <a:rPr lang="en-US" sz="1400" dirty="0" smtClean="0">
                <a:solidFill>
                  <a:schemeClr val="bg1"/>
                </a:solidFill>
              </a:rPr>
              <a:t>The formaldehyde binds to  our fat cells and acts as a preservative for body fat and shows up as EXCESS WEIGHT &amp; CELLULITE on your hips, thighs, and abdomen.</a:t>
            </a:r>
            <a:endParaRPr lang="en-US" sz="1400" dirty="0">
              <a:solidFill>
                <a:schemeClr val="bg1"/>
              </a:solidFill>
            </a:endParaRPr>
          </a:p>
          <a:p>
            <a:endParaRPr lang="en-US" sz="1400" dirty="0">
              <a:solidFill>
                <a:schemeClr val="bg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static.flickr.com/2170/2217270556_2c042aeb1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1507" name="Rectangle 3"/>
          <p:cNvSpPr>
            <a:spLocks noChangeArrowheads="1"/>
          </p:cNvSpPr>
          <p:nvPr/>
        </p:nvSpPr>
        <p:spPr bwMode="auto">
          <a:xfrm>
            <a:off x="0" y="0"/>
            <a:ext cx="6170279" cy="126188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a:solidFill>
                  <a:schemeClr val="bg1"/>
                </a:solidFill>
                <a:latin typeface="Calibri" pitchFamily="34" charset="0"/>
                <a:ea typeface="Times New Roman" pitchFamily="18" charset="0"/>
                <a:cs typeface="Times New Roman" pitchFamily="18" charset="0"/>
              </a:rPr>
              <a:t> </a:t>
            </a:r>
            <a:r>
              <a:rPr lang="en-US" sz="2000" b="1" dirty="0" smtClean="0">
                <a:solidFill>
                  <a:schemeClr val="bg1"/>
                </a:solidFill>
                <a:latin typeface="Calibri" pitchFamily="34" charset="0"/>
                <a:ea typeface="Times New Roman" pitchFamily="18" charset="0"/>
                <a:cs typeface="Times New Roman" pitchFamily="18" charset="0"/>
              </a:rPr>
              <a:t>    </a:t>
            </a:r>
            <a:r>
              <a:rPr kumimoji="0" lang="en-US" sz="2800" b="1" i="0" u="none" strike="noStrike" cap="none" normalizeH="0" baseline="0" dirty="0" smtClean="0">
                <a:ln>
                  <a:noFill/>
                </a:ln>
                <a:solidFill>
                  <a:srgbClr val="FFFFCC"/>
                </a:solidFill>
                <a:effectLst/>
                <a:latin typeface="AR DESTINE" pitchFamily="2" charset="0"/>
                <a:ea typeface="Times New Roman" pitchFamily="18" charset="0"/>
                <a:cs typeface="Times New Roman" pitchFamily="18" charset="0"/>
              </a:rPr>
              <a:t>Adverse Reactions to Aspartame</a:t>
            </a:r>
            <a:endParaRPr kumimoji="0" lang="en-US" sz="2800" b="0" i="0" u="none" strike="noStrike" cap="none" normalizeH="0" baseline="0" dirty="0" smtClean="0">
              <a:ln>
                <a:noFill/>
              </a:ln>
              <a:solidFill>
                <a:srgbClr val="FFFFCC"/>
              </a:solidFill>
              <a:effectLst/>
              <a:latin typeface="AR DESTINE" pitchFamily="2"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AR DESTINE" pitchFamily="2" charset="0"/>
                <a:ea typeface="Times New Roman" pitchFamily="18" charset="0"/>
                <a:cs typeface="Times New Roman" pitchFamily="18" charset="0"/>
              </a:rPr>
              <a:t> </a:t>
            </a:r>
            <a:endParaRPr kumimoji="0" lang="en-US" sz="2800" b="0" i="0" u="none" strike="noStrike" cap="none" normalizeH="0" baseline="0" dirty="0" smtClean="0">
              <a:ln>
                <a:noFill/>
              </a:ln>
              <a:solidFill>
                <a:schemeClr val="bg1"/>
              </a:solidFill>
              <a:effectLst/>
              <a:latin typeface="AR DESTINE" pitchFamily="2" charset="0"/>
              <a:cs typeface="Arial" pitchFamily="34" charset="0"/>
            </a:endParaRPr>
          </a:p>
        </p:txBody>
      </p:sp>
      <p:sp>
        <p:nvSpPr>
          <p:cNvPr id="9" name="TextBox 8"/>
          <p:cNvSpPr txBox="1"/>
          <p:nvPr/>
        </p:nvSpPr>
        <p:spPr>
          <a:xfrm>
            <a:off x="762000" y="838200"/>
            <a:ext cx="6019800" cy="646331"/>
          </a:xfrm>
          <a:prstGeom prst="rect">
            <a:avLst/>
          </a:prstGeom>
          <a:noFill/>
        </p:spPr>
        <p:txBody>
          <a:bodyPr wrap="square" rtlCol="0">
            <a:spAutoFit/>
          </a:bodyPr>
          <a:lstStyle/>
          <a:p>
            <a:r>
              <a:rPr lang="en-US" sz="1600" dirty="0" smtClean="0">
                <a:solidFill>
                  <a:schemeClr val="bg1"/>
                </a:solidFill>
              </a:rPr>
              <a:t>There</a:t>
            </a:r>
            <a:r>
              <a:rPr lang="en-US" dirty="0" smtClean="0">
                <a:solidFill>
                  <a:schemeClr val="bg1"/>
                </a:solidFill>
              </a:rPr>
              <a:t> </a:t>
            </a:r>
            <a:r>
              <a:rPr lang="en-US" dirty="0">
                <a:solidFill>
                  <a:schemeClr val="bg1"/>
                </a:solidFill>
              </a:rPr>
              <a:t>are over 900 published studies on the health hazards of aspartame.</a:t>
            </a:r>
          </a:p>
        </p:txBody>
      </p:sp>
      <p:sp>
        <p:nvSpPr>
          <p:cNvPr id="16" name="TextBox 15"/>
          <p:cNvSpPr txBox="1"/>
          <p:nvPr/>
        </p:nvSpPr>
        <p:spPr>
          <a:xfrm>
            <a:off x="381000" y="1524001"/>
            <a:ext cx="5029200" cy="5201424"/>
          </a:xfrm>
          <a:prstGeom prst="rect">
            <a:avLst/>
          </a:prstGeom>
          <a:noFill/>
        </p:spPr>
        <p:txBody>
          <a:bodyPr wrap="square" rtlCol="0">
            <a:spAutoFit/>
          </a:bodyPr>
          <a:lstStyle/>
          <a:p>
            <a:pPr>
              <a:buFont typeface="Arial" pitchFamily="34" charset="0"/>
              <a:buChar char="•"/>
            </a:pPr>
            <a:r>
              <a:rPr lang="en-US" b="1" dirty="0" smtClean="0">
                <a:solidFill>
                  <a:srgbClr val="FFFFCC"/>
                </a:solidFill>
              </a:rPr>
              <a:t>Migraine Headaches</a:t>
            </a:r>
          </a:p>
          <a:p>
            <a:pPr>
              <a:buFont typeface="Arial" pitchFamily="34" charset="0"/>
              <a:buChar char="•"/>
            </a:pPr>
            <a:r>
              <a:rPr lang="en-US" b="1" dirty="0" smtClean="0">
                <a:solidFill>
                  <a:srgbClr val="FFFFCC"/>
                </a:solidFill>
              </a:rPr>
              <a:t>Seizures </a:t>
            </a:r>
            <a:r>
              <a:rPr lang="en-US" sz="1400" b="1" dirty="0" smtClean="0">
                <a:solidFill>
                  <a:schemeClr val="bg1"/>
                </a:solidFill>
              </a:rPr>
              <a:t>- </a:t>
            </a:r>
            <a:r>
              <a:rPr lang="en-US" sz="1400" dirty="0">
                <a:solidFill>
                  <a:schemeClr val="bg1"/>
                </a:solidFill>
              </a:rPr>
              <a:t>In 1992, the United States Air Force issued a warning to pilots to avoid products containing aspartame because it has been linked to seizures ,</a:t>
            </a:r>
            <a:r>
              <a:rPr lang="en-US" sz="1400" dirty="0" smtClean="0">
                <a:solidFill>
                  <a:schemeClr val="bg1"/>
                </a:solidFill>
              </a:rPr>
              <a:t> </a:t>
            </a:r>
            <a:r>
              <a:rPr lang="en-US" sz="1400" dirty="0">
                <a:solidFill>
                  <a:schemeClr val="bg1"/>
                </a:solidFill>
              </a:rPr>
              <a:t>dizziness, sudden memory loss and gradual loss of vision. </a:t>
            </a:r>
          </a:p>
          <a:p>
            <a:pPr>
              <a:buFont typeface="Arial" pitchFamily="34" charset="0"/>
              <a:buChar char="•"/>
            </a:pPr>
            <a:endParaRPr lang="en-US" sz="1400" dirty="0" smtClean="0">
              <a:solidFill>
                <a:srgbClr val="FFFFCC"/>
              </a:solidFill>
            </a:endParaRPr>
          </a:p>
          <a:p>
            <a:pPr>
              <a:buFont typeface="Arial" pitchFamily="34" charset="0"/>
              <a:buChar char="•"/>
            </a:pPr>
            <a:r>
              <a:rPr lang="en-US" b="1" dirty="0" smtClean="0">
                <a:solidFill>
                  <a:srgbClr val="FFFFCC"/>
                </a:solidFill>
              </a:rPr>
              <a:t>Depression</a:t>
            </a:r>
          </a:p>
          <a:p>
            <a:pPr>
              <a:buFont typeface="Arial" pitchFamily="34" charset="0"/>
              <a:buChar char="•"/>
            </a:pPr>
            <a:r>
              <a:rPr lang="en-US" b="1" dirty="0" smtClean="0">
                <a:solidFill>
                  <a:srgbClr val="FFFFCC"/>
                </a:solidFill>
              </a:rPr>
              <a:t>Visual </a:t>
            </a:r>
            <a:r>
              <a:rPr lang="en-US" b="1" dirty="0" smtClean="0">
                <a:solidFill>
                  <a:srgbClr val="FFFFCC"/>
                </a:solidFill>
              </a:rPr>
              <a:t>Changes- </a:t>
            </a:r>
            <a:r>
              <a:rPr lang="en-US" sz="1400" dirty="0">
                <a:solidFill>
                  <a:schemeClr val="bg1"/>
                </a:solidFill>
              </a:rPr>
              <a:t>Formaldehyde is known to cause retinal damage, and methanol poisoning can lead to changes in your vision and </a:t>
            </a:r>
            <a:r>
              <a:rPr lang="en-US" sz="1400" dirty="0" smtClean="0">
                <a:solidFill>
                  <a:schemeClr val="bg1"/>
                </a:solidFill>
              </a:rPr>
              <a:t> </a:t>
            </a:r>
            <a:r>
              <a:rPr lang="en-US" sz="1400" dirty="0">
                <a:solidFill>
                  <a:schemeClr val="bg1"/>
                </a:solidFill>
              </a:rPr>
              <a:t>blindness.</a:t>
            </a:r>
            <a:endParaRPr lang="en-US" sz="1400" b="1" dirty="0" smtClean="0">
              <a:solidFill>
                <a:schemeClr val="bg1"/>
              </a:solidFill>
            </a:endParaRPr>
          </a:p>
          <a:p>
            <a:pPr>
              <a:buFont typeface="Arial" pitchFamily="34" charset="0"/>
              <a:buChar char="•"/>
            </a:pPr>
            <a:endParaRPr lang="en-US" b="1" dirty="0" smtClean="0">
              <a:solidFill>
                <a:srgbClr val="FFFFCC"/>
              </a:solidFill>
            </a:endParaRPr>
          </a:p>
          <a:p>
            <a:pPr>
              <a:buFont typeface="Arial" pitchFamily="34" charset="0"/>
              <a:buChar char="•"/>
            </a:pPr>
            <a:r>
              <a:rPr lang="en-US" b="1" dirty="0" smtClean="0">
                <a:solidFill>
                  <a:srgbClr val="FFFFCC"/>
                </a:solidFill>
              </a:rPr>
              <a:t>Brain </a:t>
            </a:r>
            <a:r>
              <a:rPr lang="en-US" b="1" dirty="0" smtClean="0">
                <a:solidFill>
                  <a:srgbClr val="FFFFCC"/>
                </a:solidFill>
              </a:rPr>
              <a:t>Cancer</a:t>
            </a:r>
          </a:p>
          <a:p>
            <a:pPr>
              <a:buFont typeface="Arial" pitchFamily="34" charset="0"/>
              <a:buChar char="•"/>
            </a:pPr>
            <a:endParaRPr lang="en-US" dirty="0">
              <a:solidFill>
                <a:schemeClr val="bg1"/>
              </a:solidFill>
            </a:endParaRPr>
          </a:p>
          <a:p>
            <a:pPr>
              <a:buFont typeface="Arial" pitchFamily="34" charset="0"/>
              <a:buChar char="•"/>
            </a:pPr>
            <a:endParaRPr lang="en-US" dirty="0"/>
          </a:p>
          <a:p>
            <a:pPr>
              <a:buFont typeface="Arial" pitchFamily="34" charset="0"/>
              <a:buChar char="•"/>
            </a:pPr>
            <a:endParaRPr lang="en-US" dirty="0">
              <a:solidFill>
                <a:schemeClr val="bg1"/>
              </a:solidFill>
            </a:endParaRPr>
          </a:p>
          <a:p>
            <a:pPr>
              <a:buFont typeface="Arial" pitchFamily="34" charset="0"/>
              <a:buChar char="•"/>
            </a:pPr>
            <a:endParaRPr lang="en-US" sz="1400" dirty="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p>
        </p:txBody>
      </p:sp>
      <p:sp>
        <p:nvSpPr>
          <p:cNvPr id="21512" name="Rectangle 8"/>
          <p:cNvSpPr>
            <a:spLocks noChangeArrowheads="1"/>
          </p:cNvSpPr>
          <p:nvPr/>
        </p:nvSpPr>
        <p:spPr bwMode="auto">
          <a:xfrm>
            <a:off x="22860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Seizures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518" name="Picture 14" descr="http://bestmeal.info/images/toons/aspartame-kids.jpg"/>
          <p:cNvPicPr>
            <a:picLocks noChangeAspect="1" noChangeArrowheads="1"/>
          </p:cNvPicPr>
          <p:nvPr/>
        </p:nvPicPr>
        <p:blipFill>
          <a:blip r:embed="rId3" cstate="print"/>
          <a:srcRect/>
          <a:stretch>
            <a:fillRect/>
          </a:stretch>
        </p:blipFill>
        <p:spPr bwMode="auto">
          <a:xfrm>
            <a:off x="5334000" y="1143000"/>
            <a:ext cx="3810000" cy="3429000"/>
          </a:xfrm>
          <a:prstGeom prst="rect">
            <a:avLst/>
          </a:prstGeom>
          <a:noFill/>
        </p:spPr>
      </p:pic>
      <p:sp>
        <p:nvSpPr>
          <p:cNvPr id="22" name="TextBox 21"/>
          <p:cNvSpPr txBox="1"/>
          <p:nvPr/>
        </p:nvSpPr>
        <p:spPr>
          <a:xfrm>
            <a:off x="381000" y="4572000"/>
            <a:ext cx="5943600" cy="2092881"/>
          </a:xfrm>
          <a:prstGeom prst="rect">
            <a:avLst/>
          </a:prstGeom>
          <a:noFill/>
        </p:spPr>
        <p:txBody>
          <a:bodyPr wrap="square" rtlCol="0">
            <a:spAutoFit/>
          </a:bodyPr>
          <a:lstStyle/>
          <a:p>
            <a:pPr>
              <a:buFont typeface="Arial" pitchFamily="34" charset="0"/>
              <a:buChar char="•"/>
            </a:pPr>
            <a:r>
              <a:rPr lang="en-US" b="1" dirty="0" smtClean="0">
                <a:solidFill>
                  <a:srgbClr val="FFFFCC"/>
                </a:solidFill>
              </a:rPr>
              <a:t>Weight Gain </a:t>
            </a:r>
            <a:r>
              <a:rPr lang="en-US" b="1" dirty="0" smtClean="0">
                <a:solidFill>
                  <a:schemeClr val="bg1"/>
                </a:solidFill>
              </a:rPr>
              <a:t>- </a:t>
            </a:r>
            <a:r>
              <a:rPr lang="en-US" sz="1600" dirty="0" smtClean="0">
                <a:solidFill>
                  <a:schemeClr val="bg1"/>
                </a:solidFill>
              </a:rPr>
              <a:t>products marketed as “reduced calorie,” “sugar-free,” and “diet” can actually sabotage our weight control efforts. The two main ingredients of aspartame, phenylalanine and aspartic acid, stimulate the release of insulin and </a:t>
            </a:r>
            <a:r>
              <a:rPr lang="en-US" sz="1600" dirty="0" err="1" smtClean="0">
                <a:solidFill>
                  <a:schemeClr val="bg1"/>
                </a:solidFill>
              </a:rPr>
              <a:t>leptin</a:t>
            </a:r>
            <a:r>
              <a:rPr lang="en-US" sz="1600" dirty="0" smtClean="0">
                <a:solidFill>
                  <a:schemeClr val="bg1"/>
                </a:solidFill>
              </a:rPr>
              <a:t> -- hormones which instruct your body to store fat. A large intake of phenylalanine can drive down your serotonin levels. Serotonin is the neurotransmitter that tells you when you’re full. A low level of serotonin can bring on food cravings which can lead to weight gain.</a:t>
            </a:r>
            <a:endParaRPr lang="en-US" sz="1600" dirty="0">
              <a:solidFill>
                <a:schemeClr val="bg1"/>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1344</TotalTime>
  <Words>873</Words>
  <Application>Microsoft Office PowerPoint</Application>
  <PresentationFormat>On-screen Show (4:3)</PresentationFormat>
  <Paragraphs>99</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Diet Soda and Diabetes</vt:lpstr>
      <vt:lpstr>Slide 2</vt:lpstr>
      <vt:lpstr>Slide 3</vt:lpstr>
      <vt:lpstr>Slide 4</vt:lpstr>
      <vt:lpstr>Slide 5</vt:lpstr>
      <vt:lpstr>Slide 6</vt:lpstr>
      <vt:lpstr>Artificial sweetener </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sweeteners</dc:title>
  <dc:creator>Alexander Moscicki</dc:creator>
  <cp:lastModifiedBy>Max</cp:lastModifiedBy>
  <cp:revision>104</cp:revision>
  <dcterms:created xsi:type="dcterms:W3CDTF">2013-05-06T02:01:37Z</dcterms:created>
  <dcterms:modified xsi:type="dcterms:W3CDTF">2013-05-07T04:07:42Z</dcterms:modified>
</cp:coreProperties>
</file>