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Layouts/slideLayout17.xml" ContentType="application/vnd.openxmlformats-officedocument.presentationml.slideLayout+xml"/>
  <Override PartName="/ppt/slides/slide16.xml" ContentType="application/vnd.openxmlformats-officedocument.presentationml.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Layouts/slideLayout18.xml" ContentType="application/vnd.openxmlformats-officedocument.presentationml.slideLayout+xml"/>
  <Override PartName="/ppt/slides/slide17.xml" ContentType="application/vnd.openxmlformats-officedocument.presentationml.slide+xml"/>
  <Override PartName="/ppt/slideLayouts/slideLayout14.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Layouts/slideLayout19.xml" ContentType="application/vnd.openxmlformats-officedocument.presentationml.slideLayout+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21"/>
  </p:notesMasterIdLst>
  <p:sldIdLst>
    <p:sldId id="256" r:id="rId2"/>
    <p:sldId id="257" r:id="rId3"/>
    <p:sldId id="258" r:id="rId4"/>
    <p:sldId id="273" r:id="rId5"/>
    <p:sldId id="274" r:id="rId6"/>
    <p:sldId id="275" r:id="rId7"/>
    <p:sldId id="271" r:id="rId8"/>
    <p:sldId id="272" r:id="rId9"/>
    <p:sldId id="259" r:id="rId10"/>
    <p:sldId id="260" r:id="rId11"/>
    <p:sldId id="268" r:id="rId12"/>
    <p:sldId id="269" r:id="rId13"/>
    <p:sldId id="261" r:id="rId14"/>
    <p:sldId id="262" r:id="rId15"/>
    <p:sldId id="270" r:id="rId16"/>
    <p:sldId id="263" r:id="rId17"/>
    <p:sldId id="264" r:id="rId18"/>
    <p:sldId id="265" r:id="rId19"/>
    <p:sldId id="267" r:id="rId20"/>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96" d="100"/>
          <a:sy n="96" d="100"/>
        </p:scale>
        <p:origin x="-70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B5722A17-9174-E14D-9EDB-A5B0E5703A3B}" type="datetimeFigureOut">
              <a:rPr lang="en-US" smtClean="0"/>
              <a:pPr/>
              <a:t>5/12/15</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631637EA-750D-8E44-8139-EE0E92EC0A1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1637EA-750D-8E44-8139-EE0E92EC0A1A}"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EE36C0EF-F085-4144-851C-ED25910D6DEE}" type="datetimeFigureOut">
              <a:rPr lang="en-US" smtClean="0"/>
              <a:pPr/>
              <a:t>5/12/15</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EE36C0EF-F085-4144-851C-ED25910D6DEE}" type="datetimeFigureOut">
              <a:rPr lang="en-US" smtClean="0"/>
              <a:pPr/>
              <a:t>5/12/15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23FA1-8A95-B64D-A40F-2AE0B8C419D5}" type="slidenum">
              <a:rPr lang="en-US" smtClean="0"/>
              <a:pPr/>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E36C0EF-F085-4144-851C-ED25910D6DEE}" type="datetimeFigureOut">
              <a:rPr lang="en-US" smtClean="0"/>
              <a:pPr/>
              <a:t>5/12/15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F23FA1-8A95-B64D-A40F-2AE0B8C419D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EE36C0EF-F085-4144-851C-ED25910D6DEE}" type="datetimeFigureOut">
              <a:rPr lang="en-US" smtClean="0"/>
              <a:pPr/>
              <a:t>5/12/15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F23FA1-8A95-B64D-A40F-2AE0B8C419D5}"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EE36C0EF-F085-4144-851C-ED25910D6DEE}" type="datetimeFigureOut">
              <a:rPr lang="en-US" smtClean="0"/>
              <a:pPr/>
              <a:t>5/12/15</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EE36C0EF-F085-4144-851C-ED25910D6DEE}" type="datetimeFigureOut">
              <a:rPr lang="en-US" smtClean="0"/>
              <a:pPr/>
              <a:t>5/12/15</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F7F23FA1-8A95-B64D-A40F-2AE0B8C419D5}" type="slidenum">
              <a:rPr lang="en-US" smtClean="0"/>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36C0EF-F085-4144-851C-ED25910D6DEE}" type="datetimeFigureOut">
              <a:rPr lang="en-US" smtClean="0"/>
              <a:pPr/>
              <a:t>5/12/15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23FA1-8A95-B64D-A40F-2AE0B8C419D5}" type="slidenum">
              <a:rPr lang="en-US" smtClean="0"/>
              <a:pPr/>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EE36C0EF-F085-4144-851C-ED25910D6DEE}" type="datetimeFigureOut">
              <a:rPr lang="en-US" smtClean="0"/>
              <a:pPr/>
              <a:t>5/12/15</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F7F23FA1-8A95-B64D-A40F-2AE0B8C419D5}"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EE36C0EF-F085-4144-851C-ED25910D6DEE}" type="datetimeFigureOut">
              <a:rPr lang="en-US" smtClean="0"/>
              <a:pPr/>
              <a:t>5/12/15</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F7F23FA1-8A95-B64D-A40F-2AE0B8C419D5}"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EE36C0EF-F085-4144-851C-ED25910D6DEE}" type="datetimeFigureOut">
              <a:rPr lang="en-US" smtClean="0"/>
              <a:pPr/>
              <a:t>5/12/15</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F7F23FA1-8A95-B64D-A40F-2AE0B8C419D5}" type="slidenum">
              <a:rPr lang="en-US" smtClean="0"/>
              <a:pPr/>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E36C0EF-F085-4144-851C-ED25910D6DEE}" type="datetimeFigureOut">
              <a:rPr lang="en-US" smtClean="0"/>
              <a:pPr/>
              <a:t>5/12/15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23FA1-8A95-B64D-A40F-2AE0B8C419D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E36C0EF-F085-4144-851C-ED25910D6DEE}" type="datetimeFigureOut">
              <a:rPr lang="en-US" smtClean="0"/>
              <a:pPr/>
              <a:t>5/12/15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23FA1-8A95-B64D-A40F-2AE0B8C419D5}"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E36C0EF-F085-4144-851C-ED25910D6DEE}" type="datetimeFigureOut">
              <a:rPr lang="en-US" smtClean="0"/>
              <a:pPr/>
              <a:t>5/12/15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23FA1-8A95-B64D-A40F-2AE0B8C419D5}" type="slidenum">
              <a:rPr lang="en-US" smtClean="0"/>
              <a:pPr/>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E36C0EF-F085-4144-851C-ED25910D6DEE}" type="datetimeFigureOut">
              <a:rPr lang="en-US" smtClean="0"/>
              <a:pPr/>
              <a:t>5/12/15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23FA1-8A95-B64D-A40F-2AE0B8C419D5}"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EE36C0EF-F085-4144-851C-ED25910D6DEE}" type="datetimeFigureOut">
              <a:rPr lang="en-US" smtClean="0"/>
              <a:pPr/>
              <a:t>5/12/15</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EE36C0EF-F085-4144-851C-ED25910D6DEE}" type="datetimeFigureOut">
              <a:rPr lang="en-US" smtClean="0"/>
              <a:pPr/>
              <a:t>5/12/15</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F7F23FA1-8A95-B64D-A40F-2AE0B8C419D5}" type="slidenum">
              <a:rPr lang="en-US" smtClean="0"/>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E36C0EF-F085-4144-851C-ED25910D6DEE}" type="datetimeFigureOut">
              <a:rPr lang="en-US" smtClean="0"/>
              <a:pPr/>
              <a:t>5/12/15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23FA1-8A95-B64D-A40F-2AE0B8C419D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EE36C0EF-F085-4144-851C-ED25910D6DEE}" type="datetimeFigureOut">
              <a:rPr lang="en-US" smtClean="0"/>
              <a:pPr/>
              <a:t>5/12/15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F23FA1-8A95-B64D-A40F-2AE0B8C419D5}" type="slidenum">
              <a:rPr lang="en-US" smtClean="0"/>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E36C0EF-F085-4144-851C-ED25910D6DEE}" type="datetimeFigureOut">
              <a:rPr lang="en-US" smtClean="0"/>
              <a:pPr/>
              <a:t>5/12/15</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F7F23FA1-8A95-B64D-A40F-2AE0B8C419D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E36C0EF-F085-4144-851C-ED25910D6DEE}" type="datetimeFigureOut">
              <a:rPr lang="en-US" smtClean="0"/>
              <a:pPr/>
              <a:t>5/12/15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23FA1-8A95-B64D-A40F-2AE0B8C419D5}" type="slidenum">
              <a:rPr lang="en-US" smtClean="0"/>
              <a:pPr/>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EE36C0EF-F085-4144-851C-ED25910D6DEE}" type="datetimeFigureOut">
              <a:rPr lang="en-US" smtClean="0"/>
              <a:pPr/>
              <a:t>5/12/15</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F7F23FA1-8A95-B64D-A40F-2AE0B8C419D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5333" y="4624668"/>
            <a:ext cx="6283868" cy="933450"/>
          </a:xfrm>
        </p:spPr>
        <p:txBody>
          <a:bodyPr>
            <a:normAutofit fontScale="90000"/>
          </a:bodyPr>
          <a:lstStyle/>
          <a:p>
            <a:pPr algn="ctr"/>
            <a:r>
              <a:rPr lang="en-US" dirty="0" smtClean="0"/>
              <a:t>Prevention and Maintenance of Diabetes in the Community of 11206</a:t>
            </a:r>
            <a:endParaRPr lang="en-US" dirty="0"/>
          </a:p>
        </p:txBody>
      </p:sp>
      <p:sp>
        <p:nvSpPr>
          <p:cNvPr id="3" name="Subtitle 2"/>
          <p:cNvSpPr>
            <a:spLocks noGrp="1"/>
          </p:cNvSpPr>
          <p:nvPr>
            <p:ph type="subTitle" idx="1"/>
          </p:nvPr>
        </p:nvSpPr>
        <p:spPr>
          <a:xfrm>
            <a:off x="3450167" y="5562599"/>
            <a:ext cx="5389033" cy="787401"/>
          </a:xfrm>
        </p:spPr>
        <p:txBody>
          <a:bodyPr>
            <a:normAutofit fontScale="77500" lnSpcReduction="20000"/>
          </a:bodyPr>
          <a:lstStyle/>
          <a:p>
            <a:pPr algn="ctr"/>
            <a:r>
              <a:rPr lang="en-US" sz="2000" dirty="0" smtClean="0"/>
              <a:t>Kathleen Cruz </a:t>
            </a:r>
            <a:r>
              <a:rPr lang="en-US" sz="2000" dirty="0" err="1" smtClean="0">
                <a:latin typeface="Wingdings"/>
                <a:ea typeface="Wingdings"/>
                <a:cs typeface="Wingdings"/>
              </a:rPr>
              <a:t></a:t>
            </a:r>
            <a:r>
              <a:rPr lang="en-US" sz="2000" dirty="0" smtClean="0"/>
              <a:t> </a:t>
            </a:r>
            <a:r>
              <a:rPr lang="en-US" sz="2000" dirty="0" err="1" smtClean="0"/>
              <a:t>Zippora</a:t>
            </a:r>
            <a:r>
              <a:rPr lang="en-US" sz="2000" dirty="0" smtClean="0"/>
              <a:t> James </a:t>
            </a:r>
            <a:r>
              <a:rPr lang="en-US" sz="2000" dirty="0" err="1" smtClean="0">
                <a:latin typeface="Wingdings"/>
                <a:ea typeface="Wingdings"/>
                <a:cs typeface="Wingdings"/>
              </a:rPr>
              <a:t></a:t>
            </a:r>
            <a:r>
              <a:rPr lang="en-US" sz="2000" dirty="0" smtClean="0"/>
              <a:t> Kristine </a:t>
            </a:r>
            <a:r>
              <a:rPr lang="en-US" sz="2000" dirty="0" err="1" smtClean="0"/>
              <a:t>Lauriello</a:t>
            </a:r>
            <a:endParaRPr lang="en-US" sz="2000" dirty="0" smtClean="0"/>
          </a:p>
          <a:p>
            <a:pPr algn="ctr"/>
            <a:r>
              <a:rPr lang="en-US" sz="2000" dirty="0" err="1" smtClean="0"/>
              <a:t>Sonam</a:t>
            </a:r>
            <a:r>
              <a:rPr lang="en-US" sz="2000" dirty="0" smtClean="0"/>
              <a:t> </a:t>
            </a:r>
            <a:r>
              <a:rPr lang="en-US" sz="2000" dirty="0" err="1" smtClean="0"/>
              <a:t>Wangmo</a:t>
            </a:r>
            <a:r>
              <a:rPr lang="en-US" sz="2000" dirty="0" smtClean="0"/>
              <a:t> </a:t>
            </a:r>
            <a:r>
              <a:rPr lang="en-US" sz="2000" dirty="0" err="1" smtClean="0">
                <a:latin typeface="Wingdings"/>
                <a:ea typeface="Wingdings"/>
                <a:cs typeface="Wingdings"/>
              </a:rPr>
              <a:t></a:t>
            </a:r>
            <a:r>
              <a:rPr lang="en-US" sz="2000" dirty="0" smtClean="0"/>
              <a:t> </a:t>
            </a:r>
            <a:r>
              <a:rPr lang="en-US" sz="2000" dirty="0" err="1" smtClean="0"/>
              <a:t>Lizet</a:t>
            </a:r>
            <a:r>
              <a:rPr lang="en-US" sz="2000" dirty="0" smtClean="0"/>
              <a:t> Rodriguez </a:t>
            </a:r>
            <a:r>
              <a:rPr lang="en-US" sz="2000" dirty="0" err="1" smtClean="0">
                <a:latin typeface="Wingdings"/>
                <a:ea typeface="Wingdings"/>
                <a:cs typeface="Wingdings"/>
              </a:rPr>
              <a:t></a:t>
            </a:r>
            <a:r>
              <a:rPr lang="en-US" sz="2000" dirty="0" smtClean="0"/>
              <a:t> Deanna Scarlett</a:t>
            </a:r>
          </a:p>
          <a:p>
            <a:pPr algn="ctr"/>
            <a:r>
              <a:rPr lang="en-US" sz="2000" dirty="0" smtClean="0"/>
              <a:t>Danny Tam  </a:t>
            </a:r>
            <a:r>
              <a:rPr lang="en-US" sz="2000" dirty="0" err="1" smtClean="0">
                <a:latin typeface="Wingdings"/>
                <a:ea typeface="Wingdings"/>
                <a:cs typeface="Wingdings"/>
              </a:rPr>
              <a:t></a:t>
            </a:r>
            <a:r>
              <a:rPr lang="en-US" sz="2000" dirty="0" smtClean="0"/>
              <a:t>  Erica Williams  </a:t>
            </a:r>
            <a:endParaRPr lang="en-US" sz="2000" dirty="0"/>
          </a:p>
        </p:txBody>
      </p:sp>
      <p:sp>
        <p:nvSpPr>
          <p:cNvPr id="5" name="TextBox 4"/>
          <p:cNvSpPr txBox="1"/>
          <p:nvPr/>
        </p:nvSpPr>
        <p:spPr>
          <a:xfrm>
            <a:off x="486832" y="2041330"/>
            <a:ext cx="3831167" cy="1754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3600" dirty="0" smtClean="0"/>
              <a:t>Community Service Learning Project</a:t>
            </a:r>
            <a:endParaRPr lang="en-US" sz="3600" dirty="0"/>
          </a:p>
        </p:txBody>
      </p:sp>
      <p:pic>
        <p:nvPicPr>
          <p:cNvPr id="7" name="image03.png"/>
          <p:cNvPicPr/>
          <p:nvPr/>
        </p:nvPicPr>
        <p:blipFill>
          <a:blip r:embed="rId3"/>
          <a:srcRect/>
          <a:stretch>
            <a:fillRect/>
          </a:stretch>
        </p:blipFill>
        <p:spPr>
          <a:xfrm>
            <a:off x="6872341" y="289342"/>
            <a:ext cx="1921139" cy="1925722"/>
          </a:xfrm>
          <a:prstGeom prst="rect">
            <a:avLst/>
          </a:prstGeom>
          <a:ln/>
        </p:spPr>
      </p:pic>
      <p:sp>
        <p:nvSpPr>
          <p:cNvPr id="8" name="TextBox 7"/>
          <p:cNvSpPr txBox="1"/>
          <p:nvPr/>
        </p:nvSpPr>
        <p:spPr>
          <a:xfrm>
            <a:off x="5630333" y="3619500"/>
            <a:ext cx="184666" cy="369332"/>
          </a:xfrm>
          <a:prstGeom prst="rect">
            <a:avLst/>
          </a:prstGeom>
          <a:noFill/>
        </p:spPr>
        <p:txBody>
          <a:bodyPr wrap="none" rtlCol="0">
            <a:spAutoFit/>
          </a:bodyPr>
          <a:lstStyle/>
          <a:p>
            <a:endParaRPr lang="en-US" dirty="0"/>
          </a:p>
        </p:txBody>
      </p:sp>
      <p:pic>
        <p:nvPicPr>
          <p:cNvPr id="9" name="image05.png"/>
          <p:cNvPicPr/>
          <p:nvPr/>
        </p:nvPicPr>
        <p:blipFill>
          <a:blip r:embed="rId4"/>
          <a:srcRect/>
          <a:stretch>
            <a:fillRect/>
          </a:stretch>
        </p:blipFill>
        <p:spPr>
          <a:xfrm>
            <a:off x="4706491" y="2476500"/>
            <a:ext cx="1893400" cy="1847101"/>
          </a:xfrm>
          <a:prstGeom prst="rect">
            <a:avLst/>
          </a:prstGeom>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Influences on Resource Allocation</a:t>
            </a:r>
            <a:endParaRPr lang="en-US" dirty="0"/>
          </a:p>
        </p:txBody>
      </p:sp>
      <p:sp>
        <p:nvSpPr>
          <p:cNvPr id="3" name="Content Placeholder 2"/>
          <p:cNvSpPr>
            <a:spLocks noGrp="1"/>
          </p:cNvSpPr>
          <p:nvPr>
            <p:ph idx="1"/>
          </p:nvPr>
        </p:nvSpPr>
        <p:spPr>
          <a:xfrm>
            <a:off x="498474" y="1981200"/>
            <a:ext cx="7556313" cy="4559300"/>
          </a:xfrm>
        </p:spPr>
        <p:txBody>
          <a:bodyPr>
            <a:normAutofit fontScale="85000" lnSpcReduction="20000"/>
          </a:bodyPr>
          <a:lstStyle/>
          <a:p>
            <a:pPr marL="0" indent="0">
              <a:buNone/>
            </a:pPr>
            <a:r>
              <a:rPr lang="en-US" dirty="0" smtClean="0"/>
              <a:t>Many factors influence decisions on resource allocation including:</a:t>
            </a:r>
          </a:p>
          <a:p>
            <a:r>
              <a:rPr lang="en-US" dirty="0" smtClean="0"/>
              <a:t>government funding</a:t>
            </a:r>
          </a:p>
          <a:p>
            <a:r>
              <a:rPr lang="en-US" dirty="0" smtClean="0"/>
              <a:t>patterns of insurance coverage </a:t>
            </a:r>
          </a:p>
          <a:p>
            <a:r>
              <a:rPr lang="en-US" dirty="0" smtClean="0"/>
              <a:t>values and beliefs of the population </a:t>
            </a:r>
          </a:p>
          <a:p>
            <a:r>
              <a:rPr lang="en-US" dirty="0" smtClean="0"/>
              <a:t>and the reliance on influence of special interest groups</a:t>
            </a:r>
          </a:p>
          <a:p>
            <a:r>
              <a:rPr lang="en-US" dirty="0" smtClean="0"/>
              <a:t>every community determines how it allocates resources (</a:t>
            </a:r>
            <a:r>
              <a:rPr lang="en-US" dirty="0" err="1" smtClean="0"/>
              <a:t>Holzemer</a:t>
            </a:r>
            <a:r>
              <a:rPr lang="en-US" dirty="0" smtClean="0"/>
              <a:t>, S., &amp; </a:t>
            </a:r>
            <a:r>
              <a:rPr lang="en-US" dirty="0" err="1" smtClean="0"/>
              <a:t>Klainberg</a:t>
            </a:r>
            <a:r>
              <a:rPr lang="en-US" dirty="0" smtClean="0"/>
              <a:t>, M, 2014., p67).</a:t>
            </a:r>
          </a:p>
          <a:p>
            <a:r>
              <a:rPr lang="en-US" dirty="0" smtClean="0"/>
              <a:t>Woodhull Medical Center (WMC) is a part of NYC Health and Hospitals Corporation and provides primary service care for Williamsburg, </a:t>
            </a:r>
            <a:r>
              <a:rPr lang="en-US" dirty="0" err="1" smtClean="0"/>
              <a:t>Bushwick</a:t>
            </a:r>
            <a:r>
              <a:rPr lang="en-US" dirty="0" smtClean="0"/>
              <a:t> and Bedford-Stuyvesant neighborhoods in which there are 403,135 primary care residents living in these areas; it is located in a federally designated primary care Health Professional Shortage Area (HPSA) and provides primary service care to zip code 11206 (Woodhull Medical Center Community Health Needs Assessment, 2013).</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of Community 11206</a:t>
            </a:r>
            <a:endParaRPr lang="en-US" dirty="0"/>
          </a:p>
        </p:txBody>
      </p:sp>
      <p:sp>
        <p:nvSpPr>
          <p:cNvPr id="3" name="Content Placeholder 2"/>
          <p:cNvSpPr>
            <a:spLocks noGrp="1"/>
          </p:cNvSpPr>
          <p:nvPr>
            <p:ph idx="1"/>
          </p:nvPr>
        </p:nvSpPr>
        <p:spPr/>
        <p:txBody>
          <a:bodyPr/>
          <a:lstStyle/>
          <a:p>
            <a:r>
              <a:rPr lang="en-US" dirty="0" smtClean="0"/>
              <a:t>Diabetes is one of the leading causes of death in the </a:t>
            </a:r>
            <a:r>
              <a:rPr lang="en-US" dirty="0" err="1" smtClean="0"/>
              <a:t>Bushwick</a:t>
            </a:r>
            <a:r>
              <a:rPr lang="en-US" dirty="0" smtClean="0"/>
              <a:t> and Williamsburg communities</a:t>
            </a:r>
          </a:p>
          <a:p>
            <a:r>
              <a:rPr lang="en-US" dirty="0" smtClean="0"/>
              <a:t>Contributing Factors:</a:t>
            </a:r>
          </a:p>
          <a:p>
            <a:pPr lvl="1"/>
            <a:r>
              <a:rPr lang="en-US" dirty="0" smtClean="0"/>
              <a:t>Poverty rate</a:t>
            </a:r>
          </a:p>
          <a:p>
            <a:pPr lvl="1"/>
            <a:r>
              <a:rPr lang="en-US" dirty="0" smtClean="0"/>
              <a:t>Education</a:t>
            </a:r>
          </a:p>
          <a:p>
            <a:pPr lvl="1"/>
            <a:r>
              <a:rPr lang="en-US" dirty="0" smtClean="0"/>
              <a:t>Culture</a:t>
            </a:r>
          </a:p>
          <a:p>
            <a:pPr lvl="1"/>
            <a:r>
              <a:rPr lang="en-US" dirty="0" smtClean="0"/>
              <a:t>Availability and accessibility</a:t>
            </a:r>
          </a:p>
          <a:p>
            <a:pPr lvl="1"/>
            <a:r>
              <a:rPr lang="en-US" dirty="0" smtClean="0"/>
              <a:t>Environmental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Diagnoses</a:t>
            </a:r>
            <a:endParaRPr lang="en-US" dirty="0"/>
          </a:p>
        </p:txBody>
      </p:sp>
      <p:sp>
        <p:nvSpPr>
          <p:cNvPr id="3" name="Content Placeholder 2"/>
          <p:cNvSpPr>
            <a:spLocks noGrp="1"/>
          </p:cNvSpPr>
          <p:nvPr>
            <p:ph idx="1"/>
          </p:nvPr>
        </p:nvSpPr>
        <p:spPr/>
        <p:txBody>
          <a:bodyPr/>
          <a:lstStyle/>
          <a:p>
            <a:pPr>
              <a:lnSpc>
                <a:spcPct val="200000"/>
              </a:lnSpc>
            </a:pPr>
            <a:r>
              <a:rPr lang="en-US" dirty="0" smtClean="0"/>
              <a:t>Risk for disturbed sensory perception</a:t>
            </a:r>
          </a:p>
          <a:p>
            <a:pPr>
              <a:lnSpc>
                <a:spcPct val="200000"/>
              </a:lnSpc>
            </a:pPr>
            <a:r>
              <a:rPr lang="en-US" dirty="0" smtClean="0"/>
              <a:t>Risk for infection</a:t>
            </a:r>
          </a:p>
          <a:p>
            <a:pPr>
              <a:lnSpc>
                <a:spcPct val="200000"/>
              </a:lnSpc>
            </a:pPr>
            <a:r>
              <a:rPr lang="en-US" dirty="0" smtClean="0"/>
              <a:t>Knowledge deficit </a:t>
            </a:r>
          </a:p>
          <a:p>
            <a:pPr>
              <a:lnSpc>
                <a:spcPct val="200000"/>
              </a:lnSpc>
            </a:pPr>
            <a:r>
              <a:rPr lang="en-US" dirty="0" smtClean="0"/>
              <a:t>Powerlessness</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and Implementation</a:t>
            </a:r>
            <a:endParaRPr lang="en-US" dirty="0"/>
          </a:p>
        </p:txBody>
      </p:sp>
      <p:sp>
        <p:nvSpPr>
          <p:cNvPr id="3" name="Content Placeholder 2"/>
          <p:cNvSpPr>
            <a:spLocks noGrp="1"/>
          </p:cNvSpPr>
          <p:nvPr>
            <p:ph idx="1"/>
          </p:nvPr>
        </p:nvSpPr>
        <p:spPr>
          <a:xfrm>
            <a:off x="498474" y="1981200"/>
            <a:ext cx="7556313" cy="4453467"/>
          </a:xfrm>
        </p:spPr>
        <p:txBody>
          <a:bodyPr>
            <a:noAutofit/>
          </a:bodyPr>
          <a:lstStyle/>
          <a:p>
            <a:pPr marL="457200" indent="-457200"/>
            <a:r>
              <a:rPr lang="en-US" sz="2400" dirty="0" smtClean="0">
                <a:cs typeface="Rockwell"/>
              </a:rPr>
              <a:t>Presentation on diabetes – April 29, 2015 for both groups</a:t>
            </a:r>
          </a:p>
          <a:p>
            <a:pPr marL="457200" indent="-457200"/>
            <a:r>
              <a:rPr lang="en-US" sz="2400" dirty="0" smtClean="0">
                <a:cs typeface="Rockwell"/>
              </a:rPr>
              <a:t>Four topics: </a:t>
            </a:r>
          </a:p>
          <a:p>
            <a:pPr marL="914400" lvl="1" indent="-457200">
              <a:buFont typeface="+mj-lt"/>
              <a:buAutoNum type="arabicPeriod"/>
            </a:pPr>
            <a:r>
              <a:rPr lang="en-US" sz="2400" dirty="0" smtClean="0">
                <a:cs typeface="Rockwell"/>
              </a:rPr>
              <a:t>Information on diabetes</a:t>
            </a:r>
          </a:p>
          <a:p>
            <a:pPr marL="914400" lvl="1" indent="-457200">
              <a:buFont typeface="+mj-lt"/>
              <a:buAutoNum type="arabicPeriod"/>
            </a:pPr>
            <a:r>
              <a:rPr lang="en-US" sz="2400" dirty="0" smtClean="0">
                <a:cs typeface="Rockwell"/>
              </a:rPr>
              <a:t>Risk factors and signs and symptoms of hypo/hyperglycemia</a:t>
            </a:r>
          </a:p>
          <a:p>
            <a:pPr marL="914400" lvl="1" indent="-457200">
              <a:buFont typeface="+mj-lt"/>
              <a:buAutoNum type="arabicPeriod"/>
            </a:pPr>
            <a:r>
              <a:rPr lang="en-US" sz="2400" dirty="0" smtClean="0">
                <a:cs typeface="Rockwell"/>
              </a:rPr>
              <a:t>Discuss complications of the disease</a:t>
            </a:r>
          </a:p>
          <a:p>
            <a:pPr marL="914400" lvl="1" indent="-457200">
              <a:buFont typeface="+mj-lt"/>
              <a:buAutoNum type="arabicPeriod"/>
            </a:pPr>
            <a:r>
              <a:rPr lang="en-US" sz="2400" dirty="0" smtClean="0">
                <a:cs typeface="Rockwell"/>
              </a:rPr>
              <a:t>Teach diet, exercise and use of medications</a:t>
            </a:r>
          </a:p>
          <a:p>
            <a:pPr marL="457200" indent="-457200"/>
            <a:r>
              <a:rPr lang="en-US" sz="2400" dirty="0" smtClean="0">
                <a:cs typeface="Rockwell"/>
              </a:rPr>
              <a:t>Goals – enhance knowledge and awareness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idx="1"/>
          </p:nvPr>
        </p:nvSpPr>
        <p:spPr>
          <a:xfrm>
            <a:off x="457201" y="1600200"/>
            <a:ext cx="5215466" cy="4820379"/>
          </a:xfrm>
        </p:spPr>
        <p:txBody>
          <a:bodyPr>
            <a:normAutofit lnSpcReduction="10000"/>
          </a:bodyPr>
          <a:lstStyle/>
          <a:p>
            <a:r>
              <a:rPr lang="en-US" dirty="0" smtClean="0">
                <a:cs typeface="Times New Roman"/>
              </a:rPr>
              <a:t>Permission and approval from site managers</a:t>
            </a:r>
          </a:p>
          <a:p>
            <a:r>
              <a:rPr lang="en-US" dirty="0" smtClean="0">
                <a:cs typeface="Times New Roman"/>
              </a:rPr>
              <a:t>Flyers given to site managers</a:t>
            </a:r>
          </a:p>
          <a:p>
            <a:r>
              <a:rPr lang="en-US" dirty="0" smtClean="0">
                <a:cs typeface="Times New Roman"/>
              </a:rPr>
              <a:t>Language barrier – needed translator </a:t>
            </a:r>
          </a:p>
          <a:p>
            <a:r>
              <a:rPr lang="en-US" dirty="0" smtClean="0">
                <a:cs typeface="Times New Roman"/>
              </a:rPr>
              <a:t>Poster board presentation</a:t>
            </a:r>
          </a:p>
          <a:p>
            <a:r>
              <a:rPr lang="en-US" dirty="0" smtClean="0">
                <a:cs typeface="Times New Roman"/>
              </a:rPr>
              <a:t>Pre/Posttest with 4 questions in a yes/no format</a:t>
            </a:r>
          </a:p>
          <a:p>
            <a:r>
              <a:rPr lang="en-US" dirty="0" smtClean="0">
                <a:cs typeface="Times New Roman"/>
              </a:rPr>
              <a:t>Williamsburg Community Center - question and answer portion after presentation</a:t>
            </a:r>
          </a:p>
          <a:p>
            <a:r>
              <a:rPr lang="en-US" dirty="0" smtClean="0">
                <a:cs typeface="Times New Roman"/>
              </a:rPr>
              <a:t>Pamphlets</a:t>
            </a:r>
          </a:p>
        </p:txBody>
      </p:sp>
      <p:pic>
        <p:nvPicPr>
          <p:cNvPr id="5" name="Content Placeholder 3" descr="NUR 4010 - Diabetes Poster.jpg"/>
          <p:cNvPicPr>
            <a:picLocks noChangeAspect="1"/>
          </p:cNvPicPr>
          <p:nvPr/>
        </p:nvPicPr>
        <p:blipFill rotWithShape="1">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39046" r="-39046"/>
          <a:stretch/>
        </p:blipFill>
        <p:spPr>
          <a:xfrm>
            <a:off x="4466167" y="1600199"/>
            <a:ext cx="4931833" cy="482038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20150429_103115.jpg"/>
          <p:cNvPicPr>
            <a:picLocks noGrp="1" noChangeAspect="1"/>
          </p:cNvPicPr>
          <p:nvPr>
            <p:ph idx="1"/>
          </p:nvPr>
        </p:nvPicPr>
        <p:blipFill>
          <a:blip r:embed="rId2"/>
          <a:srcRect l="-1273" r="-1273"/>
          <a:stretch>
            <a:fillRect/>
          </a:stretch>
        </p:blipFill>
        <p:spPr>
          <a:xfrm rot="5400000">
            <a:off x="354012" y="2143740"/>
            <a:ext cx="4042831" cy="3861859"/>
          </a:xfrm>
          <a:prstGeom prst="rect">
            <a:avLst/>
          </a:prstGeom>
          <a:effectLst>
            <a:glow rad="63500">
              <a:schemeClr val="accent1">
                <a:alpha val="75000"/>
              </a:schemeClr>
            </a:glow>
          </a:effectLst>
        </p:spPr>
      </p:pic>
      <p:pic>
        <p:nvPicPr>
          <p:cNvPr id="6" name="Picture 5" descr="IMG_2431.JPG"/>
          <p:cNvPicPr>
            <a:picLocks noChangeAspect="1"/>
          </p:cNvPicPr>
          <p:nvPr/>
        </p:nvPicPr>
        <p:blipFill>
          <a:blip r:embed="rId3"/>
          <a:stretch>
            <a:fillRect/>
          </a:stretch>
        </p:blipFill>
        <p:spPr>
          <a:xfrm>
            <a:off x="4656667" y="2053254"/>
            <a:ext cx="4212166" cy="4042833"/>
          </a:xfrm>
          <a:prstGeom prst="rect">
            <a:avLst/>
          </a:prstGeom>
        </p:spPr>
      </p:pic>
      <p:sp>
        <p:nvSpPr>
          <p:cNvPr id="7" name="TextBox 6"/>
          <p:cNvSpPr txBox="1"/>
          <p:nvPr/>
        </p:nvSpPr>
        <p:spPr>
          <a:xfrm>
            <a:off x="867832" y="550332"/>
            <a:ext cx="6926873" cy="584776"/>
          </a:xfrm>
          <a:prstGeom prst="rect">
            <a:avLst/>
          </a:prstGeom>
          <a:noFill/>
        </p:spPr>
        <p:txBody>
          <a:bodyPr wrap="square" rtlCol="0">
            <a:spAutoFit/>
          </a:bodyPr>
          <a:lstStyle/>
          <a:p>
            <a:r>
              <a:rPr lang="en-US" sz="3200" dirty="0" smtClean="0">
                <a:solidFill>
                  <a:schemeClr val="accent1"/>
                </a:solidFill>
                <a:latin typeface="+mj-lt"/>
              </a:rPr>
              <a:t>Community Presentations</a:t>
            </a:r>
            <a:endParaRPr lang="en-US" sz="3200" dirty="0">
              <a:solidFill>
                <a:schemeClr val="accent1"/>
              </a:solidFill>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a:xfrm>
            <a:off x="498474" y="1981200"/>
            <a:ext cx="7556313" cy="4622800"/>
          </a:xfrm>
        </p:spPr>
        <p:txBody>
          <a:bodyPr>
            <a:normAutofit fontScale="77500" lnSpcReduction="20000"/>
          </a:bodyPr>
          <a:lstStyle/>
          <a:p>
            <a:pPr lvl="0">
              <a:buNone/>
            </a:pPr>
            <a:r>
              <a:rPr lang="en-US" dirty="0" smtClean="0"/>
              <a:t>1. Goals </a:t>
            </a:r>
            <a:r>
              <a:rPr lang="en-US" dirty="0"/>
              <a:t>Wanted to Accomplish</a:t>
            </a:r>
          </a:p>
          <a:p>
            <a:pPr lvl="0"/>
            <a:r>
              <a:rPr lang="en-US" dirty="0"/>
              <a:t>Assess community's knowledge about diabetes</a:t>
            </a:r>
          </a:p>
          <a:p>
            <a:pPr lvl="0"/>
            <a:r>
              <a:rPr lang="en-US" dirty="0"/>
              <a:t>Define diabetes, discuss different types of diabetes, the risk factors, and recognizing</a:t>
            </a:r>
            <a:r>
              <a:rPr lang="en-US" dirty="0" smtClean="0"/>
              <a:t> signs and symptoms of </a:t>
            </a:r>
            <a:r>
              <a:rPr lang="en-US" dirty="0"/>
              <a:t>the disease</a:t>
            </a:r>
          </a:p>
          <a:p>
            <a:pPr lvl="0"/>
            <a:r>
              <a:rPr lang="en-US" dirty="0"/>
              <a:t>Discuss chronic complications of diabetes and what to do to prevent them</a:t>
            </a:r>
          </a:p>
          <a:p>
            <a:pPr lvl="0"/>
            <a:r>
              <a:rPr lang="en-US" dirty="0"/>
              <a:t>Discuss diabetes treatments (diet, exercise, medications) and encourage the audience to do A1c as well as finger sticks</a:t>
            </a:r>
          </a:p>
          <a:p>
            <a:pPr lvl="0"/>
            <a:r>
              <a:rPr lang="en-US" dirty="0"/>
              <a:t>Recognize</a:t>
            </a:r>
            <a:r>
              <a:rPr lang="en-US" dirty="0" smtClean="0"/>
              <a:t> signs and symptoms </a:t>
            </a:r>
            <a:r>
              <a:rPr lang="en-US" dirty="0"/>
              <a:t>of hypo/hyperglycemia and what to do prevent those problems</a:t>
            </a:r>
          </a:p>
          <a:p>
            <a:pPr lvl="0"/>
            <a:r>
              <a:rPr lang="en-US" dirty="0"/>
              <a:t>Provide patient teaching to the community in a language that they understood  with the help of appropriate visual aids and a translator if needed  </a:t>
            </a:r>
          </a:p>
          <a:p>
            <a:pPr lvl="0"/>
            <a:r>
              <a:rPr lang="en-US" dirty="0"/>
              <a:t>Provide information where they can get additional information about diabetes </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cont.</a:t>
            </a:r>
            <a:endParaRPr lang="en-US" dirty="0"/>
          </a:p>
        </p:txBody>
      </p:sp>
      <p:sp>
        <p:nvSpPr>
          <p:cNvPr id="3" name="Content Placeholder 2"/>
          <p:cNvSpPr>
            <a:spLocks noGrp="1"/>
          </p:cNvSpPr>
          <p:nvPr>
            <p:ph idx="1"/>
          </p:nvPr>
        </p:nvSpPr>
        <p:spPr>
          <a:xfrm>
            <a:off x="498474" y="1981200"/>
            <a:ext cx="7556313" cy="4559300"/>
          </a:xfrm>
        </p:spPr>
        <p:txBody>
          <a:bodyPr>
            <a:normAutofit fontScale="77500" lnSpcReduction="20000"/>
          </a:bodyPr>
          <a:lstStyle/>
          <a:p>
            <a:pPr lvl="0">
              <a:buNone/>
            </a:pPr>
            <a:r>
              <a:rPr lang="en-US" dirty="0" smtClean="0"/>
              <a:t>2. Process </a:t>
            </a:r>
            <a:r>
              <a:rPr lang="en-US" dirty="0"/>
              <a:t>of Goal Setting</a:t>
            </a:r>
          </a:p>
          <a:p>
            <a:pPr lvl="0"/>
            <a:r>
              <a:rPr lang="en-US" dirty="0"/>
              <a:t>Group collectively decided on objectives</a:t>
            </a:r>
          </a:p>
          <a:p>
            <a:pPr lvl="0"/>
            <a:r>
              <a:rPr lang="en-US" dirty="0"/>
              <a:t>Research topic online using various websites </a:t>
            </a:r>
          </a:p>
          <a:p>
            <a:pPr lvl="0"/>
            <a:r>
              <a:rPr lang="en-US" dirty="0"/>
              <a:t>Collect brochures, booklets relating to diabetes and share with group members </a:t>
            </a:r>
          </a:p>
          <a:p>
            <a:pPr lvl="0"/>
            <a:r>
              <a:rPr lang="en-US" dirty="0"/>
              <a:t>Attend Diabetes Health Fair at Jacob </a:t>
            </a:r>
            <a:r>
              <a:rPr lang="en-US" dirty="0" err="1" smtClean="0"/>
              <a:t>Javits</a:t>
            </a:r>
            <a:r>
              <a:rPr lang="en-US" dirty="0" smtClean="0"/>
              <a:t> </a:t>
            </a:r>
            <a:r>
              <a:rPr lang="en-US" dirty="0"/>
              <a:t>Center to get additional information</a:t>
            </a:r>
          </a:p>
          <a:p>
            <a:pPr lvl="0"/>
            <a:r>
              <a:rPr lang="en-US" dirty="0"/>
              <a:t>Collaborate with staff at Woodhull Medical Center and its affiliates to get permission to use venues for presentation </a:t>
            </a:r>
          </a:p>
          <a:p>
            <a:pPr lvl="0"/>
            <a:r>
              <a:rPr lang="en-US" dirty="0"/>
              <a:t>Advertise presentation using word of mouth and </a:t>
            </a:r>
            <a:r>
              <a:rPr lang="en-US" dirty="0" smtClean="0"/>
              <a:t>flyers</a:t>
            </a:r>
          </a:p>
          <a:p>
            <a:pPr lvl="0"/>
            <a:r>
              <a:rPr lang="en-US" dirty="0"/>
              <a:t>Use colorful pictures or drawings relevant to the topic to enhance learning  </a:t>
            </a:r>
          </a:p>
          <a:p>
            <a:pPr lvl="0"/>
            <a:r>
              <a:rPr lang="en-US" dirty="0"/>
              <a:t>Develop Pre/post- test in English and Spanish</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cont.</a:t>
            </a:r>
            <a:endParaRPr lang="en-US" dirty="0"/>
          </a:p>
        </p:txBody>
      </p:sp>
      <p:sp>
        <p:nvSpPr>
          <p:cNvPr id="3" name="Content Placeholder 2"/>
          <p:cNvSpPr>
            <a:spLocks noGrp="1"/>
          </p:cNvSpPr>
          <p:nvPr>
            <p:ph idx="1"/>
          </p:nvPr>
        </p:nvSpPr>
        <p:spPr>
          <a:xfrm>
            <a:off x="498474" y="1981200"/>
            <a:ext cx="7556313" cy="4538133"/>
          </a:xfrm>
        </p:spPr>
        <p:txBody>
          <a:bodyPr>
            <a:normAutofit fontScale="85000" lnSpcReduction="10000"/>
          </a:bodyPr>
          <a:lstStyle/>
          <a:p>
            <a:pPr lvl="0">
              <a:buNone/>
            </a:pPr>
            <a:r>
              <a:rPr lang="en-US" dirty="0" smtClean="0"/>
              <a:t>3. Goals  </a:t>
            </a:r>
            <a:r>
              <a:rPr lang="en-US" dirty="0"/>
              <a:t>Accomplished</a:t>
            </a:r>
          </a:p>
          <a:p>
            <a:pPr lvl="0"/>
            <a:r>
              <a:rPr lang="en-US" dirty="0"/>
              <a:t>Received permission to use the Woodhull Geriatric Wellness Center and Williamsburg Community Center </a:t>
            </a:r>
          </a:p>
          <a:p>
            <a:pPr lvl="0"/>
            <a:r>
              <a:rPr lang="en-US" dirty="0"/>
              <a:t>20-22 patients showed up for the presentation at Woodhull Geriatric Wellness Center </a:t>
            </a:r>
          </a:p>
          <a:p>
            <a:pPr lvl="0"/>
            <a:r>
              <a:rPr lang="en-US" dirty="0"/>
              <a:t>9 staff  members for the presentation at Williamsburg Community Center</a:t>
            </a:r>
          </a:p>
          <a:p>
            <a:pPr lvl="0"/>
            <a:r>
              <a:rPr lang="en-US" dirty="0"/>
              <a:t>Patients did pre-test prior to presentation </a:t>
            </a:r>
          </a:p>
          <a:p>
            <a:pPr lvl="0"/>
            <a:r>
              <a:rPr lang="en-US" dirty="0"/>
              <a:t>Patients were very engaged and asked questions during presentations</a:t>
            </a:r>
          </a:p>
          <a:p>
            <a:pPr lvl="0"/>
            <a:r>
              <a:rPr lang="en-US" dirty="0"/>
              <a:t>Staff and patients expressed gratitude after presentations</a:t>
            </a:r>
          </a:p>
          <a:p>
            <a:pPr lvl="0"/>
            <a:r>
              <a:rPr lang="en-US" dirty="0"/>
              <a:t>Provided information about diabetes, exercises, etc.</a:t>
            </a:r>
            <a:r>
              <a:rPr lang="en-US" dirty="0" smtClean="0"/>
              <a:t>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cont.</a:t>
            </a:r>
            <a:endParaRPr lang="en-US" dirty="0"/>
          </a:p>
        </p:txBody>
      </p:sp>
      <p:sp>
        <p:nvSpPr>
          <p:cNvPr id="3" name="Content Placeholder 2"/>
          <p:cNvSpPr>
            <a:spLocks noGrp="1"/>
          </p:cNvSpPr>
          <p:nvPr>
            <p:ph idx="1"/>
          </p:nvPr>
        </p:nvSpPr>
        <p:spPr/>
        <p:txBody>
          <a:bodyPr/>
          <a:lstStyle/>
          <a:p>
            <a:pPr lvl="0">
              <a:buNone/>
            </a:pPr>
            <a:r>
              <a:rPr lang="en-US" dirty="0" smtClean="0"/>
              <a:t>4. Benefit </a:t>
            </a:r>
            <a:r>
              <a:rPr lang="en-US" dirty="0"/>
              <a:t>of the project to Zip Code 11206</a:t>
            </a:r>
          </a:p>
          <a:p>
            <a:pPr lvl="0"/>
            <a:r>
              <a:rPr lang="en-US" dirty="0"/>
              <a:t>Increased awareness about diabetes disease and how to better manage it</a:t>
            </a:r>
          </a:p>
          <a:p>
            <a:pPr lvl="0"/>
            <a:r>
              <a:rPr lang="en-US" dirty="0"/>
              <a:t>Members of the community know where to access help or where to refer their loved ones who have diabetes</a:t>
            </a:r>
          </a:p>
          <a:p>
            <a:pPr lvl="0"/>
            <a:r>
              <a:rPr lang="en-US" dirty="0"/>
              <a:t> Members of the community can teach other members of the community</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image04.png"/>
          <p:cNvPicPr/>
          <p:nvPr/>
        </p:nvPicPr>
        <p:blipFill>
          <a:blip r:embed="rId2">
            <a:clrChange>
              <a:clrFrom>
                <a:srgbClr val="CBDAF8"/>
              </a:clrFrom>
              <a:clrTo>
                <a:srgbClr val="CBDAF8">
                  <a:alpha val="0"/>
                </a:srgbClr>
              </a:clrTo>
            </a:clrChange>
            <a:alphaModFix/>
          </a:blip>
          <a:srcRect/>
          <a:stretch>
            <a:fillRect/>
          </a:stretch>
        </p:blipFill>
        <p:spPr>
          <a:xfrm>
            <a:off x="5270500" y="1981201"/>
            <a:ext cx="3509167" cy="4416838"/>
          </a:xfrm>
          <a:prstGeom prst="rect">
            <a:avLst/>
          </a:prstGeom>
          <a:ln/>
        </p:spPr>
      </p:pic>
      <p:sp>
        <p:nvSpPr>
          <p:cNvPr id="2" name="Title 1"/>
          <p:cNvSpPr>
            <a:spLocks noGrp="1"/>
          </p:cNvSpPr>
          <p:nvPr>
            <p:ph type="title"/>
          </p:nvPr>
        </p:nvSpPr>
        <p:spPr/>
        <p:txBody>
          <a:bodyPr/>
          <a:lstStyle/>
          <a:p>
            <a:r>
              <a:rPr lang="en-US" dirty="0" smtClean="0"/>
              <a:t>Demographics</a:t>
            </a:r>
            <a:endParaRPr lang="en-US" dirty="0"/>
          </a:p>
        </p:txBody>
      </p:sp>
      <p:sp>
        <p:nvSpPr>
          <p:cNvPr id="3" name="Content Placeholder 2"/>
          <p:cNvSpPr>
            <a:spLocks noGrp="1"/>
          </p:cNvSpPr>
          <p:nvPr>
            <p:ph idx="1"/>
          </p:nvPr>
        </p:nvSpPr>
        <p:spPr>
          <a:xfrm>
            <a:off x="498474" y="1981200"/>
            <a:ext cx="4475693" cy="4144963"/>
          </a:xfrm>
        </p:spPr>
        <p:txBody>
          <a:bodyPr>
            <a:normAutofit/>
          </a:bodyPr>
          <a:lstStyle/>
          <a:p>
            <a:r>
              <a:rPr lang="en-US" dirty="0"/>
              <a:t>Woodhull Medical Center lies within the zip code 11206 in Brooklyn, NY</a:t>
            </a:r>
            <a:r>
              <a:rPr lang="en-US" dirty="0" smtClean="0"/>
              <a:t>.</a:t>
            </a:r>
          </a:p>
          <a:p>
            <a:r>
              <a:rPr lang="en-US" dirty="0" smtClean="0"/>
              <a:t>The </a:t>
            </a:r>
            <a:r>
              <a:rPr lang="en-US" dirty="0"/>
              <a:t>neighborhood is also known as East Williamsburg</a:t>
            </a:r>
            <a:r>
              <a:rPr lang="en-US" dirty="0" smtClean="0"/>
              <a:t>.</a:t>
            </a:r>
          </a:p>
          <a:p>
            <a:r>
              <a:rPr lang="en-US" dirty="0" smtClean="0"/>
              <a:t>There </a:t>
            </a:r>
            <a:r>
              <a:rPr lang="en-US" dirty="0"/>
              <a:t>are about 81,677 people living in this neighborhood</a:t>
            </a:r>
            <a:r>
              <a:rPr lang="en-US" dirty="0" smtClean="0"/>
              <a:t>.</a:t>
            </a:r>
          </a:p>
          <a:p>
            <a:pPr lvl="1"/>
            <a:r>
              <a:rPr lang="en-US" dirty="0" smtClean="0"/>
              <a:t>43</a:t>
            </a:r>
            <a:r>
              <a:rPr lang="en-US" dirty="0"/>
              <a:t>% are Hispanic, 42.3% are White, 28.3% are Black, 5.5% are Asian, 0.9% are Indian/Native </a:t>
            </a:r>
            <a:r>
              <a:rPr lang="en-US" dirty="0" smtClean="0"/>
              <a:t>American.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Diabetes?</a:t>
            </a:r>
            <a:endParaRPr lang="en-US" dirty="0"/>
          </a:p>
        </p:txBody>
      </p:sp>
      <p:sp>
        <p:nvSpPr>
          <p:cNvPr id="3" name="Content Placeholder 2"/>
          <p:cNvSpPr>
            <a:spLocks noGrp="1"/>
          </p:cNvSpPr>
          <p:nvPr>
            <p:ph idx="1"/>
          </p:nvPr>
        </p:nvSpPr>
        <p:spPr/>
        <p:txBody>
          <a:bodyPr>
            <a:normAutofit/>
          </a:bodyPr>
          <a:lstStyle/>
          <a:p>
            <a:r>
              <a:rPr lang="en-US" dirty="0"/>
              <a:t>Diabetes is our leading Health objective because we found that there is an increasing number of people living and being diagnosed with Diabetes in the Woodhull Area</a:t>
            </a:r>
            <a:r>
              <a:rPr lang="en-US" dirty="0" smtClean="0"/>
              <a:t>.</a:t>
            </a:r>
          </a:p>
          <a:p>
            <a:r>
              <a:rPr lang="en-US" dirty="0" smtClean="0"/>
              <a:t>We </a:t>
            </a:r>
            <a:r>
              <a:rPr lang="en-US" dirty="0"/>
              <a:t>set out to address and treat the community using the 5 components of the Heath Alliance Model for Community Health Nursing:</a:t>
            </a:r>
            <a:r>
              <a:rPr lang="en-US" dirty="0" smtClean="0"/>
              <a:t> </a:t>
            </a:r>
          </a:p>
          <a:p>
            <a:pPr lvl="1"/>
            <a:r>
              <a:rPr lang="en-US" dirty="0" smtClean="0"/>
              <a:t>The </a:t>
            </a:r>
            <a:r>
              <a:rPr lang="en-US" dirty="0"/>
              <a:t>Voice of the </a:t>
            </a:r>
            <a:r>
              <a:rPr lang="en-US" dirty="0" smtClean="0"/>
              <a:t>Client</a:t>
            </a:r>
          </a:p>
          <a:p>
            <a:pPr lvl="1"/>
            <a:r>
              <a:rPr lang="en-US" dirty="0" smtClean="0"/>
              <a:t>Expertise </a:t>
            </a:r>
            <a:r>
              <a:rPr lang="en-US" dirty="0"/>
              <a:t>of the </a:t>
            </a:r>
            <a:r>
              <a:rPr lang="en-US" dirty="0" smtClean="0"/>
              <a:t>Provider</a:t>
            </a:r>
          </a:p>
          <a:p>
            <a:pPr lvl="1"/>
            <a:r>
              <a:rPr lang="en-US" dirty="0" smtClean="0"/>
              <a:t>Community</a:t>
            </a:r>
            <a:r>
              <a:rPr lang="en-US" dirty="0"/>
              <a:t>-Based </a:t>
            </a:r>
            <a:r>
              <a:rPr lang="en-US" dirty="0" smtClean="0"/>
              <a:t>needs</a:t>
            </a:r>
          </a:p>
          <a:p>
            <a:pPr lvl="1"/>
            <a:r>
              <a:rPr lang="en-US" dirty="0" smtClean="0"/>
              <a:t>Systems </a:t>
            </a:r>
            <a:r>
              <a:rPr lang="en-US" dirty="0"/>
              <a:t>of care </a:t>
            </a:r>
            <a:r>
              <a:rPr lang="en-US" dirty="0" smtClean="0"/>
              <a:t>management</a:t>
            </a:r>
          </a:p>
          <a:p>
            <a:pPr lvl="1"/>
            <a:r>
              <a:rPr lang="en-US" dirty="0" smtClean="0"/>
              <a:t>Resource </a:t>
            </a:r>
            <a:r>
              <a:rPr lang="en-US" dirty="0"/>
              <a:t>Allocation concerns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Demographics</a:t>
            </a:r>
            <a:endParaRPr lang="en-US" dirty="0"/>
          </a:p>
        </p:txBody>
      </p:sp>
      <p:sp>
        <p:nvSpPr>
          <p:cNvPr id="3" name="Content Placeholder 2"/>
          <p:cNvSpPr>
            <a:spLocks noGrp="1"/>
          </p:cNvSpPr>
          <p:nvPr>
            <p:ph idx="1"/>
          </p:nvPr>
        </p:nvSpPr>
        <p:spPr/>
        <p:txBody>
          <a:bodyPr>
            <a:normAutofit lnSpcReduction="10000"/>
          </a:bodyPr>
          <a:lstStyle/>
          <a:p>
            <a:r>
              <a:rPr lang="en-US" dirty="0" smtClean="0"/>
              <a:t>The number of people living in </a:t>
            </a:r>
            <a:r>
              <a:rPr lang="en-US" dirty="0" err="1" smtClean="0"/>
              <a:t>Bushwick</a:t>
            </a:r>
            <a:r>
              <a:rPr lang="en-US" dirty="0" smtClean="0"/>
              <a:t> and Williamsburg (zip code 11206) in 2010 was 81,677.</a:t>
            </a:r>
          </a:p>
          <a:p>
            <a:r>
              <a:rPr lang="en-US" dirty="0" smtClean="0"/>
              <a:t>Morbidity and mortality is decreased 10%</a:t>
            </a:r>
          </a:p>
          <a:p>
            <a:r>
              <a:rPr lang="en-US" dirty="0" smtClean="0"/>
              <a:t>Annual death rate is 15%</a:t>
            </a:r>
          </a:p>
          <a:p>
            <a:r>
              <a:rPr lang="en-US" dirty="0" smtClean="0"/>
              <a:t>Poverty rate is 38%</a:t>
            </a:r>
          </a:p>
          <a:p>
            <a:r>
              <a:rPr lang="en-US" dirty="0" smtClean="0"/>
              <a:t>Age range:</a:t>
            </a:r>
          </a:p>
          <a:p>
            <a:pPr lvl="1"/>
            <a:r>
              <a:rPr lang="en-US" dirty="0" smtClean="0"/>
              <a:t>33% are 17 years old or older</a:t>
            </a:r>
          </a:p>
          <a:p>
            <a:r>
              <a:rPr lang="en-US" dirty="0" smtClean="0"/>
              <a:t>25% have a college education</a:t>
            </a:r>
          </a:p>
          <a:p>
            <a:r>
              <a:rPr lang="en-US" dirty="0" smtClean="0"/>
              <a:t>47.6% of residents are men and 52.4% are female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Demographics, cont.</a:t>
            </a:r>
            <a:endParaRPr lang="en-US" dirty="0"/>
          </a:p>
        </p:txBody>
      </p:sp>
      <p:sp>
        <p:nvSpPr>
          <p:cNvPr id="3" name="Content Placeholder 2"/>
          <p:cNvSpPr>
            <a:spLocks noGrp="1"/>
          </p:cNvSpPr>
          <p:nvPr>
            <p:ph idx="1"/>
          </p:nvPr>
        </p:nvSpPr>
        <p:spPr/>
        <p:txBody>
          <a:bodyPr/>
          <a:lstStyle/>
          <a:p>
            <a:r>
              <a:rPr lang="en-US" dirty="0" smtClean="0"/>
              <a:t>Unemployment rate is 10.6%</a:t>
            </a:r>
          </a:p>
          <a:p>
            <a:r>
              <a:rPr lang="en-US" dirty="0" smtClean="0"/>
              <a:t>Majority of the population are Hispanic, 53%</a:t>
            </a:r>
          </a:p>
          <a:p>
            <a:pPr lvl="1"/>
            <a:r>
              <a:rPr lang="en-US" dirty="0" smtClean="0"/>
              <a:t>White 4%</a:t>
            </a:r>
          </a:p>
          <a:p>
            <a:pPr lvl="1"/>
            <a:r>
              <a:rPr lang="en-US" dirty="0" smtClean="0"/>
              <a:t>Black 37%</a:t>
            </a:r>
          </a:p>
          <a:p>
            <a:pPr lvl="1"/>
            <a:r>
              <a:rPr lang="en-US" dirty="0" smtClean="0"/>
              <a:t>Asian 3%</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Concerns</a:t>
            </a:r>
            <a:endParaRPr lang="en-US" dirty="0"/>
          </a:p>
        </p:txBody>
      </p:sp>
      <p:sp>
        <p:nvSpPr>
          <p:cNvPr id="3" name="Content Placeholder 2"/>
          <p:cNvSpPr>
            <a:spLocks noGrp="1"/>
          </p:cNvSpPr>
          <p:nvPr>
            <p:ph idx="1"/>
          </p:nvPr>
        </p:nvSpPr>
        <p:spPr/>
        <p:txBody>
          <a:bodyPr/>
          <a:lstStyle/>
          <a:p>
            <a:r>
              <a:rPr lang="en-US" dirty="0" smtClean="0"/>
              <a:t>The major environmental-related health problems in the zip code of 11206 are:</a:t>
            </a:r>
          </a:p>
          <a:p>
            <a:pPr lvl="1"/>
            <a:r>
              <a:rPr lang="en-US" dirty="0" smtClean="0"/>
              <a:t>Asthma</a:t>
            </a:r>
          </a:p>
          <a:p>
            <a:pPr lvl="2"/>
            <a:r>
              <a:rPr lang="en-US" dirty="0" smtClean="0"/>
              <a:t>Emergency room (ER) visits among youth and adults are 270.2 per 10,000 residents in 2012</a:t>
            </a:r>
          </a:p>
          <a:p>
            <a:pPr lvl="1"/>
            <a:r>
              <a:rPr lang="en-US" dirty="0" smtClean="0"/>
              <a:t>Heat stress</a:t>
            </a:r>
          </a:p>
          <a:p>
            <a:pPr lvl="2"/>
            <a:r>
              <a:rPr lang="en-US" dirty="0" smtClean="0"/>
              <a:t>Emergency room (ER) visits are 15.5</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Related Facilities</a:t>
            </a:r>
            <a:endParaRPr lang="en-US" dirty="0"/>
          </a:p>
        </p:txBody>
      </p:sp>
      <p:sp>
        <p:nvSpPr>
          <p:cNvPr id="3" name="Content Placeholder 2"/>
          <p:cNvSpPr>
            <a:spLocks noGrp="1"/>
          </p:cNvSpPr>
          <p:nvPr>
            <p:ph idx="1"/>
          </p:nvPr>
        </p:nvSpPr>
        <p:spPr>
          <a:xfrm>
            <a:off x="498474" y="1981200"/>
            <a:ext cx="5618693" cy="4144963"/>
          </a:xfrm>
        </p:spPr>
        <p:txBody>
          <a:bodyPr>
            <a:normAutofit fontScale="92500" lnSpcReduction="20000"/>
          </a:bodyPr>
          <a:lstStyle/>
          <a:p>
            <a:r>
              <a:rPr lang="en-US" dirty="0" smtClean="0"/>
              <a:t>Woodhull Medical Center has served North Brooklyn for the past twenty-five years</a:t>
            </a:r>
          </a:p>
          <a:p>
            <a:pPr lvl="1"/>
            <a:r>
              <a:rPr lang="en-US" dirty="0" smtClean="0"/>
              <a:t>Serves zip code 11206</a:t>
            </a:r>
          </a:p>
          <a:p>
            <a:pPr lvl="1"/>
            <a:r>
              <a:rPr lang="en-US" dirty="0" smtClean="0"/>
              <a:t>Offers various specialties:</a:t>
            </a:r>
          </a:p>
          <a:p>
            <a:pPr lvl="2"/>
            <a:r>
              <a:rPr lang="en-US" dirty="0" smtClean="0"/>
              <a:t>Adult medicine</a:t>
            </a:r>
          </a:p>
          <a:p>
            <a:pPr lvl="2"/>
            <a:r>
              <a:rPr lang="en-US" dirty="0" smtClean="0"/>
              <a:t>ER</a:t>
            </a:r>
          </a:p>
          <a:p>
            <a:pPr lvl="2"/>
            <a:r>
              <a:rPr lang="en-US" dirty="0" smtClean="0"/>
              <a:t>Geriatrics</a:t>
            </a:r>
          </a:p>
          <a:p>
            <a:pPr lvl="2"/>
            <a:r>
              <a:rPr lang="en-US" dirty="0" smtClean="0"/>
              <a:t>Pediatrics</a:t>
            </a:r>
          </a:p>
          <a:p>
            <a:pPr lvl="2"/>
            <a:r>
              <a:rPr lang="en-US" dirty="0" smtClean="0"/>
              <a:t>Women’s Health</a:t>
            </a:r>
          </a:p>
          <a:p>
            <a:r>
              <a:rPr lang="en-US" dirty="0" smtClean="0"/>
              <a:t>The New York Department of Health and Mental Hygiene location in Fort Greene, Brooklyn, offers this community free immunizations for adults and children, as well as, STD testing.</a:t>
            </a:r>
          </a:p>
        </p:txBody>
      </p:sp>
      <p:pic>
        <p:nvPicPr>
          <p:cNvPr id="4" name="Picture 4" descr="http://www.nyc.gov/html/hhc/images/newsletter/woodhull-logo.jp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449546" y="2552700"/>
            <a:ext cx="3376954" cy="2570206"/>
          </a:xfrm>
          <a:prstGeom prst="rect">
            <a:avLst/>
          </a:prstGeom>
          <a:noFill/>
          <a:effectLst>
            <a:glow rad="63500">
              <a:schemeClr val="accent1">
                <a:alpha val="75000"/>
              </a:schemeClr>
            </a:glow>
          </a:effectLst>
          <a:scene3d>
            <a:camera prst="orthographicFront"/>
            <a:lightRig rig="threePt" dir="t"/>
          </a:scene3d>
          <a:sp3d/>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505261"/>
            <a:ext cx="7556313" cy="1116106"/>
          </a:xfrm>
        </p:spPr>
        <p:txBody>
          <a:bodyPr/>
          <a:lstStyle/>
          <a:p>
            <a:r>
              <a:rPr lang="en-US" dirty="0" smtClean="0"/>
              <a:t>Aesthetics</a:t>
            </a:r>
            <a:endParaRPr lang="en-US" dirty="0"/>
          </a:p>
        </p:txBody>
      </p:sp>
      <p:sp>
        <p:nvSpPr>
          <p:cNvPr id="3" name="Content Placeholder 2"/>
          <p:cNvSpPr>
            <a:spLocks noGrp="1"/>
          </p:cNvSpPr>
          <p:nvPr>
            <p:ph idx="1"/>
          </p:nvPr>
        </p:nvSpPr>
        <p:spPr>
          <a:xfrm>
            <a:off x="498475" y="1981200"/>
            <a:ext cx="5231558" cy="4144963"/>
          </a:xfrm>
        </p:spPr>
        <p:txBody>
          <a:bodyPr>
            <a:normAutofit fontScale="85000" lnSpcReduction="20000"/>
          </a:bodyPr>
          <a:lstStyle/>
          <a:p>
            <a:r>
              <a:rPr lang="en-US" dirty="0" smtClean="0"/>
              <a:t>There are ten NYC parks within or nearby </a:t>
            </a:r>
          </a:p>
          <a:p>
            <a:pPr lvl="1"/>
            <a:r>
              <a:rPr lang="en-US" dirty="0" smtClean="0"/>
              <a:t>Baseball fields</a:t>
            </a:r>
          </a:p>
          <a:p>
            <a:pPr lvl="1"/>
            <a:r>
              <a:rPr lang="en-US" dirty="0" smtClean="0"/>
              <a:t>Handball courts</a:t>
            </a:r>
          </a:p>
          <a:p>
            <a:pPr lvl="1"/>
            <a:r>
              <a:rPr lang="en-US" dirty="0" smtClean="0"/>
              <a:t>Playgrounds</a:t>
            </a:r>
          </a:p>
          <a:p>
            <a:r>
              <a:rPr lang="en-US" dirty="0" err="1" smtClean="0"/>
              <a:t>McCarren</a:t>
            </a:r>
            <a:r>
              <a:rPr lang="en-US" dirty="0" smtClean="0"/>
              <a:t> Park Recreation Center offers music festivals and concerts</a:t>
            </a:r>
          </a:p>
          <a:p>
            <a:r>
              <a:rPr lang="en-US" dirty="0" smtClean="0"/>
              <a:t>There are over 39 different galleries within North Brooklyn (Williamsburg, </a:t>
            </a:r>
            <a:r>
              <a:rPr lang="en-US" dirty="0" err="1" smtClean="0"/>
              <a:t>Greenpoint</a:t>
            </a:r>
            <a:r>
              <a:rPr lang="en-US" dirty="0" smtClean="0"/>
              <a:t> &amp; </a:t>
            </a:r>
            <a:r>
              <a:rPr lang="en-US" dirty="0" err="1" smtClean="0"/>
              <a:t>Bushwick</a:t>
            </a:r>
            <a:r>
              <a:rPr lang="en-US" dirty="0" smtClean="0"/>
              <a:t>).</a:t>
            </a:r>
          </a:p>
          <a:p>
            <a:pPr lvl="1"/>
            <a:r>
              <a:rPr lang="en-US" dirty="0" smtClean="0"/>
              <a:t>Traditional art</a:t>
            </a:r>
          </a:p>
          <a:p>
            <a:pPr lvl="1"/>
            <a:r>
              <a:rPr lang="en-US" dirty="0" smtClean="0"/>
              <a:t>Fine art</a:t>
            </a:r>
          </a:p>
          <a:p>
            <a:pPr lvl="1"/>
            <a:r>
              <a:rPr lang="en-US" dirty="0" smtClean="0"/>
              <a:t>Photography</a:t>
            </a:r>
          </a:p>
          <a:p>
            <a:pPr lvl="1"/>
            <a:r>
              <a:rPr lang="en-US" dirty="0" smtClean="0"/>
              <a:t>Paintings</a:t>
            </a:r>
          </a:p>
          <a:p>
            <a:pPr lvl="1"/>
            <a:r>
              <a:rPr lang="en-US" dirty="0" smtClean="0"/>
              <a:t>Other types of visual art</a:t>
            </a:r>
            <a:endParaRPr lang="en-US" dirty="0"/>
          </a:p>
        </p:txBody>
      </p:sp>
      <p:pic>
        <p:nvPicPr>
          <p:cNvPr id="4" name="Picture 6" descr="http://summer.wellandgoodnyc.com/wp-content/uploads/2013/03/SHAPE-UP_Hudson-River-Park-Group.jpg"/>
          <p:cNvPicPr>
            <a:picLocks noChangeAspect="1" noChangeArrowheads="1"/>
          </p:cNvPicPr>
          <p:nvPr/>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730032" y="1981200"/>
            <a:ext cx="3102603" cy="163356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5" name="Picture 4" descr="https://c2.staticflickr.com/2/1134/694193691_43bc489300.jpg"/>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730032" y="4343423"/>
            <a:ext cx="3102603" cy="178274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 Management Techniques</a:t>
            </a:r>
            <a:endParaRPr lang="en-US" dirty="0"/>
          </a:p>
        </p:txBody>
      </p:sp>
      <p:sp>
        <p:nvSpPr>
          <p:cNvPr id="3" name="Content Placeholder 2"/>
          <p:cNvSpPr>
            <a:spLocks noGrp="1"/>
          </p:cNvSpPr>
          <p:nvPr>
            <p:ph idx="1"/>
          </p:nvPr>
        </p:nvSpPr>
        <p:spPr/>
        <p:txBody>
          <a:bodyPr>
            <a:normAutofit lnSpcReduction="10000"/>
          </a:bodyPr>
          <a:lstStyle/>
          <a:p>
            <a:r>
              <a:rPr lang="en-US" dirty="0" smtClean="0"/>
              <a:t>Care management techniques for includes helping the community with what is necessary and lacking in the neighborhood and this provides information on what improvements are desirable to meet the community needs.</a:t>
            </a:r>
          </a:p>
          <a:p>
            <a:r>
              <a:rPr lang="en-US" dirty="0" smtClean="0"/>
              <a:t>There are ten health care goals geared toward helping the community of 11206 (New York City Department of Health and Mental Hygiene, 2006). </a:t>
            </a:r>
          </a:p>
          <a:p>
            <a:pPr lvl="1"/>
            <a:r>
              <a:rPr lang="en-US" dirty="0" smtClean="0"/>
              <a:t>1. Have regular doctor, 2. Be tobacco free, 3.Keep your heart healthy, 4. Know HIV status, 5. Get help for depression, 6. Be free from alcohol &amp; drugs, 7. Get checked for cancer, 8. Get immunizations, 9. Make home safe &amp; healthy, 10. Have healthy baby (New York City Department of Health and Mental Hygiene, 2006).  </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1513</TotalTime>
  <Words>1185</Words>
  <Application>Microsoft Macintosh PowerPoint</Application>
  <PresentationFormat>On-screen Show (4:3)</PresentationFormat>
  <Paragraphs>137</Paragraphs>
  <Slides>19</Slides>
  <Notes>1</Notes>
  <HiddenSlides>0</HiddenSlides>
  <MMClips>0</MMClips>
  <ScaleCrop>false</ScaleCrop>
  <HeadingPairs>
    <vt:vector size="4" baseType="variant">
      <vt:variant>
        <vt:lpstr>Design Template</vt:lpstr>
      </vt:variant>
      <vt:variant>
        <vt:i4>1</vt:i4>
      </vt:variant>
      <vt:variant>
        <vt:lpstr>Slide Titles</vt:lpstr>
      </vt:variant>
      <vt:variant>
        <vt:i4>19</vt:i4>
      </vt:variant>
    </vt:vector>
  </HeadingPairs>
  <TitlesOfParts>
    <vt:vector size="20" baseType="lpstr">
      <vt:lpstr>Advantage</vt:lpstr>
      <vt:lpstr>Prevention and Maintenance of Diabetes in the Community of 11206</vt:lpstr>
      <vt:lpstr>Demographics</vt:lpstr>
      <vt:lpstr>Why Diabetes?</vt:lpstr>
      <vt:lpstr>Demographics</vt:lpstr>
      <vt:lpstr>Demographics, cont.</vt:lpstr>
      <vt:lpstr>Environmental Concerns</vt:lpstr>
      <vt:lpstr>Health Related Facilities</vt:lpstr>
      <vt:lpstr>Aesthetics</vt:lpstr>
      <vt:lpstr>Care Management Techniques</vt:lpstr>
      <vt:lpstr>Influences on Resource Allocation</vt:lpstr>
      <vt:lpstr>Assessment of Community 11206</vt:lpstr>
      <vt:lpstr>Nursing Diagnoses</vt:lpstr>
      <vt:lpstr>Planning and Implementation</vt:lpstr>
      <vt:lpstr>Implementation</vt:lpstr>
      <vt:lpstr>Slide 15</vt:lpstr>
      <vt:lpstr>Evaluation</vt:lpstr>
      <vt:lpstr>Evaluation, cont.</vt:lpstr>
      <vt:lpstr>Evaluation, cont.</vt:lpstr>
      <vt:lpstr>Evaluation, cont.</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Prevention and Maintenance of Diabetes in the Community of 11206</dc:title>
  <dc:creator>Javier Colon</dc:creator>
  <cp:lastModifiedBy>Kristine Lauriello</cp:lastModifiedBy>
  <cp:revision>6</cp:revision>
  <cp:lastPrinted>2015-05-13T01:48:48Z</cp:lastPrinted>
  <dcterms:created xsi:type="dcterms:W3CDTF">2015-05-13T01:47:38Z</dcterms:created>
  <dcterms:modified xsi:type="dcterms:W3CDTF">2015-05-13T02:16:00Z</dcterms:modified>
</cp:coreProperties>
</file>