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60" r:id="rId5"/>
    <p:sldId id="262" r:id="rId6"/>
    <p:sldId id="263" r:id="rId7"/>
    <p:sldId id="264" r:id="rId8"/>
    <p:sldId id="267"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64" autoAdjust="0"/>
  </p:normalViewPr>
  <p:slideViewPr>
    <p:cSldViewPr>
      <p:cViewPr varScale="1">
        <p:scale>
          <a:sx n="57" d="100"/>
          <a:sy n="57" d="100"/>
        </p:scale>
        <p:origin x="-17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3"/>
      <c:rotY val="37"/>
      <c:rAngAx val="0"/>
      <c:perspective val="0"/>
    </c:view3D>
    <c:floor>
      <c:thickness val="0"/>
    </c:floor>
    <c:sideWall>
      <c:thickness val="0"/>
    </c:sideWall>
    <c:backWall>
      <c:thickness val="0"/>
    </c:backWall>
    <c:plotArea>
      <c:layout>
        <c:manualLayout>
          <c:layoutTarget val="inner"/>
          <c:xMode val="edge"/>
          <c:yMode val="edge"/>
          <c:x val="0.00654439117996142"/>
          <c:y val="0.032523414781525"/>
          <c:w val="0.993455608820039"/>
          <c:h val="0.946194389893878"/>
        </c:manualLayout>
      </c:layout>
      <c:pie3DChart>
        <c:varyColors val="1"/>
        <c:ser>
          <c:idx val="0"/>
          <c:order val="0"/>
          <c:tx>
            <c:strRef>
              <c:f>Sheet1!$B$1</c:f>
              <c:strCache>
                <c:ptCount val="1"/>
                <c:pt idx="0">
                  <c:v>Sales</c:v>
                </c:pt>
              </c:strCache>
            </c:strRef>
          </c:tx>
          <c:explosion val="4"/>
          <c:dPt>
            <c:idx val="0"/>
            <c:bubble3D val="0"/>
            <c:spPr>
              <a:scene3d>
                <a:camera prst="orthographicFront"/>
                <a:lightRig rig="threePt" dir="t"/>
              </a:scene3d>
              <a:sp3d/>
            </c:spPr>
          </c:dPt>
          <c:dPt>
            <c:idx val="1"/>
            <c:bubble3D val="0"/>
            <c:spPr>
              <a:scene3d>
                <a:camera prst="orthographicFront"/>
                <a:lightRig rig="threePt" dir="t"/>
              </a:scene3d>
              <a:sp3d/>
            </c:spPr>
          </c:dPt>
          <c:dPt>
            <c:idx val="3"/>
            <c:bubble3D val="0"/>
            <c:spPr>
              <a:gradFill rotWithShape="1">
                <a:gsLst>
                  <a:gs pos="0">
                    <a:schemeClr val="accent5">
                      <a:shade val="30000"/>
                      <a:satMod val="130000"/>
                    </a:schemeClr>
                  </a:gs>
                  <a:gs pos="80000">
                    <a:schemeClr val="accent5">
                      <a:shade val="93000"/>
                      <a:satMod val="130000"/>
                    </a:schemeClr>
                  </a:gs>
                  <a:gs pos="100000">
                    <a:schemeClr val="accent5">
                      <a:shade val="94000"/>
                      <a:satMod val="135000"/>
                    </a:schemeClr>
                  </a:gs>
                </a:gsLst>
                <a:lin ang="14400000" scaled="1"/>
              </a:gradFill>
              <a:ln w="12700" cap="flat" cmpd="sng" algn="ctr">
                <a:solidFill>
                  <a:schemeClr val="accent5">
                    <a:shade val="95000"/>
                    <a:satMod val="105000"/>
                  </a:schemeClr>
                </a:solidFill>
                <a:prstDash val="solid"/>
              </a:ln>
              <a:effectLst>
                <a:outerShdw blurRad="88900" dist="63500" dir="3000000" algn="br" rotWithShape="0">
                  <a:srgbClr val="000000">
                    <a:alpha val="35000"/>
                  </a:srgbClr>
                </a:outerShdw>
              </a:effectLst>
            </c:spPr>
          </c:dPt>
          <c:dLbls>
            <c:dLbl>
              <c:idx val="0"/>
              <c:layout/>
              <c:tx>
                <c:rich>
                  <a:bodyPr/>
                  <a:lstStyle/>
                  <a:p>
                    <a:r>
                      <a:rPr lang="en-US" dirty="0" smtClean="0"/>
                      <a:t/>
                    </a:r>
                    <a:br>
                      <a:rPr lang="en-US" dirty="0" smtClean="0"/>
                    </a:br>
                    <a:endParaRPr lang="en-US" dirty="0" smtClean="0"/>
                  </a:p>
                  <a:p>
                    <a:r>
                      <a:rPr lang="en-US" dirty="0" smtClean="0"/>
                      <a:t>Attachment</a:t>
                    </a:r>
                    <a:r>
                      <a:rPr lang="en-US" baseline="0" dirty="0" smtClean="0"/>
                      <a:t> loss</a:t>
                    </a:r>
                    <a:endParaRPr lang="en-US" dirty="0"/>
                  </a:p>
                </c:rich>
              </c:tx>
              <c:dLblPos val="outEnd"/>
              <c:showLegendKey val="0"/>
              <c:showVal val="1"/>
              <c:showCatName val="1"/>
              <c:showSerName val="0"/>
              <c:showPercent val="0"/>
              <c:showBubbleSize val="0"/>
              <c:separator> </c:separator>
            </c:dLbl>
            <c:dLbl>
              <c:idx val="1"/>
              <c:layout/>
              <c:tx>
                <c:rich>
                  <a:bodyPr/>
                  <a:lstStyle/>
                  <a:p>
                    <a:pPr>
                      <a:defRPr/>
                    </a:pPr>
                    <a:r>
                      <a:rPr lang="en-US" dirty="0" smtClean="0"/>
                      <a:t>Bleeding on Probing</a:t>
                    </a:r>
                  </a:p>
                </c:rich>
              </c:tx>
              <c:numFmt formatCode="#,##0\ &quot;billion&quot;" sourceLinked="0"/>
              <c:spPr/>
              <c:dLblPos val="outEnd"/>
              <c:showLegendKey val="0"/>
              <c:showVal val="1"/>
              <c:showCatName val="1"/>
              <c:showSerName val="0"/>
              <c:showPercent val="0"/>
              <c:showBubbleSize val="0"/>
              <c:separator> </c:separator>
            </c:dLbl>
            <c:dLbl>
              <c:idx val="2"/>
              <c:layout>
                <c:manualLayout>
                  <c:x val="0.0115202640667413"/>
                  <c:y val="-0.0637002435892594"/>
                </c:manualLayout>
              </c:layout>
              <c:tx>
                <c:rich>
                  <a:bodyPr/>
                  <a:lstStyle/>
                  <a:p>
                    <a:r>
                      <a:rPr lang="en-US" dirty="0" smtClean="0"/>
                      <a:t>Plaque</a:t>
                    </a:r>
                    <a:r>
                      <a:rPr lang="en-US" baseline="0" dirty="0" smtClean="0"/>
                      <a:t> accumulation</a:t>
                    </a:r>
                    <a:endParaRPr lang="en-US" dirty="0"/>
                  </a:p>
                </c:rich>
              </c:tx>
              <c:dLblPos val="bestFit"/>
              <c:showLegendKey val="0"/>
              <c:showVal val="1"/>
              <c:showCatName val="1"/>
              <c:showSerName val="0"/>
              <c:showPercent val="0"/>
              <c:showBubbleSize val="0"/>
              <c:separator> </c:separator>
            </c:dLbl>
            <c:dLbl>
              <c:idx val="3"/>
              <c:layout/>
              <c:tx>
                <c:rich>
                  <a:bodyPr/>
                  <a:lstStyle/>
                  <a:p>
                    <a:pPr>
                      <a:defRPr sz="2000"/>
                    </a:pPr>
                    <a:r>
                      <a:rPr lang="en-US" dirty="0" smtClean="0"/>
                      <a:t>Deep pockets</a:t>
                    </a:r>
                    <a:endParaRPr lang="en-US" dirty="0"/>
                  </a:p>
                </c:rich>
              </c:tx>
              <c:numFmt formatCode="#,##0\ &quot;billion&quot;" sourceLinked="0"/>
              <c:spPr/>
              <c:dLblPos val="inEnd"/>
              <c:showLegendKey val="0"/>
              <c:showVal val="1"/>
              <c:showCatName val="1"/>
              <c:showSerName val="0"/>
              <c:showPercent val="0"/>
              <c:showBubbleSize val="0"/>
              <c:separator> </c:separator>
            </c:dLbl>
            <c:numFmt formatCode="#,##0\ &quot;billion&quot;" sourceLinked="0"/>
            <c:dLblPos val="outEnd"/>
            <c:showLegendKey val="0"/>
            <c:showVal val="1"/>
            <c:showCatName val="1"/>
            <c:showSerName val="0"/>
            <c:showPercent val="0"/>
            <c:showBubbleSize val="0"/>
            <c:separator> </c:separator>
            <c:showLeaderLines val="0"/>
          </c:dLbls>
          <c:cat>
            <c:strRef>
              <c:f>Sheet1!$A$2:$A$5</c:f>
              <c:strCache>
                <c:ptCount val="4"/>
                <c:pt idx="0">
                  <c:v>Seniors</c:v>
                </c:pt>
                <c:pt idx="1">
                  <c:v>Boomers</c:v>
                </c:pt>
                <c:pt idx="2">
                  <c:v>Gen X</c:v>
                </c:pt>
                <c:pt idx="3">
                  <c:v>Gen Y</c:v>
                </c:pt>
              </c:strCache>
            </c:strRef>
          </c:cat>
          <c:val>
            <c:numRef>
              <c:f>Sheet1!$B$2:$B$5</c:f>
              <c:numCache>
                <c:formatCode>General</c:formatCode>
                <c:ptCount val="4"/>
                <c:pt idx="0">
                  <c:v>1.9</c:v>
                </c:pt>
                <c:pt idx="1">
                  <c:v>2.0</c:v>
                </c:pt>
                <c:pt idx="2">
                  <c:v>4.0</c:v>
                </c:pt>
                <c:pt idx="3">
                  <c:v>11.0</c:v>
                </c:pt>
              </c:numCache>
            </c:numRef>
          </c:val>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400" b="1">
          <a:solidFill>
            <a:schemeClr val="bg1"/>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01A80-DDCA-4156-8CDB-A1022CFDE0A0}"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30D69008-53A5-4E5D-B87F-90B599EAE60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rPr>
            <a:t>Tooth Brushing Frequency</a:t>
          </a:r>
          <a:endParaRPr lang="en-US" dirty="0">
            <a:solidFill>
              <a:schemeClr val="tx1"/>
            </a:solidFill>
          </a:endParaRPr>
        </a:p>
      </dgm:t>
    </dgm:pt>
    <dgm:pt modelId="{94958B12-8407-4EDD-8686-C098991DC7A9}" type="parTrans" cxnId="{15CB17E2-5D20-4A0D-B680-3154035C5364}">
      <dgm:prSet/>
      <dgm:spPr/>
      <dgm:t>
        <a:bodyPr/>
        <a:lstStyle/>
        <a:p>
          <a:endParaRPr lang="en-US"/>
        </a:p>
      </dgm:t>
    </dgm:pt>
    <dgm:pt modelId="{7BC86163-6994-40DF-A5D8-E08A85828B65}" type="sibTrans" cxnId="{15CB17E2-5D20-4A0D-B680-3154035C5364}">
      <dgm:prSet/>
      <dgm:spPr/>
      <dgm:t>
        <a:bodyPr/>
        <a:lstStyle/>
        <a:p>
          <a:endParaRPr lang="en-US"/>
        </a:p>
      </dgm:t>
    </dgm:pt>
    <dgm:pt modelId="{84BA1941-2BC0-4D6F-8C22-3D32DF780ED4}">
      <dgm:prSet phldrT="[Text]"/>
      <dgm:spPr/>
      <dgm:t>
        <a:bodyPr/>
        <a:lstStyle/>
        <a:p>
          <a:r>
            <a:rPr lang="en-US" dirty="0" smtClean="0"/>
            <a:t>Flossing Frequency</a:t>
          </a:r>
          <a:endParaRPr lang="en-US" dirty="0"/>
        </a:p>
      </dgm:t>
    </dgm:pt>
    <dgm:pt modelId="{CE87BDD3-F1A9-4643-89EF-8E379E607930}" type="parTrans" cxnId="{72F07E75-BBE8-4EFB-9814-9FBA90A847E0}">
      <dgm:prSet/>
      <dgm:spPr/>
      <dgm:t>
        <a:bodyPr/>
        <a:lstStyle/>
        <a:p>
          <a:endParaRPr lang="en-US"/>
        </a:p>
      </dgm:t>
    </dgm:pt>
    <dgm:pt modelId="{DACC0CD6-522C-4B0C-B2AB-2DAB9079D536}" type="sibTrans" cxnId="{72F07E75-BBE8-4EFB-9814-9FBA90A847E0}">
      <dgm:prSet/>
      <dgm:spPr/>
      <dgm:t>
        <a:bodyPr/>
        <a:lstStyle/>
        <a:p>
          <a:endParaRPr lang="en-US"/>
        </a:p>
      </dgm:t>
    </dgm:pt>
    <dgm:pt modelId="{0988F712-5851-4378-A591-271752B740DC}">
      <dgm:prSet phldrT="[Text]"/>
      <dgm:spPr/>
      <dgm:t>
        <a:bodyPr/>
        <a:lstStyle/>
        <a:p>
          <a:r>
            <a:rPr lang="en-US" dirty="0" smtClean="0"/>
            <a:t>Interdental Brushes</a:t>
          </a:r>
          <a:endParaRPr lang="en-US" dirty="0"/>
        </a:p>
      </dgm:t>
    </dgm:pt>
    <dgm:pt modelId="{3C6759A9-68D8-4D45-BC71-D9DF1407E218}" type="parTrans" cxnId="{A06D3958-33BA-41BC-8D44-2AFA9CC9B589}">
      <dgm:prSet/>
      <dgm:spPr/>
      <dgm:t>
        <a:bodyPr/>
        <a:lstStyle/>
        <a:p>
          <a:endParaRPr lang="en-US"/>
        </a:p>
      </dgm:t>
    </dgm:pt>
    <dgm:pt modelId="{E1968246-7A62-4797-BFD2-D57E8659443E}" type="sibTrans" cxnId="{A06D3958-33BA-41BC-8D44-2AFA9CC9B589}">
      <dgm:prSet/>
      <dgm:spPr/>
      <dgm:t>
        <a:bodyPr/>
        <a:lstStyle/>
        <a:p>
          <a:endParaRPr lang="en-US"/>
        </a:p>
      </dgm:t>
    </dgm:pt>
    <dgm:pt modelId="{C878F137-0A5B-4BA0-9721-8924FE860BD3}">
      <dgm:prSet phldrT="[Text]"/>
      <dgm:spPr/>
      <dgm:t>
        <a:bodyPr/>
        <a:lstStyle/>
        <a:p>
          <a:r>
            <a:rPr lang="en-US" dirty="0" smtClean="0"/>
            <a:t>Missing teeth</a:t>
          </a:r>
          <a:endParaRPr lang="en-US" dirty="0"/>
        </a:p>
      </dgm:t>
    </dgm:pt>
    <dgm:pt modelId="{CE8B4EAA-AB9D-41A4-ABDF-577093838368}" type="parTrans" cxnId="{9BA528A6-339C-40F8-A2D8-66F6B458CF97}">
      <dgm:prSet/>
      <dgm:spPr/>
      <dgm:t>
        <a:bodyPr/>
        <a:lstStyle/>
        <a:p>
          <a:endParaRPr lang="en-US"/>
        </a:p>
      </dgm:t>
    </dgm:pt>
    <dgm:pt modelId="{F4CDCE75-20C5-4E90-AEE3-958FF32C0D99}" type="sibTrans" cxnId="{9BA528A6-339C-40F8-A2D8-66F6B458CF97}">
      <dgm:prSet/>
      <dgm:spPr/>
      <dgm:t>
        <a:bodyPr/>
        <a:lstStyle/>
        <a:p>
          <a:endParaRPr lang="en-US"/>
        </a:p>
      </dgm:t>
    </dgm:pt>
    <dgm:pt modelId="{72ACE9CA-2ADD-4FFF-BE17-1EF68E6700EB}" type="pres">
      <dgm:prSet presAssocID="{C1C01A80-DDCA-4156-8CDB-A1022CFDE0A0}" presName="matrix" presStyleCnt="0">
        <dgm:presLayoutVars>
          <dgm:chMax val="1"/>
          <dgm:dir/>
          <dgm:resizeHandles val="exact"/>
        </dgm:presLayoutVars>
      </dgm:prSet>
      <dgm:spPr/>
      <dgm:t>
        <a:bodyPr/>
        <a:lstStyle/>
        <a:p>
          <a:endParaRPr lang="en-US"/>
        </a:p>
      </dgm:t>
    </dgm:pt>
    <dgm:pt modelId="{1B093AD9-015E-43B6-AC10-A94E6F366FB9}" type="pres">
      <dgm:prSet presAssocID="{C1C01A80-DDCA-4156-8CDB-A1022CFDE0A0}" presName="diamond" presStyleLbl="bgShp" presStyleIdx="0" presStyleCnt="1"/>
      <dgm:spPr/>
    </dgm:pt>
    <dgm:pt modelId="{4A211BB0-F835-4E86-B266-18691425E5E9}" type="pres">
      <dgm:prSet presAssocID="{C1C01A80-DDCA-4156-8CDB-A1022CFDE0A0}" presName="quad1" presStyleLbl="node1" presStyleIdx="0" presStyleCnt="4" custLinFactNeighborX="-6003" custLinFactNeighborY="-3995">
        <dgm:presLayoutVars>
          <dgm:chMax val="0"/>
          <dgm:chPref val="0"/>
          <dgm:bulletEnabled val="1"/>
        </dgm:presLayoutVars>
      </dgm:prSet>
      <dgm:spPr/>
      <dgm:t>
        <a:bodyPr/>
        <a:lstStyle/>
        <a:p>
          <a:endParaRPr lang="en-US"/>
        </a:p>
      </dgm:t>
    </dgm:pt>
    <dgm:pt modelId="{C2B51BD5-5A4F-4365-A76C-D59BBBE62C86}" type="pres">
      <dgm:prSet presAssocID="{C1C01A80-DDCA-4156-8CDB-A1022CFDE0A0}" presName="quad2" presStyleLbl="node1" presStyleIdx="1" presStyleCnt="4">
        <dgm:presLayoutVars>
          <dgm:chMax val="0"/>
          <dgm:chPref val="0"/>
          <dgm:bulletEnabled val="1"/>
        </dgm:presLayoutVars>
      </dgm:prSet>
      <dgm:spPr/>
      <dgm:t>
        <a:bodyPr/>
        <a:lstStyle/>
        <a:p>
          <a:endParaRPr lang="en-US"/>
        </a:p>
      </dgm:t>
    </dgm:pt>
    <dgm:pt modelId="{73A91614-9B3D-43BA-AA9F-AEAC86EAE993}" type="pres">
      <dgm:prSet presAssocID="{C1C01A80-DDCA-4156-8CDB-A1022CFDE0A0}" presName="quad3" presStyleLbl="node1" presStyleIdx="2" presStyleCnt="4">
        <dgm:presLayoutVars>
          <dgm:chMax val="0"/>
          <dgm:chPref val="0"/>
          <dgm:bulletEnabled val="1"/>
        </dgm:presLayoutVars>
      </dgm:prSet>
      <dgm:spPr/>
      <dgm:t>
        <a:bodyPr/>
        <a:lstStyle/>
        <a:p>
          <a:endParaRPr lang="en-US"/>
        </a:p>
      </dgm:t>
    </dgm:pt>
    <dgm:pt modelId="{F0A5EA68-263D-4FB7-B774-F68EEBE0AB0A}" type="pres">
      <dgm:prSet presAssocID="{C1C01A80-DDCA-4156-8CDB-A1022CFDE0A0}" presName="quad4" presStyleLbl="node1" presStyleIdx="3" presStyleCnt="4">
        <dgm:presLayoutVars>
          <dgm:chMax val="0"/>
          <dgm:chPref val="0"/>
          <dgm:bulletEnabled val="1"/>
        </dgm:presLayoutVars>
      </dgm:prSet>
      <dgm:spPr/>
      <dgm:t>
        <a:bodyPr/>
        <a:lstStyle/>
        <a:p>
          <a:endParaRPr lang="en-US"/>
        </a:p>
      </dgm:t>
    </dgm:pt>
  </dgm:ptLst>
  <dgm:cxnLst>
    <dgm:cxn modelId="{9A9472E0-4E30-48ED-8883-BBE886598816}" type="presOf" srcId="{30D69008-53A5-4E5D-B87F-90B599EAE600}" destId="{4A211BB0-F835-4E86-B266-18691425E5E9}" srcOrd="0" destOrd="0" presId="urn:microsoft.com/office/officeart/2005/8/layout/matrix3"/>
    <dgm:cxn modelId="{15CB17E2-5D20-4A0D-B680-3154035C5364}" srcId="{C1C01A80-DDCA-4156-8CDB-A1022CFDE0A0}" destId="{30D69008-53A5-4E5D-B87F-90B599EAE600}" srcOrd="0" destOrd="0" parTransId="{94958B12-8407-4EDD-8686-C098991DC7A9}" sibTransId="{7BC86163-6994-40DF-A5D8-E08A85828B65}"/>
    <dgm:cxn modelId="{FFE2DF02-FA1B-49A1-ACA0-C43E63B251DA}" type="presOf" srcId="{C878F137-0A5B-4BA0-9721-8924FE860BD3}" destId="{F0A5EA68-263D-4FB7-B774-F68EEBE0AB0A}" srcOrd="0" destOrd="0" presId="urn:microsoft.com/office/officeart/2005/8/layout/matrix3"/>
    <dgm:cxn modelId="{D4B6FDF5-3D41-42F7-9FD4-860C41B11B7C}" type="presOf" srcId="{0988F712-5851-4378-A591-271752B740DC}" destId="{73A91614-9B3D-43BA-AA9F-AEAC86EAE993}" srcOrd="0" destOrd="0" presId="urn:microsoft.com/office/officeart/2005/8/layout/matrix3"/>
    <dgm:cxn modelId="{9BA528A6-339C-40F8-A2D8-66F6B458CF97}" srcId="{C1C01A80-DDCA-4156-8CDB-A1022CFDE0A0}" destId="{C878F137-0A5B-4BA0-9721-8924FE860BD3}" srcOrd="3" destOrd="0" parTransId="{CE8B4EAA-AB9D-41A4-ABDF-577093838368}" sibTransId="{F4CDCE75-20C5-4E90-AEE3-958FF32C0D99}"/>
    <dgm:cxn modelId="{7EEFD61E-33A7-46CA-BBD8-9BDAD0FF37C1}" type="presOf" srcId="{84BA1941-2BC0-4D6F-8C22-3D32DF780ED4}" destId="{C2B51BD5-5A4F-4365-A76C-D59BBBE62C86}" srcOrd="0" destOrd="0" presId="urn:microsoft.com/office/officeart/2005/8/layout/matrix3"/>
    <dgm:cxn modelId="{A06D3958-33BA-41BC-8D44-2AFA9CC9B589}" srcId="{C1C01A80-DDCA-4156-8CDB-A1022CFDE0A0}" destId="{0988F712-5851-4378-A591-271752B740DC}" srcOrd="2" destOrd="0" parTransId="{3C6759A9-68D8-4D45-BC71-D9DF1407E218}" sibTransId="{E1968246-7A62-4797-BFD2-D57E8659443E}"/>
    <dgm:cxn modelId="{41646B9F-B3A1-4A89-8D9A-012530AF63D7}" type="presOf" srcId="{C1C01A80-DDCA-4156-8CDB-A1022CFDE0A0}" destId="{72ACE9CA-2ADD-4FFF-BE17-1EF68E6700EB}" srcOrd="0" destOrd="0" presId="urn:microsoft.com/office/officeart/2005/8/layout/matrix3"/>
    <dgm:cxn modelId="{72F07E75-BBE8-4EFB-9814-9FBA90A847E0}" srcId="{C1C01A80-DDCA-4156-8CDB-A1022CFDE0A0}" destId="{84BA1941-2BC0-4D6F-8C22-3D32DF780ED4}" srcOrd="1" destOrd="0" parTransId="{CE87BDD3-F1A9-4643-89EF-8E379E607930}" sibTransId="{DACC0CD6-522C-4B0C-B2AB-2DAB9079D536}"/>
    <dgm:cxn modelId="{931E2668-B579-40F1-8A04-F4357E5A4EA2}" type="presParOf" srcId="{72ACE9CA-2ADD-4FFF-BE17-1EF68E6700EB}" destId="{1B093AD9-015E-43B6-AC10-A94E6F366FB9}" srcOrd="0" destOrd="0" presId="urn:microsoft.com/office/officeart/2005/8/layout/matrix3"/>
    <dgm:cxn modelId="{BDA9D5E8-158C-4698-A4FE-0081CBE49042}" type="presParOf" srcId="{72ACE9CA-2ADD-4FFF-BE17-1EF68E6700EB}" destId="{4A211BB0-F835-4E86-B266-18691425E5E9}" srcOrd="1" destOrd="0" presId="urn:microsoft.com/office/officeart/2005/8/layout/matrix3"/>
    <dgm:cxn modelId="{3CE3BA39-91F8-4D90-8F98-0CFF49B92B2E}" type="presParOf" srcId="{72ACE9CA-2ADD-4FFF-BE17-1EF68E6700EB}" destId="{C2B51BD5-5A4F-4365-A76C-D59BBBE62C86}" srcOrd="2" destOrd="0" presId="urn:microsoft.com/office/officeart/2005/8/layout/matrix3"/>
    <dgm:cxn modelId="{D24A423C-10A9-495D-B694-7748C730FF0C}" type="presParOf" srcId="{72ACE9CA-2ADD-4FFF-BE17-1EF68E6700EB}" destId="{73A91614-9B3D-43BA-AA9F-AEAC86EAE993}" srcOrd="3" destOrd="0" presId="urn:microsoft.com/office/officeart/2005/8/layout/matrix3"/>
    <dgm:cxn modelId="{C7654A38-1CD2-4E24-B57D-B8FCD451B324}" type="presParOf" srcId="{72ACE9CA-2ADD-4FFF-BE17-1EF68E6700EB}" destId="{F0A5EA68-263D-4FB7-B774-F68EEBE0AB0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7C5B0-5227-4C8B-AA01-92D448A818AF}" type="doc">
      <dgm:prSet loTypeId="urn:microsoft.com/office/officeart/2005/8/layout/radial6" loCatId="cycle" qsTypeId="urn:microsoft.com/office/officeart/2005/8/quickstyle/simple4" qsCatId="simple" csTypeId="urn:microsoft.com/office/officeart/2005/8/colors/accent4_2" csCatId="accent4" phldr="1"/>
      <dgm:spPr/>
      <dgm:t>
        <a:bodyPr/>
        <a:lstStyle/>
        <a:p>
          <a:endParaRPr lang="en-US"/>
        </a:p>
      </dgm:t>
    </dgm:pt>
    <dgm:pt modelId="{0AA34E75-C871-4636-82AC-E87B52167F2D}">
      <dgm:prSet phldrT="[Text]" custT="1"/>
      <dgm:spPr/>
      <dgm:t>
        <a:bodyPr/>
        <a:lstStyle/>
        <a:p>
          <a:r>
            <a:rPr lang="en-US" sz="1500" dirty="0" smtClean="0"/>
            <a:t>Obesity + Periodontal Disease</a:t>
          </a:r>
          <a:endParaRPr lang="en-US" sz="1500" dirty="0"/>
        </a:p>
      </dgm:t>
    </dgm:pt>
    <dgm:pt modelId="{7951B0F9-C179-4EF5-82AB-9C0960BAD989}" type="parTrans" cxnId="{650CFF69-2CB2-4304-8E6F-0C50330F4E83}">
      <dgm:prSet/>
      <dgm:spPr/>
      <dgm:t>
        <a:bodyPr/>
        <a:lstStyle/>
        <a:p>
          <a:endParaRPr lang="en-US"/>
        </a:p>
      </dgm:t>
    </dgm:pt>
    <dgm:pt modelId="{D4C38F3D-FB10-4FFF-B562-EB61B4FD0556}" type="sibTrans" cxnId="{650CFF69-2CB2-4304-8E6F-0C50330F4E83}">
      <dgm:prSet/>
      <dgm:spPr/>
      <dgm:t>
        <a:bodyPr/>
        <a:lstStyle/>
        <a:p>
          <a:endParaRPr lang="en-US"/>
        </a:p>
      </dgm:t>
    </dgm:pt>
    <dgm:pt modelId="{AC3E7205-C590-4C12-9D02-2D2D91E25E73}">
      <dgm:prSet phldrT="[Text]"/>
      <dgm:spPr/>
      <dgm:t>
        <a:bodyPr/>
        <a:lstStyle/>
        <a:p>
          <a:r>
            <a:rPr lang="en-US" dirty="0" smtClean="0"/>
            <a:t>Poor Oral Hygiene</a:t>
          </a:r>
          <a:endParaRPr lang="en-US" dirty="0"/>
        </a:p>
      </dgm:t>
    </dgm:pt>
    <dgm:pt modelId="{C72E16C8-A3A3-4D61-BA9F-136C8BBE749A}" type="parTrans" cxnId="{3417AD69-EAA2-43F0-8528-859C472288BF}">
      <dgm:prSet/>
      <dgm:spPr/>
      <dgm:t>
        <a:bodyPr/>
        <a:lstStyle/>
        <a:p>
          <a:endParaRPr lang="en-US"/>
        </a:p>
      </dgm:t>
    </dgm:pt>
    <dgm:pt modelId="{188A0AD8-3361-466A-980F-FD629CABEA5D}" type="sibTrans" cxnId="{3417AD69-EAA2-43F0-8528-859C472288BF}">
      <dgm:prSet/>
      <dgm:spPr/>
      <dgm:t>
        <a:bodyPr/>
        <a:lstStyle/>
        <a:p>
          <a:endParaRPr lang="en-US"/>
        </a:p>
      </dgm:t>
    </dgm:pt>
    <dgm:pt modelId="{053550CC-D558-47D3-BB85-AEC146FC1E73}">
      <dgm:prSet phldrT="[Text]"/>
      <dgm:spPr/>
      <dgm:t>
        <a:bodyPr/>
        <a:lstStyle/>
        <a:p>
          <a:r>
            <a:rPr lang="en-US" dirty="0" smtClean="0"/>
            <a:t>Education Level</a:t>
          </a:r>
          <a:endParaRPr lang="en-US" dirty="0"/>
        </a:p>
      </dgm:t>
    </dgm:pt>
    <dgm:pt modelId="{EEAEC8F7-C456-4B17-A39A-8C9F0CE7FF7F}" type="parTrans" cxnId="{671463A1-BD77-4E7B-8641-51B69E711DE6}">
      <dgm:prSet/>
      <dgm:spPr/>
      <dgm:t>
        <a:bodyPr/>
        <a:lstStyle/>
        <a:p>
          <a:endParaRPr lang="en-US"/>
        </a:p>
      </dgm:t>
    </dgm:pt>
    <dgm:pt modelId="{274A1F7C-FF7D-49DF-BC19-A31740450024}" type="sibTrans" cxnId="{671463A1-BD77-4E7B-8641-51B69E711DE6}">
      <dgm:prSet/>
      <dgm:spPr/>
      <dgm:t>
        <a:bodyPr/>
        <a:lstStyle/>
        <a:p>
          <a:endParaRPr lang="en-US"/>
        </a:p>
      </dgm:t>
    </dgm:pt>
    <dgm:pt modelId="{C86AF644-A202-465B-986C-F66F4C0A09FE}">
      <dgm:prSet phldrT="[Text]" custT="1"/>
      <dgm:spPr/>
      <dgm:t>
        <a:bodyPr/>
        <a:lstStyle/>
        <a:p>
          <a:r>
            <a:rPr lang="en-US" sz="1600" dirty="0" smtClean="0"/>
            <a:t>Genetic Tendency</a:t>
          </a:r>
          <a:endParaRPr lang="en-US" sz="1600" dirty="0"/>
        </a:p>
      </dgm:t>
    </dgm:pt>
    <dgm:pt modelId="{C779C0AF-D271-4A58-BB19-C35BD8C60CE1}" type="parTrans" cxnId="{A154A5B9-5EC8-471A-96F8-FE21466BD2C0}">
      <dgm:prSet/>
      <dgm:spPr/>
      <dgm:t>
        <a:bodyPr/>
        <a:lstStyle/>
        <a:p>
          <a:endParaRPr lang="en-US"/>
        </a:p>
      </dgm:t>
    </dgm:pt>
    <dgm:pt modelId="{FD225BFA-EC92-4709-8193-75F266C9714F}" type="sibTrans" cxnId="{A154A5B9-5EC8-471A-96F8-FE21466BD2C0}">
      <dgm:prSet/>
      <dgm:spPr/>
      <dgm:t>
        <a:bodyPr/>
        <a:lstStyle/>
        <a:p>
          <a:endParaRPr lang="en-US"/>
        </a:p>
      </dgm:t>
    </dgm:pt>
    <dgm:pt modelId="{ABCADF7A-7ED1-44EC-B608-BFA2456D0BF1}">
      <dgm:prSet phldrT="[Text]"/>
      <dgm:spPr/>
      <dgm:t>
        <a:bodyPr/>
        <a:lstStyle/>
        <a:p>
          <a:r>
            <a:rPr lang="en-US" dirty="0" smtClean="0"/>
            <a:t>Tobacco and Alcohol</a:t>
          </a:r>
          <a:endParaRPr lang="en-US" dirty="0"/>
        </a:p>
      </dgm:t>
    </dgm:pt>
    <dgm:pt modelId="{8A1E2C0D-A1DE-4345-9535-20746F249212}" type="parTrans" cxnId="{9426A0FF-575B-4451-AC2F-24F426AAFB4C}">
      <dgm:prSet/>
      <dgm:spPr/>
      <dgm:t>
        <a:bodyPr/>
        <a:lstStyle/>
        <a:p>
          <a:endParaRPr lang="en-US"/>
        </a:p>
      </dgm:t>
    </dgm:pt>
    <dgm:pt modelId="{550C664F-08C6-4AB0-A8BA-427258162553}" type="sibTrans" cxnId="{9426A0FF-575B-4451-AC2F-24F426AAFB4C}">
      <dgm:prSet/>
      <dgm:spPr/>
      <dgm:t>
        <a:bodyPr/>
        <a:lstStyle/>
        <a:p>
          <a:endParaRPr lang="en-US"/>
        </a:p>
      </dgm:t>
    </dgm:pt>
    <dgm:pt modelId="{9B970C02-ABF7-1B4E-9737-1B5D4664A7E2}">
      <dgm:prSet phldrT="[Text]" custScaleX="98263" custScaleY="91672"/>
      <dgm:spPr/>
      <dgm:t>
        <a:bodyPr/>
        <a:lstStyle/>
        <a:p>
          <a:endParaRPr lang="en-US"/>
        </a:p>
      </dgm:t>
    </dgm:pt>
    <dgm:pt modelId="{8994C918-BE40-004E-8296-7F5D2F08D92D}" type="parTrans" cxnId="{BA1FD7BC-6FCC-4143-885E-5327B038D78E}">
      <dgm:prSet/>
      <dgm:spPr/>
      <dgm:t>
        <a:bodyPr/>
        <a:lstStyle/>
        <a:p>
          <a:endParaRPr lang="en-US"/>
        </a:p>
      </dgm:t>
    </dgm:pt>
    <dgm:pt modelId="{73B3A44E-BB21-5C4A-82C8-97DF1AADF46F}" type="sibTrans" cxnId="{BA1FD7BC-6FCC-4143-885E-5327B038D78E}">
      <dgm:prSet custScaleX="120737" custScaleY="113800"/>
      <dgm:spPr/>
      <dgm:t>
        <a:bodyPr/>
        <a:lstStyle/>
        <a:p>
          <a:endParaRPr lang="en-US"/>
        </a:p>
      </dgm:t>
    </dgm:pt>
    <dgm:pt modelId="{DCC3E7C3-44EB-C744-B18C-D96B2E321F58}">
      <dgm:prSet phldrT="[Text]"/>
      <dgm:spPr/>
      <dgm:t>
        <a:bodyPr/>
        <a:lstStyle/>
        <a:p>
          <a:r>
            <a:rPr lang="en-US" dirty="0" smtClean="0"/>
            <a:t>Young Adults</a:t>
          </a:r>
        </a:p>
      </dgm:t>
    </dgm:pt>
    <dgm:pt modelId="{C7FAD87A-03E1-0749-93D1-87E03BF6E393}" type="parTrans" cxnId="{8F4D88FA-B986-FD44-BE71-3058D3AF1D89}">
      <dgm:prSet/>
      <dgm:spPr/>
      <dgm:t>
        <a:bodyPr/>
        <a:lstStyle/>
        <a:p>
          <a:endParaRPr lang="en-US"/>
        </a:p>
      </dgm:t>
    </dgm:pt>
    <dgm:pt modelId="{B3FFE6A9-0370-2F4B-82A7-DA6BDF03D340}" type="sibTrans" cxnId="{8F4D88FA-B986-FD44-BE71-3058D3AF1D89}">
      <dgm:prSet/>
      <dgm:spPr/>
      <dgm:t>
        <a:bodyPr/>
        <a:lstStyle/>
        <a:p>
          <a:endParaRPr lang="en-US"/>
        </a:p>
      </dgm:t>
    </dgm:pt>
    <dgm:pt modelId="{0B9C22FE-A0D0-9E44-803A-71E0D306AE93}">
      <dgm:prSet phldrT="[Text]"/>
      <dgm:spPr/>
      <dgm:t>
        <a:bodyPr/>
        <a:lstStyle/>
        <a:p>
          <a:r>
            <a:rPr lang="en-US" dirty="0" smtClean="0"/>
            <a:t>Diabetes</a:t>
          </a:r>
        </a:p>
      </dgm:t>
    </dgm:pt>
    <dgm:pt modelId="{7B2D7AF7-35F5-4B4C-A915-A88B4C310953}" type="parTrans" cxnId="{CAD209EC-8F45-CE4B-89E4-82A4ADEB0881}">
      <dgm:prSet/>
      <dgm:spPr/>
      <dgm:t>
        <a:bodyPr/>
        <a:lstStyle/>
        <a:p>
          <a:endParaRPr lang="en-US"/>
        </a:p>
      </dgm:t>
    </dgm:pt>
    <dgm:pt modelId="{960B8D32-4B7B-2D48-8607-074E65E217DA}" type="sibTrans" cxnId="{CAD209EC-8F45-CE4B-89E4-82A4ADEB0881}">
      <dgm:prSet/>
      <dgm:spPr/>
      <dgm:t>
        <a:bodyPr/>
        <a:lstStyle/>
        <a:p>
          <a:endParaRPr lang="en-US"/>
        </a:p>
      </dgm:t>
    </dgm:pt>
    <dgm:pt modelId="{DA4DB111-7C98-44ED-BC7C-C91D7DDAE81E}" type="pres">
      <dgm:prSet presAssocID="{78A7C5B0-5227-4C8B-AA01-92D448A818AF}" presName="Name0" presStyleCnt="0">
        <dgm:presLayoutVars>
          <dgm:chMax val="1"/>
          <dgm:dir/>
          <dgm:animLvl val="ctr"/>
          <dgm:resizeHandles val="exact"/>
        </dgm:presLayoutVars>
      </dgm:prSet>
      <dgm:spPr/>
      <dgm:t>
        <a:bodyPr/>
        <a:lstStyle/>
        <a:p>
          <a:endParaRPr lang="en-US"/>
        </a:p>
      </dgm:t>
    </dgm:pt>
    <dgm:pt modelId="{E6AF0A74-5C53-4808-8A77-31B80B0E5BF6}" type="pres">
      <dgm:prSet presAssocID="{0AA34E75-C871-4636-82AC-E87B52167F2D}" presName="centerShape" presStyleLbl="node0" presStyleIdx="0" presStyleCnt="1" custScaleX="118776" custScaleY="123654"/>
      <dgm:spPr/>
      <dgm:t>
        <a:bodyPr/>
        <a:lstStyle/>
        <a:p>
          <a:endParaRPr lang="en-US"/>
        </a:p>
      </dgm:t>
    </dgm:pt>
    <dgm:pt modelId="{21E2B31A-E4B2-4ECF-88AA-8FCC85E6F254}" type="pres">
      <dgm:prSet presAssocID="{AC3E7205-C590-4C12-9D02-2D2D91E25E73}" presName="node" presStyleLbl="node1" presStyleIdx="0" presStyleCnt="6" custScaleX="121406" custScaleY="80254" custRadScaleRad="136707" custRadScaleInc="-1096">
        <dgm:presLayoutVars>
          <dgm:bulletEnabled val="1"/>
        </dgm:presLayoutVars>
      </dgm:prSet>
      <dgm:spPr/>
      <dgm:t>
        <a:bodyPr/>
        <a:lstStyle/>
        <a:p>
          <a:endParaRPr lang="en-US"/>
        </a:p>
      </dgm:t>
    </dgm:pt>
    <dgm:pt modelId="{A740D28C-C6E5-4D3D-829E-B2E72DEC6932}" type="pres">
      <dgm:prSet presAssocID="{AC3E7205-C590-4C12-9D02-2D2D91E25E73}" presName="dummy" presStyleCnt="0"/>
      <dgm:spPr/>
    </dgm:pt>
    <dgm:pt modelId="{C09C0B9D-C626-4352-937F-E565C32A1F1A}" type="pres">
      <dgm:prSet presAssocID="{188A0AD8-3361-466A-980F-FD629CABEA5D}" presName="sibTrans" presStyleLbl="sibTrans2D1" presStyleIdx="0" presStyleCnt="6" custScaleX="114592" custScaleY="113630"/>
      <dgm:spPr/>
      <dgm:t>
        <a:bodyPr/>
        <a:lstStyle/>
        <a:p>
          <a:endParaRPr lang="en-US"/>
        </a:p>
      </dgm:t>
    </dgm:pt>
    <dgm:pt modelId="{18949E23-5716-41EE-8482-AD899487C22A}" type="pres">
      <dgm:prSet presAssocID="{053550CC-D558-47D3-BB85-AEC146FC1E73}" presName="node" presStyleLbl="node1" presStyleIdx="1" presStyleCnt="6" custScaleX="114539" custScaleY="99528" custRadScaleRad="106172" custRadScaleInc="-41218">
        <dgm:presLayoutVars>
          <dgm:bulletEnabled val="1"/>
        </dgm:presLayoutVars>
      </dgm:prSet>
      <dgm:spPr/>
      <dgm:t>
        <a:bodyPr/>
        <a:lstStyle/>
        <a:p>
          <a:endParaRPr lang="en-US"/>
        </a:p>
      </dgm:t>
    </dgm:pt>
    <dgm:pt modelId="{22544C63-152D-4BA0-B4E1-6E36758E97BB}" type="pres">
      <dgm:prSet presAssocID="{053550CC-D558-47D3-BB85-AEC146FC1E73}" presName="dummy" presStyleCnt="0"/>
      <dgm:spPr/>
    </dgm:pt>
    <dgm:pt modelId="{47906407-956C-4DBE-95F5-60B3E34737A1}" type="pres">
      <dgm:prSet presAssocID="{274A1F7C-FF7D-49DF-BC19-A31740450024}" presName="sibTrans" presStyleLbl="sibTrans2D1" presStyleIdx="1" presStyleCnt="6" custScaleX="106898" custScaleY="111259"/>
      <dgm:spPr/>
      <dgm:t>
        <a:bodyPr/>
        <a:lstStyle/>
        <a:p>
          <a:endParaRPr lang="en-US"/>
        </a:p>
      </dgm:t>
    </dgm:pt>
    <dgm:pt modelId="{585FE9A8-D8F9-48B3-BD89-BCB8D40C3B62}" type="pres">
      <dgm:prSet presAssocID="{C86AF644-A202-465B-986C-F66F4C0A09FE}" presName="node" presStyleLbl="node1" presStyleIdx="2" presStyleCnt="6" custScaleX="127957" custScaleY="86181">
        <dgm:presLayoutVars>
          <dgm:bulletEnabled val="1"/>
        </dgm:presLayoutVars>
      </dgm:prSet>
      <dgm:spPr/>
      <dgm:t>
        <a:bodyPr/>
        <a:lstStyle/>
        <a:p>
          <a:endParaRPr lang="en-US"/>
        </a:p>
      </dgm:t>
    </dgm:pt>
    <dgm:pt modelId="{61A87214-CB21-4889-AF91-57B4116DD7F6}" type="pres">
      <dgm:prSet presAssocID="{C86AF644-A202-465B-986C-F66F4C0A09FE}" presName="dummy" presStyleCnt="0"/>
      <dgm:spPr/>
    </dgm:pt>
    <dgm:pt modelId="{607E6A0A-3655-4CA6-91D8-44B285A4941A}" type="pres">
      <dgm:prSet presAssocID="{FD225BFA-EC92-4709-8193-75F266C9714F}" presName="sibTrans" presStyleLbl="sibTrans2D1" presStyleIdx="2" presStyleCnt="6" custScaleX="112839" custScaleY="116490"/>
      <dgm:spPr/>
      <dgm:t>
        <a:bodyPr/>
        <a:lstStyle/>
        <a:p>
          <a:endParaRPr lang="en-US"/>
        </a:p>
      </dgm:t>
    </dgm:pt>
    <dgm:pt modelId="{819BC320-0E3F-4F15-A919-57F70CA02FCD}" type="pres">
      <dgm:prSet presAssocID="{ABCADF7A-7ED1-44EC-B608-BFA2456D0BF1}" presName="node" presStyleLbl="node1" presStyleIdx="3" presStyleCnt="6" custScaleX="98263" custScaleY="91672">
        <dgm:presLayoutVars>
          <dgm:bulletEnabled val="1"/>
        </dgm:presLayoutVars>
      </dgm:prSet>
      <dgm:spPr/>
      <dgm:t>
        <a:bodyPr/>
        <a:lstStyle/>
        <a:p>
          <a:endParaRPr lang="en-US"/>
        </a:p>
      </dgm:t>
    </dgm:pt>
    <dgm:pt modelId="{46156E6F-80BF-4EEB-9889-1CA1A20B7461}" type="pres">
      <dgm:prSet presAssocID="{ABCADF7A-7ED1-44EC-B608-BFA2456D0BF1}" presName="dummy" presStyleCnt="0"/>
      <dgm:spPr/>
    </dgm:pt>
    <dgm:pt modelId="{0DD71EEF-493C-4E91-89BE-3AD922D5DFEC}" type="pres">
      <dgm:prSet presAssocID="{550C664F-08C6-4AB0-A8BA-427258162553}" presName="sibTrans" presStyleLbl="sibTrans2D1" presStyleIdx="3" presStyleCnt="6" custScaleX="120737" custScaleY="113800"/>
      <dgm:spPr/>
      <dgm:t>
        <a:bodyPr/>
        <a:lstStyle/>
        <a:p>
          <a:endParaRPr lang="en-US"/>
        </a:p>
      </dgm:t>
    </dgm:pt>
    <dgm:pt modelId="{D79B2050-A64B-404C-9B2E-06A61E33211A}" type="pres">
      <dgm:prSet presAssocID="{DCC3E7C3-44EB-C744-B18C-D96B2E321F58}" presName="node" presStyleLbl="node1" presStyleIdx="4" presStyleCnt="6">
        <dgm:presLayoutVars>
          <dgm:bulletEnabled val="1"/>
        </dgm:presLayoutVars>
      </dgm:prSet>
      <dgm:spPr/>
      <dgm:t>
        <a:bodyPr/>
        <a:lstStyle/>
        <a:p>
          <a:endParaRPr lang="en-US"/>
        </a:p>
      </dgm:t>
    </dgm:pt>
    <dgm:pt modelId="{C9DB92BC-1820-C048-B03C-E5416671262F}" type="pres">
      <dgm:prSet presAssocID="{DCC3E7C3-44EB-C744-B18C-D96B2E321F58}" presName="dummy" presStyleCnt="0"/>
      <dgm:spPr/>
    </dgm:pt>
    <dgm:pt modelId="{7B0F292D-E193-B04D-90DF-5B1D0A51282D}" type="pres">
      <dgm:prSet presAssocID="{B3FFE6A9-0370-2F4B-82A7-DA6BDF03D340}" presName="sibTrans" presStyleLbl="sibTrans2D1" presStyleIdx="4" presStyleCnt="6" custScaleX="114090" custScaleY="111377"/>
      <dgm:spPr/>
      <dgm:t>
        <a:bodyPr/>
        <a:lstStyle/>
        <a:p>
          <a:endParaRPr lang="en-US"/>
        </a:p>
      </dgm:t>
    </dgm:pt>
    <dgm:pt modelId="{DEDD4CA7-7121-284A-BB3C-948F136237EA}" type="pres">
      <dgm:prSet presAssocID="{0B9C22FE-A0D0-9E44-803A-71E0D306AE93}" presName="node" presStyleLbl="node1" presStyleIdx="5" presStyleCnt="6">
        <dgm:presLayoutVars>
          <dgm:bulletEnabled val="1"/>
        </dgm:presLayoutVars>
      </dgm:prSet>
      <dgm:spPr/>
      <dgm:t>
        <a:bodyPr/>
        <a:lstStyle/>
        <a:p>
          <a:endParaRPr lang="en-US"/>
        </a:p>
      </dgm:t>
    </dgm:pt>
    <dgm:pt modelId="{2E34A6D5-C253-3744-AE8A-0062962F3185}" type="pres">
      <dgm:prSet presAssocID="{0B9C22FE-A0D0-9E44-803A-71E0D306AE93}" presName="dummy" presStyleCnt="0"/>
      <dgm:spPr/>
    </dgm:pt>
    <dgm:pt modelId="{0B8AE0C2-2DD9-934F-AF7C-AC70914CC30D}" type="pres">
      <dgm:prSet presAssocID="{960B8D32-4B7B-2D48-8607-074E65E217DA}" presName="sibTrans" presStyleLbl="sibTrans2D1" presStyleIdx="5" presStyleCnt="6" custScaleX="104648" custScaleY="106737"/>
      <dgm:spPr/>
      <dgm:t>
        <a:bodyPr/>
        <a:lstStyle/>
        <a:p>
          <a:endParaRPr lang="en-US"/>
        </a:p>
      </dgm:t>
    </dgm:pt>
  </dgm:ptLst>
  <dgm:cxnLst>
    <dgm:cxn modelId="{CAD209EC-8F45-CE4B-89E4-82A4ADEB0881}" srcId="{0AA34E75-C871-4636-82AC-E87B52167F2D}" destId="{0B9C22FE-A0D0-9E44-803A-71E0D306AE93}" srcOrd="5" destOrd="0" parTransId="{7B2D7AF7-35F5-4B4C-A915-A88B4C310953}" sibTransId="{960B8D32-4B7B-2D48-8607-074E65E217DA}"/>
    <dgm:cxn modelId="{8F4D88FA-B986-FD44-BE71-3058D3AF1D89}" srcId="{0AA34E75-C871-4636-82AC-E87B52167F2D}" destId="{DCC3E7C3-44EB-C744-B18C-D96B2E321F58}" srcOrd="4" destOrd="0" parTransId="{C7FAD87A-03E1-0749-93D1-87E03BF6E393}" sibTransId="{B3FFE6A9-0370-2F4B-82A7-DA6BDF03D340}"/>
    <dgm:cxn modelId="{AB2824FB-B919-324E-8D34-EB891DB409A3}" type="presOf" srcId="{DCC3E7C3-44EB-C744-B18C-D96B2E321F58}" destId="{D79B2050-A64B-404C-9B2E-06A61E33211A}" srcOrd="0" destOrd="0" presId="urn:microsoft.com/office/officeart/2005/8/layout/radial6"/>
    <dgm:cxn modelId="{624AB526-0057-A44C-A225-47A0B5590BB7}" type="presOf" srcId="{B3FFE6A9-0370-2F4B-82A7-DA6BDF03D340}" destId="{7B0F292D-E193-B04D-90DF-5B1D0A51282D}" srcOrd="0" destOrd="0" presId="urn:microsoft.com/office/officeart/2005/8/layout/radial6"/>
    <dgm:cxn modelId="{17C64B6D-56DE-46DF-B68B-5108C4D9B4DD}" type="presOf" srcId="{188A0AD8-3361-466A-980F-FD629CABEA5D}" destId="{C09C0B9D-C626-4352-937F-E565C32A1F1A}" srcOrd="0" destOrd="0" presId="urn:microsoft.com/office/officeart/2005/8/layout/radial6"/>
    <dgm:cxn modelId="{181659CF-E9B3-4369-BB92-38A8A99F9E4D}" type="presOf" srcId="{0AA34E75-C871-4636-82AC-E87B52167F2D}" destId="{E6AF0A74-5C53-4808-8A77-31B80B0E5BF6}" srcOrd="0" destOrd="0" presId="urn:microsoft.com/office/officeart/2005/8/layout/radial6"/>
    <dgm:cxn modelId="{000952E3-B1D1-8349-B124-364A449FB055}" type="presOf" srcId="{0B9C22FE-A0D0-9E44-803A-71E0D306AE93}" destId="{DEDD4CA7-7121-284A-BB3C-948F136237EA}" srcOrd="0" destOrd="0" presId="urn:microsoft.com/office/officeart/2005/8/layout/radial6"/>
    <dgm:cxn modelId="{A8AB228C-BD93-45BD-90E4-429A3AD26D74}" type="presOf" srcId="{C86AF644-A202-465B-986C-F66F4C0A09FE}" destId="{585FE9A8-D8F9-48B3-BD89-BCB8D40C3B62}" srcOrd="0" destOrd="0" presId="urn:microsoft.com/office/officeart/2005/8/layout/radial6"/>
    <dgm:cxn modelId="{F244A825-5C7E-4862-A3BE-251E91C58BDE}" type="presOf" srcId="{053550CC-D558-47D3-BB85-AEC146FC1E73}" destId="{18949E23-5716-41EE-8482-AD899487C22A}" srcOrd="0" destOrd="0" presId="urn:microsoft.com/office/officeart/2005/8/layout/radial6"/>
    <dgm:cxn modelId="{9426A0FF-575B-4451-AC2F-24F426AAFB4C}" srcId="{0AA34E75-C871-4636-82AC-E87B52167F2D}" destId="{ABCADF7A-7ED1-44EC-B608-BFA2456D0BF1}" srcOrd="3" destOrd="0" parTransId="{8A1E2C0D-A1DE-4345-9535-20746F249212}" sibTransId="{550C664F-08C6-4AB0-A8BA-427258162553}"/>
    <dgm:cxn modelId="{A154A5B9-5EC8-471A-96F8-FE21466BD2C0}" srcId="{0AA34E75-C871-4636-82AC-E87B52167F2D}" destId="{C86AF644-A202-465B-986C-F66F4C0A09FE}" srcOrd="2" destOrd="0" parTransId="{C779C0AF-D271-4A58-BB19-C35BD8C60CE1}" sibTransId="{FD225BFA-EC92-4709-8193-75F266C9714F}"/>
    <dgm:cxn modelId="{7C68D9D9-539E-4E22-A658-CD7109B1DA81}" type="presOf" srcId="{274A1F7C-FF7D-49DF-BC19-A31740450024}" destId="{47906407-956C-4DBE-95F5-60B3E34737A1}" srcOrd="0" destOrd="0" presId="urn:microsoft.com/office/officeart/2005/8/layout/radial6"/>
    <dgm:cxn modelId="{979570D7-828D-CB40-9A49-422BFFE45351}" type="presOf" srcId="{960B8D32-4B7B-2D48-8607-074E65E217DA}" destId="{0B8AE0C2-2DD9-934F-AF7C-AC70914CC30D}" srcOrd="0" destOrd="0" presId="urn:microsoft.com/office/officeart/2005/8/layout/radial6"/>
    <dgm:cxn modelId="{D52DBB4B-8AF8-4817-A23C-9CC9E10AB301}" type="presOf" srcId="{78A7C5B0-5227-4C8B-AA01-92D448A818AF}" destId="{DA4DB111-7C98-44ED-BC7C-C91D7DDAE81E}" srcOrd="0" destOrd="0" presId="urn:microsoft.com/office/officeart/2005/8/layout/radial6"/>
    <dgm:cxn modelId="{BA1FD7BC-6FCC-4143-885E-5327B038D78E}" srcId="{78A7C5B0-5227-4C8B-AA01-92D448A818AF}" destId="{9B970C02-ABF7-1B4E-9737-1B5D4664A7E2}" srcOrd="1" destOrd="0" parTransId="{8994C918-BE40-004E-8296-7F5D2F08D92D}" sibTransId="{73B3A44E-BB21-5C4A-82C8-97DF1AADF46F}"/>
    <dgm:cxn modelId="{7D84E562-5B2E-42A5-BE6C-5D833A06560B}" type="presOf" srcId="{AC3E7205-C590-4C12-9D02-2D2D91E25E73}" destId="{21E2B31A-E4B2-4ECF-88AA-8FCC85E6F254}" srcOrd="0" destOrd="0" presId="urn:microsoft.com/office/officeart/2005/8/layout/radial6"/>
    <dgm:cxn modelId="{8C4FA2D3-5329-4E2F-9144-E75945531BEF}" type="presOf" srcId="{FD225BFA-EC92-4709-8193-75F266C9714F}" destId="{607E6A0A-3655-4CA6-91D8-44B285A4941A}" srcOrd="0" destOrd="0" presId="urn:microsoft.com/office/officeart/2005/8/layout/radial6"/>
    <dgm:cxn modelId="{671463A1-BD77-4E7B-8641-51B69E711DE6}" srcId="{0AA34E75-C871-4636-82AC-E87B52167F2D}" destId="{053550CC-D558-47D3-BB85-AEC146FC1E73}" srcOrd="1" destOrd="0" parTransId="{EEAEC8F7-C456-4B17-A39A-8C9F0CE7FF7F}" sibTransId="{274A1F7C-FF7D-49DF-BC19-A31740450024}"/>
    <dgm:cxn modelId="{3417AD69-EAA2-43F0-8528-859C472288BF}" srcId="{0AA34E75-C871-4636-82AC-E87B52167F2D}" destId="{AC3E7205-C590-4C12-9D02-2D2D91E25E73}" srcOrd="0" destOrd="0" parTransId="{C72E16C8-A3A3-4D61-BA9F-136C8BBE749A}" sibTransId="{188A0AD8-3361-466A-980F-FD629CABEA5D}"/>
    <dgm:cxn modelId="{650CFF69-2CB2-4304-8E6F-0C50330F4E83}" srcId="{78A7C5B0-5227-4C8B-AA01-92D448A818AF}" destId="{0AA34E75-C871-4636-82AC-E87B52167F2D}" srcOrd="0" destOrd="0" parTransId="{7951B0F9-C179-4EF5-82AB-9C0960BAD989}" sibTransId="{D4C38F3D-FB10-4FFF-B562-EB61B4FD0556}"/>
    <dgm:cxn modelId="{C18F71FA-DC64-4EB1-AB13-52CAC458D2C6}" type="presOf" srcId="{550C664F-08C6-4AB0-A8BA-427258162553}" destId="{0DD71EEF-493C-4E91-89BE-3AD922D5DFEC}" srcOrd="0" destOrd="0" presId="urn:microsoft.com/office/officeart/2005/8/layout/radial6"/>
    <dgm:cxn modelId="{FABB030A-DA65-4480-869B-6889F4987BC8}" type="presOf" srcId="{ABCADF7A-7ED1-44EC-B608-BFA2456D0BF1}" destId="{819BC320-0E3F-4F15-A919-57F70CA02FCD}" srcOrd="0" destOrd="0" presId="urn:microsoft.com/office/officeart/2005/8/layout/radial6"/>
    <dgm:cxn modelId="{6D827F3B-BEF1-4155-BF7A-DB1399029E86}" type="presParOf" srcId="{DA4DB111-7C98-44ED-BC7C-C91D7DDAE81E}" destId="{E6AF0A74-5C53-4808-8A77-31B80B0E5BF6}" srcOrd="0" destOrd="0" presId="urn:microsoft.com/office/officeart/2005/8/layout/radial6"/>
    <dgm:cxn modelId="{ED6EE3CC-507E-423F-B96A-137F22CEE744}" type="presParOf" srcId="{DA4DB111-7C98-44ED-BC7C-C91D7DDAE81E}" destId="{21E2B31A-E4B2-4ECF-88AA-8FCC85E6F254}" srcOrd="1" destOrd="0" presId="urn:microsoft.com/office/officeart/2005/8/layout/radial6"/>
    <dgm:cxn modelId="{EDA49124-EE25-4F5D-9201-66924AD59C42}" type="presParOf" srcId="{DA4DB111-7C98-44ED-BC7C-C91D7DDAE81E}" destId="{A740D28C-C6E5-4D3D-829E-B2E72DEC6932}" srcOrd="2" destOrd="0" presId="urn:microsoft.com/office/officeart/2005/8/layout/radial6"/>
    <dgm:cxn modelId="{A926FAB9-6504-4350-BCD2-160EA370911F}" type="presParOf" srcId="{DA4DB111-7C98-44ED-BC7C-C91D7DDAE81E}" destId="{C09C0B9D-C626-4352-937F-E565C32A1F1A}" srcOrd="3" destOrd="0" presId="urn:microsoft.com/office/officeart/2005/8/layout/radial6"/>
    <dgm:cxn modelId="{CA35D5A9-32D2-4009-BBCC-030B5FF96233}" type="presParOf" srcId="{DA4DB111-7C98-44ED-BC7C-C91D7DDAE81E}" destId="{18949E23-5716-41EE-8482-AD899487C22A}" srcOrd="4" destOrd="0" presId="urn:microsoft.com/office/officeart/2005/8/layout/radial6"/>
    <dgm:cxn modelId="{D7907ABC-79C9-40BA-A19A-F31907A1051F}" type="presParOf" srcId="{DA4DB111-7C98-44ED-BC7C-C91D7DDAE81E}" destId="{22544C63-152D-4BA0-B4E1-6E36758E97BB}" srcOrd="5" destOrd="0" presId="urn:microsoft.com/office/officeart/2005/8/layout/radial6"/>
    <dgm:cxn modelId="{8C7FF5DD-F9CF-4828-A6C7-3DC6FA66D059}" type="presParOf" srcId="{DA4DB111-7C98-44ED-BC7C-C91D7DDAE81E}" destId="{47906407-956C-4DBE-95F5-60B3E34737A1}" srcOrd="6" destOrd="0" presId="urn:microsoft.com/office/officeart/2005/8/layout/radial6"/>
    <dgm:cxn modelId="{9D804833-CD34-40D1-A08E-EF3CC996106C}" type="presParOf" srcId="{DA4DB111-7C98-44ED-BC7C-C91D7DDAE81E}" destId="{585FE9A8-D8F9-48B3-BD89-BCB8D40C3B62}" srcOrd="7" destOrd="0" presId="urn:microsoft.com/office/officeart/2005/8/layout/radial6"/>
    <dgm:cxn modelId="{C8DBCAEA-395B-4DF6-8E94-678DB39E0B4D}" type="presParOf" srcId="{DA4DB111-7C98-44ED-BC7C-C91D7DDAE81E}" destId="{61A87214-CB21-4889-AF91-57B4116DD7F6}" srcOrd="8" destOrd="0" presId="urn:microsoft.com/office/officeart/2005/8/layout/radial6"/>
    <dgm:cxn modelId="{6FD1CA90-1B04-4197-A9BD-3EF721CE2B4E}" type="presParOf" srcId="{DA4DB111-7C98-44ED-BC7C-C91D7DDAE81E}" destId="{607E6A0A-3655-4CA6-91D8-44B285A4941A}" srcOrd="9" destOrd="0" presId="urn:microsoft.com/office/officeart/2005/8/layout/radial6"/>
    <dgm:cxn modelId="{C377EA15-D270-47E2-85F4-4175BAF31986}" type="presParOf" srcId="{DA4DB111-7C98-44ED-BC7C-C91D7DDAE81E}" destId="{819BC320-0E3F-4F15-A919-57F70CA02FCD}" srcOrd="10" destOrd="0" presId="urn:microsoft.com/office/officeart/2005/8/layout/radial6"/>
    <dgm:cxn modelId="{7A3DE4A6-0E99-44D9-8EFE-A196F214D27D}" type="presParOf" srcId="{DA4DB111-7C98-44ED-BC7C-C91D7DDAE81E}" destId="{46156E6F-80BF-4EEB-9889-1CA1A20B7461}" srcOrd="11" destOrd="0" presId="urn:microsoft.com/office/officeart/2005/8/layout/radial6"/>
    <dgm:cxn modelId="{9E0834A1-5856-4FA2-A116-647FEB9484A1}" type="presParOf" srcId="{DA4DB111-7C98-44ED-BC7C-C91D7DDAE81E}" destId="{0DD71EEF-493C-4E91-89BE-3AD922D5DFEC}" srcOrd="12" destOrd="0" presId="urn:microsoft.com/office/officeart/2005/8/layout/radial6"/>
    <dgm:cxn modelId="{44D15CBF-8DEB-044F-9349-F294E6ADEE7B}" type="presParOf" srcId="{DA4DB111-7C98-44ED-BC7C-C91D7DDAE81E}" destId="{D79B2050-A64B-404C-9B2E-06A61E33211A}" srcOrd="13" destOrd="0" presId="urn:microsoft.com/office/officeart/2005/8/layout/radial6"/>
    <dgm:cxn modelId="{85563DC4-3929-224C-AED7-51FFBA5895B4}" type="presParOf" srcId="{DA4DB111-7C98-44ED-BC7C-C91D7DDAE81E}" destId="{C9DB92BC-1820-C048-B03C-E5416671262F}" srcOrd="14" destOrd="0" presId="urn:microsoft.com/office/officeart/2005/8/layout/radial6"/>
    <dgm:cxn modelId="{589B2FCD-4326-0540-9FF7-BACCC66AE74B}" type="presParOf" srcId="{DA4DB111-7C98-44ED-BC7C-C91D7DDAE81E}" destId="{7B0F292D-E193-B04D-90DF-5B1D0A51282D}" srcOrd="15" destOrd="0" presId="urn:microsoft.com/office/officeart/2005/8/layout/radial6"/>
    <dgm:cxn modelId="{4737F93C-B97A-AD47-B6DB-D573F8AA4F7A}" type="presParOf" srcId="{DA4DB111-7C98-44ED-BC7C-C91D7DDAE81E}" destId="{DEDD4CA7-7121-284A-BB3C-948F136237EA}" srcOrd="16" destOrd="0" presId="urn:microsoft.com/office/officeart/2005/8/layout/radial6"/>
    <dgm:cxn modelId="{C4610CFE-51CE-9642-A902-216B24908AE8}" type="presParOf" srcId="{DA4DB111-7C98-44ED-BC7C-C91D7DDAE81E}" destId="{2E34A6D5-C253-3744-AE8A-0062962F3185}" srcOrd="17" destOrd="0" presId="urn:microsoft.com/office/officeart/2005/8/layout/radial6"/>
    <dgm:cxn modelId="{CDBC0BFF-7406-554E-A1F7-5C0997FDE90F}" type="presParOf" srcId="{DA4DB111-7C98-44ED-BC7C-C91D7DDAE81E}" destId="{0B8AE0C2-2DD9-934F-AF7C-AC70914CC30D}"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4684A0-31DC-434E-A3F7-92B65CEB0D06}" type="doc">
      <dgm:prSet loTypeId="urn:microsoft.com/office/officeart/2005/8/layout/funnel1" loCatId="relationship" qsTypeId="urn:microsoft.com/office/officeart/2005/8/quickstyle/simple4" qsCatId="simple" csTypeId="urn:microsoft.com/office/officeart/2005/8/colors/colorful1" csCatId="colorful" phldr="1"/>
      <dgm:spPr/>
      <dgm:t>
        <a:bodyPr/>
        <a:lstStyle/>
        <a:p>
          <a:endParaRPr lang="en-US"/>
        </a:p>
      </dgm:t>
    </dgm:pt>
    <dgm:pt modelId="{87EFA87E-DC03-4D28-B8B8-783BC6ECDAC7}">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1800" dirty="0" smtClean="0"/>
            <a:t>BMI Related</a:t>
          </a:r>
          <a:endParaRPr lang="en-US" sz="1800" dirty="0"/>
        </a:p>
      </dgm:t>
    </dgm:pt>
    <dgm:pt modelId="{327A376C-DF8A-4F6A-9B88-0CCED27F8773}" type="parTrans" cxnId="{FC0514DD-7861-448F-A3F8-D37E016D3A5F}">
      <dgm:prSet/>
      <dgm:spPr/>
      <dgm:t>
        <a:bodyPr/>
        <a:lstStyle/>
        <a:p>
          <a:endParaRPr lang="en-US" sz="1800"/>
        </a:p>
      </dgm:t>
    </dgm:pt>
    <dgm:pt modelId="{99F388FC-1770-4DBD-BB47-36A8702023A5}" type="sibTrans" cxnId="{FC0514DD-7861-448F-A3F8-D37E016D3A5F}">
      <dgm:prSet/>
      <dgm:spPr/>
      <dgm:t>
        <a:bodyPr/>
        <a:lstStyle/>
        <a:p>
          <a:endParaRPr lang="en-US" sz="1800"/>
        </a:p>
      </dgm:t>
    </dgm:pt>
    <dgm:pt modelId="{33A993D0-2CFF-4D55-B6C3-8C7CA4D67C4D}">
      <dgm:prSet phldrT="[Text]" phldr="1"/>
      <dgm:spPr/>
      <dgm:t>
        <a:bodyPr/>
        <a:lstStyle/>
        <a:p>
          <a:endParaRPr lang="en-US" sz="1800"/>
        </a:p>
      </dgm:t>
    </dgm:pt>
    <dgm:pt modelId="{0AD7489F-5681-4C42-9192-2584972B2622}" type="parTrans" cxnId="{E1D506D2-C6ED-4C7D-8CBB-2F1530A79626}">
      <dgm:prSet/>
      <dgm:spPr/>
      <dgm:t>
        <a:bodyPr/>
        <a:lstStyle/>
        <a:p>
          <a:endParaRPr lang="en-US" sz="1800"/>
        </a:p>
      </dgm:t>
    </dgm:pt>
    <dgm:pt modelId="{1C0BC69B-BD77-4CFB-BEB7-088D011EA758}" type="sibTrans" cxnId="{E1D506D2-C6ED-4C7D-8CBB-2F1530A79626}">
      <dgm:prSet/>
      <dgm:spPr/>
      <dgm:t>
        <a:bodyPr/>
        <a:lstStyle/>
        <a:p>
          <a:endParaRPr lang="en-US" sz="1800"/>
        </a:p>
      </dgm:t>
    </dgm:pt>
    <dgm:pt modelId="{90568126-3390-4159-96F0-62093585BCE7}">
      <dgm:prSet phldrT="[Text]" phldr="1"/>
      <dgm:spPr/>
      <dgm:t>
        <a:bodyPr/>
        <a:lstStyle/>
        <a:p>
          <a:endParaRPr lang="en-US" sz="1800"/>
        </a:p>
      </dgm:t>
    </dgm:pt>
    <dgm:pt modelId="{BEEBC708-D598-4DA7-8976-4CF02026E876}" type="parTrans" cxnId="{FACCFAF4-D54A-48D6-9BD8-260E2BA6B0BB}">
      <dgm:prSet/>
      <dgm:spPr/>
      <dgm:t>
        <a:bodyPr/>
        <a:lstStyle/>
        <a:p>
          <a:endParaRPr lang="en-US" sz="1800"/>
        </a:p>
      </dgm:t>
    </dgm:pt>
    <dgm:pt modelId="{7A5F42B5-57AE-4990-8CC3-86B0ED0E6A2E}" type="sibTrans" cxnId="{FACCFAF4-D54A-48D6-9BD8-260E2BA6B0BB}">
      <dgm:prSet/>
      <dgm:spPr/>
      <dgm:t>
        <a:bodyPr/>
        <a:lstStyle/>
        <a:p>
          <a:endParaRPr lang="en-US" sz="1800"/>
        </a:p>
      </dgm:t>
    </dgm:pt>
    <dgm:pt modelId="{A6F0F051-6093-47DE-ADBC-74A0DFD9595B}">
      <dgm:prSet phldrT="[Text]" phldr="1"/>
      <dgm:spPr/>
      <dgm:t>
        <a:bodyPr/>
        <a:lstStyle/>
        <a:p>
          <a:endParaRPr lang="en-US" sz="1800"/>
        </a:p>
      </dgm:t>
    </dgm:pt>
    <dgm:pt modelId="{795284CC-600D-45FC-9857-81FD7F819E54}" type="parTrans" cxnId="{1C033FE5-3617-4DB6-814B-64C25E12ACAC}">
      <dgm:prSet/>
      <dgm:spPr/>
      <dgm:t>
        <a:bodyPr/>
        <a:lstStyle/>
        <a:p>
          <a:endParaRPr lang="en-US" sz="1800"/>
        </a:p>
      </dgm:t>
    </dgm:pt>
    <dgm:pt modelId="{4DEDF395-F7A5-4973-A510-BA76A30FB500}" type="sibTrans" cxnId="{1C033FE5-3617-4DB6-814B-64C25E12ACAC}">
      <dgm:prSet/>
      <dgm:spPr/>
      <dgm:t>
        <a:bodyPr/>
        <a:lstStyle/>
        <a:p>
          <a:endParaRPr lang="en-US" sz="1800"/>
        </a:p>
      </dgm:t>
    </dgm:pt>
    <dgm:pt modelId="{AEDBAFD6-A89C-473C-B0BD-2430DEE969A1}">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800" dirty="0" smtClean="0"/>
            <a:t>Age Related</a:t>
          </a:r>
          <a:endParaRPr lang="en-US" sz="1800" dirty="0"/>
        </a:p>
      </dgm:t>
    </dgm:pt>
    <dgm:pt modelId="{9C1390BB-AFF9-4ABB-8778-9D0DE58D9E0B}" type="parTrans" cxnId="{FF1896E4-8BF1-4436-83B9-3B53CF9EE5CB}">
      <dgm:prSet/>
      <dgm:spPr/>
      <dgm:t>
        <a:bodyPr/>
        <a:lstStyle/>
        <a:p>
          <a:endParaRPr lang="en-US" sz="1800"/>
        </a:p>
      </dgm:t>
    </dgm:pt>
    <dgm:pt modelId="{822E84E5-9A5D-44A5-90A3-B7EDAA27354F}" type="sibTrans" cxnId="{FF1896E4-8BF1-4436-83B9-3B53CF9EE5CB}">
      <dgm:prSet/>
      <dgm:spPr/>
      <dgm:t>
        <a:bodyPr/>
        <a:lstStyle/>
        <a:p>
          <a:endParaRPr lang="en-US" sz="1800"/>
        </a:p>
      </dgm:t>
    </dgm:pt>
    <dgm:pt modelId="{69307EB9-330A-49CF-AC8C-DDF98053DC09}">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600" dirty="0" smtClean="0"/>
            <a:t>Education Level</a:t>
          </a:r>
          <a:endParaRPr lang="en-US" sz="1600" dirty="0"/>
        </a:p>
      </dgm:t>
    </dgm:pt>
    <dgm:pt modelId="{192965AC-7356-4C34-803A-935AF803D5C4}" type="parTrans" cxnId="{F0E5867C-6F47-4A5C-A6FB-A83F4A6A1986}">
      <dgm:prSet/>
      <dgm:spPr/>
      <dgm:t>
        <a:bodyPr/>
        <a:lstStyle/>
        <a:p>
          <a:endParaRPr lang="en-US" sz="1800"/>
        </a:p>
      </dgm:t>
    </dgm:pt>
    <dgm:pt modelId="{6BB9AD5E-10C9-4014-860A-BF8B013C262D}" type="sibTrans" cxnId="{F0E5867C-6F47-4A5C-A6FB-A83F4A6A1986}">
      <dgm:prSet/>
      <dgm:spPr/>
      <dgm:t>
        <a:bodyPr/>
        <a:lstStyle/>
        <a:p>
          <a:endParaRPr lang="en-US" sz="1800"/>
        </a:p>
      </dgm:t>
    </dgm:pt>
    <dgm:pt modelId="{114A3EA7-34DB-4300-9FB7-489D552885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000" dirty="0" smtClean="0">
              <a:solidFill>
                <a:schemeClr val="bg1"/>
              </a:solidFill>
            </a:rPr>
            <a:t>Obesity &amp; Periodontal Disease</a:t>
          </a:r>
          <a:endParaRPr lang="en-US" sz="2000" dirty="0">
            <a:solidFill>
              <a:schemeClr val="bg1"/>
            </a:solidFill>
          </a:endParaRPr>
        </a:p>
      </dgm:t>
    </dgm:pt>
    <dgm:pt modelId="{60A58AC9-22A6-4EFA-A87D-0FAF6C501678}" type="parTrans" cxnId="{82721E0A-A2D7-4C03-8A4E-D8130DABDFF8}">
      <dgm:prSet/>
      <dgm:spPr/>
      <dgm:t>
        <a:bodyPr/>
        <a:lstStyle/>
        <a:p>
          <a:endParaRPr lang="en-US" sz="1800"/>
        </a:p>
      </dgm:t>
    </dgm:pt>
    <dgm:pt modelId="{42CD15CE-47DB-4958-AA47-0016A57D8781}" type="sibTrans" cxnId="{82721E0A-A2D7-4C03-8A4E-D8130DABDFF8}">
      <dgm:prSet/>
      <dgm:spPr/>
      <dgm:t>
        <a:bodyPr/>
        <a:lstStyle/>
        <a:p>
          <a:endParaRPr lang="en-US" sz="1800"/>
        </a:p>
      </dgm:t>
    </dgm:pt>
    <dgm:pt modelId="{8E221C59-E3FC-7847-9469-20FDA2D94F4D}">
      <dgm:prSet phldrT="[Text]"/>
      <dgm:spPr/>
      <dgm:t>
        <a:bodyPr/>
        <a:lstStyle/>
        <a:p>
          <a:endParaRPr lang="en-US"/>
        </a:p>
      </dgm:t>
    </dgm:pt>
    <dgm:pt modelId="{77454E9D-D738-AA48-BF24-27FE38F0C615}" type="parTrans" cxnId="{BF032C66-F441-4947-83A8-CC64E10FED6D}">
      <dgm:prSet/>
      <dgm:spPr/>
      <dgm:t>
        <a:bodyPr/>
        <a:lstStyle/>
        <a:p>
          <a:endParaRPr lang="en-US"/>
        </a:p>
      </dgm:t>
    </dgm:pt>
    <dgm:pt modelId="{0A5611CC-FE57-B547-A599-F38A27061C93}" type="sibTrans" cxnId="{BF032C66-F441-4947-83A8-CC64E10FED6D}">
      <dgm:prSet custScaleX="120737" custScaleY="113800"/>
      <dgm:spPr/>
      <dgm:t>
        <a:bodyPr/>
        <a:lstStyle/>
        <a:p>
          <a:endParaRPr lang="en-US"/>
        </a:p>
      </dgm:t>
    </dgm:pt>
    <dgm:pt modelId="{002442FE-CB5D-43BA-877D-FC9D475F47E7}" type="pres">
      <dgm:prSet presAssocID="{E94684A0-31DC-434E-A3F7-92B65CEB0D06}" presName="Name0" presStyleCnt="0">
        <dgm:presLayoutVars>
          <dgm:chMax val="4"/>
          <dgm:resizeHandles val="exact"/>
        </dgm:presLayoutVars>
      </dgm:prSet>
      <dgm:spPr/>
      <dgm:t>
        <a:bodyPr/>
        <a:lstStyle/>
        <a:p>
          <a:endParaRPr lang="en-US"/>
        </a:p>
      </dgm:t>
    </dgm:pt>
    <dgm:pt modelId="{7CB1C36D-D999-4524-9E90-C2934DCBE798}" type="pres">
      <dgm:prSet presAssocID="{E94684A0-31DC-434E-A3F7-92B65CEB0D06}" presName="ellipse" presStyleLbl="trBgShp" presStyleIdx="0" presStyleCnt="1"/>
      <dgm:spPr/>
    </dgm:pt>
    <dgm:pt modelId="{749DE1BE-A771-4291-B823-A472D486097E}" type="pres">
      <dgm:prSet presAssocID="{E94684A0-31DC-434E-A3F7-92B65CEB0D06}" presName="arrow1" presStyleLbl="fgShp" presStyleIdx="0" presStyleCnt="1" custLinFactNeighborX="-50970" custLinFactNeighborY="-6523"/>
      <dgm:spPr/>
      <dgm:t>
        <a:bodyPr/>
        <a:lstStyle/>
        <a:p>
          <a:endParaRPr lang="en-US"/>
        </a:p>
      </dgm:t>
    </dgm:pt>
    <dgm:pt modelId="{AA637C46-80AF-48D1-8547-2F94D62BC8B8}" type="pres">
      <dgm:prSet presAssocID="{E94684A0-31DC-434E-A3F7-92B65CEB0D06}" presName="rectangle" presStyleLbl="revTx" presStyleIdx="0" presStyleCnt="1" custScaleX="103636" custScaleY="73220" custLinFactNeighborX="-7399" custLinFactNeighborY="44792">
        <dgm:presLayoutVars>
          <dgm:bulletEnabled val="1"/>
        </dgm:presLayoutVars>
      </dgm:prSet>
      <dgm:spPr/>
      <dgm:t>
        <a:bodyPr/>
        <a:lstStyle/>
        <a:p>
          <a:endParaRPr lang="en-US"/>
        </a:p>
      </dgm:t>
    </dgm:pt>
    <dgm:pt modelId="{EEA1041F-7AE6-41DF-9E8A-2DEB753F5241}" type="pres">
      <dgm:prSet presAssocID="{AEDBAFD6-A89C-473C-B0BD-2430DEE969A1}" presName="item1" presStyleLbl="node1" presStyleIdx="0" presStyleCnt="3" custScaleX="132580" custScaleY="120526" custLinFactNeighborX="-34487" custLinFactNeighborY="-27057">
        <dgm:presLayoutVars>
          <dgm:bulletEnabled val="1"/>
        </dgm:presLayoutVars>
      </dgm:prSet>
      <dgm:spPr/>
      <dgm:t>
        <a:bodyPr/>
        <a:lstStyle/>
        <a:p>
          <a:endParaRPr lang="en-US"/>
        </a:p>
      </dgm:t>
    </dgm:pt>
    <dgm:pt modelId="{A9D9E12F-6F84-4BA3-8BEC-B986FF5341E5}" type="pres">
      <dgm:prSet presAssocID="{69307EB9-330A-49CF-AC8C-DDF98053DC09}" presName="item2" presStyleLbl="node1" presStyleIdx="1" presStyleCnt="3" custScaleX="108475" custScaleY="108475" custLinFactNeighborX="-23195" custLinFactNeighborY="-18324">
        <dgm:presLayoutVars>
          <dgm:bulletEnabled val="1"/>
        </dgm:presLayoutVars>
      </dgm:prSet>
      <dgm:spPr/>
      <dgm:t>
        <a:bodyPr/>
        <a:lstStyle/>
        <a:p>
          <a:endParaRPr lang="en-US"/>
        </a:p>
      </dgm:t>
    </dgm:pt>
    <dgm:pt modelId="{4B487C09-0013-400C-A1C7-F1A745952A2B}" type="pres">
      <dgm:prSet presAssocID="{114A3EA7-34DB-4300-9FB7-489D5528857B}" presName="item3" presStyleLbl="node1" presStyleIdx="2" presStyleCnt="3" custScaleX="112090" custScaleY="112090">
        <dgm:presLayoutVars>
          <dgm:bulletEnabled val="1"/>
        </dgm:presLayoutVars>
      </dgm:prSet>
      <dgm:spPr/>
      <dgm:t>
        <a:bodyPr/>
        <a:lstStyle/>
        <a:p>
          <a:endParaRPr lang="en-US"/>
        </a:p>
      </dgm:t>
    </dgm:pt>
    <dgm:pt modelId="{19DBC027-DF97-4FF5-AF53-0CDCB2302919}" type="pres">
      <dgm:prSet presAssocID="{E94684A0-31DC-434E-A3F7-92B65CEB0D06}" presName="funnel" presStyleLbl="trAlignAcc1" presStyleIdx="0" presStyleCnt="1" custScaleX="120823" custScaleY="97139" custLinFactNeighborX="-7489" custLinFactNeighborY="-17193">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Lst>
  <dgm:cxnLst>
    <dgm:cxn modelId="{BF032C66-F441-4947-83A8-CC64E10FED6D}" srcId="{E94684A0-31DC-434E-A3F7-92B65CEB0D06}" destId="{8E221C59-E3FC-7847-9469-20FDA2D94F4D}" srcOrd="7" destOrd="0" parTransId="{77454E9D-D738-AA48-BF24-27FE38F0C615}" sibTransId="{0A5611CC-FE57-B547-A599-F38A27061C93}"/>
    <dgm:cxn modelId="{FF1896E4-8BF1-4436-83B9-3B53CF9EE5CB}" srcId="{E94684A0-31DC-434E-A3F7-92B65CEB0D06}" destId="{AEDBAFD6-A89C-473C-B0BD-2430DEE969A1}" srcOrd="1" destOrd="0" parTransId="{9C1390BB-AFF9-4ABB-8778-9D0DE58D9E0B}" sibTransId="{822E84E5-9A5D-44A5-90A3-B7EDAA27354F}"/>
    <dgm:cxn modelId="{4FC7A3D6-5D47-4F1D-8C90-8A88FD2C1C22}" type="presOf" srcId="{E94684A0-31DC-434E-A3F7-92B65CEB0D06}" destId="{002442FE-CB5D-43BA-877D-FC9D475F47E7}" srcOrd="0" destOrd="0" presId="urn:microsoft.com/office/officeart/2005/8/layout/funnel1"/>
    <dgm:cxn modelId="{82721E0A-A2D7-4C03-8A4E-D8130DABDFF8}" srcId="{E94684A0-31DC-434E-A3F7-92B65CEB0D06}" destId="{114A3EA7-34DB-4300-9FB7-489D5528857B}" srcOrd="3" destOrd="0" parTransId="{60A58AC9-22A6-4EFA-A87D-0FAF6C501678}" sibTransId="{42CD15CE-47DB-4958-AA47-0016A57D8781}"/>
    <dgm:cxn modelId="{F6A9BD86-4F7D-4037-ADD2-A00858A5C822}" type="presOf" srcId="{69307EB9-330A-49CF-AC8C-DDF98053DC09}" destId="{EEA1041F-7AE6-41DF-9E8A-2DEB753F5241}" srcOrd="0" destOrd="0" presId="urn:microsoft.com/office/officeart/2005/8/layout/funnel1"/>
    <dgm:cxn modelId="{F0E5867C-6F47-4A5C-A6FB-A83F4A6A1986}" srcId="{E94684A0-31DC-434E-A3F7-92B65CEB0D06}" destId="{69307EB9-330A-49CF-AC8C-DDF98053DC09}" srcOrd="2" destOrd="0" parTransId="{192965AC-7356-4C34-803A-935AF803D5C4}" sibTransId="{6BB9AD5E-10C9-4014-860A-BF8B013C262D}"/>
    <dgm:cxn modelId="{9536CDF1-E1ED-400B-84F4-EC561435F9CB}" type="presOf" srcId="{114A3EA7-34DB-4300-9FB7-489D5528857B}" destId="{AA637C46-80AF-48D1-8547-2F94D62BC8B8}" srcOrd="0" destOrd="0" presId="urn:microsoft.com/office/officeart/2005/8/layout/funnel1"/>
    <dgm:cxn modelId="{1C033FE5-3617-4DB6-814B-64C25E12ACAC}" srcId="{E94684A0-31DC-434E-A3F7-92B65CEB0D06}" destId="{A6F0F051-6093-47DE-ADBC-74A0DFD9595B}" srcOrd="6" destOrd="0" parTransId="{795284CC-600D-45FC-9857-81FD7F819E54}" sibTransId="{4DEDF395-F7A5-4973-A510-BA76A30FB500}"/>
    <dgm:cxn modelId="{9526FE6C-BCDA-4533-AE8A-D9F4895E30A5}" type="presOf" srcId="{AEDBAFD6-A89C-473C-B0BD-2430DEE969A1}" destId="{A9D9E12F-6F84-4BA3-8BEC-B986FF5341E5}" srcOrd="0" destOrd="0" presId="urn:microsoft.com/office/officeart/2005/8/layout/funnel1"/>
    <dgm:cxn modelId="{FACCFAF4-D54A-48D6-9BD8-260E2BA6B0BB}" srcId="{E94684A0-31DC-434E-A3F7-92B65CEB0D06}" destId="{90568126-3390-4159-96F0-62093585BCE7}" srcOrd="5" destOrd="0" parTransId="{BEEBC708-D598-4DA7-8976-4CF02026E876}" sibTransId="{7A5F42B5-57AE-4990-8CC3-86B0ED0E6A2E}"/>
    <dgm:cxn modelId="{E1D506D2-C6ED-4C7D-8CBB-2F1530A79626}" srcId="{E94684A0-31DC-434E-A3F7-92B65CEB0D06}" destId="{33A993D0-2CFF-4D55-B6C3-8C7CA4D67C4D}" srcOrd="4" destOrd="0" parTransId="{0AD7489F-5681-4C42-9192-2584972B2622}" sibTransId="{1C0BC69B-BD77-4CFB-BEB7-088D011EA758}"/>
    <dgm:cxn modelId="{FC0514DD-7861-448F-A3F8-D37E016D3A5F}" srcId="{E94684A0-31DC-434E-A3F7-92B65CEB0D06}" destId="{87EFA87E-DC03-4D28-B8B8-783BC6ECDAC7}" srcOrd="0" destOrd="0" parTransId="{327A376C-DF8A-4F6A-9B88-0CCED27F8773}" sibTransId="{99F388FC-1770-4DBD-BB47-36A8702023A5}"/>
    <dgm:cxn modelId="{CC48AAB0-CBF5-472B-9D38-65545D2D9472}" type="presOf" srcId="{87EFA87E-DC03-4D28-B8B8-783BC6ECDAC7}" destId="{4B487C09-0013-400C-A1C7-F1A745952A2B}" srcOrd="0" destOrd="0" presId="urn:microsoft.com/office/officeart/2005/8/layout/funnel1"/>
    <dgm:cxn modelId="{E700B8DC-972B-4711-9F24-EF286F9A6586}" type="presParOf" srcId="{002442FE-CB5D-43BA-877D-FC9D475F47E7}" destId="{7CB1C36D-D999-4524-9E90-C2934DCBE798}" srcOrd="0" destOrd="0" presId="urn:microsoft.com/office/officeart/2005/8/layout/funnel1"/>
    <dgm:cxn modelId="{50964C36-2417-4190-B2FD-8FFD01D53B29}" type="presParOf" srcId="{002442FE-CB5D-43BA-877D-FC9D475F47E7}" destId="{749DE1BE-A771-4291-B823-A472D486097E}" srcOrd="1" destOrd="0" presId="urn:microsoft.com/office/officeart/2005/8/layout/funnel1"/>
    <dgm:cxn modelId="{0512E433-8ED9-4E29-9C10-16181167ED38}" type="presParOf" srcId="{002442FE-CB5D-43BA-877D-FC9D475F47E7}" destId="{AA637C46-80AF-48D1-8547-2F94D62BC8B8}" srcOrd="2" destOrd="0" presId="urn:microsoft.com/office/officeart/2005/8/layout/funnel1"/>
    <dgm:cxn modelId="{B988D107-488A-4917-8B07-638CC88CAF1C}" type="presParOf" srcId="{002442FE-CB5D-43BA-877D-FC9D475F47E7}" destId="{EEA1041F-7AE6-41DF-9E8A-2DEB753F5241}" srcOrd="3" destOrd="0" presId="urn:microsoft.com/office/officeart/2005/8/layout/funnel1"/>
    <dgm:cxn modelId="{06EFB39A-EC39-41DF-9F77-879AFF79C2B0}" type="presParOf" srcId="{002442FE-CB5D-43BA-877D-FC9D475F47E7}" destId="{A9D9E12F-6F84-4BA3-8BEC-B986FF5341E5}" srcOrd="4" destOrd="0" presId="urn:microsoft.com/office/officeart/2005/8/layout/funnel1"/>
    <dgm:cxn modelId="{2A97FBF4-A6C9-40A9-8FEB-7CDC962E7EAE}" type="presParOf" srcId="{002442FE-CB5D-43BA-877D-FC9D475F47E7}" destId="{4B487C09-0013-400C-A1C7-F1A745952A2B}" srcOrd="5" destOrd="0" presId="urn:microsoft.com/office/officeart/2005/8/layout/funnel1"/>
    <dgm:cxn modelId="{603E3C6E-9896-46D6-ABBA-BDA132662260}" type="presParOf" srcId="{002442FE-CB5D-43BA-877D-FC9D475F47E7}" destId="{19DBC027-DF97-4FF5-AF53-0CDCB230291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1C97F8-6948-4E48-B054-2FE8A4A246DC}" type="doc">
      <dgm:prSet loTypeId="urn:microsoft.com/office/officeart/2005/8/layout/gear1" loCatId="cycle" qsTypeId="urn:microsoft.com/office/officeart/2005/8/quickstyle/simple4" qsCatId="simple" csTypeId="urn:microsoft.com/office/officeart/2005/8/colors/colorful1" csCatId="colorful" phldr="1"/>
      <dgm:spPr/>
      <dgm:t>
        <a:bodyPr/>
        <a:lstStyle/>
        <a:p>
          <a:endParaRPr lang="en-US"/>
        </a:p>
      </dgm:t>
    </dgm:pt>
    <dgm:pt modelId="{5F74AB2D-BE75-4095-A9F9-2F67BF3E8736}">
      <dgm:prSet phldrT="[Text]"/>
      <dgm:spPr/>
      <dgm:t>
        <a:bodyPr/>
        <a:lstStyle/>
        <a:p>
          <a:r>
            <a:rPr lang="en-US" dirty="0" smtClean="0"/>
            <a:t>Periodontal Disease</a:t>
          </a:r>
          <a:endParaRPr lang="en-US" dirty="0"/>
        </a:p>
      </dgm:t>
    </dgm:pt>
    <dgm:pt modelId="{D4878F5B-BBC6-44B8-AB30-E598CE2D0466}" type="parTrans" cxnId="{5DA26837-6DE2-4BE5-964D-D4EA0FEB7050}">
      <dgm:prSet/>
      <dgm:spPr/>
      <dgm:t>
        <a:bodyPr/>
        <a:lstStyle/>
        <a:p>
          <a:endParaRPr lang="en-US"/>
        </a:p>
      </dgm:t>
    </dgm:pt>
    <dgm:pt modelId="{8C5F543C-ACCA-4BC5-B11D-0C2B2812F8C3}" type="sibTrans" cxnId="{5DA26837-6DE2-4BE5-964D-D4EA0FEB7050}">
      <dgm:prSet/>
      <dgm:spPr/>
      <dgm:t>
        <a:bodyPr/>
        <a:lstStyle/>
        <a:p>
          <a:endParaRPr lang="en-US"/>
        </a:p>
      </dgm:t>
    </dgm:pt>
    <dgm:pt modelId="{80F1F3F4-DB5F-45E8-9BA1-F12FEA266516}">
      <dgm:prSet phldrT="[Text]"/>
      <dgm:spPr/>
      <dgm:t>
        <a:bodyPr/>
        <a:lstStyle/>
        <a:p>
          <a:r>
            <a:rPr lang="en-US" dirty="0" smtClean="0"/>
            <a:t>Obesity</a:t>
          </a:r>
          <a:endParaRPr lang="en-US" dirty="0"/>
        </a:p>
      </dgm:t>
    </dgm:pt>
    <dgm:pt modelId="{4E9BBBBB-FFB1-43CA-A581-7196EA3E72BC}" type="parTrans" cxnId="{5BF3DCE9-74FD-4726-9FBD-6BDD89BC8E8E}">
      <dgm:prSet/>
      <dgm:spPr/>
      <dgm:t>
        <a:bodyPr/>
        <a:lstStyle/>
        <a:p>
          <a:endParaRPr lang="en-US"/>
        </a:p>
      </dgm:t>
    </dgm:pt>
    <dgm:pt modelId="{88F16F48-A404-426B-B8DC-226F7574F915}" type="sibTrans" cxnId="{5BF3DCE9-74FD-4726-9FBD-6BDD89BC8E8E}">
      <dgm:prSet/>
      <dgm:spPr/>
      <dgm:t>
        <a:bodyPr/>
        <a:lstStyle/>
        <a:p>
          <a:endParaRPr lang="en-US"/>
        </a:p>
      </dgm:t>
    </dgm:pt>
    <dgm:pt modelId="{704CC371-1A42-0F4B-9C94-77D99A915827}">
      <dgm:prSet phldrT="[Text]"/>
      <dgm:spPr/>
      <dgm:t>
        <a:bodyPr/>
        <a:lstStyle/>
        <a:p>
          <a:r>
            <a:rPr lang="en-US" dirty="0" smtClean="0"/>
            <a:t>Bone Mineral Density</a:t>
          </a:r>
          <a:endParaRPr lang="en-US" dirty="0"/>
        </a:p>
      </dgm:t>
    </dgm:pt>
    <dgm:pt modelId="{2BD2BCE7-0627-9349-A2A4-68A676C413BB}" type="parTrans" cxnId="{428F165D-59F8-3F44-992E-E6892788E0DC}">
      <dgm:prSet/>
      <dgm:spPr/>
      <dgm:t>
        <a:bodyPr/>
        <a:lstStyle/>
        <a:p>
          <a:endParaRPr lang="en-US"/>
        </a:p>
      </dgm:t>
    </dgm:pt>
    <dgm:pt modelId="{3ED85EDF-A776-1642-A22C-59840BE42D58}" type="sibTrans" cxnId="{428F165D-59F8-3F44-992E-E6892788E0DC}">
      <dgm:prSet/>
      <dgm:spPr/>
      <dgm:t>
        <a:bodyPr/>
        <a:lstStyle/>
        <a:p>
          <a:endParaRPr lang="en-US"/>
        </a:p>
      </dgm:t>
    </dgm:pt>
    <dgm:pt modelId="{6AFABFCE-640C-9D40-AAD9-07EEC302BE30}">
      <dgm:prSet phldrT="[Text]"/>
      <dgm:spPr/>
    </dgm:pt>
    <dgm:pt modelId="{CB3A7CC3-8CE2-8B49-A1D6-927E44F3270F}" type="parTrans" cxnId="{7706E89E-32F2-4B45-B666-EDDF892658BF}">
      <dgm:prSet/>
      <dgm:spPr/>
      <dgm:t>
        <a:bodyPr/>
        <a:lstStyle/>
        <a:p>
          <a:endParaRPr lang="en-US"/>
        </a:p>
      </dgm:t>
    </dgm:pt>
    <dgm:pt modelId="{935CCC05-F917-AE4A-B079-AA8A8F4FFC38}" type="sibTrans" cxnId="{7706E89E-32F2-4B45-B666-EDDF892658BF}">
      <dgm:prSet/>
      <dgm:spPr/>
      <dgm:t>
        <a:bodyPr/>
        <a:lstStyle/>
        <a:p>
          <a:endParaRPr lang="en-US"/>
        </a:p>
      </dgm:t>
    </dgm:pt>
    <dgm:pt modelId="{A1CC5EDB-60E2-B04E-86D9-BFC9C8753AF9}">
      <dgm:prSet phldrT="[Text]"/>
      <dgm:spPr/>
      <dgm:t>
        <a:bodyPr/>
        <a:lstStyle/>
        <a:p>
          <a:endParaRPr lang="en-US" dirty="0"/>
        </a:p>
      </dgm:t>
    </dgm:pt>
    <dgm:pt modelId="{B1649DC7-16DE-7F40-8DF2-D74AEED7A926}" type="parTrans" cxnId="{37B6BE61-40F6-734E-B223-4A253ED26A18}">
      <dgm:prSet/>
      <dgm:spPr/>
      <dgm:t>
        <a:bodyPr/>
        <a:lstStyle/>
        <a:p>
          <a:endParaRPr lang="en-US"/>
        </a:p>
      </dgm:t>
    </dgm:pt>
    <dgm:pt modelId="{B176E337-01EB-654E-A234-5E1D0A00AFF6}" type="sibTrans" cxnId="{37B6BE61-40F6-734E-B223-4A253ED26A18}">
      <dgm:prSet/>
      <dgm:spPr/>
      <dgm:t>
        <a:bodyPr/>
        <a:lstStyle/>
        <a:p>
          <a:endParaRPr lang="en-US"/>
        </a:p>
      </dgm:t>
    </dgm:pt>
    <dgm:pt modelId="{EF843ACE-6276-3741-9C73-5D129DF2B83E}">
      <dgm:prSet phldrT="[Text]" custLinFactNeighborX="-2753"/>
      <dgm:spPr/>
    </dgm:pt>
    <dgm:pt modelId="{1F6BE086-5BC7-FE40-B22F-8820FB3BA638}" type="parTrans" cxnId="{840CE0BE-CD47-3D46-A199-67C241BBC7FE}">
      <dgm:prSet/>
      <dgm:spPr/>
      <dgm:t>
        <a:bodyPr/>
        <a:lstStyle/>
        <a:p>
          <a:endParaRPr lang="en-US"/>
        </a:p>
      </dgm:t>
    </dgm:pt>
    <dgm:pt modelId="{00E4B12A-B7E3-414A-A520-A33917F68FBC}" type="sibTrans" cxnId="{840CE0BE-CD47-3D46-A199-67C241BBC7FE}">
      <dgm:prSet custAng="10800000"/>
      <dgm:spPr/>
      <dgm:t>
        <a:bodyPr/>
        <a:lstStyle/>
        <a:p>
          <a:endParaRPr lang="en-US"/>
        </a:p>
      </dgm:t>
    </dgm:pt>
    <dgm:pt modelId="{687AB5ED-9B57-884E-964F-15332BCFC3C8}">
      <dgm:prSet phldrT="[Text]" custLinFactNeighborX="-2753"/>
      <dgm:spPr/>
    </dgm:pt>
    <dgm:pt modelId="{81E02B72-E1E5-7749-89C9-001A6FC7D6C5}" type="parTrans" cxnId="{A18A9094-2366-9D48-B7CB-F9E723B6CB93}">
      <dgm:prSet/>
      <dgm:spPr/>
      <dgm:t>
        <a:bodyPr/>
        <a:lstStyle/>
        <a:p>
          <a:endParaRPr lang="en-US"/>
        </a:p>
      </dgm:t>
    </dgm:pt>
    <dgm:pt modelId="{AC560EE1-FAEA-6646-B351-90AAD7BEEC99}" type="sibTrans" cxnId="{A18A9094-2366-9D48-B7CB-F9E723B6CB93}">
      <dgm:prSet custAng="10800000"/>
      <dgm:spPr/>
      <dgm:t>
        <a:bodyPr/>
        <a:lstStyle/>
        <a:p>
          <a:endParaRPr lang="en-US"/>
        </a:p>
      </dgm:t>
    </dgm:pt>
    <dgm:pt modelId="{7A4B2933-E21D-DD42-9761-C78586E2EF1E}">
      <dgm:prSet phldrT="[Text]" custLinFactNeighborX="-2753"/>
      <dgm:spPr/>
    </dgm:pt>
    <dgm:pt modelId="{F97E911D-4FB0-BD4F-93C6-2E22823D0E58}" type="parTrans" cxnId="{FD847F5B-29C5-B241-A6C2-8AC2D8B63A11}">
      <dgm:prSet/>
      <dgm:spPr/>
      <dgm:t>
        <a:bodyPr/>
        <a:lstStyle/>
        <a:p>
          <a:endParaRPr lang="en-US"/>
        </a:p>
      </dgm:t>
    </dgm:pt>
    <dgm:pt modelId="{4A3E3100-E35F-5646-BF22-F66E195CE118}" type="sibTrans" cxnId="{FD847F5B-29C5-B241-A6C2-8AC2D8B63A11}">
      <dgm:prSet custAng="10800000"/>
      <dgm:spPr/>
      <dgm:t>
        <a:bodyPr/>
        <a:lstStyle/>
        <a:p>
          <a:endParaRPr lang="en-US"/>
        </a:p>
      </dgm:t>
    </dgm:pt>
    <dgm:pt modelId="{1443F633-AD14-4064-81B3-09A365469148}" type="pres">
      <dgm:prSet presAssocID="{0E1C97F8-6948-4E48-B054-2FE8A4A246DC}" presName="composite" presStyleCnt="0">
        <dgm:presLayoutVars>
          <dgm:chMax val="3"/>
          <dgm:animLvl val="lvl"/>
          <dgm:resizeHandles val="exact"/>
        </dgm:presLayoutVars>
      </dgm:prSet>
      <dgm:spPr/>
      <dgm:t>
        <a:bodyPr/>
        <a:lstStyle/>
        <a:p>
          <a:endParaRPr lang="en-US"/>
        </a:p>
      </dgm:t>
    </dgm:pt>
    <dgm:pt modelId="{02416898-003B-47FB-A816-2552670B387F}" type="pres">
      <dgm:prSet presAssocID="{5F74AB2D-BE75-4095-A9F9-2F67BF3E8736}" presName="gear1" presStyleLbl="node1" presStyleIdx="0" presStyleCnt="3" custAng="1058659">
        <dgm:presLayoutVars>
          <dgm:chMax val="1"/>
          <dgm:bulletEnabled val="1"/>
        </dgm:presLayoutVars>
      </dgm:prSet>
      <dgm:spPr/>
      <dgm:t>
        <a:bodyPr/>
        <a:lstStyle/>
        <a:p>
          <a:endParaRPr lang="en-US"/>
        </a:p>
      </dgm:t>
    </dgm:pt>
    <dgm:pt modelId="{B60383D9-40F0-4D38-A4FE-ACA1D5F1DD0D}" type="pres">
      <dgm:prSet presAssocID="{5F74AB2D-BE75-4095-A9F9-2F67BF3E8736}" presName="gear1srcNode" presStyleLbl="node1" presStyleIdx="0" presStyleCnt="3"/>
      <dgm:spPr/>
      <dgm:t>
        <a:bodyPr/>
        <a:lstStyle/>
        <a:p>
          <a:endParaRPr lang="en-US"/>
        </a:p>
      </dgm:t>
    </dgm:pt>
    <dgm:pt modelId="{BFD10B66-4C2A-474D-9C35-3B2B12E0A153}" type="pres">
      <dgm:prSet presAssocID="{5F74AB2D-BE75-4095-A9F9-2F67BF3E8736}" presName="gear1dstNode" presStyleLbl="node1" presStyleIdx="0" presStyleCnt="3"/>
      <dgm:spPr/>
      <dgm:t>
        <a:bodyPr/>
        <a:lstStyle/>
        <a:p>
          <a:endParaRPr lang="en-US"/>
        </a:p>
      </dgm:t>
    </dgm:pt>
    <dgm:pt modelId="{96603A25-FAA9-6443-9F14-83FE080D8333}" type="pres">
      <dgm:prSet presAssocID="{704CC371-1A42-0F4B-9C94-77D99A915827}" presName="gear2" presStyleLbl="node1" presStyleIdx="1" presStyleCnt="3" custAng="1058659" custLinFactNeighborX="-28745" custLinFactNeighborY="9074">
        <dgm:presLayoutVars>
          <dgm:chMax val="1"/>
          <dgm:bulletEnabled val="1"/>
        </dgm:presLayoutVars>
      </dgm:prSet>
      <dgm:spPr/>
      <dgm:t>
        <a:bodyPr/>
        <a:lstStyle/>
        <a:p>
          <a:endParaRPr lang="en-US"/>
        </a:p>
      </dgm:t>
    </dgm:pt>
    <dgm:pt modelId="{6DBD1B9C-EC95-D449-9196-D84630589A2F}" type="pres">
      <dgm:prSet presAssocID="{704CC371-1A42-0F4B-9C94-77D99A915827}" presName="gear2srcNode" presStyleLbl="node1" presStyleIdx="1" presStyleCnt="3"/>
      <dgm:spPr/>
      <dgm:t>
        <a:bodyPr/>
        <a:lstStyle/>
        <a:p>
          <a:endParaRPr lang="en-US"/>
        </a:p>
      </dgm:t>
    </dgm:pt>
    <dgm:pt modelId="{BDA5BF4D-878A-3B48-96B8-808A0C60931C}" type="pres">
      <dgm:prSet presAssocID="{704CC371-1A42-0F4B-9C94-77D99A915827}" presName="gear2dstNode" presStyleLbl="node1" presStyleIdx="1" presStyleCnt="3"/>
      <dgm:spPr/>
      <dgm:t>
        <a:bodyPr/>
        <a:lstStyle/>
        <a:p>
          <a:endParaRPr lang="en-US"/>
        </a:p>
      </dgm:t>
    </dgm:pt>
    <dgm:pt modelId="{BD2A0860-83DC-46E8-897B-278C568FA30F}" type="pres">
      <dgm:prSet presAssocID="{80F1F3F4-DB5F-45E8-9BA1-F12FEA266516}" presName="gear3" presStyleLbl="node1" presStyleIdx="2" presStyleCnt="3" custLinFactNeighborX="-1502" custLinFactNeighborY="0"/>
      <dgm:spPr/>
      <dgm:t>
        <a:bodyPr/>
        <a:lstStyle/>
        <a:p>
          <a:endParaRPr lang="en-US"/>
        </a:p>
      </dgm:t>
    </dgm:pt>
    <dgm:pt modelId="{DA2C9449-9261-491F-970E-39F7BEFBBFDC}" type="pres">
      <dgm:prSet presAssocID="{80F1F3F4-DB5F-45E8-9BA1-F12FEA266516}" presName="gear3tx" presStyleLbl="node1" presStyleIdx="2" presStyleCnt="3">
        <dgm:presLayoutVars>
          <dgm:chMax val="1"/>
          <dgm:bulletEnabled val="1"/>
        </dgm:presLayoutVars>
      </dgm:prSet>
      <dgm:spPr/>
      <dgm:t>
        <a:bodyPr/>
        <a:lstStyle/>
        <a:p>
          <a:endParaRPr lang="en-US"/>
        </a:p>
      </dgm:t>
    </dgm:pt>
    <dgm:pt modelId="{0D444996-AEAD-4A95-98DF-C6C9A9567317}" type="pres">
      <dgm:prSet presAssocID="{80F1F3F4-DB5F-45E8-9BA1-F12FEA266516}" presName="gear3srcNode" presStyleLbl="node1" presStyleIdx="2" presStyleCnt="3"/>
      <dgm:spPr/>
      <dgm:t>
        <a:bodyPr/>
        <a:lstStyle/>
        <a:p>
          <a:endParaRPr lang="en-US"/>
        </a:p>
      </dgm:t>
    </dgm:pt>
    <dgm:pt modelId="{3F1ADF3E-F6EA-4020-84A7-D665932FC920}" type="pres">
      <dgm:prSet presAssocID="{80F1F3F4-DB5F-45E8-9BA1-F12FEA266516}" presName="gear3dstNode" presStyleLbl="node1" presStyleIdx="2" presStyleCnt="3"/>
      <dgm:spPr/>
      <dgm:t>
        <a:bodyPr/>
        <a:lstStyle/>
        <a:p>
          <a:endParaRPr lang="en-US"/>
        </a:p>
      </dgm:t>
    </dgm:pt>
    <dgm:pt modelId="{11A8A44F-295E-4CCE-93C8-47B01A4BA973}" type="pres">
      <dgm:prSet presAssocID="{8C5F543C-ACCA-4BC5-B11D-0C2B2812F8C3}" presName="connector1" presStyleLbl="sibTrans2D1" presStyleIdx="0" presStyleCnt="3" custAng="7994131" custLinFactNeighborX="-13521" custLinFactNeighborY="10497"/>
      <dgm:spPr/>
      <dgm:t>
        <a:bodyPr/>
        <a:lstStyle/>
        <a:p>
          <a:endParaRPr lang="en-US"/>
        </a:p>
      </dgm:t>
    </dgm:pt>
    <dgm:pt modelId="{6FDEAA3B-0748-7649-AB96-85575EAE6A32}" type="pres">
      <dgm:prSet presAssocID="{3ED85EDF-A776-1642-A22C-59840BE42D58}" presName="connector2" presStyleLbl="sibTrans2D1" presStyleIdx="1" presStyleCnt="3" custAng="21330180" custLinFactNeighborX="-28130" custLinFactNeighborY="11583"/>
      <dgm:spPr/>
      <dgm:t>
        <a:bodyPr/>
        <a:lstStyle/>
        <a:p>
          <a:endParaRPr lang="en-US"/>
        </a:p>
      </dgm:t>
    </dgm:pt>
    <dgm:pt modelId="{8269EA21-B256-4E6A-8984-36D161A1E5B1}" type="pres">
      <dgm:prSet presAssocID="{88F16F48-A404-426B-B8DC-226F7574F915}" presName="connector3" presStyleLbl="sibTrans2D1" presStyleIdx="2" presStyleCnt="3" custAng="10800000"/>
      <dgm:spPr/>
      <dgm:t>
        <a:bodyPr/>
        <a:lstStyle/>
        <a:p>
          <a:endParaRPr lang="en-US"/>
        </a:p>
      </dgm:t>
    </dgm:pt>
  </dgm:ptLst>
  <dgm:cxnLst>
    <dgm:cxn modelId="{CC2C0D97-34A2-3643-A31B-375A6BE0AC76}" type="presOf" srcId="{5F74AB2D-BE75-4095-A9F9-2F67BF3E8736}" destId="{BFD10B66-4C2A-474D-9C35-3B2B12E0A153}" srcOrd="2" destOrd="0" presId="urn:microsoft.com/office/officeart/2005/8/layout/gear1"/>
    <dgm:cxn modelId="{37B6BE61-40F6-734E-B223-4A253ED26A18}" srcId="{0E1C97F8-6948-4E48-B054-2FE8A4A246DC}" destId="{A1CC5EDB-60E2-B04E-86D9-BFC9C8753AF9}" srcOrd="5" destOrd="0" parTransId="{B1649DC7-16DE-7F40-8DF2-D74AEED7A926}" sibTransId="{B176E337-01EB-654E-A234-5E1D0A00AFF6}"/>
    <dgm:cxn modelId="{428F165D-59F8-3F44-992E-E6892788E0DC}" srcId="{0E1C97F8-6948-4E48-B054-2FE8A4A246DC}" destId="{704CC371-1A42-0F4B-9C94-77D99A915827}" srcOrd="1" destOrd="0" parTransId="{2BD2BCE7-0627-9349-A2A4-68A676C413BB}" sibTransId="{3ED85EDF-A776-1642-A22C-59840BE42D58}"/>
    <dgm:cxn modelId="{4B3317EA-CD24-8D4E-878A-903292B6A080}" type="presOf" srcId="{80F1F3F4-DB5F-45E8-9BA1-F12FEA266516}" destId="{3F1ADF3E-F6EA-4020-84A7-D665932FC920}" srcOrd="3" destOrd="0" presId="urn:microsoft.com/office/officeart/2005/8/layout/gear1"/>
    <dgm:cxn modelId="{5DA26837-6DE2-4BE5-964D-D4EA0FEB7050}" srcId="{0E1C97F8-6948-4E48-B054-2FE8A4A246DC}" destId="{5F74AB2D-BE75-4095-A9F9-2F67BF3E8736}" srcOrd="0" destOrd="0" parTransId="{D4878F5B-BBC6-44B8-AB30-E598CE2D0466}" sibTransId="{8C5F543C-ACCA-4BC5-B11D-0C2B2812F8C3}"/>
    <dgm:cxn modelId="{163F8879-86A8-8743-A829-4375D7667D09}" type="presOf" srcId="{80F1F3F4-DB5F-45E8-9BA1-F12FEA266516}" destId="{BD2A0860-83DC-46E8-897B-278C568FA30F}" srcOrd="0" destOrd="0" presId="urn:microsoft.com/office/officeart/2005/8/layout/gear1"/>
    <dgm:cxn modelId="{D14CB7F2-47A5-E442-BBA9-EE9109844BE6}" type="presOf" srcId="{8C5F543C-ACCA-4BC5-B11D-0C2B2812F8C3}" destId="{11A8A44F-295E-4CCE-93C8-47B01A4BA973}" srcOrd="0" destOrd="0" presId="urn:microsoft.com/office/officeart/2005/8/layout/gear1"/>
    <dgm:cxn modelId="{7706E89E-32F2-4B45-B666-EDDF892658BF}" srcId="{0E1C97F8-6948-4E48-B054-2FE8A4A246DC}" destId="{6AFABFCE-640C-9D40-AAD9-07EEC302BE30}" srcOrd="4" destOrd="0" parTransId="{CB3A7CC3-8CE2-8B49-A1D6-927E44F3270F}" sibTransId="{935CCC05-F917-AE4A-B079-AA8A8F4FFC38}"/>
    <dgm:cxn modelId="{FD847F5B-29C5-B241-A6C2-8AC2D8B63A11}" srcId="{0E1C97F8-6948-4E48-B054-2FE8A4A246DC}" destId="{7A4B2933-E21D-DD42-9761-C78586E2EF1E}" srcOrd="7" destOrd="0" parTransId="{F97E911D-4FB0-BD4F-93C6-2E22823D0E58}" sibTransId="{4A3E3100-E35F-5646-BF22-F66E195CE118}"/>
    <dgm:cxn modelId="{20171E1B-A950-504C-8606-988D430C9CAA}" type="presOf" srcId="{5F74AB2D-BE75-4095-A9F9-2F67BF3E8736}" destId="{02416898-003B-47FB-A816-2552670B387F}" srcOrd="0" destOrd="0" presId="urn:microsoft.com/office/officeart/2005/8/layout/gear1"/>
    <dgm:cxn modelId="{6A91E360-CC3D-1949-81BD-476402055A32}" type="presOf" srcId="{80F1F3F4-DB5F-45E8-9BA1-F12FEA266516}" destId="{0D444996-AEAD-4A95-98DF-C6C9A9567317}" srcOrd="2" destOrd="0" presId="urn:microsoft.com/office/officeart/2005/8/layout/gear1"/>
    <dgm:cxn modelId="{6DC0E66E-FFD1-BC44-9AE3-675EB737A14A}" type="presOf" srcId="{704CC371-1A42-0F4B-9C94-77D99A915827}" destId="{6DBD1B9C-EC95-D449-9196-D84630589A2F}" srcOrd="1" destOrd="0" presId="urn:microsoft.com/office/officeart/2005/8/layout/gear1"/>
    <dgm:cxn modelId="{D3FA95E8-97E8-2F41-BA00-55514E990403}" type="presOf" srcId="{704CC371-1A42-0F4B-9C94-77D99A915827}" destId="{96603A25-FAA9-6443-9F14-83FE080D8333}" srcOrd="0" destOrd="0" presId="urn:microsoft.com/office/officeart/2005/8/layout/gear1"/>
    <dgm:cxn modelId="{F0CFCFC2-D827-FF48-82D1-6C4AE35E84AF}" type="presOf" srcId="{80F1F3F4-DB5F-45E8-9BA1-F12FEA266516}" destId="{DA2C9449-9261-491F-970E-39F7BEFBBFDC}" srcOrd="1" destOrd="0" presId="urn:microsoft.com/office/officeart/2005/8/layout/gear1"/>
    <dgm:cxn modelId="{A59103D2-F7ED-7343-BDF6-56612B66E0D7}" type="presOf" srcId="{5F74AB2D-BE75-4095-A9F9-2F67BF3E8736}" destId="{B60383D9-40F0-4D38-A4FE-ACA1D5F1DD0D}" srcOrd="1" destOrd="0" presId="urn:microsoft.com/office/officeart/2005/8/layout/gear1"/>
    <dgm:cxn modelId="{8E7F5836-4C8D-CE4B-B3B3-3FD92D45CA65}" type="presOf" srcId="{0E1C97F8-6948-4E48-B054-2FE8A4A246DC}" destId="{1443F633-AD14-4064-81B3-09A365469148}" srcOrd="0" destOrd="0" presId="urn:microsoft.com/office/officeart/2005/8/layout/gear1"/>
    <dgm:cxn modelId="{840CE0BE-CD47-3D46-A199-67C241BBC7FE}" srcId="{0E1C97F8-6948-4E48-B054-2FE8A4A246DC}" destId="{EF843ACE-6276-3741-9C73-5D129DF2B83E}" srcOrd="3" destOrd="0" parTransId="{1F6BE086-5BC7-FE40-B22F-8820FB3BA638}" sibTransId="{00E4B12A-B7E3-414A-A520-A33917F68FBC}"/>
    <dgm:cxn modelId="{E5BEF5A7-B859-F243-B035-B76AEEB7AE5E}" type="presOf" srcId="{704CC371-1A42-0F4B-9C94-77D99A915827}" destId="{BDA5BF4D-878A-3B48-96B8-808A0C60931C}" srcOrd="2" destOrd="0" presId="urn:microsoft.com/office/officeart/2005/8/layout/gear1"/>
    <dgm:cxn modelId="{A18A9094-2366-9D48-B7CB-F9E723B6CB93}" srcId="{0E1C97F8-6948-4E48-B054-2FE8A4A246DC}" destId="{687AB5ED-9B57-884E-964F-15332BCFC3C8}" srcOrd="6" destOrd="0" parTransId="{81E02B72-E1E5-7749-89C9-001A6FC7D6C5}" sibTransId="{AC560EE1-FAEA-6646-B351-90AAD7BEEC99}"/>
    <dgm:cxn modelId="{1FAD75A5-065A-A94F-92E4-B752AB256014}" type="presOf" srcId="{88F16F48-A404-426B-B8DC-226F7574F915}" destId="{8269EA21-B256-4E6A-8984-36D161A1E5B1}" srcOrd="0" destOrd="0" presId="urn:microsoft.com/office/officeart/2005/8/layout/gear1"/>
    <dgm:cxn modelId="{5BF3DCE9-74FD-4726-9FBD-6BDD89BC8E8E}" srcId="{0E1C97F8-6948-4E48-B054-2FE8A4A246DC}" destId="{80F1F3F4-DB5F-45E8-9BA1-F12FEA266516}" srcOrd="2" destOrd="0" parTransId="{4E9BBBBB-FFB1-43CA-A581-7196EA3E72BC}" sibTransId="{88F16F48-A404-426B-B8DC-226F7574F915}"/>
    <dgm:cxn modelId="{3C78D044-91A8-E14E-AFF4-06230179CD64}" type="presOf" srcId="{3ED85EDF-A776-1642-A22C-59840BE42D58}" destId="{6FDEAA3B-0748-7649-AB96-85575EAE6A32}" srcOrd="0" destOrd="0" presId="urn:microsoft.com/office/officeart/2005/8/layout/gear1"/>
    <dgm:cxn modelId="{5F61E1D1-1AC2-864D-A44B-360EA82A637E}" type="presParOf" srcId="{1443F633-AD14-4064-81B3-09A365469148}" destId="{02416898-003B-47FB-A816-2552670B387F}" srcOrd="0" destOrd="0" presId="urn:microsoft.com/office/officeart/2005/8/layout/gear1"/>
    <dgm:cxn modelId="{BCFAF912-ABC7-5944-9DB0-5A0F163AD1B6}" type="presParOf" srcId="{1443F633-AD14-4064-81B3-09A365469148}" destId="{B60383D9-40F0-4D38-A4FE-ACA1D5F1DD0D}" srcOrd="1" destOrd="0" presId="urn:microsoft.com/office/officeart/2005/8/layout/gear1"/>
    <dgm:cxn modelId="{27F70172-91DC-E84C-B6BA-FBA5F0D658A4}" type="presParOf" srcId="{1443F633-AD14-4064-81B3-09A365469148}" destId="{BFD10B66-4C2A-474D-9C35-3B2B12E0A153}" srcOrd="2" destOrd="0" presId="urn:microsoft.com/office/officeart/2005/8/layout/gear1"/>
    <dgm:cxn modelId="{20B338A8-8FBD-314E-9C87-67AE38D22EAF}" type="presParOf" srcId="{1443F633-AD14-4064-81B3-09A365469148}" destId="{96603A25-FAA9-6443-9F14-83FE080D8333}" srcOrd="3" destOrd="0" presId="urn:microsoft.com/office/officeart/2005/8/layout/gear1"/>
    <dgm:cxn modelId="{34A5062B-CF45-F54E-80DD-866308B9A281}" type="presParOf" srcId="{1443F633-AD14-4064-81B3-09A365469148}" destId="{6DBD1B9C-EC95-D449-9196-D84630589A2F}" srcOrd="4" destOrd="0" presId="urn:microsoft.com/office/officeart/2005/8/layout/gear1"/>
    <dgm:cxn modelId="{6D091C98-9310-D34C-A371-8187E64FDBB8}" type="presParOf" srcId="{1443F633-AD14-4064-81B3-09A365469148}" destId="{BDA5BF4D-878A-3B48-96B8-808A0C60931C}" srcOrd="5" destOrd="0" presId="urn:microsoft.com/office/officeart/2005/8/layout/gear1"/>
    <dgm:cxn modelId="{57108A0A-5B3C-2340-AF84-1574BBFCF543}" type="presParOf" srcId="{1443F633-AD14-4064-81B3-09A365469148}" destId="{BD2A0860-83DC-46E8-897B-278C568FA30F}" srcOrd="6" destOrd="0" presId="urn:microsoft.com/office/officeart/2005/8/layout/gear1"/>
    <dgm:cxn modelId="{0B6B71BD-58B1-5248-94ED-DB8998CF0B72}" type="presParOf" srcId="{1443F633-AD14-4064-81B3-09A365469148}" destId="{DA2C9449-9261-491F-970E-39F7BEFBBFDC}" srcOrd="7" destOrd="0" presId="urn:microsoft.com/office/officeart/2005/8/layout/gear1"/>
    <dgm:cxn modelId="{1C7A92A6-A414-354A-A3E5-5A1F6CE99D57}" type="presParOf" srcId="{1443F633-AD14-4064-81B3-09A365469148}" destId="{0D444996-AEAD-4A95-98DF-C6C9A9567317}" srcOrd="8" destOrd="0" presId="urn:microsoft.com/office/officeart/2005/8/layout/gear1"/>
    <dgm:cxn modelId="{284E768F-6EE3-6740-9D6F-5CC86394E9F2}" type="presParOf" srcId="{1443F633-AD14-4064-81B3-09A365469148}" destId="{3F1ADF3E-F6EA-4020-84A7-D665932FC920}" srcOrd="9" destOrd="0" presId="urn:microsoft.com/office/officeart/2005/8/layout/gear1"/>
    <dgm:cxn modelId="{D77C23EB-D47F-554B-8063-11BE2289145C}" type="presParOf" srcId="{1443F633-AD14-4064-81B3-09A365469148}" destId="{11A8A44F-295E-4CCE-93C8-47B01A4BA973}" srcOrd="10" destOrd="0" presId="urn:microsoft.com/office/officeart/2005/8/layout/gear1"/>
    <dgm:cxn modelId="{9C81E5C1-E376-4342-9D5F-81EC31E48F56}" type="presParOf" srcId="{1443F633-AD14-4064-81B3-09A365469148}" destId="{6FDEAA3B-0748-7649-AB96-85575EAE6A32}" srcOrd="11" destOrd="0" presId="urn:microsoft.com/office/officeart/2005/8/layout/gear1"/>
    <dgm:cxn modelId="{54D79D3E-06B2-2B49-B3F4-DF0D0BE3991D}" type="presParOf" srcId="{1443F633-AD14-4064-81B3-09A365469148}" destId="{8269EA21-B256-4E6A-8984-36D161A1E5B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3AD9-015E-43B6-AC10-A94E6F366FB9}">
      <dsp:nvSpPr>
        <dsp:cNvPr id="0" name=""/>
        <dsp:cNvSpPr/>
      </dsp:nvSpPr>
      <dsp:spPr>
        <a:xfrm>
          <a:off x="0" y="500062"/>
          <a:ext cx="4257675" cy="4257675"/>
        </a:xfrm>
        <a:prstGeom prst="diamond">
          <a:avLst/>
        </a:prstGeom>
        <a:solidFill>
          <a:schemeClr val="accent2">
            <a:tint val="40000"/>
            <a:hueOff val="0"/>
            <a:satOff val="0"/>
            <a:lumOff val="0"/>
            <a:alphaOff val="0"/>
          </a:schemeClr>
        </a:solidFill>
        <a:ln>
          <a:noFill/>
        </a:ln>
        <a:effectLst>
          <a:outerShdw blurRad="88900" dist="63500" dir="3000000" algn="br" rotWithShape="0">
            <a:srgbClr val="000000">
              <a:alpha val="35000"/>
            </a:srgbClr>
          </a:outerShdw>
        </a:effectLst>
      </dsp:spPr>
      <dsp:style>
        <a:lnRef idx="0">
          <a:scrgbClr r="0" g="0" b="0"/>
        </a:lnRef>
        <a:fillRef idx="1">
          <a:scrgbClr r="0" g="0" b="0"/>
        </a:fillRef>
        <a:effectRef idx="2">
          <a:scrgbClr r="0" g="0" b="0"/>
        </a:effectRef>
        <a:fontRef idx="minor"/>
      </dsp:style>
    </dsp:sp>
    <dsp:sp modelId="{4A211BB0-F835-4E86-B266-18691425E5E9}">
      <dsp:nvSpPr>
        <dsp:cNvPr id="0" name=""/>
        <dsp:cNvSpPr/>
      </dsp:nvSpPr>
      <dsp:spPr>
        <a:xfrm>
          <a:off x="304799" y="838204"/>
          <a:ext cx="1660493" cy="1660493"/>
        </a:xfrm>
        <a:prstGeom prst="roundRect">
          <a:avLst/>
        </a:prstGeom>
        <a:solidFill>
          <a:schemeClr val="accent2">
            <a:alpha val="50000"/>
          </a:schemeClr>
        </a:soli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Tooth Brushing Frequency</a:t>
          </a:r>
          <a:endParaRPr lang="en-US" sz="2000" kern="1200" dirty="0">
            <a:solidFill>
              <a:schemeClr val="tx1"/>
            </a:solidFill>
          </a:endParaRPr>
        </a:p>
      </dsp:txBody>
      <dsp:txXfrm>
        <a:off x="385858" y="919263"/>
        <a:ext cx="1498375" cy="1498375"/>
      </dsp:txXfrm>
    </dsp:sp>
    <dsp:sp modelId="{C2B51BD5-5A4F-4365-A76C-D59BBBE62C86}">
      <dsp:nvSpPr>
        <dsp:cNvPr id="0" name=""/>
        <dsp:cNvSpPr/>
      </dsp:nvSpPr>
      <dsp:spPr>
        <a:xfrm>
          <a:off x="2192702" y="904541"/>
          <a:ext cx="1660493" cy="1660493"/>
        </a:xfrm>
        <a:prstGeom prst="roundRect">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Flossing Frequency</a:t>
          </a:r>
          <a:endParaRPr lang="en-US" sz="2000" kern="1200" dirty="0"/>
        </a:p>
      </dsp:txBody>
      <dsp:txXfrm>
        <a:off x="2273761" y="985600"/>
        <a:ext cx="1498375" cy="1498375"/>
      </dsp:txXfrm>
    </dsp:sp>
    <dsp:sp modelId="{73A91614-9B3D-43BA-AA9F-AEAC86EAE993}">
      <dsp:nvSpPr>
        <dsp:cNvPr id="0" name=""/>
        <dsp:cNvSpPr/>
      </dsp:nvSpPr>
      <dsp:spPr>
        <a:xfrm>
          <a:off x="404479" y="2692765"/>
          <a:ext cx="1660493" cy="1660493"/>
        </a:xfrm>
        <a:prstGeom prst="roundRect">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Interdental Brushes</a:t>
          </a:r>
          <a:endParaRPr lang="en-US" sz="2000" kern="1200" dirty="0"/>
        </a:p>
      </dsp:txBody>
      <dsp:txXfrm>
        <a:off x="485538" y="2773824"/>
        <a:ext cx="1498375" cy="1498375"/>
      </dsp:txXfrm>
    </dsp:sp>
    <dsp:sp modelId="{F0A5EA68-263D-4FB7-B774-F68EEBE0AB0A}">
      <dsp:nvSpPr>
        <dsp:cNvPr id="0" name=""/>
        <dsp:cNvSpPr/>
      </dsp:nvSpPr>
      <dsp:spPr>
        <a:xfrm>
          <a:off x="2192702" y="2692765"/>
          <a:ext cx="1660493" cy="1660493"/>
        </a:xfrm>
        <a:prstGeom prst="roundRect">
          <a:avLst/>
        </a:prstGeom>
        <a:gradFill rotWithShape="0">
          <a:gsLst>
            <a:gs pos="0">
              <a:schemeClr val="accent5">
                <a:hueOff val="0"/>
                <a:satOff val="0"/>
                <a:lumOff val="0"/>
                <a:alphaOff val="0"/>
                <a:shade val="30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Missing teeth</a:t>
          </a:r>
          <a:endParaRPr lang="en-US" sz="2000" kern="1200" dirty="0"/>
        </a:p>
      </dsp:txBody>
      <dsp:txXfrm>
        <a:off x="2273761" y="2773824"/>
        <a:ext cx="1498375" cy="1498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AE0C2-2DD9-934F-AF7C-AC70914CC30D}">
      <dsp:nvSpPr>
        <dsp:cNvPr id="0" name=""/>
        <dsp:cNvSpPr/>
      </dsp:nvSpPr>
      <dsp:spPr>
        <a:xfrm>
          <a:off x="685796" y="381007"/>
          <a:ext cx="4937813" cy="5036382"/>
        </a:xfrm>
        <a:prstGeom prst="blockArc">
          <a:avLst>
            <a:gd name="adj1" fmla="val 12419285"/>
            <a:gd name="adj2" fmla="val 16095801"/>
            <a:gd name="adj3" fmla="val 4520"/>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0F292D-E193-B04D-90DF-5B1D0A51282D}">
      <dsp:nvSpPr>
        <dsp:cNvPr id="0" name=""/>
        <dsp:cNvSpPr/>
      </dsp:nvSpPr>
      <dsp:spPr>
        <a:xfrm>
          <a:off x="405213" y="378060"/>
          <a:ext cx="5383334" cy="5255321"/>
        </a:xfrm>
        <a:prstGeom prst="blockArc">
          <a:avLst>
            <a:gd name="adj1" fmla="val 9000000"/>
            <a:gd name="adj2" fmla="val 12600000"/>
            <a:gd name="adj3" fmla="val 4520"/>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D71EEF-493C-4E91-89BE-3AD922D5DFEC}">
      <dsp:nvSpPr>
        <dsp:cNvPr id="0" name=""/>
        <dsp:cNvSpPr/>
      </dsp:nvSpPr>
      <dsp:spPr>
        <a:xfrm>
          <a:off x="248394" y="320896"/>
          <a:ext cx="5696972" cy="5369650"/>
        </a:xfrm>
        <a:prstGeom prst="blockArc">
          <a:avLst>
            <a:gd name="adj1" fmla="val 5400000"/>
            <a:gd name="adj2" fmla="val 9000000"/>
            <a:gd name="adj3" fmla="val 4520"/>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7E6A0A-3655-4CA6-91D8-44B285A4941A}">
      <dsp:nvSpPr>
        <dsp:cNvPr id="0" name=""/>
        <dsp:cNvSpPr/>
      </dsp:nvSpPr>
      <dsp:spPr>
        <a:xfrm>
          <a:off x="434727" y="257432"/>
          <a:ext cx="5324305" cy="5496577"/>
        </a:xfrm>
        <a:prstGeom prst="blockArc">
          <a:avLst>
            <a:gd name="adj1" fmla="val 1800000"/>
            <a:gd name="adj2" fmla="val 5400000"/>
            <a:gd name="adj3" fmla="val 4520"/>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906407-956C-4DBE-95F5-60B3E34737A1}">
      <dsp:nvSpPr>
        <dsp:cNvPr id="0" name=""/>
        <dsp:cNvSpPr/>
      </dsp:nvSpPr>
      <dsp:spPr>
        <a:xfrm>
          <a:off x="655157" y="251831"/>
          <a:ext cx="5043979" cy="5249753"/>
        </a:xfrm>
        <a:prstGeom prst="blockArc">
          <a:avLst>
            <a:gd name="adj1" fmla="val 19382377"/>
            <a:gd name="adj2" fmla="val 2026564"/>
            <a:gd name="adj3" fmla="val 4520"/>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9C0B9D-C626-4352-937F-E565C32A1F1A}">
      <dsp:nvSpPr>
        <dsp:cNvPr id="0" name=""/>
        <dsp:cNvSpPr/>
      </dsp:nvSpPr>
      <dsp:spPr>
        <a:xfrm>
          <a:off x="489631" y="216898"/>
          <a:ext cx="5407020" cy="5361628"/>
        </a:xfrm>
        <a:prstGeom prst="blockArc">
          <a:avLst>
            <a:gd name="adj1" fmla="val 16038452"/>
            <a:gd name="adj2" fmla="val 19343016"/>
            <a:gd name="adj3" fmla="val 4520"/>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AF0A74-5C53-4808-8A77-31B80B0E5BF6}">
      <dsp:nvSpPr>
        <dsp:cNvPr id="0" name=""/>
        <dsp:cNvSpPr/>
      </dsp:nvSpPr>
      <dsp:spPr>
        <a:xfrm>
          <a:off x="1840296" y="1697530"/>
          <a:ext cx="2513168" cy="2616381"/>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Obesity + Periodontal Disease</a:t>
          </a:r>
          <a:endParaRPr lang="en-US" sz="1500" kern="1200" dirty="0"/>
        </a:p>
      </dsp:txBody>
      <dsp:txXfrm>
        <a:off x="2208341" y="2080690"/>
        <a:ext cx="1777078" cy="1850061"/>
      </dsp:txXfrm>
    </dsp:sp>
    <dsp:sp modelId="{21E2B31A-E4B2-4ECF-88AA-8FCC85E6F254}">
      <dsp:nvSpPr>
        <dsp:cNvPr id="0" name=""/>
        <dsp:cNvSpPr/>
      </dsp:nvSpPr>
      <dsp:spPr>
        <a:xfrm>
          <a:off x="2185734" y="0"/>
          <a:ext cx="1798171" cy="1188660"/>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Poor Oral Hygiene</a:t>
          </a:r>
          <a:endParaRPr lang="en-US" sz="1800" kern="1200" dirty="0"/>
        </a:p>
      </dsp:txBody>
      <dsp:txXfrm>
        <a:off x="2449070" y="174075"/>
        <a:ext cx="1271499" cy="840510"/>
      </dsp:txXfrm>
    </dsp:sp>
    <dsp:sp modelId="{18949E23-5716-41EE-8482-AD899487C22A}">
      <dsp:nvSpPr>
        <dsp:cNvPr id="0" name=""/>
        <dsp:cNvSpPr/>
      </dsp:nvSpPr>
      <dsp:spPr>
        <a:xfrm>
          <a:off x="4171470" y="753173"/>
          <a:ext cx="1696463" cy="1474131"/>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Education Level</a:t>
          </a:r>
          <a:endParaRPr lang="en-US" sz="1800" kern="1200" dirty="0"/>
        </a:p>
      </dsp:txBody>
      <dsp:txXfrm>
        <a:off x="4419911" y="969054"/>
        <a:ext cx="1199581" cy="1042369"/>
      </dsp:txXfrm>
    </dsp:sp>
    <dsp:sp modelId="{585FE9A8-D8F9-48B3-BD89-BCB8D40C3B62}">
      <dsp:nvSpPr>
        <dsp:cNvPr id="0" name=""/>
        <dsp:cNvSpPr/>
      </dsp:nvSpPr>
      <dsp:spPr>
        <a:xfrm>
          <a:off x="4146273" y="3520462"/>
          <a:ext cx="1895200" cy="1276446"/>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Genetic Tendency</a:t>
          </a:r>
          <a:endParaRPr lang="en-US" sz="1600" kern="1200" dirty="0"/>
        </a:p>
      </dsp:txBody>
      <dsp:txXfrm>
        <a:off x="4423819" y="3707393"/>
        <a:ext cx="1340108" cy="902584"/>
      </dsp:txXfrm>
    </dsp:sp>
    <dsp:sp modelId="{819BC320-0E3F-4F15-A919-57F70CA02FCD}">
      <dsp:nvSpPr>
        <dsp:cNvPr id="0" name=""/>
        <dsp:cNvSpPr/>
      </dsp:nvSpPr>
      <dsp:spPr>
        <a:xfrm>
          <a:off x="2369182" y="4632762"/>
          <a:ext cx="1455395" cy="1357774"/>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Tobacco and Alcohol</a:t>
          </a:r>
          <a:endParaRPr lang="en-US" sz="1800" kern="1200" dirty="0"/>
        </a:p>
      </dsp:txBody>
      <dsp:txXfrm>
        <a:off x="2582320" y="4831603"/>
        <a:ext cx="1029119" cy="960092"/>
      </dsp:txXfrm>
    </dsp:sp>
    <dsp:sp modelId="{D79B2050-A64B-404C-9B2E-06A61E33211A}">
      <dsp:nvSpPr>
        <dsp:cNvPr id="0" name=""/>
        <dsp:cNvSpPr/>
      </dsp:nvSpPr>
      <dsp:spPr>
        <a:xfrm>
          <a:off x="359326" y="3418124"/>
          <a:ext cx="1481122" cy="1481122"/>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Young Adults</a:t>
          </a:r>
        </a:p>
      </dsp:txBody>
      <dsp:txXfrm>
        <a:off x="576231" y="3635029"/>
        <a:ext cx="1047312" cy="1047312"/>
      </dsp:txXfrm>
    </dsp:sp>
    <dsp:sp modelId="{DEDD4CA7-7121-284A-BB3C-948F136237EA}">
      <dsp:nvSpPr>
        <dsp:cNvPr id="0" name=""/>
        <dsp:cNvSpPr/>
      </dsp:nvSpPr>
      <dsp:spPr>
        <a:xfrm>
          <a:off x="359326" y="1112195"/>
          <a:ext cx="1481122" cy="1481122"/>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Diabetes</a:t>
          </a:r>
        </a:p>
      </dsp:txBody>
      <dsp:txXfrm>
        <a:off x="576231" y="1329100"/>
        <a:ext cx="1047312" cy="1047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1C36D-D999-4524-9E90-C2934DCBE798}">
      <dsp:nvSpPr>
        <dsp:cNvPr id="0" name=""/>
        <dsp:cNvSpPr/>
      </dsp:nvSpPr>
      <dsp:spPr>
        <a:xfrm>
          <a:off x="1911270" y="201886"/>
          <a:ext cx="3378993" cy="11734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9DE1BE-A771-4291-B823-A472D486097E}">
      <dsp:nvSpPr>
        <dsp:cNvPr id="0" name=""/>
        <dsp:cNvSpPr/>
      </dsp:nvSpPr>
      <dsp:spPr>
        <a:xfrm>
          <a:off x="2944810" y="3048002"/>
          <a:ext cx="654843" cy="419100"/>
        </a:xfrm>
        <a:prstGeom prst="downArrow">
          <a:avLst/>
        </a:prstGeom>
        <a:gradFill rotWithShape="0">
          <a:gsLst>
            <a:gs pos="0">
              <a:schemeClr val="accent2">
                <a:tint val="40000"/>
                <a:hueOff val="0"/>
                <a:satOff val="0"/>
                <a:lumOff val="0"/>
                <a:alphaOff val="0"/>
                <a:shade val="30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dsp:style>
    </dsp:sp>
    <dsp:sp modelId="{AA637C46-80AF-48D1-8547-2F94D62BC8B8}">
      <dsp:nvSpPr>
        <dsp:cNvPr id="0" name=""/>
        <dsp:cNvSpPr/>
      </dsp:nvSpPr>
      <dsp:spPr>
        <a:xfrm>
          <a:off x="1744667" y="3615628"/>
          <a:ext cx="3257538" cy="575371"/>
        </a:xfrm>
        <a:prstGeom prst="rect">
          <a:avLst/>
        </a:prstGeom>
        <a:gradFill rotWithShape="1">
          <a:gsLst>
            <a:gs pos="0">
              <a:schemeClr val="accent2">
                <a:shade val="30000"/>
                <a:satMod val="130000"/>
              </a:schemeClr>
            </a:gs>
            <a:gs pos="80000">
              <a:schemeClr val="accent2">
                <a:shade val="93000"/>
                <a:satMod val="130000"/>
              </a:schemeClr>
            </a:gs>
            <a:gs pos="100000">
              <a:schemeClr val="accent2">
                <a:shade val="94000"/>
                <a:satMod val="135000"/>
              </a:schemeClr>
            </a:gs>
          </a:gsLst>
          <a:lin ang="14400000" scaled="1"/>
        </a:gradFill>
        <a:ln w="12700" cap="flat" cmpd="sng" algn="ctr">
          <a:solidFill>
            <a:schemeClr val="accent2">
              <a:shade val="95000"/>
              <a:satMod val="105000"/>
            </a:schemeClr>
          </a:solidFill>
          <a:prstDash val="solid"/>
        </a:ln>
        <a:effectLst>
          <a:outerShdw blurRad="88900" dist="63500" dir="3000000" algn="br"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Obesity &amp; Periodontal Disease</a:t>
          </a:r>
          <a:endParaRPr lang="en-US" sz="2000" kern="1200" dirty="0">
            <a:solidFill>
              <a:schemeClr val="bg1"/>
            </a:solidFill>
          </a:endParaRPr>
        </a:p>
      </dsp:txBody>
      <dsp:txXfrm>
        <a:off x="1744667" y="3615628"/>
        <a:ext cx="3257538" cy="575371"/>
      </dsp:txXfrm>
    </dsp:sp>
    <dsp:sp modelId="{EEA1041F-7AE6-41DF-9E8A-2DEB753F5241}">
      <dsp:nvSpPr>
        <dsp:cNvPr id="0" name=""/>
        <dsp:cNvSpPr/>
      </dsp:nvSpPr>
      <dsp:spPr>
        <a:xfrm>
          <a:off x="2541239" y="1026098"/>
          <a:ext cx="1562745" cy="1420662"/>
        </a:xfrm>
        <a:prstGeom prst="ellipse">
          <a:avLst/>
        </a:prstGeom>
        <a:solidFill>
          <a:schemeClr val="accent2"/>
        </a:solidFill>
        <a:ln w="635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Education Level</a:t>
          </a:r>
          <a:endParaRPr lang="en-US" sz="1600" kern="1200" dirty="0"/>
        </a:p>
      </dsp:txBody>
      <dsp:txXfrm>
        <a:off x="2770098" y="1234149"/>
        <a:ext cx="1105027" cy="1004560"/>
      </dsp:txXfrm>
    </dsp:sp>
    <dsp:sp modelId="{A9D9E12F-6F84-4BA3-8BEC-B986FF5341E5}">
      <dsp:nvSpPr>
        <dsp:cNvPr id="0" name=""/>
        <dsp:cNvSpPr/>
      </dsp:nvSpPr>
      <dsp:spPr>
        <a:xfrm>
          <a:off x="1972966" y="315758"/>
          <a:ext cx="1278615" cy="1278615"/>
        </a:xfrm>
        <a:prstGeom prst="ellipse">
          <a:avLst/>
        </a:prstGeom>
        <a:solidFill>
          <a:schemeClr val="accent3"/>
        </a:solidFill>
        <a:ln w="317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Age Related</a:t>
          </a:r>
          <a:endParaRPr lang="en-US" sz="1800" kern="1200" dirty="0"/>
        </a:p>
      </dsp:txBody>
      <dsp:txXfrm>
        <a:off x="2160215" y="503007"/>
        <a:ext cx="904117" cy="904117"/>
      </dsp:txXfrm>
    </dsp:sp>
    <dsp:sp modelId="{4B487C09-0013-400C-A1C7-F1A745952A2B}">
      <dsp:nvSpPr>
        <dsp:cNvPr id="0" name=""/>
        <dsp:cNvSpPr/>
      </dsp:nvSpPr>
      <dsp:spPr>
        <a:xfrm>
          <a:off x="3429977" y="225454"/>
          <a:ext cx="1321225" cy="1321225"/>
        </a:xfrm>
        <a:prstGeom prst="ellipse">
          <a:avLst/>
        </a:prstGeom>
        <a:solidFill>
          <a:schemeClr val="accent5"/>
        </a:solidFill>
        <a:ln w="6350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BMI Related</a:t>
          </a:r>
          <a:endParaRPr lang="en-US" sz="1800" kern="1200" dirty="0"/>
        </a:p>
      </dsp:txBody>
      <dsp:txXfrm>
        <a:off x="3623466" y="418943"/>
        <a:ext cx="934247" cy="934247"/>
      </dsp:txXfrm>
    </dsp:sp>
    <dsp:sp modelId="{19DBC027-DF97-4FF5-AF53-0CDCB2302919}">
      <dsp:nvSpPr>
        <dsp:cNvPr id="0" name=""/>
        <dsp:cNvSpPr/>
      </dsp:nvSpPr>
      <dsp:spPr>
        <a:xfrm>
          <a:off x="1116009" y="0"/>
          <a:ext cx="4430730" cy="2849766"/>
        </a:xfrm>
        <a:prstGeom prst="funnel">
          <a:avLst/>
        </a:prstGeom>
        <a:solidFill>
          <a:schemeClr val="accent2">
            <a:alpha val="50000"/>
          </a:schemeClr>
        </a:soli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16898-003B-47FB-A816-2552670B387F}">
      <dsp:nvSpPr>
        <dsp:cNvPr id="0" name=""/>
        <dsp:cNvSpPr/>
      </dsp:nvSpPr>
      <dsp:spPr>
        <a:xfrm rot="1058659">
          <a:off x="3633628" y="2023110"/>
          <a:ext cx="2472690" cy="2472690"/>
        </a:xfrm>
        <a:prstGeom prst="gear9">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Periodontal Disease</a:t>
          </a:r>
          <a:endParaRPr lang="en-US" sz="1800" kern="1200" dirty="0"/>
        </a:p>
      </dsp:txBody>
      <dsp:txXfrm>
        <a:off x="4137303" y="2603343"/>
        <a:ext cx="1478448" cy="1271014"/>
      </dsp:txXfrm>
    </dsp:sp>
    <dsp:sp modelId="{96603A25-FAA9-6443-9F14-83FE080D8333}">
      <dsp:nvSpPr>
        <dsp:cNvPr id="0" name=""/>
        <dsp:cNvSpPr/>
      </dsp:nvSpPr>
      <dsp:spPr>
        <a:xfrm rot="1058659">
          <a:off x="1678045" y="1601835"/>
          <a:ext cx="1798320" cy="1798320"/>
        </a:xfrm>
        <a:prstGeom prst="gear6">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Bone Mineral Density</a:t>
          </a:r>
          <a:endParaRPr lang="en-US" sz="1800" kern="1200" dirty="0"/>
        </a:p>
      </dsp:txBody>
      <dsp:txXfrm>
        <a:off x="2130777" y="2057304"/>
        <a:ext cx="892856" cy="887382"/>
      </dsp:txXfrm>
    </dsp:sp>
    <dsp:sp modelId="{BD2A0860-83DC-46E8-897B-278C568FA30F}">
      <dsp:nvSpPr>
        <dsp:cNvPr id="0" name=""/>
        <dsp:cNvSpPr/>
      </dsp:nvSpPr>
      <dsp:spPr>
        <a:xfrm rot="20700000">
          <a:off x="3169802" y="197998"/>
          <a:ext cx="1761986" cy="1761986"/>
        </a:xfrm>
        <a:prstGeom prst="gear6">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Obesity</a:t>
          </a:r>
          <a:endParaRPr lang="en-US" sz="1800" kern="1200" dirty="0"/>
        </a:p>
      </dsp:txBody>
      <dsp:txXfrm rot="-20700000">
        <a:off x="3556257" y="584453"/>
        <a:ext cx="989076" cy="989076"/>
      </dsp:txXfrm>
    </dsp:sp>
    <dsp:sp modelId="{11A8A44F-295E-4CCE-93C8-47B01A4BA973}">
      <dsp:nvSpPr>
        <dsp:cNvPr id="0" name=""/>
        <dsp:cNvSpPr/>
      </dsp:nvSpPr>
      <dsp:spPr>
        <a:xfrm rot="7994131">
          <a:off x="3018869" y="1980329"/>
          <a:ext cx="3165043" cy="3165043"/>
        </a:xfrm>
        <a:prstGeom prst="circularArrow">
          <a:avLst>
            <a:gd name="adj1" fmla="val 4687"/>
            <a:gd name="adj2" fmla="val 299029"/>
            <a:gd name="adj3" fmla="val 2522945"/>
            <a:gd name="adj4" fmla="val 15846748"/>
            <a:gd name="adj5" fmla="val 5469"/>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DEAA3B-0748-7649-AB96-85575EAE6A32}">
      <dsp:nvSpPr>
        <dsp:cNvPr id="0" name=""/>
        <dsp:cNvSpPr/>
      </dsp:nvSpPr>
      <dsp:spPr>
        <a:xfrm rot="21330180">
          <a:off x="1229615" y="1305824"/>
          <a:ext cx="2299601" cy="2299601"/>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69EA21-B256-4E6A-8984-36D161A1E5B1}">
      <dsp:nvSpPr>
        <dsp:cNvPr id="0" name=""/>
        <dsp:cNvSpPr/>
      </dsp:nvSpPr>
      <dsp:spPr>
        <a:xfrm rot="10800000">
          <a:off x="2794649" y="-189236"/>
          <a:ext cx="2479433" cy="2479433"/>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3B759-2C63-468F-8D4E-F44D9A92D92F}" type="datetimeFigureOut">
              <a:rPr lang="en-US" smtClean="0"/>
              <a:t>4/6/16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9FF08-FF76-4533-AFD1-03448A6ADE0A}" type="slidenum">
              <a:rPr lang="en-US" smtClean="0"/>
              <a:t>‹#›</a:t>
            </a:fld>
            <a:endParaRPr lang="en-US"/>
          </a:p>
        </p:txBody>
      </p:sp>
    </p:spTree>
    <p:extLst>
      <p:ext uri="{BB962C8B-B14F-4D97-AF65-F5344CB8AC3E}">
        <p14:creationId xmlns:p14="http://schemas.microsoft.com/office/powerpoint/2010/main" val="268671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Your introductory or title slide should convey the overall “feeling” and focus of your presentation. For instance, I typically present about small-business trends, new business ideas, growth opportunities or other positive trends. In this sample presentation, I’m talking about new business ideas, so I used a sun graphic in this slide template to convey a positive feeling. Personalize this slide template with your company’s logo.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add a logo</a:t>
            </a:r>
            <a:r>
              <a:rPr lang="en-US" baseline="0" dirty="0" smtClean="0"/>
              <a:t> to all slides, place it on the Slide Master. To access the Slide Master, on the Themes tab of the Ribbon, click Edit Master and then click Slide Master.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Disclaimer: </a:t>
            </a:r>
            <a:r>
              <a:rPr lang="en-US" sz="1200" i="1" kern="1200" dirty="0" smtClean="0">
                <a:solidFill>
                  <a:schemeClr val="tx1"/>
                </a:solidFill>
                <a:effectLst/>
                <a:latin typeface="+mn-lt"/>
                <a:ea typeface="+mn-ea"/>
                <a:cs typeface="+mn-cs"/>
              </a:rPr>
              <a:t>You understand that Microsoft does not endorse or control the content provided in the following presentation. Microsoft provides this content to you for informational purposes only; it is not intended to be relied upon as business or financial advice. Microsoft does not guarantee or otherwise warrant the accuracy or validity of this information and encourages you to consult with a business or financial professional as appropriate.</a:t>
            </a:r>
          </a:p>
          <a:p>
            <a:endParaRPr lang="en-US" dirty="0" smtClean="0"/>
          </a:p>
          <a:p>
            <a:endParaRPr lang="en-US" dirty="0" smtClean="0"/>
          </a:p>
          <a:p>
            <a:r>
              <a:rPr lang="en-US" sz="1200" b="1" kern="1200" dirty="0" smtClean="0">
                <a:solidFill>
                  <a:schemeClr val="tx1"/>
                </a:solidFill>
                <a:effectLst/>
                <a:latin typeface="+mn-lt"/>
                <a:ea typeface="+mn-ea"/>
                <a:cs typeface="+mn-cs"/>
              </a:rPr>
              <a:t>RIEVA LESONSKY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Founder and President, </a:t>
            </a:r>
            <a:r>
              <a:rPr lang="en-US" sz="1200" b="1" kern="1200" dirty="0" err="1" smtClean="0">
                <a:solidFill>
                  <a:schemeClr val="tx1"/>
                </a:solidFill>
                <a:effectLst/>
                <a:latin typeface="+mn-lt"/>
                <a:ea typeface="+mn-ea"/>
                <a:cs typeface="+mn-cs"/>
              </a:rPr>
              <a:t>GrowBiz</a:t>
            </a:r>
            <a:r>
              <a:rPr lang="en-US" sz="1200" b="1" kern="1200" dirty="0" smtClean="0">
                <a:solidFill>
                  <a:schemeClr val="tx1"/>
                </a:solidFill>
                <a:effectLst/>
                <a:latin typeface="+mn-lt"/>
                <a:ea typeface="+mn-ea"/>
                <a:cs typeface="+mn-cs"/>
              </a:rPr>
              <a:t> Media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Rieva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is founder and president of </a:t>
            </a:r>
            <a:r>
              <a:rPr lang="en-US" sz="1200" kern="1200" dirty="0" err="1" smtClean="0">
                <a:solidFill>
                  <a:schemeClr val="tx1"/>
                </a:solidFill>
                <a:effectLst/>
                <a:latin typeface="+mn-lt"/>
                <a:ea typeface="+mn-ea"/>
                <a:cs typeface="+mn-cs"/>
              </a:rPr>
              <a:t>GrowBiz</a:t>
            </a:r>
            <a:r>
              <a:rPr lang="en-US" sz="1200" kern="1200" dirty="0" smtClean="0">
                <a:solidFill>
                  <a:schemeClr val="tx1"/>
                </a:solidFill>
                <a:effectLst/>
                <a:latin typeface="+mn-lt"/>
                <a:ea typeface="+mn-ea"/>
                <a:cs typeface="+mn-cs"/>
              </a:rPr>
              <a:t> Media, a content and consulting company specializing in covering small businesses and entrepreneurship. A nationally known speaker and authority on entrepreneurship,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has been covering America’s entrepreneurs for nearly 30 years. Before co-founding </a:t>
            </a:r>
            <a:r>
              <a:rPr lang="en-US" sz="1200" kern="1200" dirty="0" err="1" smtClean="0">
                <a:solidFill>
                  <a:schemeClr val="tx1"/>
                </a:solidFill>
                <a:effectLst/>
                <a:latin typeface="+mn-lt"/>
                <a:ea typeface="+mn-ea"/>
                <a:cs typeface="+mn-cs"/>
              </a:rPr>
              <a:t>GrowBiz</a:t>
            </a:r>
            <a:r>
              <a:rPr lang="en-US" sz="1200" kern="1200" dirty="0" smtClean="0">
                <a:solidFill>
                  <a:schemeClr val="tx1"/>
                </a:solidFill>
                <a:effectLst/>
                <a:latin typeface="+mn-lt"/>
                <a:ea typeface="+mn-ea"/>
                <a:cs typeface="+mn-cs"/>
              </a:rPr>
              <a:t> Media,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was Editorial Director of </a:t>
            </a:r>
            <a:r>
              <a:rPr lang="en-US" sz="1200" i="1" kern="1200" dirty="0" smtClean="0">
                <a:solidFill>
                  <a:schemeClr val="tx1"/>
                </a:solidFill>
                <a:effectLst/>
                <a:latin typeface="+mn-lt"/>
                <a:ea typeface="+mn-ea"/>
                <a:cs typeface="+mn-cs"/>
              </a:rPr>
              <a:t>Entrepreneur</a:t>
            </a:r>
            <a:r>
              <a:rPr lang="en-US" sz="1200" kern="1200" dirty="0" smtClean="0">
                <a:solidFill>
                  <a:schemeClr val="tx1"/>
                </a:solidFill>
                <a:effectLst/>
                <a:latin typeface="+mn-lt"/>
                <a:ea typeface="+mn-ea"/>
                <a:cs typeface="+mn-cs"/>
              </a:rPr>
              <a:t> Magazine.</a:t>
            </a:r>
          </a:p>
        </p:txBody>
      </p:sp>
      <p:sp>
        <p:nvSpPr>
          <p:cNvPr id="4" name="Slide Number Placeholder 3"/>
          <p:cNvSpPr>
            <a:spLocks noGrp="1"/>
          </p:cNvSpPr>
          <p:nvPr>
            <p:ph type="sldNum" sz="quarter" idx="10"/>
          </p:nvPr>
        </p:nvSpPr>
        <p:spPr/>
        <p:txBody>
          <a:bodyPr/>
          <a:lstStyle/>
          <a:p>
            <a:fld id="{9349FF08-FF76-4533-AFD1-03448A6ADE0A}" type="slidenum">
              <a:rPr lang="en-US" smtClean="0"/>
              <a:t>1</a:t>
            </a:fld>
            <a:endParaRPr lang="en-US"/>
          </a:p>
        </p:txBody>
      </p:sp>
    </p:spTree>
    <p:extLst>
      <p:ext uri="{BB962C8B-B14F-4D97-AF65-F5344CB8AC3E}">
        <p14:creationId xmlns:p14="http://schemas.microsoft.com/office/powerpoint/2010/main" val="10412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to speak spontaneously, so I use PowerPoint as an outline to keep me on track. It’s best to keep your PowerPoint text brief, simply reinforcing key points you will talk about at more length. You can use this slide template to convey a series of steps or related points in a short format.</a:t>
            </a:r>
          </a:p>
        </p:txBody>
      </p:sp>
      <p:sp>
        <p:nvSpPr>
          <p:cNvPr id="4" name="Slide Number Placeholder 3"/>
          <p:cNvSpPr>
            <a:spLocks noGrp="1"/>
          </p:cNvSpPr>
          <p:nvPr>
            <p:ph type="sldNum" sz="quarter" idx="10"/>
          </p:nvPr>
        </p:nvSpPr>
        <p:spPr/>
        <p:txBody>
          <a:bodyPr/>
          <a:lstStyle/>
          <a:p>
            <a:fld id="{9349FF08-FF76-4533-AFD1-03448A6ADE0A}" type="slidenum">
              <a:rPr lang="en-US" smtClean="0"/>
              <a:t>2</a:t>
            </a:fld>
            <a:endParaRPr lang="en-US"/>
          </a:p>
        </p:txBody>
      </p:sp>
    </p:spTree>
    <p:extLst>
      <p:ext uri="{BB962C8B-B14F-4D97-AF65-F5344CB8AC3E}">
        <p14:creationId xmlns:p14="http://schemas.microsoft.com/office/powerpoint/2010/main" val="72373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plain old bulleted list can get boring, so use graphics to liven it up. An image that conveys what you’re saying in visual format (like this diagram) can reinforce your ideas in the audience’s mind.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3</a:t>
            </a:fld>
            <a:endParaRPr lang="en-US"/>
          </a:p>
        </p:txBody>
      </p:sp>
    </p:spTree>
    <p:extLst>
      <p:ext uri="{BB962C8B-B14F-4D97-AF65-F5344CB8AC3E}">
        <p14:creationId xmlns:p14="http://schemas.microsoft.com/office/powerpoint/2010/main" val="369056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often use color and graphics to add excitement to a presentation. Just because it’s about business doesn’t mean it has to be staid—you need movement, energy and color, as in this slide template. Use this slide template to illustrate relationships or processes. In this slide, I used it to show how demographic trends create a new consumer group and what products that group purchases. You could also use it to illustrate your sales cycle or relationships among departments in your company. </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4</a:t>
            </a:fld>
            <a:endParaRPr lang="en-US"/>
          </a:p>
        </p:txBody>
      </p:sp>
    </p:spTree>
    <p:extLst>
      <p:ext uri="{BB962C8B-B14F-4D97-AF65-F5344CB8AC3E}">
        <p14:creationId xmlns:p14="http://schemas.microsoft.com/office/powerpoint/2010/main" val="192018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Insert a chart in this slide template to illustrate your topic visually, then use bullets or color to call out key findings or points from your chart in a brief format.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5</a:t>
            </a:fld>
            <a:endParaRPr lang="en-US"/>
          </a:p>
        </p:txBody>
      </p:sp>
    </p:spTree>
    <p:extLst>
      <p:ext uri="{BB962C8B-B14F-4D97-AF65-F5344CB8AC3E}">
        <p14:creationId xmlns:p14="http://schemas.microsoft.com/office/powerpoint/2010/main" val="34586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 template can show steps, stages or how various elements or factors combine to make one key result or goal. For instance, you could show how various departments in your business work together to make the sale, how key customer groups will all purchase your product, or how different funding sources will provide the total you need. This slide template also makes an excellent concluding slide for your presentation, enabling you to graphically sum up your key points into one final whole.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6</a:t>
            </a:fld>
            <a:endParaRPr lang="en-US"/>
          </a:p>
        </p:txBody>
      </p:sp>
    </p:spTree>
    <p:extLst>
      <p:ext uri="{BB962C8B-B14F-4D97-AF65-F5344CB8AC3E}">
        <p14:creationId xmlns:p14="http://schemas.microsoft.com/office/powerpoint/2010/main" val="238971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649224" y="2788920"/>
            <a:ext cx="8266176"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2357120"/>
            <a:ext cx="3748088" cy="214376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2514600"/>
            <a:ext cx="3429000" cy="1828800"/>
          </a:xfrm>
        </p:spPr>
        <p:txBody>
          <a:bodyPr vert="horz" lIns="91440" tIns="45720" rIns="91440" bIns="45720" rtlCol="0" anchor="ctr" anchorCtr="0">
            <a:noAutofit/>
          </a:bodyPr>
          <a:lstStyle>
            <a:lvl1pPr algn="ctr">
              <a:defRPr sz="3600" b="0" dirty="0"/>
            </a:lvl1pPr>
          </a:lstStyle>
          <a:p>
            <a:pPr lvl="0" algn="ctr"/>
            <a:r>
              <a:rPr lang="en-US" smtClean="0"/>
              <a:t>Click to edit Master title style</a:t>
            </a:r>
            <a:endParaRPr dirty="0"/>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4953000"/>
            <a:ext cx="3429000" cy="1295400"/>
          </a:xfrm>
        </p:spPr>
        <p:txBody>
          <a:bodyPr anchor="ctr" anchorCtr="0">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EC960-1F6D-44A9-80B8-39618AA04C59}"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2AEC960-1F6D-44A9-80B8-39618AA04C59}"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
        <p:nvSpPr>
          <p:cNvPr id="2" name="Title 1"/>
          <p:cNvSpPr>
            <a:spLocks noGrp="1"/>
          </p:cNvSpPr>
          <p:nvPr>
            <p:ph type="title"/>
          </p:nvPr>
        </p:nvSpPr>
        <p:spPr>
          <a:xfrm>
            <a:off x="4295758" y="167570"/>
            <a:ext cx="4656825" cy="2023963"/>
          </a:xfrm>
        </p:spPr>
        <p:txBody>
          <a:bodyPr vert="horz" lIns="91440" tIns="45720" rIns="91440" bIns="45720" rtlCol="0" anchor="b" anchorCtr="0">
            <a:noAutofit/>
          </a:bodyPr>
          <a:lstStyle>
            <a:lvl1pPr algn="r">
              <a:defRPr sz="4400" dirty="0"/>
            </a:lvl1pPr>
          </a:lstStyle>
          <a:p>
            <a:pPr lvl="0" algn="r"/>
            <a:r>
              <a:rPr lang="en-US" smtClean="0"/>
              <a:t>Click to edit Master title style</a:t>
            </a:r>
            <a:endParaRPr dirty="0"/>
          </a:p>
        </p:txBody>
      </p:sp>
      <p:sp>
        <p:nvSpPr>
          <p:cNvPr id="3" name="Picture Placeholder 2"/>
          <p:cNvSpPr>
            <a:spLocks noGrp="1"/>
          </p:cNvSpPr>
          <p:nvPr>
            <p:ph type="pic" idx="1"/>
          </p:nvPr>
        </p:nvSpPr>
        <p:spPr>
          <a:xfrm rot="180000">
            <a:off x="4811290" y="2659443"/>
            <a:ext cx="3703911" cy="3864287"/>
          </a:xfrm>
          <a:prstGeom prst="roundRect">
            <a:avLst>
              <a:gd name="adj" fmla="val 7476"/>
            </a:avLst>
          </a:prstGeom>
          <a:ln w="63500">
            <a:solidFill>
              <a:schemeClr val="accent2"/>
            </a:solidFill>
          </a:ln>
        </p:spPr>
        <p:txBody>
          <a:bodyPr vert="horz" lIns="91440" tIns="45720" rIns="91440" bIns="45720" rtlCol="0">
            <a:normAutofit/>
          </a:bodyPr>
          <a:lstStyle>
            <a:lvl1pPr>
              <a:defRPr sz="2000" baseline="0"/>
            </a:lvl1pPr>
          </a:lstStyle>
          <a:p>
            <a:pPr marL="0" lvl="0" indent="0">
              <a:buNone/>
            </a:pPr>
            <a:r>
              <a:rPr lang="en-US" smtClean="0"/>
              <a:t>Drag picture to placeholder or click icon to add</a:t>
            </a:r>
            <a:endParaRPr/>
          </a:p>
        </p:txBody>
      </p:sp>
      <p:sp>
        <p:nvSpPr>
          <p:cNvPr id="4" name="Text Placeholder 3"/>
          <p:cNvSpPr>
            <a:spLocks noGrp="1"/>
          </p:cNvSpPr>
          <p:nvPr>
            <p:ph type="body" sz="half" idx="2"/>
          </p:nvPr>
        </p:nvSpPr>
        <p:spPr>
          <a:xfrm>
            <a:off x="530352" y="2547938"/>
            <a:ext cx="3951755" cy="3700463"/>
          </a:xfrm>
        </p:spPr>
        <p:txBody>
          <a:bodyPr vert="horz" lIns="91440" tIns="45720" rIns="91440" bIns="45720" rtlCol="0">
            <a:normAutofit/>
          </a:bodyPr>
          <a:lstStyle>
            <a:lvl1pPr marL="342900" indent="-342900">
              <a:buFont typeface="Arial" pitchFamily="34" charset="0"/>
              <a:buNone/>
              <a:defRPr lang="en-US" sz="2800" dirty="0" smtClean="0">
                <a:effectLst/>
              </a:defRPr>
            </a:lvl1pPr>
          </a:lstStyle>
          <a:p>
            <a:pPr marL="0" lvl="0" indent="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grpSp>
        <p:nvGrpSpPr>
          <p:cNvPr id="7" name="Group 6"/>
          <p:cNvGrpSpPr/>
          <p:nvPr userDrawn="1"/>
        </p:nvGrpSpPr>
        <p:grpSpPr>
          <a:xfrm>
            <a:off x="9144" y="3810000"/>
            <a:ext cx="9125712" cy="3035300"/>
            <a:chOff x="9144" y="3810000"/>
            <a:chExt cx="9125712" cy="3035300"/>
          </a:xfrm>
        </p:grpSpPr>
        <p:sp>
          <p:nvSpPr>
            <p:cNvPr id="8" name="Rectangle 7"/>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t>4/6/16</a:t>
            </a:fld>
            <a:endParaRPr lang="en-US"/>
          </a:p>
        </p:txBody>
      </p:sp>
      <p:sp>
        <p:nvSpPr>
          <p:cNvPr id="11" name="Text Placeholder 10"/>
          <p:cNvSpPr>
            <a:spLocks noGrp="1"/>
          </p:cNvSpPr>
          <p:nvPr>
            <p:ph type="body" sz="quarter" idx="13"/>
          </p:nvPr>
        </p:nvSpPr>
        <p:spPr>
          <a:xfrm>
            <a:off x="713232" y="5105399"/>
            <a:ext cx="7717536" cy="1281953"/>
          </a:xfrm>
        </p:spPr>
        <p:txBody>
          <a:bodyPr>
            <a:noAutofit/>
          </a:bodyPr>
          <a:lstStyle>
            <a:lvl1pPr marL="0" indent="0" algn="ctr">
              <a:spcAft>
                <a:spcPts val="300"/>
              </a:spcAft>
              <a:buFontTx/>
              <a:buNone/>
              <a:defRPr sz="1800" b="0">
                <a:effectLst/>
              </a:defRPr>
            </a:lvl1pPr>
            <a:lvl2pPr marL="349250" indent="0">
              <a:buFontTx/>
              <a:buNone/>
              <a:defRPr/>
            </a:lvl2pPr>
            <a:lvl3pPr marL="631825" indent="0">
              <a:buFontTx/>
              <a:buNone/>
              <a:defRPr/>
            </a:lvl3pPr>
            <a:lvl4pPr marL="914400" indent="0">
              <a:buFontTx/>
              <a:buNone/>
              <a:defRPr/>
            </a:lvl4pPr>
            <a:lvl5pPr marL="1196975" indent="0">
              <a:buFontTx/>
              <a:buNone/>
              <a:defRPr/>
            </a:lvl5pPr>
          </a:lstStyle>
          <a:p>
            <a:pPr lvl="0"/>
            <a:r>
              <a:rPr lang="en-US" smtClean="0"/>
              <a:t>Click to edit Master text styles</a:t>
            </a:r>
          </a:p>
        </p:txBody>
      </p:sp>
      <p:sp>
        <p:nvSpPr>
          <p:cNvPr id="1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384350736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5"/>
          <p:cNvGrpSpPr/>
          <p:nvPr/>
        </p:nvGrpSpPr>
        <p:grpSpPr>
          <a:xfrm>
            <a:off x="9144" y="3810000"/>
            <a:ext cx="9125712"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11"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 name="Date Placeholder 4"/>
          <p:cNvSpPr>
            <a:spLocks noGrp="1"/>
          </p:cNvSpPr>
          <p:nvPr>
            <p:ph type="dt" sz="half" idx="12"/>
          </p:nvPr>
        </p:nvSpPr>
        <p:spPr/>
        <p:txBody>
          <a:bodyPr/>
          <a:lstStyle/>
          <a:p>
            <a:fld id="{92AEC960-1F6D-44A9-80B8-39618AA04C59}" type="datetimeFigureOut">
              <a:rPr lang="en-US" smtClean="0"/>
              <a:t>4/6/16</a:t>
            </a:fld>
            <a:endParaRPr lang="en-US"/>
          </a:p>
        </p:txBody>
      </p:sp>
      <p:sp>
        <p:nvSpPr>
          <p:cNvPr id="10" name="Text Placeholder 9"/>
          <p:cNvSpPr>
            <a:spLocks noGrp="1"/>
          </p:cNvSpPr>
          <p:nvPr>
            <p:ph type="body" sz="quarter" idx="13"/>
          </p:nvPr>
        </p:nvSpPr>
        <p:spPr>
          <a:xfrm>
            <a:off x="713232" y="5105399"/>
            <a:ext cx="7717536" cy="1281953"/>
          </a:xfrm>
        </p:spPr>
        <p:txBody>
          <a:bodyPr>
            <a:normAutofit/>
          </a:bodyPr>
          <a:lstStyle>
            <a:lvl1pPr marL="0" indent="0" algn="ctr">
              <a:spcAft>
                <a:spcPts val="300"/>
              </a:spcAft>
              <a:buFontTx/>
              <a:buNone/>
              <a:defRPr sz="1800">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smtClean="0"/>
              <a:t>Click to edit Master text styles</a:t>
            </a:r>
          </a:p>
        </p:txBody>
      </p:sp>
      <p:sp>
        <p:nvSpPr>
          <p:cNvPr id="12" name="Picture Placeholder 2"/>
          <p:cNvSpPr>
            <a:spLocks noGrp="1"/>
          </p:cNvSpPr>
          <p:nvPr>
            <p:ph type="pic" idx="14"/>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114713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Round Same Side Corner Rectangle 5"/>
          <p:cNvSpPr/>
          <p:nvPr/>
        </p:nvSpPr>
        <p:spPr>
          <a:xfrm rot="16200000">
            <a:off x="6032064" y="-1356876"/>
            <a:ext cx="1450260" cy="47736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4827589" y="304799"/>
            <a:ext cx="4164013" cy="1447800"/>
          </a:xfrm>
        </p:spPr>
        <p:txBody>
          <a:bodyPr/>
          <a:lstStyle>
            <a:lvl1pPr algn="r">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t>4/6/16</a:t>
            </a:fld>
            <a:endParaRPr lang="en-US"/>
          </a:p>
        </p:txBody>
      </p:sp>
      <p:sp>
        <p:nvSpPr>
          <p:cNvPr id="8" name="Content Placeholder 7"/>
          <p:cNvSpPr>
            <a:spLocks noGrp="1"/>
          </p:cNvSpPr>
          <p:nvPr>
            <p:ph sz="quarter" idx="13"/>
          </p:nvPr>
        </p:nvSpPr>
        <p:spPr>
          <a:xfrm>
            <a:off x="712788" y="1905000"/>
            <a:ext cx="7716839"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944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6" name="Picture 5" descr="TitleSlideOverlay.png"/>
          <p:cNvPicPr>
            <a:picLocks noChangeAspect="1"/>
          </p:cNvPicPr>
          <p:nvPr/>
        </p:nvPicPr>
        <p:blipFill>
          <a:blip r:embed="rId2"/>
          <a:stretch>
            <a:fillRect/>
          </a:stretch>
        </p:blipFill>
        <p:spPr>
          <a:xfrm>
            <a:off x="0" y="0"/>
            <a:ext cx="9144000" cy="6858000"/>
          </a:xfrm>
          <a:prstGeom prst="rect">
            <a:avLst/>
          </a:prstGeom>
          <a:ln>
            <a:noFill/>
          </a:ln>
        </p:spPr>
      </p:pic>
      <p:sp>
        <p:nvSpPr>
          <p:cNvPr id="7" name="Rectangle 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Freeform 14"/>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Freeform 15"/>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Freeform 16"/>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Freeform 17"/>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Freeform 18"/>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Freeform 19"/>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rot="21060000">
            <a:off x="1252728" y="3566160"/>
            <a:ext cx="7324344" cy="1609344"/>
          </a:xfrm>
        </p:spPr>
        <p:txBody>
          <a:bodyPr anchor="b" anchorCtr="0"/>
          <a:lstStyle/>
          <a:p>
            <a:r>
              <a:rPr lang="en-US" smtClean="0"/>
              <a:t>Click to edit Master title style</a:t>
            </a:r>
            <a:endParaRPr lang="en-US" dirty="0"/>
          </a:p>
        </p:txBody>
      </p:sp>
      <p:sp>
        <p:nvSpPr>
          <p:cNvPr id="23" name="Text Placeholder 22"/>
          <p:cNvSpPr>
            <a:spLocks noGrp="1"/>
          </p:cNvSpPr>
          <p:nvPr>
            <p:ph type="body" sz="quarter" idx="13" hasCustomPrompt="1"/>
          </p:nvPr>
        </p:nvSpPr>
        <p:spPr>
          <a:xfrm rot="21060000">
            <a:off x="2551176" y="4992624"/>
            <a:ext cx="6400800" cy="914400"/>
          </a:xfrm>
        </p:spPr>
        <p:txBody>
          <a:bodyPr anchor="ctr" anchorCtr="0"/>
          <a:lstStyle>
            <a:lvl1pPr marL="0" indent="0">
              <a:spcAft>
                <a:spcPts val="0"/>
              </a:spcAft>
              <a:buFontTx/>
              <a:buNone/>
              <a:defRPr>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dirty="0" smtClean="0"/>
              <a:t>Click to edit Master subtitle style</a:t>
            </a:r>
            <a:endParaRPr lang="en-US" dirty="0"/>
          </a:p>
        </p:txBody>
      </p:sp>
      <p:sp>
        <p:nvSpPr>
          <p:cNvPr id="24" name="Picture Placeholder 2"/>
          <p:cNvSpPr>
            <a:spLocks noGrp="1"/>
          </p:cNvSpPr>
          <p:nvPr>
            <p:ph type="pic" idx="14"/>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275629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2AEC960-1F6D-44A9-80B8-39618AA04C59}"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8200" y="5181599"/>
            <a:ext cx="4267200" cy="1447800"/>
          </a:xfrm>
        </p:spPr>
        <p:txBody>
          <a:bodyPr vert="horz" lIns="91440" tIns="45720" rIns="91440" bIns="45720" rtlCol="0" anchor="ctr">
            <a:noAutofit/>
          </a:bodyPr>
          <a:lstStyle>
            <a:lvl1pPr algn="r">
              <a:defRPr/>
            </a:lvl1pPr>
          </a:lstStyle>
          <a:p>
            <a:pPr lvl="0" algn="r"/>
            <a:r>
              <a:rPr lang="en-US" smtClean="0"/>
              <a:t>Click to edit Master title style</a:t>
            </a:r>
            <a:endParaRPr dirty="0"/>
          </a:p>
        </p:txBody>
      </p:sp>
      <p:sp>
        <p:nvSpPr>
          <p:cNvPr id="4" name="Content Placeholder 3"/>
          <p:cNvSpPr>
            <a:spLocks noGrp="1"/>
          </p:cNvSpPr>
          <p:nvPr>
            <p:ph sz="half" idx="2"/>
          </p:nvPr>
        </p:nvSpPr>
        <p:spPr>
          <a:xfrm>
            <a:off x="4572000" y="928083"/>
            <a:ext cx="4343400" cy="3923271"/>
          </a:xfrm>
          <a:ln>
            <a:no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78258" y="1828800"/>
            <a:ext cx="4343400" cy="392327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2AEC960-1F6D-44A9-80B8-39618AA04C59}" type="datetimeFigureOut">
              <a:rPr lang="en-US" smtClean="0"/>
              <a:t>4/6/16</a:t>
            </a:fld>
            <a:endParaRPr lang="en-US"/>
          </a:p>
        </p:txBody>
      </p:sp>
      <p:sp>
        <p:nvSpPr>
          <p:cNvPr id="8" name="Footer Placeholder 7"/>
          <p:cNvSpPr>
            <a:spLocks noGrp="1"/>
          </p:cNvSpPr>
          <p:nvPr>
            <p:ph type="ftr" sz="quarter" idx="11"/>
          </p:nvPr>
        </p:nvSpPr>
        <p:spPr/>
        <p:txBody>
          <a:bodyPr/>
          <a:lstStyle/>
          <a:p>
            <a:endParaRPr lang="en-US"/>
          </a:p>
        </p:txBody>
      </p:sp>
      <p:sp>
        <p:nvSpPr>
          <p:cNvPr id="11" name="Round Same Side Corner Rectangle 10"/>
          <p:cNvSpPr/>
          <p:nvPr/>
        </p:nvSpPr>
        <p:spPr>
          <a:xfrm rot="5400000">
            <a:off x="1849727" y="3923851"/>
            <a:ext cx="667512" cy="431983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Slide Number Placeholder 8"/>
          <p:cNvSpPr>
            <a:spLocks noGrp="1"/>
          </p:cNvSpPr>
          <p:nvPr>
            <p:ph type="sldNum" sz="quarter" idx="12"/>
          </p:nvPr>
        </p:nvSpPr>
        <p:spPr/>
        <p:txBody>
          <a:bodyPr/>
          <a:lstStyle/>
          <a:p>
            <a:fld id="{F02B70FB-18ED-4CA5-8368-F946A6F2C1F7}" type="slidenum">
              <a:rPr lang="en-US" smtClean="0"/>
              <a:t>‹#›</a:t>
            </a:fld>
            <a:endParaRPr lang="en-US"/>
          </a:p>
        </p:txBody>
      </p:sp>
      <p:sp>
        <p:nvSpPr>
          <p:cNvPr id="12" name="Round Same Side Corner Rectangle 11"/>
          <p:cNvSpPr/>
          <p:nvPr/>
        </p:nvSpPr>
        <p:spPr>
          <a:xfrm rot="16200000">
            <a:off x="6639740" y="-1566294"/>
            <a:ext cx="668595" cy="429279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a:off x="5184648" y="246063"/>
            <a:ext cx="3730752" cy="668338"/>
          </a:xfrm>
          <a:prstGeom prst="rect">
            <a:avLst/>
          </a:prstGeom>
          <a:ln>
            <a:noFill/>
          </a:ln>
        </p:spPr>
        <p:txBody>
          <a:bodyPr vert="horz" lIns="91440" tIns="45720" rIns="91440" bIns="45720" rtlCol="0" anchor="ctr" anchorCtr="0">
            <a:normAutofit/>
          </a:bodyPr>
          <a:lstStyle>
            <a:lvl1pPr marL="342900" indent="-342900" algn="ctr">
              <a:buFont typeface="Arial" pitchFamily="34" charset="0"/>
              <a:buNone/>
              <a:defRPr lang="en-US" smtClean="0"/>
            </a:lvl1pPr>
          </a:lstStyle>
          <a:p>
            <a:pPr marL="0" lvl="0" indent="0" algn="ctr"/>
            <a:r>
              <a:rPr lang="en-US" smtClean="0"/>
              <a:t>Click to edit Master text styles</a:t>
            </a:r>
          </a:p>
        </p:txBody>
      </p:sp>
      <p:sp>
        <p:nvSpPr>
          <p:cNvPr id="5" name="Text Placeholder 4"/>
          <p:cNvSpPr>
            <a:spLocks noGrp="1"/>
          </p:cNvSpPr>
          <p:nvPr>
            <p:ph type="body" sz="quarter" idx="3"/>
          </p:nvPr>
        </p:nvSpPr>
        <p:spPr>
          <a:xfrm>
            <a:off x="304800" y="5749925"/>
            <a:ext cx="3733800" cy="668337"/>
          </a:xfrm>
          <a:prstGeom prst="rect">
            <a:avLst/>
          </a:prstGeom>
        </p:spPr>
        <p:txBody>
          <a:bodyPr vert="horz" lIns="91440" tIns="45720" rIns="91440" bIns="45720" rtlCol="0" anchor="ctr" anchorCtr="0">
            <a:normAutofit/>
          </a:bodyPr>
          <a:lstStyle>
            <a:lvl1pPr marL="342900" indent="-342900" algn="ctr">
              <a:buFont typeface="Arial" pitchFamily="34" charset="0"/>
              <a:buNone/>
              <a:defRPr lang="en-US" dirty="0" smtClean="0"/>
            </a:lvl1pPr>
          </a:lstStyle>
          <a:p>
            <a:pPr marL="0" lvl="0" indent="0" algn="ctr"/>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2AEC960-1F6D-44A9-80B8-39618AA04C59}" type="datetimeFigureOut">
              <a:rPr lang="en-US" smtClean="0"/>
              <a:t>4/6/16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EC960-1F6D-44A9-80B8-39618AA04C59}" type="datetimeFigureOut">
              <a:rPr lang="en-US" smtClean="0"/>
              <a:t>4/6/16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rotWithShape="1">
          <a:blip r:embed="rId17"/>
          <a:srcRect t="17030"/>
          <a:stretch/>
        </p:blipFill>
        <p:spPr>
          <a:xfrm>
            <a:off x="0" y="0"/>
            <a:ext cx="9144000" cy="6857999"/>
          </a:xfrm>
          <a:prstGeom prst="rect">
            <a:avLst/>
          </a:prstGeom>
        </p:spPr>
      </p:pic>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14556" t="16668"/>
          <a:stretch/>
        </p:blipFill>
        <p:spPr>
          <a:xfrm>
            <a:off x="0" y="0"/>
            <a:ext cx="2152254" cy="1142914"/>
          </a:xfrm>
          <a:prstGeom prst="rect">
            <a:avLst/>
          </a:prstGeom>
        </p:spPr>
      </p:pic>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dirty="0"/>
          </a:p>
        </p:txBody>
      </p:sp>
      <p:sp>
        <p:nvSpPr>
          <p:cNvPr id="6" name="Slide Number Placeholder 5"/>
          <p:cNvSpPr>
            <a:spLocks noGrp="1"/>
          </p:cNvSpPr>
          <p:nvPr>
            <p:ph type="sldNum" sz="quarter" idx="4"/>
          </p:nvPr>
        </p:nvSpPr>
        <p:spPr>
          <a:xfrm>
            <a:off x="148516" y="658031"/>
            <a:ext cx="1509086" cy="232710"/>
          </a:xfrm>
          <a:prstGeom prst="rect">
            <a:avLst/>
          </a:prstGeom>
        </p:spPr>
        <p:txBody>
          <a:bodyPr vert="horz" lIns="91440" tIns="45720" rIns="91440" bIns="45720" rtlCol="0" anchor="ctr"/>
          <a:lstStyle>
            <a:lvl1pPr algn="ctr">
              <a:defRPr sz="1200">
                <a:solidFill>
                  <a:schemeClr val="bg1"/>
                </a:solidFill>
              </a:defRPr>
            </a:lvl1pPr>
          </a:lstStyle>
          <a:p>
            <a:fld id="{F02B70FB-18ED-4CA5-8368-F946A6F2C1F7}" type="slidenum">
              <a:rPr lang="en-US" smtClean="0"/>
              <a:pPr/>
              <a:t>‹#›</a:t>
            </a:fld>
            <a:endParaRPr lang="en-US"/>
          </a:p>
        </p:txBody>
      </p:sp>
      <p:sp>
        <p:nvSpPr>
          <p:cNvPr id="5" name="Footer Placeholder 4"/>
          <p:cNvSpPr>
            <a:spLocks noGrp="1"/>
          </p:cNvSpPr>
          <p:nvPr>
            <p:ph type="ftr" sz="quarter" idx="3"/>
          </p:nvPr>
        </p:nvSpPr>
        <p:spPr>
          <a:xfrm>
            <a:off x="0" y="0"/>
            <a:ext cx="2058294" cy="429187"/>
          </a:xfrm>
          <a:prstGeom prst="rect">
            <a:avLst/>
          </a:prstGeom>
        </p:spPr>
        <p:txBody>
          <a:bodyPr vert="horz" lIns="91440" tIns="45720" rIns="91440" bIns="45720" rtlCol="0" anchor="b" anchorCtr="0"/>
          <a:lstStyle>
            <a:lvl1pPr algn="l">
              <a:lnSpc>
                <a:spcPts val="1200"/>
              </a:lnSpc>
              <a:defRPr sz="1000" baseline="0">
                <a:solidFill>
                  <a:schemeClr val="bg1"/>
                </a:solidFill>
              </a:defRPr>
            </a:lvl1pPr>
          </a:lstStyle>
          <a:p>
            <a:endParaRPr lang="en-US" dirty="0"/>
          </a:p>
        </p:txBody>
      </p:sp>
      <p:sp>
        <p:nvSpPr>
          <p:cNvPr id="4" name="Date Placeholder 3"/>
          <p:cNvSpPr>
            <a:spLocks noGrp="1"/>
          </p:cNvSpPr>
          <p:nvPr>
            <p:ph type="dt" sz="half" idx="2"/>
          </p:nvPr>
        </p:nvSpPr>
        <p:spPr>
          <a:xfrm>
            <a:off x="0" y="450130"/>
            <a:ext cx="1806118" cy="180486"/>
          </a:xfrm>
          <a:prstGeom prst="rect">
            <a:avLst/>
          </a:prstGeom>
        </p:spPr>
        <p:txBody>
          <a:bodyPr vert="horz" lIns="91440" tIns="45720" rIns="91440" bIns="45720" rtlCol="0" anchor="ctr"/>
          <a:lstStyle>
            <a:lvl1pPr algn="ctr">
              <a:lnSpc>
                <a:spcPts val="1200"/>
              </a:lnSpc>
              <a:defRPr sz="1000" baseline="0">
                <a:solidFill>
                  <a:schemeClr val="bg1"/>
                </a:solidFill>
              </a:defRPr>
            </a:lvl1pPr>
          </a:lstStyle>
          <a:p>
            <a:fld id="{92AEC960-1F6D-44A9-80B8-39618AA04C59}" type="datetimeFigureOut">
              <a:rPr lang="en-US" smtClean="0"/>
              <a:pPr/>
              <a:t>4/6/16</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85" r:id="rId4"/>
    <p:sldLayoutId id="2147483664" r:id="rId5"/>
    <p:sldLayoutId id="2147483665" r:id="rId6"/>
    <p:sldLayoutId id="2147483666" r:id="rId7"/>
    <p:sldLayoutId id="2147483667" r:id="rId8"/>
    <p:sldLayoutId id="2147483668" r:id="rId9"/>
    <p:sldLayoutId id="2147483669" r:id="rId10"/>
    <p:sldLayoutId id="2147483670" r:id="rId11"/>
    <p:sldLayoutId id="2147483683" r:id="rId12"/>
    <p:sldLayoutId id="2147483684" r:id="rId13"/>
    <p:sldLayoutId id="2147483673" r:id="rId14"/>
    <p:sldLayoutId id="2147483674" r:id="rId15"/>
  </p:sldLayoutIdLs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Role of Fat</a:t>
            </a:r>
            <a:endParaRPr lang="en-US" dirty="0"/>
          </a:p>
        </p:txBody>
      </p:sp>
    </p:spTree>
    <p:extLst>
      <p:ext uri="{BB962C8B-B14F-4D97-AF65-F5344CB8AC3E}">
        <p14:creationId xmlns:p14="http://schemas.microsoft.com/office/powerpoint/2010/main" val="7564649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4164013" cy="1447800"/>
          </a:xfrm>
        </p:spPr>
        <p:txBody>
          <a:bodyPr/>
          <a:lstStyle/>
          <a:p>
            <a:pPr algn="ctr"/>
            <a:r>
              <a:rPr lang="en-US" sz="4200" u="sng" dirty="0" smtClean="0"/>
              <a:t>Gingival Inflammation</a:t>
            </a:r>
            <a:endParaRPr lang="en-US" sz="4200" u="sng" dirty="0"/>
          </a:p>
        </p:txBody>
      </p:sp>
      <p:pic>
        <p:nvPicPr>
          <p:cNvPr id="4" name="Picture 3" descr="Unknown-.jpg"/>
          <p:cNvPicPr>
            <a:picLocks noChangeAspect="1"/>
          </p:cNvPicPr>
          <p:nvPr/>
        </p:nvPicPr>
        <p:blipFill rotWithShape="1">
          <a:blip r:embed="rId2">
            <a:extLst>
              <a:ext uri="{28A0092B-C50C-407E-A947-70E740481C1C}">
                <a14:useLocalDpi xmlns:a14="http://schemas.microsoft.com/office/drawing/2010/main" val="0"/>
              </a:ext>
            </a:extLst>
          </a:blip>
          <a:srcRect l="2413" r="1" b="6580"/>
          <a:stretch/>
        </p:blipFill>
        <p:spPr>
          <a:xfrm>
            <a:off x="375596" y="1295400"/>
            <a:ext cx="2862903" cy="25864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533400" y="3886200"/>
            <a:ext cx="1447800" cy="246221"/>
          </a:xfrm>
          <a:prstGeom prst="rect">
            <a:avLst/>
          </a:prstGeom>
          <a:noFill/>
        </p:spPr>
        <p:txBody>
          <a:bodyPr wrap="square" rtlCol="0">
            <a:spAutoFit/>
          </a:bodyPr>
          <a:lstStyle/>
          <a:p>
            <a:r>
              <a:rPr lang="en-US" sz="500" dirty="0"/>
              <a:t>http://</a:t>
            </a:r>
            <a:r>
              <a:rPr lang="en-US" sz="500" dirty="0" err="1"/>
              <a:t>www.shutterstock.com</a:t>
            </a:r>
            <a:r>
              <a:rPr lang="en-US" sz="500" dirty="0"/>
              <a:t>/s/</a:t>
            </a:r>
            <a:r>
              <a:rPr lang="en-US" sz="500" dirty="0" err="1"/>
              <a:t>tooth+cavity</a:t>
            </a:r>
            <a:r>
              <a:rPr lang="en-US" sz="500" dirty="0"/>
              <a:t>/search-</a:t>
            </a:r>
            <a:r>
              <a:rPr lang="en-US" sz="500" dirty="0" err="1"/>
              <a:t>vectors.html</a:t>
            </a:r>
            <a:endParaRPr lang="en-US" sz="500" dirty="0"/>
          </a:p>
        </p:txBody>
      </p:sp>
      <p:sp>
        <p:nvSpPr>
          <p:cNvPr id="6" name="TextBox 5"/>
          <p:cNvSpPr txBox="1"/>
          <p:nvPr/>
        </p:nvSpPr>
        <p:spPr>
          <a:xfrm>
            <a:off x="3124200" y="1905000"/>
            <a:ext cx="2971800"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smtClean="0">
                <a:solidFill>
                  <a:schemeClr val="bg1"/>
                </a:solidFill>
              </a:rPr>
              <a:t>Protein Deficiency &amp; Destructive Effects of:</a:t>
            </a:r>
          </a:p>
          <a:p>
            <a:pPr marL="285750" indent="-285750">
              <a:buFont typeface="Arial"/>
              <a:buChar char="•"/>
            </a:pPr>
            <a:r>
              <a:rPr lang="en-US" sz="2000" dirty="0" smtClean="0">
                <a:solidFill>
                  <a:schemeClr val="bg1"/>
                </a:solidFill>
              </a:rPr>
              <a:t>Bacterial Plaque </a:t>
            </a:r>
          </a:p>
          <a:p>
            <a:pPr marL="285750" indent="-285750">
              <a:buFont typeface="Arial"/>
              <a:buChar char="•"/>
            </a:pPr>
            <a:r>
              <a:rPr lang="en-US" sz="2000" dirty="0" smtClean="0">
                <a:solidFill>
                  <a:schemeClr val="bg1"/>
                </a:solidFill>
              </a:rPr>
              <a:t>Occlusal Trauma</a:t>
            </a:r>
            <a:endParaRPr lang="en-US" sz="2000" dirty="0">
              <a:solidFill>
                <a:schemeClr val="bg1"/>
              </a:solidFill>
            </a:endParaRPr>
          </a:p>
        </p:txBody>
      </p:sp>
      <p:pic>
        <p:nvPicPr>
          <p:cNvPr id="7" name="Picture 6" descr="Abfraction-of-tooth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581400"/>
            <a:ext cx="3530436" cy="242494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334000" y="6019800"/>
            <a:ext cx="2971800" cy="184666"/>
          </a:xfrm>
          <a:prstGeom prst="rect">
            <a:avLst/>
          </a:prstGeom>
          <a:noFill/>
        </p:spPr>
        <p:txBody>
          <a:bodyPr wrap="square" rtlCol="0">
            <a:spAutoFit/>
          </a:bodyPr>
          <a:lstStyle/>
          <a:p>
            <a:r>
              <a:rPr lang="en-US" sz="600" dirty="0">
                <a:solidFill>
                  <a:schemeClr val="tx2">
                    <a:lumMod val="75000"/>
                  </a:schemeClr>
                </a:solidFill>
              </a:rPr>
              <a:t>http://</a:t>
            </a:r>
            <a:r>
              <a:rPr lang="en-US" sz="600" dirty="0" err="1">
                <a:solidFill>
                  <a:schemeClr val="tx2">
                    <a:lumMod val="75000"/>
                  </a:schemeClr>
                </a:solidFill>
              </a:rPr>
              <a:t>www.juniordentist.com</a:t>
            </a:r>
            <a:r>
              <a:rPr lang="en-US" sz="600" dirty="0">
                <a:solidFill>
                  <a:schemeClr val="tx2">
                    <a:lumMod val="75000"/>
                  </a:schemeClr>
                </a:solidFill>
              </a:rPr>
              <a:t>/</a:t>
            </a:r>
            <a:r>
              <a:rPr lang="en-US" sz="600" dirty="0" err="1">
                <a:solidFill>
                  <a:schemeClr val="tx2">
                    <a:lumMod val="75000"/>
                  </a:schemeClr>
                </a:solidFill>
              </a:rPr>
              <a:t>abfraction</a:t>
            </a:r>
            <a:r>
              <a:rPr lang="en-US" sz="600" dirty="0">
                <a:solidFill>
                  <a:schemeClr val="tx2">
                    <a:lumMod val="75000"/>
                  </a:schemeClr>
                </a:solidFill>
              </a:rPr>
              <a:t>-of-</a:t>
            </a:r>
            <a:r>
              <a:rPr lang="en-US" sz="600" dirty="0" err="1">
                <a:solidFill>
                  <a:schemeClr val="tx2">
                    <a:lumMod val="75000"/>
                  </a:schemeClr>
                </a:solidFill>
              </a:rPr>
              <a:t>tooth.html</a:t>
            </a:r>
            <a:endParaRPr lang="en-US" sz="600" dirty="0">
              <a:solidFill>
                <a:schemeClr val="tx2">
                  <a:lumMod val="75000"/>
                </a:schemeClr>
              </a:solidFill>
            </a:endParaRPr>
          </a:p>
        </p:txBody>
      </p:sp>
      <p:sp>
        <p:nvSpPr>
          <p:cNvPr id="9" name="TextBox 8"/>
          <p:cNvSpPr txBox="1"/>
          <p:nvPr/>
        </p:nvSpPr>
        <p:spPr>
          <a:xfrm>
            <a:off x="685800" y="4495800"/>
            <a:ext cx="3200400" cy="1015663"/>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000" dirty="0" smtClean="0">
                <a:solidFill>
                  <a:schemeClr val="bg1"/>
                </a:solidFill>
              </a:rPr>
              <a:t>Initiation of Gingival Inflammation Depends on Plaque !</a:t>
            </a:r>
            <a:endParaRPr lang="en-US" sz="2000" dirty="0">
              <a:solidFill>
                <a:schemeClr val="bg1"/>
              </a:solidFill>
            </a:endParaRPr>
          </a:p>
        </p:txBody>
      </p:sp>
      <p:sp>
        <p:nvSpPr>
          <p:cNvPr id="10" name="TextBox 9"/>
          <p:cNvSpPr txBox="1"/>
          <p:nvPr/>
        </p:nvSpPr>
        <p:spPr>
          <a:xfrm>
            <a:off x="457200" y="5867400"/>
            <a:ext cx="4267200" cy="40011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000" dirty="0" smtClean="0">
                <a:solidFill>
                  <a:srgbClr val="FFFFFF"/>
                </a:solidFill>
              </a:rPr>
              <a:t>More vulnerable to Breakdown</a:t>
            </a:r>
            <a:endParaRPr lang="en-US" sz="2000" dirty="0">
              <a:solidFill>
                <a:srgbClr val="FFFFFF"/>
              </a:solidFill>
            </a:endParaRPr>
          </a:p>
        </p:txBody>
      </p:sp>
    </p:spTree>
    <p:extLst>
      <p:ext uri="{BB962C8B-B14F-4D97-AF65-F5344CB8AC3E}">
        <p14:creationId xmlns:p14="http://schemas.microsoft.com/office/powerpoint/2010/main" val="213165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u="sng" dirty="0" smtClean="0">
                <a:solidFill>
                  <a:srgbClr val="FF6600"/>
                </a:solidFill>
              </a:rPr>
              <a:t>Overweight</a:t>
            </a:r>
            <a:r>
              <a:rPr lang="en-US" sz="2200" dirty="0" smtClean="0">
                <a:solidFill>
                  <a:srgbClr val="FF6600"/>
                </a:solidFill>
              </a:rPr>
              <a:t> </a:t>
            </a:r>
            <a:r>
              <a:rPr lang="en-US" sz="2200" dirty="0" smtClean="0"/>
              <a:t>subjects </a:t>
            </a:r>
            <a:br>
              <a:rPr lang="en-US" sz="2200" dirty="0" smtClean="0"/>
            </a:br>
            <a:r>
              <a:rPr lang="en-US" sz="2200" dirty="0" smtClean="0">
                <a:solidFill>
                  <a:srgbClr val="FFE066"/>
                </a:solidFill>
                <a:latin typeface="Wingdings"/>
                <a:ea typeface="Wingdings"/>
                <a:cs typeface="Wingdings"/>
                <a:sym typeface="Wingdings"/>
              </a:rPr>
              <a:t></a:t>
            </a:r>
            <a:r>
              <a:rPr lang="en-US" sz="2200" u="sng" dirty="0" smtClean="0">
                <a:solidFill>
                  <a:srgbClr val="FFE066"/>
                </a:solidFill>
                <a:sym typeface="Wingdings"/>
              </a:rPr>
              <a:t> </a:t>
            </a:r>
            <a:r>
              <a:rPr lang="en-US" sz="2200" u="sng" dirty="0" smtClean="0">
                <a:solidFill>
                  <a:schemeClr val="accent3">
                    <a:lumMod val="60000"/>
                    <a:lumOff val="40000"/>
                  </a:schemeClr>
                </a:solidFill>
              </a:rPr>
              <a:t>Prevalence</a:t>
            </a:r>
            <a:r>
              <a:rPr lang="en-US" sz="2200" u="sng" dirty="0" smtClean="0"/>
              <a:t> </a:t>
            </a:r>
            <a:r>
              <a:rPr lang="en-US" sz="2200" dirty="0" smtClean="0"/>
              <a:t>of </a:t>
            </a:r>
            <a:r>
              <a:rPr lang="en-US" sz="2200" i="1" dirty="0" smtClean="0"/>
              <a:t>Moderate</a:t>
            </a:r>
            <a:r>
              <a:rPr lang="en-US" sz="2200" dirty="0" smtClean="0"/>
              <a:t> &amp; </a:t>
            </a:r>
            <a:r>
              <a:rPr lang="en-US" sz="2200" i="1" dirty="0" smtClean="0"/>
              <a:t>Severe</a:t>
            </a:r>
            <a:r>
              <a:rPr lang="en-US" sz="2200" dirty="0" smtClean="0"/>
              <a:t> </a:t>
            </a:r>
            <a:r>
              <a:rPr lang="en-US" sz="2200" u="sng" dirty="0" smtClean="0">
                <a:solidFill>
                  <a:srgbClr val="CCFFCC"/>
                </a:solidFill>
              </a:rPr>
              <a:t>Periodontitis</a:t>
            </a:r>
            <a:endParaRPr lang="en-US" sz="2200" u="sng" dirty="0">
              <a:solidFill>
                <a:srgbClr val="CCFF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5687806"/>
              </p:ext>
            </p:extLst>
          </p:nvPr>
        </p:nvGraphicFramePr>
        <p:xfrm>
          <a:off x="4495800" y="1600200"/>
          <a:ext cx="42576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2400" y="5638800"/>
            <a:ext cx="472440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u="sng" dirty="0" smtClean="0">
                <a:solidFill>
                  <a:schemeClr val="bg1"/>
                </a:solidFill>
              </a:rPr>
              <a:t>Influence by gender</a:t>
            </a:r>
          </a:p>
          <a:p>
            <a:pPr marL="285750" indent="-285750">
              <a:buFont typeface="Arial"/>
              <a:buChar char="•"/>
            </a:pPr>
            <a:r>
              <a:rPr lang="en-US" dirty="0" smtClean="0">
                <a:solidFill>
                  <a:schemeClr val="bg1"/>
                </a:solidFill>
              </a:rPr>
              <a:t>Men – Tooth Brushing Frequency</a:t>
            </a:r>
          </a:p>
          <a:p>
            <a:pPr marL="285750" indent="-285750">
              <a:buFont typeface="Arial"/>
              <a:buChar char="•"/>
            </a:pPr>
            <a:r>
              <a:rPr lang="en-US" dirty="0" smtClean="0">
                <a:solidFill>
                  <a:schemeClr val="bg1"/>
                </a:solidFill>
              </a:rPr>
              <a:t>Women – Interdental Aids</a:t>
            </a:r>
            <a:endParaRPr lang="en-US" dirty="0">
              <a:solidFill>
                <a:schemeClr val="bg1"/>
              </a:solidFill>
            </a:endParaRPr>
          </a:p>
        </p:txBody>
      </p:sp>
      <p:sp>
        <p:nvSpPr>
          <p:cNvPr id="5" name="TextBox 4"/>
          <p:cNvSpPr txBox="1"/>
          <p:nvPr/>
        </p:nvSpPr>
        <p:spPr>
          <a:xfrm>
            <a:off x="2743200" y="381000"/>
            <a:ext cx="3505200" cy="10156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000" dirty="0" smtClean="0">
                <a:solidFill>
                  <a:srgbClr val="FFFFFF"/>
                </a:solidFill>
              </a:rPr>
              <a:t>Patients with </a:t>
            </a:r>
            <a:r>
              <a:rPr lang="en-US" sz="2000" u="sng" dirty="0" smtClean="0">
                <a:solidFill>
                  <a:srgbClr val="FF6600"/>
                </a:solidFill>
              </a:rPr>
              <a:t>Obesity</a:t>
            </a:r>
            <a:r>
              <a:rPr lang="en-US" sz="2000" u="sng" dirty="0" smtClean="0">
                <a:solidFill>
                  <a:schemeClr val="accent4">
                    <a:lumMod val="60000"/>
                    <a:lumOff val="40000"/>
                  </a:schemeClr>
                </a:solidFill>
              </a:rPr>
              <a:t> </a:t>
            </a:r>
          </a:p>
          <a:p>
            <a:r>
              <a:rPr lang="en-US" sz="2000" dirty="0" smtClean="0">
                <a:solidFill>
                  <a:srgbClr val="FFFFFF"/>
                </a:solidFill>
                <a:latin typeface="Wingdings"/>
                <a:ea typeface="Wingdings"/>
                <a:cs typeface="Wingdings"/>
                <a:sym typeface="Wingdings"/>
              </a:rPr>
              <a:t></a:t>
            </a:r>
            <a:r>
              <a:rPr lang="en-US" sz="2000" dirty="0">
                <a:solidFill>
                  <a:srgbClr val="FFFFFF"/>
                </a:solidFill>
                <a:sym typeface="Wingdings"/>
              </a:rPr>
              <a:t> </a:t>
            </a:r>
            <a:r>
              <a:rPr lang="en-US" sz="2000" dirty="0" smtClean="0">
                <a:solidFill>
                  <a:srgbClr val="FFFFFF"/>
                </a:solidFill>
              </a:rPr>
              <a:t>use </a:t>
            </a:r>
            <a:r>
              <a:rPr lang="en-US" sz="2000" u="sng" dirty="0" smtClean="0">
                <a:solidFill>
                  <a:schemeClr val="accent3">
                    <a:lumMod val="60000"/>
                    <a:lumOff val="40000"/>
                  </a:schemeClr>
                </a:solidFill>
              </a:rPr>
              <a:t>Interdental Brushes </a:t>
            </a:r>
            <a:r>
              <a:rPr lang="en-US" sz="2000" dirty="0" smtClean="0">
                <a:solidFill>
                  <a:srgbClr val="FFFFFF"/>
                </a:solidFill>
              </a:rPr>
              <a:t>on </a:t>
            </a:r>
            <a:r>
              <a:rPr lang="en-US" sz="2000" dirty="0">
                <a:solidFill>
                  <a:srgbClr val="CCFFCC"/>
                </a:solidFill>
              </a:rPr>
              <a:t>D</a:t>
            </a:r>
            <a:r>
              <a:rPr lang="en-US" sz="2000" dirty="0" smtClean="0">
                <a:solidFill>
                  <a:srgbClr val="CCFFCC"/>
                </a:solidFill>
              </a:rPr>
              <a:t>aily basis</a:t>
            </a:r>
            <a:endParaRPr lang="en-US" sz="2000" dirty="0">
              <a:solidFill>
                <a:srgbClr val="CCFFCC"/>
              </a:solidFill>
            </a:endParaRPr>
          </a:p>
        </p:txBody>
      </p:sp>
    </p:spTree>
    <p:extLst>
      <p:ext uri="{BB962C8B-B14F-4D97-AF65-F5344CB8AC3E}">
        <p14:creationId xmlns:p14="http://schemas.microsoft.com/office/powerpoint/2010/main" val="35518436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4A211BB0-F835-4E86-B266-18691425E5E9}"/>
                                            </p:graphicEl>
                                          </p:spTgt>
                                        </p:tgtEl>
                                        <p:attrNameLst>
                                          <p:attrName>style.visibility</p:attrName>
                                        </p:attrNameLst>
                                      </p:cBhvr>
                                      <p:to>
                                        <p:strVal val="visible"/>
                                      </p:to>
                                    </p:set>
                                    <p:animEffect transition="in" filter="circle(out)">
                                      <p:cBhvr>
                                        <p:cTn id="7" dur="750"/>
                                        <p:tgtEl>
                                          <p:spTgt spid="4">
                                            <p:graphicEl>
                                              <a:dgm id="{4A211BB0-F835-4E86-B266-18691425E5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C2B51BD5-5A4F-4365-A76C-D59BBBE62C86}"/>
                                            </p:graphicEl>
                                          </p:spTgt>
                                        </p:tgtEl>
                                        <p:attrNameLst>
                                          <p:attrName>style.visibility</p:attrName>
                                        </p:attrNameLst>
                                      </p:cBhvr>
                                      <p:to>
                                        <p:strVal val="visible"/>
                                      </p:to>
                                    </p:set>
                                    <p:animEffect transition="in" filter="circle(out)">
                                      <p:cBhvr>
                                        <p:cTn id="12" dur="750"/>
                                        <p:tgtEl>
                                          <p:spTgt spid="4">
                                            <p:graphicEl>
                                              <a:dgm id="{C2B51BD5-5A4F-4365-A76C-D59BBBE62C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graphicEl>
                                              <a:dgm id="{73A91614-9B3D-43BA-AA9F-AEAC86EAE993}"/>
                                            </p:graphicEl>
                                          </p:spTgt>
                                        </p:tgtEl>
                                        <p:attrNameLst>
                                          <p:attrName>style.visibility</p:attrName>
                                        </p:attrNameLst>
                                      </p:cBhvr>
                                      <p:to>
                                        <p:strVal val="visible"/>
                                      </p:to>
                                    </p:set>
                                    <p:animEffect transition="in" filter="circle(out)">
                                      <p:cBhvr>
                                        <p:cTn id="17" dur="750"/>
                                        <p:tgtEl>
                                          <p:spTgt spid="4">
                                            <p:graphicEl>
                                              <a:dgm id="{73A91614-9B3D-43BA-AA9F-AEAC86EAE99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graphicEl>
                                              <a:dgm id="{F0A5EA68-263D-4FB7-B774-F68EEBE0AB0A}"/>
                                            </p:graphicEl>
                                          </p:spTgt>
                                        </p:tgtEl>
                                        <p:attrNameLst>
                                          <p:attrName>style.visibility</p:attrName>
                                        </p:attrNameLst>
                                      </p:cBhvr>
                                      <p:to>
                                        <p:strVal val="visible"/>
                                      </p:to>
                                    </p:set>
                                    <p:animEffect transition="in" filter="circle(out)">
                                      <p:cBhvr>
                                        <p:cTn id="22" dur="750"/>
                                        <p:tgtEl>
                                          <p:spTgt spid="4">
                                            <p:graphicEl>
                                              <a:dgm id="{F0A5EA68-263D-4FB7-B774-F68EEBE0AB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90218" y="228600"/>
            <a:ext cx="10961396" cy="6629400"/>
            <a:chOff x="-229693" y="1219200"/>
            <a:chExt cx="10961396" cy="6629400"/>
          </a:xfrm>
        </p:grpSpPr>
        <p:sp>
          <p:nvSpPr>
            <p:cNvPr id="5" name="Minus 4"/>
            <p:cNvSpPr/>
            <p:nvPr/>
          </p:nvSpPr>
          <p:spPr>
            <a:xfrm rot="21300000">
              <a:off x="-229693" y="3354768"/>
              <a:ext cx="10961396" cy="1006009"/>
            </a:xfrm>
            <a:prstGeom prst="mathMinus">
              <a:avLst/>
            </a:prstGeom>
          </p:spPr>
          <p:style>
            <a:lnRef idx="0">
              <a:schemeClr val="lt1">
                <a:hueOff val="0"/>
                <a:satOff val="0"/>
                <a:lumOff val="0"/>
                <a:alphaOff val="0"/>
              </a:schemeClr>
            </a:lnRef>
            <a:fillRef idx="3">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sp>
        <p:sp>
          <p:nvSpPr>
            <p:cNvPr id="6" name="Up Arrow 5"/>
            <p:cNvSpPr/>
            <p:nvPr/>
          </p:nvSpPr>
          <p:spPr>
            <a:xfrm>
              <a:off x="1855925" y="1219200"/>
              <a:ext cx="2651760" cy="2133600"/>
            </a:xfrm>
            <a:prstGeom prst="up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Freeform 6"/>
            <p:cNvSpPr/>
            <p:nvPr/>
          </p:nvSpPr>
          <p:spPr>
            <a:xfrm>
              <a:off x="4273291" y="1219200"/>
              <a:ext cx="3956312" cy="2240280"/>
            </a:xfrm>
            <a:custGeom>
              <a:avLst/>
              <a:gdLst>
                <a:gd name="connsiteX0" fmla="*/ 0 w 3956312"/>
                <a:gd name="connsiteY0" fmla="*/ 0 h 2240280"/>
                <a:gd name="connsiteX1" fmla="*/ 3956312 w 3956312"/>
                <a:gd name="connsiteY1" fmla="*/ 0 h 2240280"/>
                <a:gd name="connsiteX2" fmla="*/ 3956312 w 3956312"/>
                <a:gd name="connsiteY2" fmla="*/ 2240280 h 2240280"/>
                <a:gd name="connsiteX3" fmla="*/ 0 w 3956312"/>
                <a:gd name="connsiteY3" fmla="*/ 2240280 h 2240280"/>
                <a:gd name="connsiteX4" fmla="*/ 0 w 3956312"/>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312" h="2240280">
                  <a:moveTo>
                    <a:pt x="0" y="0"/>
                  </a:moveTo>
                  <a:lnTo>
                    <a:pt x="3956312" y="0"/>
                  </a:lnTo>
                  <a:lnTo>
                    <a:pt x="3956312" y="2240280"/>
                  </a:lnTo>
                  <a:lnTo>
                    <a:pt x="0" y="2240280"/>
                  </a:lnTo>
                  <a:lnTo>
                    <a:pt x="0" y="0"/>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2800" kern="1200" dirty="0" smtClean="0">
                  <a:ln>
                    <a:solidFill>
                      <a:schemeClr val="bg1"/>
                    </a:solidFill>
                  </a:ln>
                  <a:solidFill>
                    <a:schemeClr val="accent3"/>
                  </a:solidFill>
                  <a:effectLst>
                    <a:outerShdw blurRad="38100" dist="38100" dir="2700000" algn="tl">
                      <a:srgbClr val="000000">
                        <a:alpha val="43137"/>
                      </a:srgbClr>
                    </a:outerShdw>
                    <a:reflection blurRad="6350" stA="55000" endA="300" endPos="45500" dir="5400000" sy="-100000" algn="bl" rotWithShape="0"/>
                  </a:effectLst>
                </a:rPr>
                <a:t>What Happens?</a:t>
              </a:r>
              <a:endParaRPr lang="en-US" sz="2800" kern="1200" dirty="0">
                <a:ln>
                  <a:solidFill>
                    <a:schemeClr val="bg1"/>
                  </a:solidFill>
                </a:ln>
                <a:solidFill>
                  <a:schemeClr val="accent3"/>
                </a:solidFill>
                <a:effectLst>
                  <a:outerShdw blurRad="38100" dist="38100" dir="2700000" algn="tl">
                    <a:srgbClr val="000000">
                      <a:alpha val="43137"/>
                    </a:srgbClr>
                  </a:outerShdw>
                  <a:reflection blurRad="6350" stA="55000" endA="300" endPos="45500" dir="5400000" sy="-100000" algn="bl" rotWithShape="0"/>
                </a:effectLst>
              </a:endParaRPr>
            </a:p>
            <a:p>
              <a:pPr marL="342900" indent="-342900">
                <a:lnSpc>
                  <a:spcPct val="90000"/>
                </a:lnSpc>
                <a:spcBef>
                  <a:spcPct val="0"/>
                </a:spcBef>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Resistin Serum from adipose tissues</a:t>
              </a:r>
              <a:endParaRPr lang="en-US" sz="2000" dirty="0">
                <a:solidFill>
                  <a:prstClr val="white"/>
                </a:solidFill>
                <a:effectLst>
                  <a:outerShdw blurRad="38100" dist="38100" dir="2700000" algn="tl">
                    <a:srgbClr val="000000">
                      <a:alpha val="43137"/>
                    </a:srgbClr>
                  </a:outerShdw>
                </a:effectLst>
              </a:endParaRPr>
            </a:p>
            <a:p>
              <a:pPr marL="342900" indent="-342900">
                <a:lnSpc>
                  <a:spcPct val="90000"/>
                </a:lnSpc>
                <a:spcBef>
                  <a:spcPct val="0"/>
                </a:spcBef>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Gram (-) Anaerobic Bacteria</a:t>
              </a:r>
            </a:p>
            <a:p>
              <a:pPr marL="342900" indent="-342900">
                <a:lnSpc>
                  <a:spcPct val="90000"/>
                </a:lnSpc>
                <a:spcBef>
                  <a:spcPct val="0"/>
                </a:spcBef>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Inflammation and Tissue Destruction</a:t>
              </a:r>
              <a:endParaRPr lang="en-US" sz="2000" kern="1200" dirty="0">
                <a:solidFill>
                  <a:schemeClr val="bg1"/>
                </a:solidFill>
                <a:effectLst>
                  <a:outerShdw blurRad="38100" dist="38100" dir="2700000" algn="tl">
                    <a:srgbClr val="000000">
                      <a:alpha val="43137"/>
                    </a:srgbClr>
                  </a:outerShdw>
                </a:effectLst>
              </a:endParaRPr>
            </a:p>
          </p:txBody>
        </p:sp>
        <p:sp>
          <p:nvSpPr>
            <p:cNvPr id="9" name="Freeform 8"/>
            <p:cNvSpPr/>
            <p:nvPr/>
          </p:nvSpPr>
          <p:spPr>
            <a:xfrm>
              <a:off x="560525" y="3886200"/>
              <a:ext cx="7467600" cy="3962400"/>
            </a:xfrm>
            <a:custGeom>
              <a:avLst/>
              <a:gdLst>
                <a:gd name="connsiteX0" fmla="*/ 0 w 4730485"/>
                <a:gd name="connsiteY0" fmla="*/ 0 h 2240280"/>
                <a:gd name="connsiteX1" fmla="*/ 4730485 w 4730485"/>
                <a:gd name="connsiteY1" fmla="*/ 0 h 2240280"/>
                <a:gd name="connsiteX2" fmla="*/ 4730485 w 4730485"/>
                <a:gd name="connsiteY2" fmla="*/ 2240280 h 2240280"/>
                <a:gd name="connsiteX3" fmla="*/ 0 w 4730485"/>
                <a:gd name="connsiteY3" fmla="*/ 2240280 h 2240280"/>
                <a:gd name="connsiteX4" fmla="*/ 0 w 4730485"/>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0485" h="2240280">
                  <a:moveTo>
                    <a:pt x="0" y="0"/>
                  </a:moveTo>
                  <a:lnTo>
                    <a:pt x="4730485" y="0"/>
                  </a:lnTo>
                  <a:lnTo>
                    <a:pt x="4730485"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2800" dirty="0" smtClean="0">
                  <a:ln>
                    <a:solidFill>
                      <a:schemeClr val="bg1"/>
                    </a:solidFill>
                  </a:ln>
                  <a:solidFill>
                    <a:schemeClr val="accent3"/>
                  </a:solidFill>
                  <a:effectLst>
                    <a:outerShdw blurRad="38100" dist="38100" dir="2700000" algn="tl">
                      <a:srgbClr val="000000">
                        <a:alpha val="43137"/>
                      </a:srgbClr>
                    </a:outerShdw>
                  </a:effectLst>
                </a:rPr>
                <a:t>		</a:t>
              </a:r>
              <a:endParaRPr lang="en-US" sz="2000" dirty="0" smtClean="0">
                <a:solidFill>
                  <a:prstClr val="white"/>
                </a:solidFill>
                <a:effectLst>
                  <a:outerShdw blurRad="38100" dist="38100" dir="2700000" algn="tl">
                    <a:srgbClr val="000000">
                      <a:alpha val="43137"/>
                    </a:srgbClr>
                  </a:outerShdw>
                </a:effectLst>
              </a:endParaRPr>
            </a:p>
            <a:p>
              <a:pPr marL="342900" lvl="0" indent="-342900">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High Waist Circumference related to Periodontitis</a:t>
              </a:r>
            </a:p>
            <a:p>
              <a:pPr marL="342900" lvl="0" indent="-342900">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Fat Metabolism </a:t>
              </a:r>
            </a:p>
            <a:p>
              <a:pPr lvl="0">
                <a:spcAft>
                  <a:spcPts val="600"/>
                </a:spcAft>
              </a:pPr>
              <a:r>
                <a:rPr lang="en-US" sz="2000" dirty="0">
                  <a:solidFill>
                    <a:prstClr val="white"/>
                  </a:solidFill>
                  <a:effectLst>
                    <a:outerShdw blurRad="38100" dist="38100" dir="2700000" algn="tl">
                      <a:srgbClr val="000000">
                        <a:alpha val="43137"/>
                      </a:srgbClr>
                    </a:outerShdw>
                  </a:effectLst>
                </a:rPr>
                <a:t> </a:t>
              </a:r>
              <a:r>
                <a:rPr lang="en-US" sz="2000" dirty="0" smtClean="0">
                  <a:solidFill>
                    <a:prstClr val="white"/>
                  </a:solidFill>
                  <a:effectLst>
                    <a:outerShdw blurRad="38100" dist="38100" dir="2700000" algn="tl">
                      <a:srgbClr val="000000">
                        <a:alpha val="43137"/>
                      </a:srgbClr>
                    </a:outerShdw>
                  </a:effectLst>
                </a:rPr>
                <a:t>    may play Key Role</a:t>
              </a:r>
            </a:p>
            <a:p>
              <a:pPr lvl="0">
                <a:spcAft>
                  <a:spcPts val="600"/>
                </a:spcAft>
              </a:pPr>
              <a:endParaRPr lang="en-US" sz="2000" dirty="0">
                <a:solidFill>
                  <a:prstClr val="white"/>
                </a:solidFill>
                <a:effectLst>
                  <a:outerShdw blurRad="38100" dist="38100" dir="2700000" algn="tl">
                    <a:srgbClr val="000000">
                      <a:alpha val="43137"/>
                    </a:srgbClr>
                  </a:outerShdw>
                </a:effectLst>
              </a:endParaRPr>
            </a:p>
            <a:p>
              <a:pPr lvl="0">
                <a:spcAft>
                  <a:spcPts val="600"/>
                </a:spcAft>
              </a:pPr>
              <a:endParaRPr lang="en-US" sz="2000" dirty="0">
                <a:solidFill>
                  <a:prstClr val="white"/>
                </a:solidFill>
                <a:effectLst>
                  <a:outerShdw blurRad="38100" dist="38100" dir="2700000" algn="tl">
                    <a:srgbClr val="000000">
                      <a:alpha val="43137"/>
                    </a:srgbClr>
                  </a:outerShdw>
                </a:effectLst>
              </a:endParaRPr>
            </a:p>
            <a:p>
              <a:pPr marL="342900" lvl="0" indent="-342900">
                <a:spcAft>
                  <a:spcPts val="600"/>
                </a:spcAft>
                <a:buBlip>
                  <a:blip r:embed="rId3"/>
                </a:buBlip>
              </a:pPr>
              <a:endParaRPr lang="en-US" sz="2000" dirty="0" smtClean="0">
                <a:solidFill>
                  <a:prstClr val="white"/>
                </a:solidFill>
                <a:effectLst>
                  <a:outerShdw blurRad="38100" dist="38100" dir="2700000" algn="tl">
                    <a:srgbClr val="000000">
                      <a:alpha val="43137"/>
                    </a:srgbClr>
                  </a:outerShdw>
                </a:effectLst>
              </a:endParaRPr>
            </a:p>
            <a:p>
              <a:pPr marL="342900" lvl="0" indent="-342900">
                <a:spcAft>
                  <a:spcPts val="600"/>
                </a:spcAft>
                <a:buBlip>
                  <a:blip r:embed="rId3"/>
                </a:buBlip>
              </a:pPr>
              <a:r>
                <a:rPr lang="en-US" sz="2000" dirty="0" smtClean="0">
                  <a:solidFill>
                    <a:prstClr val="white"/>
                  </a:solidFill>
                  <a:effectLst>
                    <a:outerShdw blurRad="38100" dist="38100" dir="2700000" algn="tl">
                      <a:srgbClr val="000000">
                        <a:alpha val="43137"/>
                      </a:srgbClr>
                    </a:outerShdw>
                  </a:effectLst>
                </a:rPr>
                <a:t>Low Skeletal </a:t>
              </a:r>
            </a:p>
            <a:p>
              <a:pPr lvl="0">
                <a:spcAft>
                  <a:spcPts val="600"/>
                </a:spcAft>
              </a:pPr>
              <a:r>
                <a:rPr lang="en-US" sz="2000" dirty="0">
                  <a:solidFill>
                    <a:prstClr val="white"/>
                  </a:solidFill>
                  <a:effectLst>
                    <a:outerShdw blurRad="38100" dist="38100" dir="2700000" algn="tl">
                      <a:srgbClr val="000000">
                        <a:alpha val="43137"/>
                      </a:srgbClr>
                    </a:outerShdw>
                  </a:effectLst>
                </a:rPr>
                <a:t> </a:t>
              </a:r>
              <a:r>
                <a:rPr lang="en-US" sz="2000" dirty="0" smtClean="0">
                  <a:solidFill>
                    <a:prstClr val="white"/>
                  </a:solidFill>
                  <a:effectLst>
                    <a:outerShdw blurRad="38100" dist="38100" dir="2700000" algn="tl">
                      <a:srgbClr val="000000">
                        <a:alpha val="43137"/>
                      </a:srgbClr>
                    </a:outerShdw>
                  </a:effectLst>
                </a:rPr>
                <a:t>    Muscle Percentage</a:t>
              </a:r>
              <a:endParaRPr lang="en-US" sz="2000" dirty="0">
                <a:solidFill>
                  <a:prstClr val="white"/>
                </a:solidFill>
                <a:effectLst>
                  <a:outerShdw blurRad="38100" dist="38100" dir="2700000" algn="tl">
                    <a:srgbClr val="000000">
                      <a:alpha val="43137"/>
                    </a:srgbClr>
                  </a:outerShdw>
                </a:effectLst>
              </a:endParaRPr>
            </a:p>
          </p:txBody>
        </p:sp>
      </p:grpSp>
      <p:pic>
        <p:nvPicPr>
          <p:cNvPr id="4" name="Picture 3" descr="7332958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2819400"/>
            <a:ext cx="1503915" cy="3694963"/>
          </a:xfrm>
          <a:prstGeom prst="rect">
            <a:avLst/>
          </a:prstGeom>
        </p:spPr>
      </p:pic>
      <p:pic>
        <p:nvPicPr>
          <p:cNvPr id="10" name="Picture 9" descr="Unknown-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1143000"/>
            <a:ext cx="1018134" cy="1143000"/>
          </a:xfrm>
          <a:prstGeom prst="rect">
            <a:avLst/>
          </a:prstGeom>
        </p:spPr>
      </p:pic>
      <p:sp>
        <p:nvSpPr>
          <p:cNvPr id="11" name="TextBox 10"/>
          <p:cNvSpPr txBox="1"/>
          <p:nvPr/>
        </p:nvSpPr>
        <p:spPr>
          <a:xfrm>
            <a:off x="3048000" y="6096000"/>
            <a:ext cx="2895600" cy="138499"/>
          </a:xfrm>
          <a:prstGeom prst="rect">
            <a:avLst/>
          </a:prstGeom>
          <a:noFill/>
        </p:spPr>
        <p:txBody>
          <a:bodyPr wrap="square" rtlCol="0">
            <a:spAutoFit/>
          </a:bodyPr>
          <a:lstStyle/>
          <a:p>
            <a:r>
              <a:rPr lang="en-US" sz="300" dirty="0">
                <a:solidFill>
                  <a:schemeClr val="tx2">
                    <a:lumMod val="75000"/>
                  </a:schemeClr>
                </a:solidFill>
              </a:rPr>
              <a:t>https://</a:t>
            </a:r>
            <a:r>
              <a:rPr lang="en-US" sz="300" dirty="0" err="1">
                <a:solidFill>
                  <a:schemeClr val="tx2">
                    <a:lumMod val="75000"/>
                  </a:schemeClr>
                </a:solidFill>
              </a:rPr>
              <a:t>www.studyblue.com</a:t>
            </a:r>
            <a:r>
              <a:rPr lang="en-US" sz="300" dirty="0">
                <a:solidFill>
                  <a:schemeClr val="tx2">
                    <a:lumMod val="75000"/>
                  </a:schemeClr>
                </a:solidFill>
              </a:rPr>
              <a:t>/notes/note/n/muscle-tissue/deck/12021078</a:t>
            </a:r>
          </a:p>
        </p:txBody>
      </p:sp>
      <p:pic>
        <p:nvPicPr>
          <p:cNvPr id="12" name="Picture 11" descr="diet-carto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609600"/>
            <a:ext cx="1447800" cy="1451985"/>
          </a:xfrm>
          <a:prstGeom prst="rect">
            <a:avLst/>
          </a:prstGeom>
        </p:spPr>
      </p:pic>
      <p:sp>
        <p:nvSpPr>
          <p:cNvPr id="13" name="TextBox 12"/>
          <p:cNvSpPr txBox="1"/>
          <p:nvPr/>
        </p:nvSpPr>
        <p:spPr>
          <a:xfrm>
            <a:off x="2895600" y="5257800"/>
            <a:ext cx="1981200" cy="138499"/>
          </a:xfrm>
          <a:prstGeom prst="rect">
            <a:avLst/>
          </a:prstGeom>
          <a:noFill/>
        </p:spPr>
        <p:txBody>
          <a:bodyPr wrap="square" rtlCol="0">
            <a:spAutoFit/>
          </a:bodyPr>
          <a:lstStyle/>
          <a:p>
            <a:r>
              <a:rPr lang="en-US" sz="300" dirty="0"/>
              <a:t>http://</a:t>
            </a:r>
            <a:r>
              <a:rPr lang="en-US" sz="300" dirty="0" err="1"/>
              <a:t>www.doctorramey.com</a:t>
            </a:r>
            <a:r>
              <a:rPr lang="en-US" sz="300" dirty="0"/>
              <a:t>/resisting-insulin-</a:t>
            </a:r>
            <a:r>
              <a:rPr lang="en-US" sz="300" dirty="0" err="1"/>
              <a:t>resitancemetabolic</a:t>
            </a:r>
            <a:r>
              <a:rPr lang="en-US" sz="300" dirty="0"/>
              <a:t>-syndrome/</a:t>
            </a:r>
          </a:p>
        </p:txBody>
      </p:sp>
      <p:sp>
        <p:nvSpPr>
          <p:cNvPr id="14" name="TextBox 13"/>
          <p:cNvSpPr txBox="1"/>
          <p:nvPr/>
        </p:nvSpPr>
        <p:spPr>
          <a:xfrm>
            <a:off x="3886200" y="3124200"/>
            <a:ext cx="3276600" cy="492443"/>
          </a:xfrm>
          <a:prstGeom prst="rect">
            <a:avLst/>
          </a:prstGeom>
          <a:noFill/>
        </p:spPr>
        <p:txBody>
          <a:bodyPr wrap="square" rtlCol="0">
            <a:spAutoFit/>
          </a:bodyPr>
          <a:lstStyle/>
          <a:p>
            <a:pPr lvl="0"/>
            <a:r>
              <a:rPr lang="en-US" sz="2600" dirty="0">
                <a:ln>
                  <a:solidFill>
                    <a:schemeClr val="bg1"/>
                  </a:solidFill>
                </a:ln>
                <a:solidFill>
                  <a:schemeClr val="accent3"/>
                </a:solidFill>
                <a:effectLst>
                  <a:outerShdw blurRad="38100" dist="38100" dir="2700000" algn="tl">
                    <a:srgbClr val="000000">
                      <a:alpha val="43137"/>
                    </a:srgbClr>
                  </a:outerShdw>
                  <a:reflection blurRad="6350" stA="55000" endA="300" endPos="45500" dir="5400000" sy="-100000" algn="bl" rotWithShape="0"/>
                </a:effectLst>
              </a:rPr>
              <a:t>Research </a:t>
            </a:r>
            <a:r>
              <a:rPr lang="en-US" sz="2600" dirty="0" smtClean="0">
                <a:ln>
                  <a:solidFill>
                    <a:schemeClr val="bg1"/>
                  </a:solidFill>
                </a:ln>
                <a:solidFill>
                  <a:schemeClr val="accent3"/>
                </a:solidFill>
                <a:effectLst>
                  <a:outerShdw blurRad="38100" dist="38100" dir="2700000" algn="tl">
                    <a:srgbClr val="000000">
                      <a:alpha val="43137"/>
                    </a:srgbClr>
                  </a:outerShdw>
                  <a:reflection blurRad="6350" stA="55000" endA="300" endPos="45500" dir="5400000" sy="-100000" algn="bl" rotWithShape="0"/>
                </a:effectLst>
              </a:rPr>
              <a:t>Facts</a:t>
            </a:r>
            <a:endParaRPr lang="en-US" sz="2600" dirty="0">
              <a:ln>
                <a:solidFill>
                  <a:schemeClr val="bg1"/>
                </a:solidFill>
              </a:ln>
              <a:solidFill>
                <a:schemeClr val="accent3"/>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15" name="TextBox 14"/>
          <p:cNvSpPr txBox="1"/>
          <p:nvPr/>
        </p:nvSpPr>
        <p:spPr>
          <a:xfrm rot="19797281">
            <a:off x="4343217" y="4368482"/>
            <a:ext cx="2971800" cy="492443"/>
          </a:xfrm>
          <a:prstGeom prst="rect">
            <a:avLst/>
          </a:prstGeom>
          <a:noFill/>
        </p:spPr>
        <p:txBody>
          <a:bodyPr wrap="square" rtlCol="0">
            <a:spAutoFit/>
          </a:bodyPr>
          <a:lstStyle/>
          <a:p>
            <a:r>
              <a:rPr lang="en-US" sz="2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Where Fat?</a:t>
            </a:r>
            <a:endParaRPr lang="en-US" sz="2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6" name="Rectangle 15"/>
          <p:cNvSpPr/>
          <p:nvPr/>
        </p:nvSpPr>
        <p:spPr>
          <a:xfrm rot="2612544">
            <a:off x="5479749" y="4475024"/>
            <a:ext cx="2375500" cy="181434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Fat?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Rectangle 16"/>
          <p:cNvSpPr/>
          <p:nvPr/>
        </p:nvSpPr>
        <p:spPr>
          <a:xfrm rot="766642">
            <a:off x="4280291" y="6112879"/>
            <a:ext cx="2791044" cy="43088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00" b="1" dirty="0" smtClean="0">
                <a:ln/>
                <a:solidFill>
                  <a:schemeClr val="accent3"/>
                </a:solidFill>
              </a:rPr>
              <a:t>Upper Body Fat</a:t>
            </a:r>
            <a:endParaRPr lang="en-US" sz="2200" b="1" dirty="0">
              <a:ln/>
              <a:solidFill>
                <a:schemeClr val="accent3"/>
              </a:solidFill>
            </a:endParaRPr>
          </a:p>
        </p:txBody>
      </p:sp>
    </p:spTree>
    <p:extLst>
      <p:ext uri="{BB962C8B-B14F-4D97-AF65-F5344CB8AC3E}">
        <p14:creationId xmlns:p14="http://schemas.microsoft.com/office/powerpoint/2010/main" val="2335453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p14="http://schemas.microsoft.com/office/powerpoint/2010/main" val="534079807"/>
              </p:ext>
            </p:extLst>
          </p:nvPr>
        </p:nvGraphicFramePr>
        <p:xfrm>
          <a:off x="1828800" y="533400"/>
          <a:ext cx="6400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idx="1"/>
          </p:nvPr>
        </p:nvSpPr>
        <p:spPr/>
        <p:txBody>
          <a:bodyPr/>
          <a:lstStyle/>
          <a:p>
            <a:r>
              <a:rPr lang="en-US" dirty="0"/>
              <a:t>	</a:t>
            </a:r>
            <a:r>
              <a:rPr lang="en-US" dirty="0" smtClean="0"/>
              <a:t>       </a:t>
            </a:r>
            <a:r>
              <a:rPr lang="en-US" u="sng" dirty="0" smtClean="0"/>
              <a:t>Connection</a:t>
            </a:r>
            <a:endParaRPr lang="en-US" u="sng" dirty="0"/>
          </a:p>
        </p:txBody>
      </p:sp>
    </p:spTree>
    <p:extLst>
      <p:ext uri="{BB962C8B-B14F-4D97-AF65-F5344CB8AC3E}">
        <p14:creationId xmlns:p14="http://schemas.microsoft.com/office/powerpoint/2010/main" val="197392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9">
                                            <p:graphicEl>
                                              <a:dgm id="{E6AF0A74-5C53-4808-8A77-31B80B0E5BF6}"/>
                                            </p:graphicEl>
                                          </p:spTgt>
                                        </p:tgtEl>
                                        <p:attrNameLst>
                                          <p:attrName>style.visibility</p:attrName>
                                        </p:attrNameLst>
                                      </p:cBhvr>
                                      <p:to>
                                        <p:strVal val="visible"/>
                                      </p:to>
                                    </p:set>
                                    <p:animEffect transition="in" filter="circle(out)">
                                      <p:cBhvr>
                                        <p:cTn id="12" dur="500"/>
                                        <p:tgtEl>
                                          <p:spTgt spid="9">
                                            <p:graphicEl>
                                              <a:dgm id="{E6AF0A74-5C53-4808-8A77-31B80B0E5BF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9">
                                            <p:graphicEl>
                                              <a:dgm id="{21E2B31A-E4B2-4ECF-88AA-8FCC85E6F254}"/>
                                            </p:graphicEl>
                                          </p:spTgt>
                                        </p:tgtEl>
                                        <p:attrNameLst>
                                          <p:attrName>style.visibility</p:attrName>
                                        </p:attrNameLst>
                                      </p:cBhvr>
                                      <p:to>
                                        <p:strVal val="visible"/>
                                      </p:to>
                                    </p:set>
                                    <p:animEffect transition="in" filter="circle(out)">
                                      <p:cBhvr>
                                        <p:cTn id="17" dur="500"/>
                                        <p:tgtEl>
                                          <p:spTgt spid="9">
                                            <p:graphicEl>
                                              <a:dgm id="{21E2B31A-E4B2-4ECF-88AA-8FCC85E6F254}"/>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9">
                                            <p:graphicEl>
                                              <a:dgm id="{C09C0B9D-C626-4352-937F-E565C32A1F1A}"/>
                                            </p:graphicEl>
                                          </p:spTgt>
                                        </p:tgtEl>
                                        <p:attrNameLst>
                                          <p:attrName>style.visibility</p:attrName>
                                        </p:attrNameLst>
                                      </p:cBhvr>
                                      <p:to>
                                        <p:strVal val="visible"/>
                                      </p:to>
                                    </p:set>
                                    <p:animEffect transition="in" filter="wipe(up)">
                                      <p:cBhvr>
                                        <p:cTn id="20" dur="500"/>
                                        <p:tgtEl>
                                          <p:spTgt spid="9">
                                            <p:graphicEl>
                                              <a:dgm id="{C09C0B9D-C626-4352-937F-E565C32A1F1A}"/>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9">
                                            <p:graphicEl>
                                              <a:dgm id="{18949E23-5716-41EE-8482-AD899487C22A}"/>
                                            </p:graphicEl>
                                          </p:spTgt>
                                        </p:tgtEl>
                                        <p:attrNameLst>
                                          <p:attrName>style.visibility</p:attrName>
                                        </p:attrNameLst>
                                      </p:cBhvr>
                                      <p:to>
                                        <p:strVal val="visible"/>
                                      </p:to>
                                    </p:set>
                                    <p:animEffect transition="in" filter="circle(out)">
                                      <p:cBhvr>
                                        <p:cTn id="23" dur="500"/>
                                        <p:tgtEl>
                                          <p:spTgt spid="9">
                                            <p:graphicEl>
                                              <a:dgm id="{18949E23-5716-41EE-8482-AD899487C22A}"/>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
                                            <p:graphicEl>
                                              <a:dgm id="{47906407-956C-4DBE-95F5-60B3E34737A1}"/>
                                            </p:graphicEl>
                                          </p:spTgt>
                                        </p:tgtEl>
                                        <p:attrNameLst>
                                          <p:attrName>style.visibility</p:attrName>
                                        </p:attrNameLst>
                                      </p:cBhvr>
                                      <p:to>
                                        <p:strVal val="visible"/>
                                      </p:to>
                                    </p:set>
                                    <p:animEffect transition="in" filter="wipe(up)">
                                      <p:cBhvr>
                                        <p:cTn id="26" dur="500"/>
                                        <p:tgtEl>
                                          <p:spTgt spid="9">
                                            <p:graphicEl>
                                              <a:dgm id="{47906407-956C-4DBE-95F5-60B3E34737A1}"/>
                                            </p:graphicEl>
                                          </p:spTgt>
                                        </p:tgtEl>
                                      </p:cBhvr>
                                    </p:animEffect>
                                  </p:childTnLst>
                                </p:cTn>
                              </p:par>
                              <p:par>
                                <p:cTn id="27" presetID="6" presetClass="entr" presetSubtype="32" fill="hold" grpId="0" nodeType="withEffect">
                                  <p:stCondLst>
                                    <p:cond delay="0"/>
                                  </p:stCondLst>
                                  <p:childTnLst>
                                    <p:set>
                                      <p:cBhvr>
                                        <p:cTn id="28" dur="1" fill="hold">
                                          <p:stCondLst>
                                            <p:cond delay="0"/>
                                          </p:stCondLst>
                                        </p:cTn>
                                        <p:tgtEl>
                                          <p:spTgt spid="9">
                                            <p:graphicEl>
                                              <a:dgm id="{585FE9A8-D8F9-48B3-BD89-BCB8D40C3B62}"/>
                                            </p:graphicEl>
                                          </p:spTgt>
                                        </p:tgtEl>
                                        <p:attrNameLst>
                                          <p:attrName>style.visibility</p:attrName>
                                        </p:attrNameLst>
                                      </p:cBhvr>
                                      <p:to>
                                        <p:strVal val="visible"/>
                                      </p:to>
                                    </p:set>
                                    <p:animEffect transition="in" filter="circle(out)">
                                      <p:cBhvr>
                                        <p:cTn id="29" dur="500"/>
                                        <p:tgtEl>
                                          <p:spTgt spid="9">
                                            <p:graphicEl>
                                              <a:dgm id="{585FE9A8-D8F9-48B3-BD89-BCB8D40C3B62}"/>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graphicEl>
                                              <a:dgm id="{607E6A0A-3655-4CA6-91D8-44B285A4941A}"/>
                                            </p:graphicEl>
                                          </p:spTgt>
                                        </p:tgtEl>
                                        <p:attrNameLst>
                                          <p:attrName>style.visibility</p:attrName>
                                        </p:attrNameLst>
                                      </p:cBhvr>
                                      <p:to>
                                        <p:strVal val="visible"/>
                                      </p:to>
                                    </p:set>
                                    <p:animEffect transition="in" filter="wipe(down)">
                                      <p:cBhvr>
                                        <p:cTn id="32" dur="500"/>
                                        <p:tgtEl>
                                          <p:spTgt spid="9">
                                            <p:graphicEl>
                                              <a:dgm id="{607E6A0A-3655-4CA6-91D8-44B285A4941A}"/>
                                            </p:graphicEl>
                                          </p:spTgt>
                                        </p:tgtEl>
                                      </p:cBhvr>
                                    </p:animEffect>
                                  </p:childTnLst>
                                </p:cTn>
                              </p:par>
                              <p:par>
                                <p:cTn id="33" presetID="6" presetClass="entr" presetSubtype="32" fill="hold" grpId="0" nodeType="withEffect">
                                  <p:stCondLst>
                                    <p:cond delay="0"/>
                                  </p:stCondLst>
                                  <p:childTnLst>
                                    <p:set>
                                      <p:cBhvr>
                                        <p:cTn id="34" dur="1" fill="hold">
                                          <p:stCondLst>
                                            <p:cond delay="0"/>
                                          </p:stCondLst>
                                        </p:cTn>
                                        <p:tgtEl>
                                          <p:spTgt spid="9">
                                            <p:graphicEl>
                                              <a:dgm id="{819BC320-0E3F-4F15-A919-57F70CA02FCD}"/>
                                            </p:graphicEl>
                                          </p:spTgt>
                                        </p:tgtEl>
                                        <p:attrNameLst>
                                          <p:attrName>style.visibility</p:attrName>
                                        </p:attrNameLst>
                                      </p:cBhvr>
                                      <p:to>
                                        <p:strVal val="visible"/>
                                      </p:to>
                                    </p:set>
                                    <p:animEffect transition="in" filter="circle(out)">
                                      <p:cBhvr>
                                        <p:cTn id="35" dur="500"/>
                                        <p:tgtEl>
                                          <p:spTgt spid="9">
                                            <p:graphicEl>
                                              <a:dgm id="{819BC320-0E3F-4F15-A919-57F70CA02FCD}"/>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graphicEl>
                                              <a:dgm id="{0DD71EEF-493C-4E91-89BE-3AD922D5DFEC}"/>
                                            </p:graphicEl>
                                          </p:spTgt>
                                        </p:tgtEl>
                                        <p:attrNameLst>
                                          <p:attrName>style.visibility</p:attrName>
                                        </p:attrNameLst>
                                      </p:cBhvr>
                                      <p:to>
                                        <p:strVal val="visible"/>
                                      </p:to>
                                    </p:set>
                                    <p:animEffect transition="in" filter="wipe(down)">
                                      <p:cBhvr>
                                        <p:cTn id="38" dur="500"/>
                                        <p:tgtEl>
                                          <p:spTgt spid="9">
                                            <p:graphicEl>
                                              <a:dgm id="{0DD71EEF-493C-4E91-89BE-3AD922D5DFEC}"/>
                                            </p:graphicEl>
                                          </p:spTgt>
                                        </p:tgtEl>
                                      </p:cBhvr>
                                    </p:animEffect>
                                  </p:childTnLst>
                                </p:cTn>
                              </p:par>
                              <p:par>
                                <p:cTn id="39" presetID="6" presetClass="entr" presetSubtype="32" fill="hold" grpId="0" nodeType="withEffect">
                                  <p:stCondLst>
                                    <p:cond delay="0"/>
                                  </p:stCondLst>
                                  <p:childTnLst>
                                    <p:set>
                                      <p:cBhvr>
                                        <p:cTn id="40" dur="1" fill="hold">
                                          <p:stCondLst>
                                            <p:cond delay="0"/>
                                          </p:stCondLst>
                                        </p:cTn>
                                        <p:tgtEl>
                                          <p:spTgt spid="9">
                                            <p:graphicEl>
                                              <a:dgm id="{D79B2050-A64B-404C-9B2E-06A61E33211A}"/>
                                            </p:graphicEl>
                                          </p:spTgt>
                                        </p:tgtEl>
                                        <p:attrNameLst>
                                          <p:attrName>style.visibility</p:attrName>
                                        </p:attrNameLst>
                                      </p:cBhvr>
                                      <p:to>
                                        <p:strVal val="visible"/>
                                      </p:to>
                                    </p:set>
                                    <p:animEffect transition="in" filter="circle(out)">
                                      <p:cBhvr>
                                        <p:cTn id="41" dur="500"/>
                                        <p:tgtEl>
                                          <p:spTgt spid="9">
                                            <p:graphicEl>
                                              <a:dgm id="{D79B2050-A64B-404C-9B2E-06A61E33211A}"/>
                                            </p:graphicEl>
                                          </p:spTgt>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9">
                                            <p:graphicEl>
                                              <a:dgm id="{7B0F292D-E193-B04D-90DF-5B1D0A51282D}"/>
                                            </p:graphicEl>
                                          </p:spTgt>
                                        </p:tgtEl>
                                        <p:attrNameLst>
                                          <p:attrName>style.visibility</p:attrName>
                                        </p:attrNameLst>
                                      </p:cBhvr>
                                      <p:to>
                                        <p:strVal val="visible"/>
                                      </p:to>
                                    </p:set>
                                    <p:animEffect transition="in" filter="circle(out)">
                                      <p:cBhvr>
                                        <p:cTn id="44" dur="500"/>
                                        <p:tgtEl>
                                          <p:spTgt spid="9">
                                            <p:graphicEl>
                                              <a:dgm id="{7B0F292D-E193-B04D-90DF-5B1D0A51282D}"/>
                                            </p:graphicEl>
                                          </p:spTgt>
                                        </p:tgtEl>
                                      </p:cBhvr>
                                    </p:animEffect>
                                  </p:childTnLst>
                                </p:cTn>
                              </p:par>
                              <p:par>
                                <p:cTn id="45" presetID="6" presetClass="entr" presetSubtype="32" fill="hold" grpId="0" nodeType="withEffect">
                                  <p:stCondLst>
                                    <p:cond delay="0"/>
                                  </p:stCondLst>
                                  <p:childTnLst>
                                    <p:set>
                                      <p:cBhvr>
                                        <p:cTn id="46" dur="1" fill="hold">
                                          <p:stCondLst>
                                            <p:cond delay="0"/>
                                          </p:stCondLst>
                                        </p:cTn>
                                        <p:tgtEl>
                                          <p:spTgt spid="9">
                                            <p:graphicEl>
                                              <a:dgm id="{DEDD4CA7-7121-284A-BB3C-948F136237EA}"/>
                                            </p:graphicEl>
                                          </p:spTgt>
                                        </p:tgtEl>
                                        <p:attrNameLst>
                                          <p:attrName>style.visibility</p:attrName>
                                        </p:attrNameLst>
                                      </p:cBhvr>
                                      <p:to>
                                        <p:strVal val="visible"/>
                                      </p:to>
                                    </p:set>
                                    <p:animEffect transition="in" filter="circle(out)">
                                      <p:cBhvr>
                                        <p:cTn id="47" dur="500"/>
                                        <p:tgtEl>
                                          <p:spTgt spid="9">
                                            <p:graphicEl>
                                              <a:dgm id="{DEDD4CA7-7121-284A-BB3C-948F136237EA}"/>
                                            </p:graphicEl>
                                          </p:spTgt>
                                        </p:tgtEl>
                                      </p:cBhvr>
                                    </p:animEffect>
                                  </p:childTnLst>
                                </p:cTn>
                              </p:par>
                              <p:par>
                                <p:cTn id="48" presetID="6" presetClass="entr" presetSubtype="32" fill="hold" grpId="0" nodeType="withEffect">
                                  <p:stCondLst>
                                    <p:cond delay="0"/>
                                  </p:stCondLst>
                                  <p:childTnLst>
                                    <p:set>
                                      <p:cBhvr>
                                        <p:cTn id="49" dur="1" fill="hold">
                                          <p:stCondLst>
                                            <p:cond delay="0"/>
                                          </p:stCondLst>
                                        </p:cTn>
                                        <p:tgtEl>
                                          <p:spTgt spid="9">
                                            <p:graphicEl>
                                              <a:dgm id="{0B8AE0C2-2DD9-934F-AF7C-AC70914CC30D}"/>
                                            </p:graphicEl>
                                          </p:spTgt>
                                        </p:tgtEl>
                                        <p:attrNameLst>
                                          <p:attrName>style.visibility</p:attrName>
                                        </p:attrNameLst>
                                      </p:cBhvr>
                                      <p:to>
                                        <p:strVal val="visible"/>
                                      </p:to>
                                    </p:set>
                                    <p:animEffect transition="in" filter="circle(out)">
                                      <p:cBhvr>
                                        <p:cTn id="50" dur="500"/>
                                        <p:tgtEl>
                                          <p:spTgt spid="9">
                                            <p:graphicEl>
                                              <a:dgm id="{0B8AE0C2-2DD9-934F-AF7C-AC70914CC3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Obesity is related to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711791"/>
              </p:ext>
            </p:extLst>
          </p:nvPr>
        </p:nvGraphicFramePr>
        <p:xfrm>
          <a:off x="2514600" y="3581400"/>
          <a:ext cx="7696200" cy="3008312"/>
        </p:xfrm>
        <a:graphic>
          <a:graphicData uri="http://schemas.openxmlformats.org/drawingml/2006/chart">
            <c:chart xmlns:c="http://schemas.openxmlformats.org/drawingml/2006/chart" xmlns:r="http://schemas.openxmlformats.org/officeDocument/2006/relationships" r:id="rId3"/>
          </a:graphicData>
        </a:graphic>
      </p:graphicFrame>
      <p:sp>
        <p:nvSpPr>
          <p:cNvPr id="6" name="10-Point Star 5"/>
          <p:cNvSpPr/>
          <p:nvPr/>
        </p:nvSpPr>
        <p:spPr>
          <a:xfrm>
            <a:off x="5029200" y="838200"/>
            <a:ext cx="3962400" cy="2667000"/>
          </a:xfrm>
          <a:prstGeom prst="star10">
            <a:avLst>
              <a:gd name="adj" fmla="val 31104"/>
              <a:gd name="hf" fmla="val 105146"/>
            </a:avLst>
          </a:prstGeom>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2800" b="1" u="sng" dirty="0" smtClean="0"/>
              <a:t>Periodontal Disease</a:t>
            </a:r>
            <a:endParaRPr lang="en-US" sz="2800" b="1" u="sng" dirty="0"/>
          </a:p>
        </p:txBody>
      </p:sp>
      <p:sp>
        <p:nvSpPr>
          <p:cNvPr id="5" name="Up Arrow 4"/>
          <p:cNvSpPr/>
          <p:nvPr/>
        </p:nvSpPr>
        <p:spPr>
          <a:xfrm>
            <a:off x="304800" y="3048000"/>
            <a:ext cx="691896" cy="571500"/>
          </a:xfrm>
          <a:prstGeom prst="up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Up Arrow 6"/>
          <p:cNvSpPr/>
          <p:nvPr/>
        </p:nvSpPr>
        <p:spPr>
          <a:xfrm>
            <a:off x="304800" y="3810000"/>
            <a:ext cx="691896" cy="571500"/>
          </a:xfrm>
          <a:prstGeom prst="up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 name="TextBox 2"/>
          <p:cNvSpPr txBox="1"/>
          <p:nvPr/>
        </p:nvSpPr>
        <p:spPr>
          <a:xfrm>
            <a:off x="1143000" y="3124200"/>
            <a:ext cx="3352800" cy="430887"/>
          </a:xfrm>
          <a:prstGeom prst="rect">
            <a:avLst/>
          </a:prstGeom>
          <a:noFill/>
        </p:spPr>
        <p:txBody>
          <a:bodyPr wrap="square" rtlCol="0">
            <a:spAutoFit/>
          </a:bodyPr>
          <a:lstStyle/>
          <a:p>
            <a:r>
              <a:rPr lang="en-US" sz="2200" dirty="0" smtClean="0">
                <a:solidFill>
                  <a:schemeClr val="bg1"/>
                </a:solidFill>
              </a:rPr>
              <a:t>TNF-a </a:t>
            </a:r>
            <a:endParaRPr lang="en-US" sz="2200" dirty="0">
              <a:solidFill>
                <a:schemeClr val="bg1"/>
              </a:solidFill>
            </a:endParaRPr>
          </a:p>
        </p:txBody>
      </p:sp>
      <p:sp>
        <p:nvSpPr>
          <p:cNvPr id="8" name="TextBox 7"/>
          <p:cNvSpPr txBox="1"/>
          <p:nvPr/>
        </p:nvSpPr>
        <p:spPr>
          <a:xfrm>
            <a:off x="1143000" y="3886200"/>
            <a:ext cx="3505200" cy="430887"/>
          </a:xfrm>
          <a:prstGeom prst="rect">
            <a:avLst/>
          </a:prstGeom>
          <a:noFill/>
        </p:spPr>
        <p:txBody>
          <a:bodyPr wrap="square" rtlCol="0">
            <a:spAutoFit/>
          </a:bodyPr>
          <a:lstStyle/>
          <a:p>
            <a:r>
              <a:rPr lang="en-US" sz="2200" dirty="0" err="1" smtClean="0">
                <a:solidFill>
                  <a:srgbClr val="FFFFFF"/>
                </a:solidFill>
              </a:rPr>
              <a:t>Leptin</a:t>
            </a:r>
            <a:endParaRPr lang="en-US" sz="2200" dirty="0">
              <a:solidFill>
                <a:srgbClr val="FFFFFF"/>
              </a:solidFill>
            </a:endParaRPr>
          </a:p>
        </p:txBody>
      </p:sp>
      <p:sp>
        <p:nvSpPr>
          <p:cNvPr id="9" name="Up Arrow 8"/>
          <p:cNvSpPr/>
          <p:nvPr/>
        </p:nvSpPr>
        <p:spPr>
          <a:xfrm>
            <a:off x="304800" y="4648200"/>
            <a:ext cx="691896" cy="571500"/>
          </a:xfrm>
          <a:prstGeom prst="up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TextBox 9"/>
          <p:cNvSpPr txBox="1"/>
          <p:nvPr/>
        </p:nvSpPr>
        <p:spPr>
          <a:xfrm>
            <a:off x="1219200" y="4724400"/>
            <a:ext cx="2514600" cy="430887"/>
          </a:xfrm>
          <a:prstGeom prst="rect">
            <a:avLst/>
          </a:prstGeom>
          <a:noFill/>
        </p:spPr>
        <p:txBody>
          <a:bodyPr wrap="square" rtlCol="0">
            <a:spAutoFit/>
          </a:bodyPr>
          <a:lstStyle/>
          <a:p>
            <a:r>
              <a:rPr lang="en-US" sz="2200" dirty="0" smtClean="0">
                <a:solidFill>
                  <a:srgbClr val="FFFFFF"/>
                </a:solidFill>
              </a:rPr>
              <a:t>Inflammation</a:t>
            </a:r>
            <a:endParaRPr lang="en-US" sz="2200" dirty="0">
              <a:solidFill>
                <a:srgbClr val="FFFFFF"/>
              </a:solidFill>
            </a:endParaRPr>
          </a:p>
        </p:txBody>
      </p:sp>
      <p:sp>
        <p:nvSpPr>
          <p:cNvPr id="11" name="TextBox 10"/>
          <p:cNvSpPr txBox="1"/>
          <p:nvPr/>
        </p:nvSpPr>
        <p:spPr>
          <a:xfrm>
            <a:off x="228600" y="5486400"/>
            <a:ext cx="46482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smtClean="0">
                <a:solidFill>
                  <a:srgbClr val="FFFFFF"/>
                </a:solidFill>
              </a:rPr>
              <a:t>BMI correlated to development of Periodontitis</a:t>
            </a:r>
            <a:endParaRPr lang="en-US" sz="2000" dirty="0">
              <a:solidFill>
                <a:srgbClr val="FFFFFF"/>
              </a:solidFill>
            </a:endParaRPr>
          </a:p>
        </p:txBody>
      </p:sp>
    </p:spTree>
    <p:extLst>
      <p:ext uri="{BB962C8B-B14F-4D97-AF65-F5344CB8AC3E}">
        <p14:creationId xmlns:p14="http://schemas.microsoft.com/office/powerpoint/2010/main" val="601312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7" dur="5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22" dur="500"/>
                                        <p:tgtEl>
                                          <p:spTgt spid="4">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27" dur="500"/>
                                        <p:tgtEl>
                                          <p:spTgt spid="4">
                                            <p:graphicEl>
                                              <a:chart seriesIdx="-4" categoryIdx="3" bldStep="category"/>
                                            </p:graphicEl>
                                          </p:spTgt>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750" fill="hold"/>
                                        <p:tgtEl>
                                          <p:spTgt spid="6"/>
                                        </p:tgtEl>
                                        <p:attrNameLst>
                                          <p:attrName>ppt_x</p:attrName>
                                        </p:attrNameLst>
                                      </p:cBhvr>
                                      <p:tavLst>
                                        <p:tav tm="0">
                                          <p:val>
                                            <p:strVal val="0-#ppt_w/2"/>
                                          </p:val>
                                        </p:tav>
                                        <p:tav tm="100000">
                                          <p:val>
                                            <p:strVal val="#ppt_x"/>
                                          </p:val>
                                        </p:tav>
                                      </p:tavLst>
                                    </p:anim>
                                    <p:anim calcmode="lin" valueType="num">
                                      <p:cBhvr additive="base">
                                        <p:cTn id="31"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7" presetClass="emph" presetSubtype="0" fill="remove" nodeType="clickEffect">
                                  <p:stCondLst>
                                    <p:cond delay="0"/>
                                  </p:stCondLst>
                                  <p:childTnLst>
                                    <p:animClr clrSpc="rgb" dir="cw">
                                      <p:cBhvr override="childStyle">
                                        <p:cTn id="35" dur="250" autoRev="1" fill="remove"/>
                                        <p:tgtEl>
                                          <p:spTgt spid="5"/>
                                        </p:tgtEl>
                                        <p:attrNameLst>
                                          <p:attrName>style.color</p:attrName>
                                        </p:attrNameLst>
                                      </p:cBhvr>
                                      <p:to>
                                        <a:schemeClr val="bg1"/>
                                      </p:to>
                                    </p:animClr>
                                    <p:animClr clrSpc="rgb" dir="cw">
                                      <p:cBhvr>
                                        <p:cTn id="36" dur="250" autoRev="1" fill="remove"/>
                                        <p:tgtEl>
                                          <p:spTgt spid="5"/>
                                        </p:tgtEl>
                                        <p:attrNameLst>
                                          <p:attrName>fillcolor</p:attrName>
                                        </p:attrNameLst>
                                      </p:cBhvr>
                                      <p:to>
                                        <a:schemeClr val="bg1"/>
                                      </p:to>
                                    </p:animClr>
                                    <p:set>
                                      <p:cBhvr>
                                        <p:cTn id="37" dur="250" autoRev="1" fill="remove"/>
                                        <p:tgtEl>
                                          <p:spTgt spid="5"/>
                                        </p:tgtEl>
                                        <p:attrNameLst>
                                          <p:attrName>fill.type</p:attrName>
                                        </p:attrNameLst>
                                      </p:cBhvr>
                                      <p:to>
                                        <p:strVal val="solid"/>
                                      </p:to>
                                    </p:set>
                                    <p:set>
                                      <p:cBhvr>
                                        <p:cTn id="38" dur="250" autoRev="1" fill="remove"/>
                                        <p:tgtEl>
                                          <p:spTgt spid="5"/>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5"/>
                                        </p:tgtEl>
                                      </p:cBhvr>
                                    </p:animEffect>
                                    <p:animScale>
                                      <p:cBhvr>
                                        <p:cTn id="43"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pPr algn="ctr"/>
            <a:r>
              <a:rPr lang="en-US" u="sng" dirty="0" smtClean="0"/>
              <a:t>Factors</a:t>
            </a:r>
            <a:endParaRPr lang="en-US" u="sng" dirty="0"/>
          </a:p>
        </p:txBody>
      </p:sp>
      <p:graphicFrame>
        <p:nvGraphicFramePr>
          <p:cNvPr id="28" name="Content Placeholder 27"/>
          <p:cNvGraphicFramePr>
            <a:graphicFrameLocks noGrp="1"/>
          </p:cNvGraphicFramePr>
          <p:nvPr>
            <p:ph sz="quarter" idx="13"/>
            <p:extLst>
              <p:ext uri="{D42A27DB-BD31-4B8C-83A1-F6EECF244321}">
                <p14:modId xmlns:p14="http://schemas.microsoft.com/office/powerpoint/2010/main" val="1932118770"/>
              </p:ext>
            </p:extLst>
          </p:nvPr>
        </p:nvGraphicFramePr>
        <p:xfrm>
          <a:off x="712789" y="2209800"/>
          <a:ext cx="7212012"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457200" y="1828800"/>
            <a:ext cx="4419601" cy="2983392"/>
            <a:chOff x="3877148" y="-1565716"/>
            <a:chExt cx="4551183" cy="2983392"/>
          </a:xfrm>
        </p:grpSpPr>
        <p:sp>
          <p:nvSpPr>
            <p:cNvPr id="5" name="Oval 4"/>
            <p:cNvSpPr/>
            <p:nvPr/>
          </p:nvSpPr>
          <p:spPr>
            <a:xfrm>
              <a:off x="6702020" y="-1565716"/>
              <a:ext cx="1726311" cy="1219200"/>
            </a:xfrm>
            <a:prstGeom prst="ellipse">
              <a:avLst/>
            </a:prstGeom>
          </p:spPr>
          <p:style>
            <a:lnRef idx="3">
              <a:schemeClr val="lt1"/>
            </a:lnRef>
            <a:fillRef idx="1">
              <a:schemeClr val="accent4"/>
            </a:fillRef>
            <a:effectRef idx="1">
              <a:schemeClr val="accent4"/>
            </a:effectRef>
            <a:fontRef idx="minor">
              <a:schemeClr val="lt1"/>
            </a:fontRef>
          </p:style>
          <p:txBody>
            <a:bodyPr/>
            <a:lstStyle/>
            <a:p>
              <a:pPr algn="ctr"/>
              <a:r>
                <a:rPr lang="en-US" u="sng" dirty="0" smtClean="0"/>
                <a:t>Oral Hygiene</a:t>
              </a:r>
              <a:endParaRPr lang="en-US" u="sng" dirty="0"/>
            </a:p>
          </p:txBody>
        </p:sp>
        <p:sp>
          <p:nvSpPr>
            <p:cNvPr id="6" name="Oval 4"/>
            <p:cNvSpPr/>
            <p:nvPr/>
          </p:nvSpPr>
          <p:spPr>
            <a:xfrm>
              <a:off x="3877148" y="415484"/>
              <a:ext cx="1002192" cy="1002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p:txBody>
        </p:sp>
      </p:grpSp>
      <p:sp>
        <p:nvSpPr>
          <p:cNvPr id="2" name="TextBox 1"/>
          <p:cNvSpPr txBox="1"/>
          <p:nvPr/>
        </p:nvSpPr>
        <p:spPr>
          <a:xfrm>
            <a:off x="6019800" y="3657600"/>
            <a:ext cx="2971800" cy="923330"/>
          </a:xfrm>
          <a:prstGeom prst="rect">
            <a:avLst/>
          </a:prstGeom>
          <a:solidFill>
            <a:schemeClr val="accent3">
              <a:lumMod val="75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solidFill>
                  <a:srgbClr val="FFFFFF"/>
                </a:solidFill>
              </a:rPr>
              <a:t>Variation in strength of periodontitis-obesity relation</a:t>
            </a:r>
          </a:p>
        </p:txBody>
      </p:sp>
      <p:sp>
        <p:nvSpPr>
          <p:cNvPr id="8" name="TextBox 7"/>
          <p:cNvSpPr txBox="1"/>
          <p:nvPr/>
        </p:nvSpPr>
        <p:spPr>
          <a:xfrm>
            <a:off x="6019800" y="4876800"/>
            <a:ext cx="2971800" cy="923330"/>
          </a:xfrm>
          <a:prstGeom prst="rect">
            <a:avLst/>
          </a:prstGeom>
          <a:solidFill>
            <a:schemeClr val="accent3">
              <a:lumMod val="75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solidFill>
                  <a:srgbClr val="FFFFFF"/>
                </a:solidFill>
              </a:rPr>
              <a:t>Periodontal Disease Prevalent in Young Adults and Females</a:t>
            </a:r>
          </a:p>
        </p:txBody>
      </p:sp>
      <p:sp>
        <p:nvSpPr>
          <p:cNvPr id="3" name="TextBox 2"/>
          <p:cNvSpPr txBox="1"/>
          <p:nvPr/>
        </p:nvSpPr>
        <p:spPr>
          <a:xfrm>
            <a:off x="152400" y="3810000"/>
            <a:ext cx="2209800" cy="175432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u="sng" dirty="0" smtClean="0">
                <a:solidFill>
                  <a:schemeClr val="bg1"/>
                </a:solidFill>
              </a:rPr>
              <a:t>Obesity</a:t>
            </a:r>
            <a:r>
              <a:rPr lang="en-US" dirty="0" smtClean="0">
                <a:solidFill>
                  <a:schemeClr val="bg1"/>
                </a:solidFill>
              </a:rPr>
              <a:t> in young </a:t>
            </a:r>
            <a:r>
              <a:rPr lang="en-US" u="sng" dirty="0" smtClean="0">
                <a:solidFill>
                  <a:schemeClr val="bg1"/>
                </a:solidFill>
              </a:rPr>
              <a:t>Adult Females </a:t>
            </a:r>
            <a:r>
              <a:rPr lang="en-US" dirty="0" smtClean="0">
                <a:solidFill>
                  <a:schemeClr val="bg1"/>
                </a:solidFill>
              </a:rPr>
              <a:t>and males </a:t>
            </a:r>
            <a:r>
              <a:rPr lang="en-US" i="1" dirty="0" smtClean="0">
                <a:solidFill>
                  <a:schemeClr val="bg1"/>
                </a:solidFill>
              </a:rPr>
              <a:t>predisposes</a:t>
            </a:r>
            <a:r>
              <a:rPr lang="en-US" dirty="0" smtClean="0">
                <a:solidFill>
                  <a:schemeClr val="bg1"/>
                </a:solidFill>
              </a:rPr>
              <a:t> to </a:t>
            </a:r>
            <a:r>
              <a:rPr lang="en-US" u="sng" dirty="0" smtClean="0">
                <a:solidFill>
                  <a:schemeClr val="bg1"/>
                </a:solidFill>
              </a:rPr>
              <a:t>Periodontal Disease</a:t>
            </a:r>
            <a:endParaRPr lang="en-US" u="sng" dirty="0">
              <a:solidFill>
                <a:schemeClr val="bg1"/>
              </a:solidFill>
            </a:endParaRPr>
          </a:p>
        </p:txBody>
      </p:sp>
    </p:spTree>
    <p:extLst>
      <p:ext uri="{BB962C8B-B14F-4D97-AF65-F5344CB8AC3E}">
        <p14:creationId xmlns:p14="http://schemas.microsoft.com/office/powerpoint/2010/main" val="24298820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8">
                                            <p:graphicEl>
                                              <a:dgm id="{4B487C09-0013-400C-A1C7-F1A745952A2B}"/>
                                            </p:graphicEl>
                                          </p:spTgt>
                                        </p:tgtEl>
                                        <p:attrNameLst>
                                          <p:attrName>style.visibility</p:attrName>
                                        </p:attrNameLst>
                                      </p:cBhvr>
                                      <p:to>
                                        <p:strVal val="visible"/>
                                      </p:to>
                                    </p:set>
                                    <p:animEffect transition="in" filter="circle(out)">
                                      <p:cBhvr>
                                        <p:cTn id="7" dur="750"/>
                                        <p:tgtEl>
                                          <p:spTgt spid="28">
                                            <p:graphicEl>
                                              <a:dgm id="{4B487C09-0013-400C-A1C7-F1A745952A2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8">
                                            <p:graphicEl>
                                              <a:dgm id="{A9D9E12F-6F84-4BA3-8BEC-B986FF5341E5}"/>
                                            </p:graphicEl>
                                          </p:spTgt>
                                        </p:tgtEl>
                                        <p:attrNameLst>
                                          <p:attrName>style.visibility</p:attrName>
                                        </p:attrNameLst>
                                      </p:cBhvr>
                                      <p:to>
                                        <p:strVal val="visible"/>
                                      </p:to>
                                    </p:set>
                                    <p:animEffect transition="in" filter="circle(out)">
                                      <p:cBhvr>
                                        <p:cTn id="12" dur="750"/>
                                        <p:tgtEl>
                                          <p:spTgt spid="28">
                                            <p:graphicEl>
                                              <a:dgm id="{A9D9E12F-6F84-4BA3-8BEC-B986FF5341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8">
                                            <p:graphicEl>
                                              <a:dgm id="{EEA1041F-7AE6-41DF-9E8A-2DEB753F5241}"/>
                                            </p:graphicEl>
                                          </p:spTgt>
                                        </p:tgtEl>
                                        <p:attrNameLst>
                                          <p:attrName>style.visibility</p:attrName>
                                        </p:attrNameLst>
                                      </p:cBhvr>
                                      <p:to>
                                        <p:strVal val="visible"/>
                                      </p:to>
                                    </p:set>
                                    <p:animEffect transition="in" filter="circle(out)">
                                      <p:cBhvr>
                                        <p:cTn id="17" dur="750"/>
                                        <p:tgtEl>
                                          <p:spTgt spid="28">
                                            <p:graphicEl>
                                              <a:dgm id="{EEA1041F-7AE6-41DF-9E8A-2DEB753F524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1" nodeType="clickEffect">
                                  <p:stCondLst>
                                    <p:cond delay="0"/>
                                  </p:stCondLst>
                                  <p:childTnLst>
                                    <p:set>
                                      <p:cBhvr>
                                        <p:cTn id="21" dur="1" fill="hold">
                                          <p:stCondLst>
                                            <p:cond delay="0"/>
                                          </p:stCondLst>
                                        </p:cTn>
                                        <p:tgtEl>
                                          <p:spTgt spid="28">
                                            <p:graphicEl>
                                              <a:dgm id="{749DE1BE-A771-4291-B823-A472D486097E}"/>
                                            </p:graphicEl>
                                          </p:spTgt>
                                        </p:tgtEl>
                                        <p:attrNameLst>
                                          <p:attrName>style.visibility</p:attrName>
                                        </p:attrNameLst>
                                      </p:cBhvr>
                                      <p:to>
                                        <p:strVal val="visible"/>
                                      </p:to>
                                    </p:set>
                                    <p:animEffect transition="in" filter="wipe(up)">
                                      <p:cBhvr>
                                        <p:cTn id="22" dur="500"/>
                                        <p:tgtEl>
                                          <p:spTgt spid="28">
                                            <p:graphicEl>
                                              <a:dgm id="{749DE1BE-A771-4291-B823-A472D486097E}"/>
                                            </p:graphicEl>
                                          </p:spTgt>
                                        </p:tgtEl>
                                      </p:cBhvr>
                                    </p:animEffect>
                                  </p:childTnLst>
                                </p:cTn>
                              </p:par>
                            </p:childTnLst>
                          </p:cTn>
                        </p:par>
                        <p:par>
                          <p:cTn id="23" fill="hold">
                            <p:stCondLst>
                              <p:cond delay="500"/>
                            </p:stCondLst>
                            <p:childTnLst>
                              <p:par>
                                <p:cTn id="24" presetID="22" presetClass="entr" presetSubtype="1" fill="hold" grpId="1" nodeType="afterEffect">
                                  <p:stCondLst>
                                    <p:cond delay="0"/>
                                  </p:stCondLst>
                                  <p:childTnLst>
                                    <p:set>
                                      <p:cBhvr>
                                        <p:cTn id="25" dur="1" fill="hold">
                                          <p:stCondLst>
                                            <p:cond delay="0"/>
                                          </p:stCondLst>
                                        </p:cTn>
                                        <p:tgtEl>
                                          <p:spTgt spid="28">
                                            <p:graphicEl>
                                              <a:dgm id="{AA637C46-80AF-48D1-8547-2F94D62BC8B8}"/>
                                            </p:graphicEl>
                                          </p:spTgt>
                                        </p:tgtEl>
                                        <p:attrNameLst>
                                          <p:attrName>style.visibility</p:attrName>
                                        </p:attrNameLst>
                                      </p:cBhvr>
                                      <p:to>
                                        <p:strVal val="visible"/>
                                      </p:to>
                                    </p:set>
                                    <p:animEffect transition="in" filter="wipe(up)">
                                      <p:cBhvr>
                                        <p:cTn id="26" dur="500"/>
                                        <p:tgtEl>
                                          <p:spTgt spid="28">
                                            <p:graphicEl>
                                              <a:dgm id="{AA637C46-80AF-48D1-8547-2F94D62BC8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Graphic spid="28" grpI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u="sng" dirty="0" smtClean="0"/>
              <a:t>Predisposition</a:t>
            </a:r>
            <a:endParaRPr lang="en-US" sz="4400" u="sng" dirty="0"/>
          </a:p>
        </p:txBody>
      </p:sp>
      <p:graphicFrame>
        <p:nvGraphicFramePr>
          <p:cNvPr id="4" name="Content Placeholder 7"/>
          <p:cNvGraphicFramePr>
            <a:graphicFrameLocks noGrp="1"/>
          </p:cNvGraphicFramePr>
          <p:nvPr>
            <p:ph sz="quarter" idx="13"/>
            <p:extLst>
              <p:ext uri="{D42A27DB-BD31-4B8C-83A1-F6EECF244321}">
                <p14:modId xmlns:p14="http://schemas.microsoft.com/office/powerpoint/2010/main" val="2843625718"/>
              </p:ext>
            </p:extLst>
          </p:nvPr>
        </p:nvGraphicFramePr>
        <p:xfrm>
          <a:off x="-609600" y="1676400"/>
          <a:ext cx="7716837"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rot="19849676">
            <a:off x="5779716" y="4830773"/>
            <a:ext cx="3137946" cy="769441"/>
          </a:xfrm>
          <a:prstGeom prst="rect">
            <a:avLst/>
          </a:prstGeom>
          <a:solidFill>
            <a:schemeClr val="accent3">
              <a:lumMod val="60000"/>
              <a:lumOff val="40000"/>
            </a:schemeClr>
          </a:solidFill>
          <a:ln>
            <a:solidFill>
              <a:srgbClr val="76330A"/>
            </a:solidFill>
          </a:ln>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en-US" sz="4400" b="1" cap="none" spc="0" dirty="0" smtClean="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rPr>
              <a:t>Tooth Loss</a:t>
            </a:r>
            <a:endParaRPr lang="en-US" sz="4400" b="1" cap="none" spc="0" dirty="0">
              <a:ln w="12700">
                <a:solidFill>
                  <a:schemeClr val="tx2">
                    <a:satMod val="155000"/>
                  </a:schemeClr>
                </a:solidFill>
                <a:prstDash val="solid"/>
              </a:ln>
              <a:solidFill>
                <a:schemeClr val="accent4">
                  <a:lumMod val="50000"/>
                </a:schemeClr>
              </a:solidFill>
              <a:effectLst>
                <a:outerShdw blurRad="41275" dist="20320" dir="1800000" algn="tl" rotWithShape="0">
                  <a:srgbClr val="000000">
                    <a:alpha val="40000"/>
                  </a:srgbClr>
                </a:outerShdw>
              </a:effectLst>
            </a:endParaRPr>
          </a:p>
        </p:txBody>
      </p:sp>
      <p:sp>
        <p:nvSpPr>
          <p:cNvPr id="7" name="TextBox 6"/>
          <p:cNvSpPr txBox="1"/>
          <p:nvPr/>
        </p:nvSpPr>
        <p:spPr>
          <a:xfrm rot="2224380">
            <a:off x="4952222" y="3258979"/>
            <a:ext cx="2355818" cy="492443"/>
          </a:xfrm>
          <a:prstGeom prst="rect">
            <a:avLst/>
          </a:prstGeom>
          <a:solidFill>
            <a:srgbClr val="FFE066"/>
          </a:solidFill>
          <a:ln>
            <a:solidFill>
              <a:srgbClr val="76330A"/>
            </a:solidFill>
          </a:ln>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2600" b="1" dirty="0" smtClean="0">
                <a:ln>
                  <a:prstDash val="solid"/>
                </a:ln>
                <a:solidFill>
                  <a:srgbClr val="76330A"/>
                </a:solidFill>
                <a:effectLst>
                  <a:outerShdw blurRad="88000" dist="50800" dir="5040000" algn="tl">
                    <a:schemeClr val="accent4">
                      <a:tint val="80000"/>
                      <a:satMod val="250000"/>
                      <a:alpha val="45000"/>
                    </a:schemeClr>
                  </a:outerShdw>
                </a:effectLst>
              </a:rPr>
              <a:t>Osteoporosis</a:t>
            </a:r>
            <a:endParaRPr lang="en-US" sz="2600" b="1" dirty="0">
              <a:ln>
                <a:prstDash val="solid"/>
              </a:ln>
              <a:solidFill>
                <a:srgbClr val="76330A"/>
              </a:solidFill>
              <a:effectLst>
                <a:outerShdw blurRad="88000" dist="50800" dir="5040000" algn="tl">
                  <a:schemeClr val="accent4">
                    <a:tint val="80000"/>
                    <a:satMod val="250000"/>
                    <a:alpha val="45000"/>
                  </a:schemeClr>
                </a:outerShdw>
              </a:effectLst>
            </a:endParaRPr>
          </a:p>
        </p:txBody>
      </p:sp>
      <p:sp>
        <p:nvSpPr>
          <p:cNvPr id="8" name="TextBox 7"/>
          <p:cNvSpPr txBox="1"/>
          <p:nvPr/>
        </p:nvSpPr>
        <p:spPr>
          <a:xfrm rot="20180859">
            <a:off x="1281273" y="1224159"/>
            <a:ext cx="2394187" cy="430887"/>
          </a:xfrm>
          <a:prstGeom prst="rect">
            <a:avLst/>
          </a:prstGeom>
          <a:solidFill>
            <a:srgbClr val="FFE066"/>
          </a:solidFill>
          <a:ln>
            <a:solidFill>
              <a:srgbClr val="76330A"/>
            </a:solidFill>
          </a:ln>
        </p:spPr>
        <p:txBody>
          <a:bodyPr wrap="square" rtlCol="0">
            <a:spAutoFit/>
          </a:bodyPr>
          <a:lstStyle/>
          <a:p>
            <a:r>
              <a:rPr lang="en-US" sz="2200" dirty="0" smtClean="0">
                <a:solidFill>
                  <a:srgbClr val="76330A"/>
                </a:solidFill>
              </a:rPr>
              <a:t>Low Bone Mass</a:t>
            </a:r>
            <a:endParaRPr lang="en-US" sz="2200" dirty="0">
              <a:solidFill>
                <a:srgbClr val="76330A"/>
              </a:solidFill>
            </a:endParaRPr>
          </a:p>
        </p:txBody>
      </p:sp>
      <p:sp>
        <p:nvSpPr>
          <p:cNvPr id="9" name="TextBox 8"/>
          <p:cNvSpPr txBox="1"/>
          <p:nvPr/>
        </p:nvSpPr>
        <p:spPr>
          <a:xfrm rot="19989595">
            <a:off x="6553200" y="2209800"/>
            <a:ext cx="2133600" cy="646331"/>
          </a:xfrm>
          <a:prstGeom prst="rect">
            <a:avLst/>
          </a:prstGeom>
          <a:solidFill>
            <a:srgbClr val="FFE066"/>
          </a:solidFill>
          <a:ln>
            <a:solidFill>
              <a:srgbClr val="76330A"/>
            </a:solidFill>
          </a:ln>
        </p:spPr>
        <p:txBody>
          <a:bodyPr wrap="square" rtlCol="0">
            <a:spAutoFit/>
          </a:bodyPr>
          <a:lstStyle/>
          <a:p>
            <a:pPr algn="ctr"/>
            <a:r>
              <a:rPr lang="en-US" dirty="0" smtClean="0">
                <a:solidFill>
                  <a:srgbClr val="76330A"/>
                </a:solidFill>
              </a:rPr>
              <a:t>Soft tissue Attachment Loss</a:t>
            </a:r>
            <a:endParaRPr lang="en-US" dirty="0">
              <a:solidFill>
                <a:srgbClr val="76330A"/>
              </a:solidFill>
            </a:endParaRPr>
          </a:p>
        </p:txBody>
      </p:sp>
    </p:spTree>
    <p:extLst>
      <p:ext uri="{BB962C8B-B14F-4D97-AF65-F5344CB8AC3E}">
        <p14:creationId xmlns:p14="http://schemas.microsoft.com/office/powerpoint/2010/main" val="1383801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02416898-003B-47FB-A816-2552670B387F}"/>
                                            </p:graphicEl>
                                          </p:spTgt>
                                        </p:tgtEl>
                                        <p:attrNameLst>
                                          <p:attrName>style.visibility</p:attrName>
                                        </p:attrNameLst>
                                      </p:cBhvr>
                                      <p:to>
                                        <p:strVal val="visible"/>
                                      </p:to>
                                    </p:set>
                                    <p:anim calcmode="lin" valueType="num">
                                      <p:cBhvr>
                                        <p:cTn id="7" dur="1000" fill="hold"/>
                                        <p:tgtEl>
                                          <p:spTgt spid="4">
                                            <p:graphicEl>
                                              <a:dgm id="{02416898-003B-47FB-A816-2552670B387F}"/>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02416898-003B-47FB-A816-2552670B387F}"/>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02416898-003B-47FB-A816-2552670B387F}"/>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02416898-003B-47FB-A816-2552670B387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11A8A44F-295E-4CCE-93C8-47B01A4BA973}"/>
                                            </p:graphicEl>
                                          </p:spTgt>
                                        </p:tgtEl>
                                        <p:attrNameLst>
                                          <p:attrName>style.visibility</p:attrName>
                                        </p:attrNameLst>
                                      </p:cBhvr>
                                      <p:to>
                                        <p:strVal val="visible"/>
                                      </p:to>
                                    </p:set>
                                    <p:animEffect transition="in" filter="wipe(up)">
                                      <p:cBhvr>
                                        <p:cTn id="15" dur="500"/>
                                        <p:tgtEl>
                                          <p:spTgt spid="4">
                                            <p:graphicEl>
                                              <a:dgm id="{11A8A44F-295E-4CCE-93C8-47B01A4BA973}"/>
                                            </p:graphicEl>
                                          </p:spTgt>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4">
                                            <p:graphicEl>
                                              <a:dgm id="{96603A25-FAA9-6443-9F14-83FE080D8333}"/>
                                            </p:graphicEl>
                                          </p:spTgt>
                                        </p:tgtEl>
                                        <p:attrNameLst>
                                          <p:attrName>style.visibility</p:attrName>
                                        </p:attrNameLst>
                                      </p:cBhvr>
                                      <p:to>
                                        <p:strVal val="visible"/>
                                      </p:to>
                                    </p:set>
                                    <p:anim calcmode="lin" valueType="num">
                                      <p:cBhvr>
                                        <p:cTn id="18" dur="1000" fill="hold"/>
                                        <p:tgtEl>
                                          <p:spTgt spid="4">
                                            <p:graphicEl>
                                              <a:dgm id="{96603A25-FAA9-6443-9F14-83FE080D8333}"/>
                                            </p:graphicEl>
                                          </p:spTgt>
                                        </p:tgtEl>
                                        <p:attrNameLst>
                                          <p:attrName>ppt_w</p:attrName>
                                        </p:attrNameLst>
                                      </p:cBhvr>
                                      <p:tavLst>
                                        <p:tav tm="0">
                                          <p:val>
                                            <p:fltVal val="0"/>
                                          </p:val>
                                        </p:tav>
                                        <p:tav tm="100000">
                                          <p:val>
                                            <p:strVal val="#ppt_w"/>
                                          </p:val>
                                        </p:tav>
                                      </p:tavLst>
                                    </p:anim>
                                    <p:anim calcmode="lin" valueType="num">
                                      <p:cBhvr>
                                        <p:cTn id="19" dur="1000" fill="hold"/>
                                        <p:tgtEl>
                                          <p:spTgt spid="4">
                                            <p:graphicEl>
                                              <a:dgm id="{96603A25-FAA9-6443-9F14-83FE080D8333}"/>
                                            </p:graphicEl>
                                          </p:spTgt>
                                        </p:tgtEl>
                                        <p:attrNameLst>
                                          <p:attrName>ppt_h</p:attrName>
                                        </p:attrNameLst>
                                      </p:cBhvr>
                                      <p:tavLst>
                                        <p:tav tm="0">
                                          <p:val>
                                            <p:fltVal val="0"/>
                                          </p:val>
                                        </p:tav>
                                        <p:tav tm="100000">
                                          <p:val>
                                            <p:strVal val="#ppt_h"/>
                                          </p:val>
                                        </p:tav>
                                      </p:tavLst>
                                    </p:anim>
                                    <p:anim calcmode="lin" valueType="num">
                                      <p:cBhvr>
                                        <p:cTn id="20" dur="1000" fill="hold"/>
                                        <p:tgtEl>
                                          <p:spTgt spid="4">
                                            <p:graphicEl>
                                              <a:dgm id="{96603A25-FAA9-6443-9F14-83FE080D8333}"/>
                                            </p:graphicEl>
                                          </p:spTgt>
                                        </p:tgtEl>
                                        <p:attrNameLst>
                                          <p:attrName>style.rotation</p:attrName>
                                        </p:attrNameLst>
                                      </p:cBhvr>
                                      <p:tavLst>
                                        <p:tav tm="0">
                                          <p:val>
                                            <p:fltVal val="90"/>
                                          </p:val>
                                        </p:tav>
                                        <p:tav tm="100000">
                                          <p:val>
                                            <p:fltVal val="0"/>
                                          </p:val>
                                        </p:tav>
                                      </p:tavLst>
                                    </p:anim>
                                    <p:animEffect transition="in" filter="fade">
                                      <p:cBhvr>
                                        <p:cTn id="21" dur="1000"/>
                                        <p:tgtEl>
                                          <p:spTgt spid="4">
                                            <p:graphicEl>
                                              <a:dgm id="{96603A25-FAA9-6443-9F14-83FE080D833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4">
                                            <p:graphicEl>
                                              <a:dgm id="{6FDEAA3B-0748-7649-AB96-85575EAE6A32}"/>
                                            </p:graphicEl>
                                          </p:spTgt>
                                        </p:tgtEl>
                                        <p:attrNameLst>
                                          <p:attrName>style.visibility</p:attrName>
                                        </p:attrNameLst>
                                      </p:cBhvr>
                                      <p:to>
                                        <p:strVal val="visible"/>
                                      </p:to>
                                    </p:set>
                                    <p:anim calcmode="lin" valueType="num">
                                      <p:cBhvr>
                                        <p:cTn id="26" dur="1000" fill="hold"/>
                                        <p:tgtEl>
                                          <p:spTgt spid="4">
                                            <p:graphicEl>
                                              <a:dgm id="{6FDEAA3B-0748-7649-AB96-85575EAE6A32}"/>
                                            </p:graphicEl>
                                          </p:spTgt>
                                        </p:tgtEl>
                                        <p:attrNameLst>
                                          <p:attrName>ppt_w</p:attrName>
                                        </p:attrNameLst>
                                      </p:cBhvr>
                                      <p:tavLst>
                                        <p:tav tm="0">
                                          <p:val>
                                            <p:fltVal val="0"/>
                                          </p:val>
                                        </p:tav>
                                        <p:tav tm="100000">
                                          <p:val>
                                            <p:strVal val="#ppt_w"/>
                                          </p:val>
                                        </p:tav>
                                      </p:tavLst>
                                    </p:anim>
                                    <p:anim calcmode="lin" valueType="num">
                                      <p:cBhvr>
                                        <p:cTn id="27" dur="1000" fill="hold"/>
                                        <p:tgtEl>
                                          <p:spTgt spid="4">
                                            <p:graphicEl>
                                              <a:dgm id="{6FDEAA3B-0748-7649-AB96-85575EAE6A32}"/>
                                            </p:graphicEl>
                                          </p:spTgt>
                                        </p:tgtEl>
                                        <p:attrNameLst>
                                          <p:attrName>ppt_h</p:attrName>
                                        </p:attrNameLst>
                                      </p:cBhvr>
                                      <p:tavLst>
                                        <p:tav tm="0">
                                          <p:val>
                                            <p:fltVal val="0"/>
                                          </p:val>
                                        </p:tav>
                                        <p:tav tm="100000">
                                          <p:val>
                                            <p:strVal val="#ppt_h"/>
                                          </p:val>
                                        </p:tav>
                                      </p:tavLst>
                                    </p:anim>
                                    <p:anim calcmode="lin" valueType="num">
                                      <p:cBhvr>
                                        <p:cTn id="28" dur="1000" fill="hold"/>
                                        <p:tgtEl>
                                          <p:spTgt spid="4">
                                            <p:graphicEl>
                                              <a:dgm id="{6FDEAA3B-0748-7649-AB96-85575EAE6A32}"/>
                                            </p:graphicEl>
                                          </p:spTgt>
                                        </p:tgtEl>
                                        <p:attrNameLst>
                                          <p:attrName>style.rotation</p:attrName>
                                        </p:attrNameLst>
                                      </p:cBhvr>
                                      <p:tavLst>
                                        <p:tav tm="0">
                                          <p:val>
                                            <p:fltVal val="90"/>
                                          </p:val>
                                        </p:tav>
                                        <p:tav tm="100000">
                                          <p:val>
                                            <p:fltVal val="0"/>
                                          </p:val>
                                        </p:tav>
                                      </p:tavLst>
                                    </p:anim>
                                    <p:animEffect transition="in" filter="fade">
                                      <p:cBhvr>
                                        <p:cTn id="29" dur="1000"/>
                                        <p:tgtEl>
                                          <p:spTgt spid="4">
                                            <p:graphicEl>
                                              <a:dgm id="{6FDEAA3B-0748-7649-AB96-85575EAE6A32}"/>
                                            </p:graphicEl>
                                          </p:spTgt>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4">
                                            <p:graphicEl>
                                              <a:dgm id="{BD2A0860-83DC-46E8-897B-278C568FA30F}"/>
                                            </p:graphicEl>
                                          </p:spTgt>
                                        </p:tgtEl>
                                        <p:attrNameLst>
                                          <p:attrName>style.visibility</p:attrName>
                                        </p:attrNameLst>
                                      </p:cBhvr>
                                      <p:to>
                                        <p:strVal val="visible"/>
                                      </p:to>
                                    </p:set>
                                    <p:anim calcmode="lin" valueType="num">
                                      <p:cBhvr>
                                        <p:cTn id="32" dur="1000" fill="hold"/>
                                        <p:tgtEl>
                                          <p:spTgt spid="4">
                                            <p:graphicEl>
                                              <a:dgm id="{BD2A0860-83DC-46E8-897B-278C568FA30F}"/>
                                            </p:graphicEl>
                                          </p:spTgt>
                                        </p:tgtEl>
                                        <p:attrNameLst>
                                          <p:attrName>ppt_w</p:attrName>
                                        </p:attrNameLst>
                                      </p:cBhvr>
                                      <p:tavLst>
                                        <p:tav tm="0">
                                          <p:val>
                                            <p:fltVal val="0"/>
                                          </p:val>
                                        </p:tav>
                                        <p:tav tm="100000">
                                          <p:val>
                                            <p:strVal val="#ppt_w"/>
                                          </p:val>
                                        </p:tav>
                                      </p:tavLst>
                                    </p:anim>
                                    <p:anim calcmode="lin" valueType="num">
                                      <p:cBhvr>
                                        <p:cTn id="33" dur="1000" fill="hold"/>
                                        <p:tgtEl>
                                          <p:spTgt spid="4">
                                            <p:graphicEl>
                                              <a:dgm id="{BD2A0860-83DC-46E8-897B-278C568FA30F}"/>
                                            </p:graphicEl>
                                          </p:spTgt>
                                        </p:tgtEl>
                                        <p:attrNameLst>
                                          <p:attrName>ppt_h</p:attrName>
                                        </p:attrNameLst>
                                      </p:cBhvr>
                                      <p:tavLst>
                                        <p:tav tm="0">
                                          <p:val>
                                            <p:fltVal val="0"/>
                                          </p:val>
                                        </p:tav>
                                        <p:tav tm="100000">
                                          <p:val>
                                            <p:strVal val="#ppt_h"/>
                                          </p:val>
                                        </p:tav>
                                      </p:tavLst>
                                    </p:anim>
                                    <p:anim calcmode="lin" valueType="num">
                                      <p:cBhvr>
                                        <p:cTn id="34" dur="1000" fill="hold"/>
                                        <p:tgtEl>
                                          <p:spTgt spid="4">
                                            <p:graphicEl>
                                              <a:dgm id="{BD2A0860-83DC-46E8-897B-278C568FA30F}"/>
                                            </p:graphicEl>
                                          </p:spTgt>
                                        </p:tgtEl>
                                        <p:attrNameLst>
                                          <p:attrName>style.rotation</p:attrName>
                                        </p:attrNameLst>
                                      </p:cBhvr>
                                      <p:tavLst>
                                        <p:tav tm="0">
                                          <p:val>
                                            <p:fltVal val="90"/>
                                          </p:val>
                                        </p:tav>
                                        <p:tav tm="100000">
                                          <p:val>
                                            <p:fltVal val="0"/>
                                          </p:val>
                                        </p:tav>
                                      </p:tavLst>
                                    </p:anim>
                                    <p:animEffect transition="in" filter="fade">
                                      <p:cBhvr>
                                        <p:cTn id="35" dur="1000"/>
                                        <p:tgtEl>
                                          <p:spTgt spid="4">
                                            <p:graphicEl>
                                              <a:dgm id="{BD2A0860-83DC-46E8-897B-278C568FA30F}"/>
                                            </p:graphicEl>
                                          </p:spTgt>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4">
                                            <p:graphicEl>
                                              <a:dgm id="{8269EA21-B256-4E6A-8984-36D161A1E5B1}"/>
                                            </p:graphicEl>
                                          </p:spTgt>
                                        </p:tgtEl>
                                        <p:attrNameLst>
                                          <p:attrName>style.visibility</p:attrName>
                                        </p:attrNameLst>
                                      </p:cBhvr>
                                      <p:to>
                                        <p:strVal val="visible"/>
                                      </p:to>
                                    </p:set>
                                    <p:anim calcmode="lin" valueType="num">
                                      <p:cBhvr>
                                        <p:cTn id="38" dur="1000" fill="hold"/>
                                        <p:tgtEl>
                                          <p:spTgt spid="4">
                                            <p:graphicEl>
                                              <a:dgm id="{8269EA21-B256-4E6A-8984-36D161A1E5B1}"/>
                                            </p:graphicEl>
                                          </p:spTgt>
                                        </p:tgtEl>
                                        <p:attrNameLst>
                                          <p:attrName>ppt_w</p:attrName>
                                        </p:attrNameLst>
                                      </p:cBhvr>
                                      <p:tavLst>
                                        <p:tav tm="0">
                                          <p:val>
                                            <p:fltVal val="0"/>
                                          </p:val>
                                        </p:tav>
                                        <p:tav tm="100000">
                                          <p:val>
                                            <p:strVal val="#ppt_w"/>
                                          </p:val>
                                        </p:tav>
                                      </p:tavLst>
                                    </p:anim>
                                    <p:anim calcmode="lin" valueType="num">
                                      <p:cBhvr>
                                        <p:cTn id="39" dur="1000" fill="hold"/>
                                        <p:tgtEl>
                                          <p:spTgt spid="4">
                                            <p:graphicEl>
                                              <a:dgm id="{8269EA21-B256-4E6A-8984-36D161A1E5B1}"/>
                                            </p:graphicEl>
                                          </p:spTgt>
                                        </p:tgtEl>
                                        <p:attrNameLst>
                                          <p:attrName>ppt_h</p:attrName>
                                        </p:attrNameLst>
                                      </p:cBhvr>
                                      <p:tavLst>
                                        <p:tav tm="0">
                                          <p:val>
                                            <p:fltVal val="0"/>
                                          </p:val>
                                        </p:tav>
                                        <p:tav tm="100000">
                                          <p:val>
                                            <p:strVal val="#ppt_h"/>
                                          </p:val>
                                        </p:tav>
                                      </p:tavLst>
                                    </p:anim>
                                    <p:anim calcmode="lin" valueType="num">
                                      <p:cBhvr>
                                        <p:cTn id="40" dur="1000" fill="hold"/>
                                        <p:tgtEl>
                                          <p:spTgt spid="4">
                                            <p:graphicEl>
                                              <a:dgm id="{8269EA21-B256-4E6A-8984-36D161A1E5B1}"/>
                                            </p:graphicEl>
                                          </p:spTgt>
                                        </p:tgtEl>
                                        <p:attrNameLst>
                                          <p:attrName>style.rotation</p:attrName>
                                        </p:attrNameLst>
                                      </p:cBhvr>
                                      <p:tavLst>
                                        <p:tav tm="0">
                                          <p:val>
                                            <p:fltVal val="90"/>
                                          </p:val>
                                        </p:tav>
                                        <p:tav tm="100000">
                                          <p:val>
                                            <p:fltVal val="0"/>
                                          </p:val>
                                        </p:tav>
                                      </p:tavLst>
                                    </p:anim>
                                    <p:animEffect transition="in" filter="fade">
                                      <p:cBhvr>
                                        <p:cTn id="41" dur="1000"/>
                                        <p:tgtEl>
                                          <p:spTgt spid="4">
                                            <p:graphicEl>
                                              <a:dgm id="{8269EA21-B256-4E6A-8984-36D161A1E5B1}"/>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mph" presetSubtype="0" grpId="1" nodeType="clickEffect">
                                  <p:stCondLst>
                                    <p:cond delay="0"/>
                                  </p:stCondLst>
                                  <p:childTnLst>
                                    <p:set>
                                      <p:cBhvr rctx="PPT">
                                        <p:cTn id="45" dur="indefinite"/>
                                        <p:tgtEl>
                                          <p:spTgt spid="4">
                                            <p:graphicEl>
                                              <a:dgm id="{02416898-003B-47FB-A816-2552670B387F}"/>
                                            </p:graphicEl>
                                          </p:spTgt>
                                        </p:tgtEl>
                                        <p:attrNameLst>
                                          <p:attrName>style.opacity</p:attrName>
                                        </p:attrNameLst>
                                      </p:cBhvr>
                                      <p:to>
                                        <p:strVal val="0.5"/>
                                      </p:to>
                                    </p:set>
                                    <p:animEffect filter="image" prLst="opacity: 0.5">
                                      <p:cBhvr rctx="IE">
                                        <p:cTn id="46" dur="indefinite"/>
                                        <p:tgtEl>
                                          <p:spTgt spid="4">
                                            <p:graphicEl>
                                              <a:dgm id="{02416898-003B-47FB-A816-2552670B387F}"/>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mph" presetSubtype="0" grpId="1" nodeType="clickEffect">
                                  <p:stCondLst>
                                    <p:cond delay="0"/>
                                  </p:stCondLst>
                                  <p:childTnLst>
                                    <p:set>
                                      <p:cBhvr rctx="PPT">
                                        <p:cTn id="50" dur="indefinite"/>
                                        <p:tgtEl>
                                          <p:spTgt spid="4">
                                            <p:graphicEl>
                                              <a:dgm id="{11A8A44F-295E-4CCE-93C8-47B01A4BA973}"/>
                                            </p:graphicEl>
                                          </p:spTgt>
                                        </p:tgtEl>
                                        <p:attrNameLst>
                                          <p:attrName>style.opacity</p:attrName>
                                        </p:attrNameLst>
                                      </p:cBhvr>
                                      <p:to>
                                        <p:strVal val="0.5"/>
                                      </p:to>
                                    </p:set>
                                    <p:animEffect filter="image" prLst="opacity: 0.5">
                                      <p:cBhvr rctx="IE">
                                        <p:cTn id="51" dur="indefinite"/>
                                        <p:tgtEl>
                                          <p:spTgt spid="4">
                                            <p:graphicEl>
                                              <a:dgm id="{11A8A44F-295E-4CCE-93C8-47B01A4BA973}"/>
                                            </p:graphicEl>
                                          </p:spTgt>
                                        </p:tgtEl>
                                      </p:cBhvr>
                                    </p:animEffect>
                                  </p:childTnLst>
                                </p:cTn>
                              </p:par>
                              <p:par>
                                <p:cTn id="52" presetID="9" presetClass="emph" presetSubtype="0" grpId="1" nodeType="withEffect">
                                  <p:stCondLst>
                                    <p:cond delay="0"/>
                                  </p:stCondLst>
                                  <p:childTnLst>
                                    <p:set>
                                      <p:cBhvr rctx="PPT">
                                        <p:cTn id="53" dur="indefinite"/>
                                        <p:tgtEl>
                                          <p:spTgt spid="4">
                                            <p:graphicEl>
                                              <a:dgm id="{96603A25-FAA9-6443-9F14-83FE080D8333}"/>
                                            </p:graphicEl>
                                          </p:spTgt>
                                        </p:tgtEl>
                                        <p:attrNameLst>
                                          <p:attrName>style.opacity</p:attrName>
                                        </p:attrNameLst>
                                      </p:cBhvr>
                                      <p:to>
                                        <p:strVal val="0.5"/>
                                      </p:to>
                                    </p:set>
                                    <p:animEffect filter="image" prLst="opacity: 0.5">
                                      <p:cBhvr rctx="IE">
                                        <p:cTn id="54" dur="indefinite"/>
                                        <p:tgtEl>
                                          <p:spTgt spid="4">
                                            <p:graphicEl>
                                              <a:dgm id="{96603A25-FAA9-6443-9F14-83FE080D833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mph" presetSubtype="0" grpId="1" nodeType="clickEffect">
                                  <p:stCondLst>
                                    <p:cond delay="0"/>
                                  </p:stCondLst>
                                  <p:childTnLst>
                                    <p:set>
                                      <p:cBhvr rctx="PPT">
                                        <p:cTn id="58" dur="indefinite"/>
                                        <p:tgtEl>
                                          <p:spTgt spid="4">
                                            <p:graphicEl>
                                              <a:dgm id="{6FDEAA3B-0748-7649-AB96-85575EAE6A32}"/>
                                            </p:graphicEl>
                                          </p:spTgt>
                                        </p:tgtEl>
                                        <p:attrNameLst>
                                          <p:attrName>style.opacity</p:attrName>
                                        </p:attrNameLst>
                                      </p:cBhvr>
                                      <p:to>
                                        <p:strVal val="0.5"/>
                                      </p:to>
                                    </p:set>
                                    <p:animEffect filter="image" prLst="opacity: 0.5">
                                      <p:cBhvr rctx="IE">
                                        <p:cTn id="59" dur="indefinite"/>
                                        <p:tgtEl>
                                          <p:spTgt spid="4">
                                            <p:graphicEl>
                                              <a:dgm id="{6FDEAA3B-0748-7649-AB96-85575EAE6A32}"/>
                                            </p:graphicEl>
                                          </p:spTgt>
                                        </p:tgtEl>
                                      </p:cBhvr>
                                    </p:animEffect>
                                  </p:childTnLst>
                                </p:cTn>
                              </p:par>
                              <p:par>
                                <p:cTn id="60" presetID="9" presetClass="emph" presetSubtype="0" grpId="1" nodeType="withEffect">
                                  <p:stCondLst>
                                    <p:cond delay="0"/>
                                  </p:stCondLst>
                                  <p:childTnLst>
                                    <p:set>
                                      <p:cBhvr rctx="PPT">
                                        <p:cTn id="61" dur="indefinite"/>
                                        <p:tgtEl>
                                          <p:spTgt spid="4">
                                            <p:graphicEl>
                                              <a:dgm id="{BD2A0860-83DC-46E8-897B-278C568FA30F}"/>
                                            </p:graphicEl>
                                          </p:spTgt>
                                        </p:tgtEl>
                                        <p:attrNameLst>
                                          <p:attrName>style.opacity</p:attrName>
                                        </p:attrNameLst>
                                      </p:cBhvr>
                                      <p:to>
                                        <p:strVal val="0.5"/>
                                      </p:to>
                                    </p:set>
                                    <p:animEffect filter="image" prLst="opacity: 0.5">
                                      <p:cBhvr rctx="IE">
                                        <p:cTn id="62" dur="indefinite"/>
                                        <p:tgtEl>
                                          <p:spTgt spid="4">
                                            <p:graphicEl>
                                              <a:dgm id="{BD2A0860-83DC-46E8-897B-278C568FA30F}"/>
                                            </p:graphicEl>
                                          </p:spTgt>
                                        </p:tgtEl>
                                      </p:cBhvr>
                                    </p:animEffect>
                                  </p:childTnLst>
                                </p:cTn>
                              </p:par>
                              <p:par>
                                <p:cTn id="63" presetID="9" presetClass="emph" presetSubtype="0" grpId="1" nodeType="withEffect">
                                  <p:stCondLst>
                                    <p:cond delay="0"/>
                                  </p:stCondLst>
                                  <p:childTnLst>
                                    <p:set>
                                      <p:cBhvr rctx="PPT">
                                        <p:cTn id="64" dur="indefinite"/>
                                        <p:tgtEl>
                                          <p:spTgt spid="4">
                                            <p:graphicEl>
                                              <a:dgm id="{8269EA21-B256-4E6A-8984-36D161A1E5B1}"/>
                                            </p:graphicEl>
                                          </p:spTgt>
                                        </p:tgtEl>
                                        <p:attrNameLst>
                                          <p:attrName>style.opacity</p:attrName>
                                        </p:attrNameLst>
                                      </p:cBhvr>
                                      <p:to>
                                        <p:strVal val="0.5"/>
                                      </p:to>
                                    </p:set>
                                    <p:animEffect filter="image" prLst="opacity: 0.5">
                                      <p:cBhvr rctx="IE">
                                        <p:cTn id="65" dur="indefinite"/>
                                        <p:tgtEl>
                                          <p:spTgt spid="4">
                                            <p:graphicEl>
                                              <a:dgm id="{8269EA21-B256-4E6A-8984-36D161A1E5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49526">
            <a:off x="705449" y="2793472"/>
            <a:ext cx="8153961" cy="2299716"/>
          </a:xfrm>
          <a:solidFill>
            <a:schemeClr val="bg2">
              <a:lumMod val="60000"/>
              <a:lumOff val="40000"/>
            </a:schemeClr>
          </a:solidFill>
        </p:spPr>
        <p:txBody>
          <a:bodyPr/>
          <a:lstStyle/>
          <a:p>
            <a:pPr lvl="0"/>
            <a:r>
              <a:rPr lang="en-US" dirty="0">
                <a:solidFill>
                  <a:schemeClr val="accent1">
                    <a:lumMod val="75000"/>
                  </a:schemeClr>
                </a:solidFill>
              </a:rPr>
              <a:t>Tooth Brushing Frequency</a:t>
            </a:r>
            <a:br>
              <a:rPr lang="en-US" dirty="0">
                <a:solidFill>
                  <a:schemeClr val="accent1">
                    <a:lumMod val="75000"/>
                  </a:schemeClr>
                </a:solidFill>
              </a:rPr>
            </a:br>
            <a:endParaRPr lang="en-US" dirty="0">
              <a:solidFill>
                <a:schemeClr val="accent1">
                  <a:lumMod val="75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942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Research Findings</a:t>
            </a:r>
            <a:endParaRPr lang="en-US" i="1" u="sng" dirty="0"/>
          </a:p>
        </p:txBody>
      </p:sp>
      <p:pic>
        <p:nvPicPr>
          <p:cNvPr id="5" name="Content Placeholder 4" descr="images-5.jpeg"/>
          <p:cNvPicPr>
            <a:picLocks noGrp="1" noChangeAspect="1"/>
          </p:cNvPicPr>
          <p:nvPr>
            <p:ph sz="quarter" idx="13"/>
          </p:nvPr>
        </p:nvPicPr>
        <p:blipFill>
          <a:blip r:embed="rId2">
            <a:extLst>
              <a:ext uri="{28A0092B-C50C-407E-A947-70E740481C1C}">
                <a14:useLocalDpi xmlns:a14="http://schemas.microsoft.com/office/drawing/2010/main" val="0"/>
              </a:ext>
            </a:extLst>
          </a:blip>
          <a:srcRect t="17435" b="17435"/>
          <a:stretch>
            <a:fillRect/>
          </a:stretch>
        </p:blipFill>
        <p:spPr>
          <a:xfrm>
            <a:off x="533400" y="1905000"/>
            <a:ext cx="2092702"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Down Arrow 3"/>
          <p:cNvSpPr/>
          <p:nvPr/>
        </p:nvSpPr>
        <p:spPr>
          <a:xfrm>
            <a:off x="1981200" y="3657600"/>
            <a:ext cx="918464" cy="1143000"/>
          </a:xfrm>
          <a:prstGeom prst="down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6" name="TextBox 5"/>
          <p:cNvSpPr txBox="1"/>
          <p:nvPr/>
        </p:nvSpPr>
        <p:spPr>
          <a:xfrm>
            <a:off x="2743200" y="1752600"/>
            <a:ext cx="2209800" cy="769441"/>
          </a:xfrm>
          <a:prstGeom prst="rect">
            <a:avLst/>
          </a:prstGeom>
          <a:noFill/>
        </p:spPr>
        <p:txBody>
          <a:bodyPr wrap="square" rtlCol="0">
            <a:spAutoFit/>
          </a:bodyPr>
          <a:lstStyle/>
          <a:p>
            <a:r>
              <a:rPr lang="en-US" sz="2200" dirty="0" smtClean="0">
                <a:solidFill>
                  <a:srgbClr val="FFFFFF"/>
                </a:solidFill>
              </a:rPr>
              <a:t>Protein</a:t>
            </a:r>
          </a:p>
          <a:p>
            <a:r>
              <a:rPr lang="en-US" sz="2200" dirty="0" smtClean="0">
                <a:solidFill>
                  <a:srgbClr val="FFFFFF"/>
                </a:solidFill>
              </a:rPr>
              <a:t>Deprivation</a:t>
            </a:r>
            <a:endParaRPr lang="en-US" sz="2200" dirty="0">
              <a:solidFill>
                <a:srgbClr val="FFFFFF"/>
              </a:solidFill>
            </a:endParaRPr>
          </a:p>
        </p:txBody>
      </p:sp>
      <p:pic>
        <p:nvPicPr>
          <p:cNvPr id="7" name="Picture 6" descr="periodontal-disease-light-gray-background-310223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5029200"/>
            <a:ext cx="1524000"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0" y="5334000"/>
            <a:ext cx="2109566" cy="769441"/>
          </a:xfrm>
          <a:prstGeom prst="rect">
            <a:avLst/>
          </a:prstGeom>
          <a:noFill/>
        </p:spPr>
        <p:txBody>
          <a:bodyPr wrap="square" rtlCol="0">
            <a:spAutoFit/>
          </a:bodyPr>
          <a:lstStyle/>
          <a:p>
            <a:r>
              <a:rPr lang="en-US" sz="2200" dirty="0" smtClean="0">
                <a:solidFill>
                  <a:srgbClr val="FFFFFF"/>
                </a:solidFill>
              </a:rPr>
              <a:t>Changes in Periodontium</a:t>
            </a:r>
            <a:endParaRPr lang="en-US" sz="2200" dirty="0">
              <a:solidFill>
                <a:srgbClr val="FFFFFF"/>
              </a:solidFill>
            </a:endParaRPr>
          </a:p>
        </p:txBody>
      </p:sp>
      <p:sp>
        <p:nvSpPr>
          <p:cNvPr id="9" name="TextBox 8"/>
          <p:cNvSpPr txBox="1"/>
          <p:nvPr/>
        </p:nvSpPr>
        <p:spPr>
          <a:xfrm>
            <a:off x="1981200" y="6400800"/>
            <a:ext cx="2133600" cy="215444"/>
          </a:xfrm>
          <a:prstGeom prst="rect">
            <a:avLst/>
          </a:prstGeom>
          <a:noFill/>
        </p:spPr>
        <p:txBody>
          <a:bodyPr wrap="square" rtlCol="0">
            <a:spAutoFit/>
          </a:bodyPr>
          <a:lstStyle/>
          <a:p>
            <a:r>
              <a:rPr lang="en-US" sz="400" dirty="0">
                <a:solidFill>
                  <a:schemeClr val="tx2">
                    <a:lumMod val="75000"/>
                  </a:schemeClr>
                </a:solidFill>
              </a:rPr>
              <a:t>http://</a:t>
            </a:r>
            <a:r>
              <a:rPr lang="en-US" sz="400" dirty="0" err="1">
                <a:solidFill>
                  <a:schemeClr val="tx2">
                    <a:lumMod val="75000"/>
                  </a:schemeClr>
                </a:solidFill>
              </a:rPr>
              <a:t>www.dreamstime.com</a:t>
            </a:r>
            <a:r>
              <a:rPr lang="en-US" sz="400" dirty="0">
                <a:solidFill>
                  <a:schemeClr val="tx2">
                    <a:lumMod val="75000"/>
                  </a:schemeClr>
                </a:solidFill>
              </a:rPr>
              <a:t>/royalty-free-stock-images-periodontal-disease-light-gray-background-image31022359</a:t>
            </a:r>
          </a:p>
        </p:txBody>
      </p:sp>
      <p:sp>
        <p:nvSpPr>
          <p:cNvPr id="10" name="TextBox 9"/>
          <p:cNvSpPr txBox="1"/>
          <p:nvPr/>
        </p:nvSpPr>
        <p:spPr>
          <a:xfrm>
            <a:off x="457200" y="3124200"/>
            <a:ext cx="1600200" cy="215444"/>
          </a:xfrm>
          <a:prstGeom prst="rect">
            <a:avLst/>
          </a:prstGeom>
          <a:noFill/>
        </p:spPr>
        <p:txBody>
          <a:bodyPr wrap="square" rtlCol="0">
            <a:spAutoFit/>
          </a:bodyPr>
          <a:lstStyle/>
          <a:p>
            <a:r>
              <a:rPr lang="en-US" sz="400" dirty="0">
                <a:solidFill>
                  <a:srgbClr val="11628F"/>
                </a:solidFill>
              </a:rPr>
              <a:t>http://</a:t>
            </a:r>
            <a:r>
              <a:rPr lang="en-US" sz="400" dirty="0" err="1">
                <a:solidFill>
                  <a:srgbClr val="11628F"/>
                </a:solidFill>
              </a:rPr>
              <a:t>www.esrf.eu</a:t>
            </a:r>
            <a:r>
              <a:rPr lang="en-US" sz="400" dirty="0">
                <a:solidFill>
                  <a:srgbClr val="11628F"/>
                </a:solidFill>
              </a:rPr>
              <a:t>/news/general-old/general-2010/sleeping-sickness-drugs/sleeping-sickness-drugs</a:t>
            </a:r>
          </a:p>
        </p:txBody>
      </p:sp>
      <p:pic>
        <p:nvPicPr>
          <p:cNvPr id="11" name="Picture 10" descr="tooth-periodontal-disease-dental-cartoon-vector-60351547.jpg"/>
          <p:cNvPicPr>
            <a:picLocks noChangeAspect="1"/>
          </p:cNvPicPr>
          <p:nvPr/>
        </p:nvPicPr>
        <p:blipFill rotWithShape="1">
          <a:blip r:embed="rId4" cstate="print">
            <a:extLst>
              <a:ext uri="{28A0092B-C50C-407E-A947-70E740481C1C}">
                <a14:useLocalDpi xmlns:a14="http://schemas.microsoft.com/office/drawing/2010/main" val="0"/>
              </a:ext>
            </a:extLst>
          </a:blip>
          <a:srcRect l="2153" b="21116"/>
          <a:stretch/>
        </p:blipFill>
        <p:spPr>
          <a:xfrm>
            <a:off x="5334000" y="1981200"/>
            <a:ext cx="3435522" cy="2034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5562600" y="3657600"/>
            <a:ext cx="2895600" cy="769441"/>
          </a:xfrm>
          <a:prstGeom prst="rect">
            <a:avLst/>
          </a:prstGeom>
          <a:noFill/>
        </p:spPr>
        <p:txBody>
          <a:bodyPr wrap="square" rtlCol="0">
            <a:spAutoFit/>
          </a:bodyPr>
          <a:lstStyle/>
          <a:p>
            <a:pPr algn="ctr"/>
            <a:r>
              <a:rPr lang="en-US" sz="2200" dirty="0" smtClean="0">
                <a:solidFill>
                  <a:schemeClr val="bg1"/>
                </a:solidFill>
                <a:effectLst>
                  <a:glow rad="63500">
                    <a:schemeClr val="accent2">
                      <a:satMod val="175000"/>
                      <a:alpha val="40000"/>
                    </a:schemeClr>
                  </a:glow>
                </a:effectLst>
              </a:rPr>
              <a:t>Degeneration of Connective Tissue</a:t>
            </a:r>
            <a:endParaRPr lang="en-US" sz="2200" dirty="0">
              <a:solidFill>
                <a:schemeClr val="bg1"/>
              </a:solidFill>
              <a:effectLst>
                <a:glow rad="63500">
                  <a:schemeClr val="accent2">
                    <a:satMod val="175000"/>
                    <a:alpha val="40000"/>
                  </a:schemeClr>
                </a:glow>
              </a:effectLst>
            </a:endParaRPr>
          </a:p>
        </p:txBody>
      </p:sp>
      <p:sp>
        <p:nvSpPr>
          <p:cNvPr id="13" name="TextBox 12"/>
          <p:cNvSpPr txBox="1"/>
          <p:nvPr/>
        </p:nvSpPr>
        <p:spPr>
          <a:xfrm>
            <a:off x="8382000" y="4114800"/>
            <a:ext cx="609600" cy="584775"/>
          </a:xfrm>
          <a:prstGeom prst="rect">
            <a:avLst/>
          </a:prstGeom>
          <a:noFill/>
        </p:spPr>
        <p:txBody>
          <a:bodyPr wrap="square" rtlCol="0">
            <a:spAutoFit/>
          </a:bodyPr>
          <a:lstStyle/>
          <a:p>
            <a:r>
              <a:rPr lang="en-US" sz="400" dirty="0">
                <a:solidFill>
                  <a:schemeClr val="tx2">
                    <a:lumMod val="75000"/>
                  </a:schemeClr>
                </a:solidFill>
              </a:rPr>
              <a:t>http://</a:t>
            </a:r>
            <a:r>
              <a:rPr lang="en-US" sz="400" dirty="0" err="1">
                <a:solidFill>
                  <a:schemeClr val="tx2">
                    <a:lumMod val="75000"/>
                  </a:schemeClr>
                </a:solidFill>
              </a:rPr>
              <a:t>www.dreamstime.com</a:t>
            </a:r>
            <a:r>
              <a:rPr lang="en-US" sz="400" dirty="0">
                <a:solidFill>
                  <a:schemeClr val="tx2">
                    <a:lumMod val="75000"/>
                  </a:schemeClr>
                </a:solidFill>
              </a:rPr>
              <a:t>/stock-illustration-tooth-periodontal-disease-dental-cartoon-vector-image60351547</a:t>
            </a:r>
          </a:p>
        </p:txBody>
      </p:sp>
      <p:sp>
        <p:nvSpPr>
          <p:cNvPr id="14" name="Down Arrow 13"/>
          <p:cNvSpPr/>
          <p:nvPr/>
        </p:nvSpPr>
        <p:spPr>
          <a:xfrm rot="16857305">
            <a:off x="3757372" y="2523466"/>
            <a:ext cx="918464" cy="1143000"/>
          </a:xfrm>
          <a:prstGeom prst="down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5" name="Down Arrow 14"/>
          <p:cNvSpPr/>
          <p:nvPr/>
        </p:nvSpPr>
        <p:spPr>
          <a:xfrm rot="18819116">
            <a:off x="3395473" y="3508068"/>
            <a:ext cx="918464" cy="1143000"/>
          </a:xfrm>
          <a:prstGeom prst="down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pic>
        <p:nvPicPr>
          <p:cNvPr id="16" name="Picture 15" descr="bigstock-osteoporosis-25757441.jpg"/>
          <p:cNvPicPr>
            <a:picLocks noChangeAspect="1"/>
          </p:cNvPicPr>
          <p:nvPr/>
        </p:nvPicPr>
        <p:blipFill rotWithShape="1">
          <a:blip r:embed="rId5" cstate="print">
            <a:extLst>
              <a:ext uri="{28A0092B-C50C-407E-A947-70E740481C1C}">
                <a14:useLocalDpi xmlns:a14="http://schemas.microsoft.com/office/drawing/2010/main" val="0"/>
              </a:ext>
            </a:extLst>
          </a:blip>
          <a:srcRect l="58889" t="10088"/>
          <a:stretch/>
        </p:blipFill>
        <p:spPr>
          <a:xfrm>
            <a:off x="4495800" y="4648200"/>
            <a:ext cx="1775628" cy="16193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7" name="TextBox 16"/>
          <p:cNvSpPr txBox="1"/>
          <p:nvPr/>
        </p:nvSpPr>
        <p:spPr>
          <a:xfrm>
            <a:off x="6172200" y="5029200"/>
            <a:ext cx="2590800" cy="769441"/>
          </a:xfrm>
          <a:prstGeom prst="rect">
            <a:avLst/>
          </a:prstGeom>
          <a:noFill/>
        </p:spPr>
        <p:txBody>
          <a:bodyPr wrap="square" rtlCol="0">
            <a:spAutoFit/>
          </a:bodyPr>
          <a:lstStyle/>
          <a:p>
            <a:r>
              <a:rPr lang="en-US" sz="2200" dirty="0" smtClean="0">
                <a:solidFill>
                  <a:schemeClr val="bg1"/>
                </a:solidFill>
                <a:effectLst>
                  <a:glow rad="63500">
                    <a:schemeClr val="accent2">
                      <a:satMod val="175000"/>
                      <a:alpha val="40000"/>
                    </a:schemeClr>
                  </a:glow>
                </a:effectLst>
              </a:rPr>
              <a:t>Osteoporosis of Alveolar Bone</a:t>
            </a:r>
            <a:endParaRPr lang="en-US" sz="2200" dirty="0">
              <a:solidFill>
                <a:schemeClr val="bg1"/>
              </a:solidFill>
              <a:effectLst>
                <a:glow rad="63500">
                  <a:schemeClr val="accent2">
                    <a:satMod val="175000"/>
                    <a:alpha val="40000"/>
                  </a:schemeClr>
                </a:glow>
              </a:effectLst>
            </a:endParaRPr>
          </a:p>
        </p:txBody>
      </p:sp>
      <p:sp>
        <p:nvSpPr>
          <p:cNvPr id="18" name="TextBox 17"/>
          <p:cNvSpPr txBox="1"/>
          <p:nvPr/>
        </p:nvSpPr>
        <p:spPr>
          <a:xfrm>
            <a:off x="4648200" y="6172200"/>
            <a:ext cx="1981200" cy="215444"/>
          </a:xfrm>
          <a:prstGeom prst="rect">
            <a:avLst/>
          </a:prstGeom>
          <a:noFill/>
        </p:spPr>
        <p:txBody>
          <a:bodyPr wrap="square" rtlCol="0">
            <a:spAutoFit/>
          </a:bodyPr>
          <a:lstStyle/>
          <a:p>
            <a:r>
              <a:rPr lang="en-US" sz="400" dirty="0">
                <a:solidFill>
                  <a:schemeClr val="bg2">
                    <a:lumMod val="75000"/>
                  </a:schemeClr>
                </a:solidFill>
              </a:rPr>
              <a:t>http://</a:t>
            </a:r>
            <a:r>
              <a:rPr lang="en-US" sz="400" dirty="0" err="1">
                <a:solidFill>
                  <a:schemeClr val="bg2">
                    <a:lumMod val="75000"/>
                  </a:schemeClr>
                </a:solidFill>
              </a:rPr>
              <a:t>www.draxelrad.com</a:t>
            </a:r>
            <a:r>
              <a:rPr lang="en-US" sz="400" dirty="0">
                <a:solidFill>
                  <a:schemeClr val="bg2">
                    <a:lumMod val="75000"/>
                  </a:schemeClr>
                </a:solidFill>
              </a:rPr>
              <a:t>/osteoporosis-drugs-and-dental-treatment-part-2/</a:t>
            </a:r>
          </a:p>
        </p:txBody>
      </p:sp>
    </p:spTree>
    <p:extLst>
      <p:ext uri="{BB962C8B-B14F-4D97-AF65-F5344CB8AC3E}">
        <p14:creationId xmlns:p14="http://schemas.microsoft.com/office/powerpoint/2010/main" val="580690041"/>
      </p:ext>
    </p:extLst>
  </p:cSld>
  <p:clrMapOvr>
    <a:masterClrMapping/>
  </p:clrMapOvr>
</p:sld>
</file>

<file path=ppt/theme/theme1.xml><?xml version="1.0" encoding="utf-8"?>
<a:theme xmlns:a="http://schemas.openxmlformats.org/drawingml/2006/main" name="Hot Business by Rieva Leson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Hot Business">
      <a:majorFont>
        <a:latin typeface="Arial Rounded MT Bold"/>
        <a:ea typeface=""/>
        <a:cs typeface=""/>
      </a:majorFont>
      <a:minorFont>
        <a:latin typeface="Arial Rounded MT Bold"/>
        <a:ea typeface=""/>
        <a:cs typeface=""/>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686</TotalTime>
  <Words>802</Words>
  <Application>Microsoft Macintosh PowerPoint</Application>
  <PresentationFormat>On-screen Show (4:3)</PresentationFormat>
  <Paragraphs>107</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Hot Business by Rieva Lesonsky</vt:lpstr>
      <vt:lpstr>The Role of Fat</vt:lpstr>
      <vt:lpstr>Overweight subjects   Prevalence of Moderate &amp; Severe Periodontitis</vt:lpstr>
      <vt:lpstr>PowerPoint Presentation</vt:lpstr>
      <vt:lpstr>PowerPoint Presentation</vt:lpstr>
      <vt:lpstr>Obesity is related to </vt:lpstr>
      <vt:lpstr>Factors</vt:lpstr>
      <vt:lpstr>Predisposition</vt:lpstr>
      <vt:lpstr>Tooth Brushing Frequency </vt:lpstr>
      <vt:lpstr>Research Findings</vt:lpstr>
      <vt:lpstr>Gingival Inflammation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Businesses to Start Now!</dc:title>
  <dc:subject/>
  <dc:creator/>
  <cp:keywords/>
  <dc:description/>
  <cp:lastModifiedBy>Khrystyna Kharko</cp:lastModifiedBy>
  <cp:revision>117</cp:revision>
  <dcterms:created xsi:type="dcterms:W3CDTF">2010-05-28T00:09:10Z</dcterms:created>
  <dcterms:modified xsi:type="dcterms:W3CDTF">2016-04-06T22:03:06Z</dcterms:modified>
  <cp:category/>
</cp:coreProperties>
</file>