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9" r:id="rId4"/>
    <p:sldId id="260" r:id="rId5"/>
    <p:sldId id="261" r:id="rId6"/>
    <p:sldId id="258" r:id="rId7"/>
    <p:sldId id="262" r:id="rId8"/>
    <p:sldId id="280" r:id="rId9"/>
    <p:sldId id="268" r:id="rId10"/>
    <p:sldId id="269" r:id="rId11"/>
    <p:sldId id="270" r:id="rId12"/>
    <p:sldId id="281" r:id="rId13"/>
    <p:sldId id="265" r:id="rId14"/>
    <p:sldId id="266" r:id="rId15"/>
    <p:sldId id="267" r:id="rId16"/>
    <p:sldId id="271" r:id="rId17"/>
    <p:sldId id="277" r:id="rId18"/>
    <p:sldId id="272" r:id="rId19"/>
    <p:sldId id="273" r:id="rId20"/>
    <p:sldId id="274" r:id="rId21"/>
    <p:sldId id="282" r:id="rId22"/>
    <p:sldId id="275" r:id="rId23"/>
    <p:sldId id="276" r:id="rId24"/>
    <p:sldId id="278"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0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78973E7-4B75-42F5-9F55-6116DF581599}" type="datetimeFigureOut">
              <a:rPr lang="en-US" smtClean="0"/>
              <a:pPr/>
              <a:t>2/6/2014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BC3A298-1C2D-4E1F-AB03-C0112EFFB9F6}"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973E7-4B75-42F5-9F55-6116DF581599}" type="datetimeFigureOut">
              <a:rPr lang="en-US" smtClean="0"/>
              <a:pPr/>
              <a:t>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C3A298-1C2D-4E1F-AB03-C0112EFFB9F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BC3A298-1C2D-4E1F-AB03-C0112EFFB9F6}"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973E7-4B75-42F5-9F55-6116DF581599}" type="datetimeFigureOut">
              <a:rPr lang="en-US" smtClean="0"/>
              <a:pPr/>
              <a:t>2/6/2014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6B937AE-9543-41E4-8407-06DB91B2FF13}" type="slidenum">
              <a:rPr lang="en-US"/>
              <a:pPr>
                <a:defRPr/>
              </a:pPr>
              <a:t>‹#›</a:t>
            </a:fld>
            <a:endParaRPr lang="en-US"/>
          </a:p>
        </p:txBody>
      </p:sp>
    </p:spTree>
    <p:extLst>
      <p:ext uri="{BB962C8B-B14F-4D97-AF65-F5344CB8AC3E}">
        <p14:creationId xmlns:p14="http://schemas.microsoft.com/office/powerpoint/2010/main" xmlns="" val="3833502716"/>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78973E7-4B75-42F5-9F55-6116DF581599}" type="datetimeFigureOut">
              <a:rPr lang="en-US" smtClean="0"/>
              <a:pPr/>
              <a:t>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BC3A298-1C2D-4E1F-AB03-C0112EFFB9F6}"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78973E7-4B75-42F5-9F55-6116DF581599}" type="datetimeFigureOut">
              <a:rPr lang="en-US" smtClean="0"/>
              <a:pPr/>
              <a:t>2/6/2014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BC3A298-1C2D-4E1F-AB03-C0112EFFB9F6}"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78973E7-4B75-42F5-9F55-6116DF581599}" type="datetimeFigureOut">
              <a:rPr lang="en-US" smtClean="0"/>
              <a:pPr/>
              <a:t>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C3A298-1C2D-4E1F-AB03-C0112EFFB9F6}"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78973E7-4B75-42F5-9F55-6116DF581599}" type="datetimeFigureOut">
              <a:rPr lang="en-US" smtClean="0"/>
              <a:pPr/>
              <a:t>2/6/2014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BC3A298-1C2D-4E1F-AB03-C0112EFFB9F6}"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8973E7-4B75-42F5-9F55-6116DF581599}" type="datetimeFigureOut">
              <a:rPr lang="en-US" smtClean="0"/>
              <a:pPr/>
              <a:t>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BC3A298-1C2D-4E1F-AB03-C0112EFFB9F6}"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78973E7-4B75-42F5-9F55-6116DF581599}" type="datetimeFigureOut">
              <a:rPr lang="en-US" smtClean="0"/>
              <a:pPr/>
              <a:t>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BC3A298-1C2D-4E1F-AB03-C0112EFFB9F6}"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BC3A298-1C2D-4E1F-AB03-C0112EFFB9F6}"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78973E7-4B75-42F5-9F55-6116DF581599}" type="datetimeFigureOut">
              <a:rPr lang="en-US" smtClean="0"/>
              <a:pPr/>
              <a:t>2/6/2014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BC3A298-1C2D-4E1F-AB03-C0112EFFB9F6}"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78973E7-4B75-42F5-9F55-6116DF581599}" type="datetimeFigureOut">
              <a:rPr lang="en-US" smtClean="0"/>
              <a:pPr/>
              <a:t>2/6/2014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78973E7-4B75-42F5-9F55-6116DF581599}" type="datetimeFigureOut">
              <a:rPr lang="en-US" smtClean="0"/>
              <a:pPr/>
              <a:t>2/6/2014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BC3A298-1C2D-4E1F-AB03-C0112EFFB9F6}"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Lst>
  <p:transition>
    <p:wipe dir="d"/>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data.org/tags/title-iii" TargetMode="External"/><Relationship Id="rId2" Type="http://schemas.openxmlformats.org/officeDocument/2006/relationships/hyperlink" Target="https://adata.org/faq/what-does-ada-require-new-construction" TargetMode="External"/><Relationship Id="rId1" Type="http://schemas.openxmlformats.org/officeDocument/2006/relationships/slideLayout" Target="../slideLayouts/slideLayout2.xml"/><Relationship Id="rId4" Type="http://schemas.openxmlformats.org/officeDocument/2006/relationships/hyperlink" Target="https://adata.org/tags/2010-ada-standard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609600" y="1295400"/>
            <a:ext cx="7772400" cy="2362200"/>
          </a:xfrm>
        </p:spPr>
        <p:txBody>
          <a:bodyPr>
            <a:normAutofit fontScale="90000"/>
          </a:bodyPr>
          <a:lstStyle/>
          <a:p>
            <a:pPr algn="ctr"/>
            <a:r>
              <a:rPr lang="en-US" b="1" dirty="0">
                <a:effectLst>
                  <a:outerShdw blurRad="60007" dist="200025" dir="15000000" sy="30000" kx="-1800000" algn="bl" rotWithShape="0">
                    <a:prstClr val="black">
                      <a:alpha val="32000"/>
                    </a:prstClr>
                  </a:outerShdw>
                </a:effectLst>
                <a:latin typeface="Verdana" charset="0"/>
              </a:rPr>
              <a:t>The </a:t>
            </a:r>
            <a:r>
              <a:rPr lang="en-US" b="1" dirty="0" smtClean="0">
                <a:effectLst>
                  <a:outerShdw blurRad="60007" dist="200025" dir="15000000" sy="30000" kx="-1800000" algn="bl" rotWithShape="0">
                    <a:prstClr val="black">
                      <a:alpha val="32000"/>
                    </a:prstClr>
                  </a:outerShdw>
                </a:effectLst>
                <a:latin typeface="Verdana" charset="0"/>
              </a:rPr>
              <a:t>Americans</a:t>
            </a:r>
            <a:br>
              <a:rPr lang="en-US" b="1" dirty="0" smtClean="0">
                <a:effectLst>
                  <a:outerShdw blurRad="60007" dist="200025" dir="15000000" sy="30000" kx="-1800000" algn="bl" rotWithShape="0">
                    <a:prstClr val="black">
                      <a:alpha val="32000"/>
                    </a:prstClr>
                  </a:outerShdw>
                </a:effectLst>
                <a:latin typeface="Verdana" charset="0"/>
              </a:rPr>
            </a:br>
            <a:r>
              <a:rPr lang="en-US" b="1" dirty="0" smtClean="0">
                <a:effectLst>
                  <a:outerShdw blurRad="60007" dist="200025" dir="15000000" sy="30000" kx="-1800000" algn="bl" rotWithShape="0">
                    <a:prstClr val="black">
                      <a:alpha val="32000"/>
                    </a:prstClr>
                  </a:outerShdw>
                </a:effectLst>
                <a:latin typeface="Verdana" charset="0"/>
              </a:rPr>
              <a:t> </a:t>
            </a:r>
            <a:r>
              <a:rPr lang="en-US" b="1" dirty="0">
                <a:effectLst>
                  <a:outerShdw blurRad="60007" dist="200025" dir="15000000" sy="30000" kx="-1800000" algn="bl" rotWithShape="0">
                    <a:prstClr val="black">
                      <a:alpha val="32000"/>
                    </a:prstClr>
                  </a:outerShdw>
                </a:effectLst>
                <a:latin typeface="Verdana" charset="0"/>
              </a:rPr>
              <a:t/>
            </a:r>
            <a:br>
              <a:rPr lang="en-US" b="1" dirty="0">
                <a:effectLst>
                  <a:outerShdw blurRad="60007" dist="200025" dir="15000000" sy="30000" kx="-1800000" algn="bl" rotWithShape="0">
                    <a:prstClr val="black">
                      <a:alpha val="32000"/>
                    </a:prstClr>
                  </a:outerShdw>
                </a:effectLst>
                <a:latin typeface="Verdana" charset="0"/>
              </a:rPr>
            </a:br>
            <a:r>
              <a:rPr lang="en-US" b="1" dirty="0">
                <a:effectLst>
                  <a:outerShdw blurRad="60007" dist="200025" dir="15000000" sy="30000" kx="-1800000" algn="bl" rotWithShape="0">
                    <a:prstClr val="black">
                      <a:alpha val="32000"/>
                    </a:prstClr>
                  </a:outerShdw>
                </a:effectLst>
                <a:latin typeface="Verdana" charset="0"/>
              </a:rPr>
              <a:t>with Disabilities Act </a:t>
            </a:r>
            <a:br>
              <a:rPr lang="en-US" b="1" dirty="0">
                <a:effectLst>
                  <a:outerShdw blurRad="60007" dist="200025" dir="15000000" sy="30000" kx="-1800000" algn="bl" rotWithShape="0">
                    <a:prstClr val="black">
                      <a:alpha val="32000"/>
                    </a:prstClr>
                  </a:outerShdw>
                </a:effectLst>
                <a:latin typeface="Verdana" charset="0"/>
              </a:rPr>
            </a:br>
            <a:endParaRPr lang="en-US" sz="2400" dirty="0">
              <a:effectLst>
                <a:outerShdw blurRad="60007" dist="200025" dir="15000000" sy="30000" kx="-1800000" algn="bl" rotWithShape="0">
                  <a:prstClr val="black">
                    <a:alpha val="32000"/>
                  </a:prstClr>
                </a:outerShdw>
              </a:effectLst>
              <a:latin typeface="Verdana" charset="0"/>
            </a:endParaRPr>
          </a:p>
        </p:txBody>
      </p:sp>
      <p:pic>
        <p:nvPicPr>
          <p:cNvPr id="60418" name="Picture 2" descr="http://www.perlosrestaurant.com/wordpress/wp-content/uploads/2013/07/ADA-Logo-150x150.jpg"/>
          <p:cNvPicPr>
            <a:picLocks noChangeAspect="1" noChangeArrowheads="1"/>
          </p:cNvPicPr>
          <p:nvPr/>
        </p:nvPicPr>
        <p:blipFill>
          <a:blip r:embed="rId2" cstate="print"/>
          <a:srcRect/>
          <a:stretch>
            <a:fillRect/>
          </a:stretch>
        </p:blipFill>
        <p:spPr bwMode="auto">
          <a:xfrm>
            <a:off x="7467600" y="304800"/>
            <a:ext cx="1428750" cy="14287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Rectangle 5"/>
          <p:cNvSpPr/>
          <p:nvPr/>
        </p:nvSpPr>
        <p:spPr>
          <a:xfrm>
            <a:off x="381000" y="304800"/>
            <a:ext cx="1659430" cy="923330"/>
          </a:xfrm>
          <a:prstGeom prst="rect">
            <a:avLst/>
          </a:prstGeom>
          <a:noFill/>
        </p:spPr>
        <p:txBody>
          <a:bodyPr wrap="none" lIns="91440" tIns="45720" rIns="91440" bIns="45720">
            <a:spAutoFit/>
          </a:bodyPr>
          <a:lstStyle/>
          <a:p>
            <a:pPr algn="ctr"/>
            <a:r>
              <a:rPr lang="en-US"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60007" dist="310007" dir="7680000" sy="30000" kx="1300200" algn="ctr" rotWithShape="0">
                    <a:prstClr val="black">
                      <a:alpha val="32000"/>
                    </a:prstClr>
                  </a:outerShdw>
                </a:effectLst>
              </a:rPr>
              <a:t>ADA</a:t>
            </a:r>
            <a:endParaRPr lang="en-US"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60007" dist="310007" dir="7680000" sy="30000" kx="1300200" algn="ctr" rotWithShape="0">
                  <a:prstClr val="black">
                    <a:alpha val="32000"/>
                  </a:prstClr>
                </a:outerShdw>
              </a:effectLst>
            </a:endParaRPr>
          </a:p>
        </p:txBody>
      </p:sp>
      <p:sp>
        <p:nvSpPr>
          <p:cNvPr id="7" name="Rectangle 6"/>
          <p:cNvSpPr/>
          <p:nvPr/>
        </p:nvSpPr>
        <p:spPr>
          <a:xfrm>
            <a:off x="228600" y="5334000"/>
            <a:ext cx="4572000" cy="1200329"/>
          </a:xfrm>
          <a:prstGeom prst="rect">
            <a:avLst/>
          </a:prstGeom>
        </p:spPr>
        <p:txBody>
          <a:bodyPr>
            <a:spAutoFit/>
          </a:bodyPr>
          <a:lstStyle/>
          <a:p>
            <a:r>
              <a:rPr lang="en-US" b="1" dirty="0">
                <a:effectLst>
                  <a:outerShdw blurRad="38100" dist="38100" dir="2700000" algn="tl">
                    <a:srgbClr val="C0C0C0"/>
                  </a:outerShdw>
                </a:effectLst>
                <a:latin typeface="Verdana" charset="0"/>
              </a:rPr>
              <a:t>GROUP #3</a:t>
            </a:r>
            <a:br>
              <a:rPr lang="en-US" b="1" dirty="0">
                <a:effectLst>
                  <a:outerShdw blurRad="38100" dist="38100" dir="2700000" algn="tl">
                    <a:srgbClr val="C0C0C0"/>
                  </a:outerShdw>
                </a:effectLst>
                <a:latin typeface="Verdana" charset="0"/>
              </a:rPr>
            </a:br>
            <a:r>
              <a:rPr lang="en-US" dirty="0" smtClean="0">
                <a:effectLst>
                  <a:outerShdw blurRad="38100" dist="38100" dir="2700000" algn="tl">
                    <a:srgbClr val="C0C0C0"/>
                  </a:outerShdw>
                </a:effectLst>
                <a:latin typeface="Verdana" charset="0"/>
              </a:rPr>
              <a:t>Dominic Martinez -Introduction</a:t>
            </a:r>
          </a:p>
          <a:p>
            <a:r>
              <a:rPr lang="en-US" dirty="0" err="1" smtClean="0">
                <a:effectLst>
                  <a:outerShdw blurRad="38100" dist="38100" dir="2700000" algn="tl">
                    <a:srgbClr val="C0C0C0"/>
                  </a:outerShdw>
                </a:effectLst>
                <a:latin typeface="Verdana" charset="0"/>
              </a:rPr>
              <a:t>Jia</a:t>
            </a:r>
            <a:r>
              <a:rPr lang="en-US" dirty="0" smtClean="0">
                <a:effectLst>
                  <a:outerShdw blurRad="38100" dist="38100" dir="2700000" algn="tl">
                    <a:srgbClr val="C0C0C0"/>
                  </a:outerShdw>
                </a:effectLst>
                <a:latin typeface="Verdana" charset="0"/>
              </a:rPr>
              <a:t> </a:t>
            </a:r>
            <a:r>
              <a:rPr lang="en-US" dirty="0" err="1" smtClean="0">
                <a:effectLst>
                  <a:outerShdw blurRad="38100" dist="38100" dir="2700000" algn="tl">
                    <a:srgbClr val="C0C0C0"/>
                  </a:outerShdw>
                </a:effectLst>
                <a:latin typeface="Verdana" charset="0"/>
              </a:rPr>
              <a:t>Rui</a:t>
            </a:r>
            <a:r>
              <a:rPr lang="en-US" dirty="0" smtClean="0">
                <a:effectLst>
                  <a:outerShdw blurRad="38100" dist="38100" dir="2700000" algn="tl">
                    <a:srgbClr val="C0C0C0"/>
                  </a:outerShdw>
                </a:effectLst>
                <a:latin typeface="Verdana" charset="0"/>
              </a:rPr>
              <a:t> Lin</a:t>
            </a:r>
            <a:r>
              <a:rPr lang="en-US" b="1" dirty="0" smtClean="0">
                <a:effectLst>
                  <a:outerShdw blurRad="38100" dist="38100" dir="2700000" algn="tl">
                    <a:srgbClr val="C0C0C0"/>
                  </a:outerShdw>
                </a:effectLst>
                <a:latin typeface="Verdana" charset="0"/>
              </a:rPr>
              <a:t> - </a:t>
            </a:r>
            <a:r>
              <a:rPr lang="en-US" dirty="0" smtClean="0">
                <a:latin typeface="Verdana" charset="0"/>
              </a:rPr>
              <a:t>Illustrations</a:t>
            </a:r>
            <a:r>
              <a:rPr lang="en-US" sz="2400" dirty="0" smtClean="0">
                <a:latin typeface="Verdana" charset="0"/>
              </a:rPr>
              <a:t/>
            </a:r>
            <a:br>
              <a:rPr lang="en-US" sz="2400" dirty="0" smtClean="0">
                <a:latin typeface="Verdana" charset="0"/>
              </a:rPr>
            </a:br>
            <a:endParaRPr lang="en-US" dirty="0"/>
          </a:p>
        </p:txBody>
      </p:sp>
      <p:sp>
        <p:nvSpPr>
          <p:cNvPr id="8" name="Rectangle 7"/>
          <p:cNvSpPr/>
          <p:nvPr/>
        </p:nvSpPr>
        <p:spPr>
          <a:xfrm>
            <a:off x="6477000" y="5715000"/>
            <a:ext cx="2514600" cy="646331"/>
          </a:xfrm>
          <a:prstGeom prst="rect">
            <a:avLst/>
          </a:prstGeom>
        </p:spPr>
        <p:txBody>
          <a:bodyPr wrap="square">
            <a:spAutoFit/>
          </a:bodyPr>
          <a:lstStyle/>
          <a:p>
            <a:r>
              <a:rPr lang="en-US" b="1" dirty="0" smtClean="0">
                <a:effectLst>
                  <a:outerShdw blurRad="38100" dist="38100" dir="2700000" algn="tl">
                    <a:srgbClr val="C0C0C0"/>
                  </a:outerShdw>
                </a:effectLst>
                <a:latin typeface="Verdana" charset="0"/>
              </a:rPr>
              <a:t>Building Tech 3</a:t>
            </a:r>
          </a:p>
          <a:p>
            <a:r>
              <a:rPr lang="en-US" b="1" dirty="0" smtClean="0">
                <a:effectLst>
                  <a:outerShdw blurRad="38100" dist="38100" dir="2700000" algn="tl">
                    <a:srgbClr val="C0C0C0"/>
                  </a:outerShdw>
                </a:effectLst>
                <a:latin typeface="Verdana" charset="0"/>
              </a:rPr>
              <a:t>Professor P. King</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additive="base">
                                        <p:cTn id="7" dur="2000" fill="hold"/>
                                        <p:tgtEl>
                                          <p:spTgt spid="60418"/>
                                        </p:tgtEl>
                                        <p:attrNameLst>
                                          <p:attrName>ppt_x</p:attrName>
                                        </p:attrNameLst>
                                      </p:cBhvr>
                                      <p:tavLst>
                                        <p:tav tm="0">
                                          <p:val>
                                            <p:strVal val="0-#ppt_w/2"/>
                                          </p:val>
                                        </p:tav>
                                        <p:tav tm="100000">
                                          <p:val>
                                            <p:strVal val="#ppt_x"/>
                                          </p:val>
                                        </p:tav>
                                      </p:tavLst>
                                    </p:anim>
                                    <p:anim calcmode="lin" valueType="num">
                                      <p:cBhvr additive="base">
                                        <p:cTn id="8" dur="2000" fill="hold"/>
                                        <p:tgtEl>
                                          <p:spTgt spid="6041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6" presetClass="emph" presetSubtype="0" fill="hold" grpId="0" nodeType="afterEffect">
                                  <p:stCondLst>
                                    <p:cond delay="0"/>
                                  </p:stCondLst>
                                  <p:childTnLst>
                                    <p:animScale>
                                      <p:cBhvr>
                                        <p:cTn id="11"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4" descr="Two marked parking spaces are shown in plan view.  The car space is 96 inches (2440 mm) wide minimum and the van space is 132 inches (3350 mm) wide minimum, with an access aisle between them."/>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2438400" y="1600962"/>
            <a:ext cx="4457700" cy="2991951"/>
          </a:xfrm>
          <a:noFill/>
        </p:spPr>
      </p:pic>
      <p:sp>
        <p:nvSpPr>
          <p:cNvPr id="59395" name="Rectangle 7"/>
          <p:cNvSpPr>
            <a:spLocks noGrp="1" noChangeArrowheads="1"/>
          </p:cNvSpPr>
          <p:nvPr>
            <p:ph type="title"/>
          </p:nvPr>
        </p:nvSpPr>
        <p:spPr>
          <a:xfrm>
            <a:off x="457200" y="274638"/>
            <a:ext cx="8229600" cy="715962"/>
          </a:xfrm>
        </p:spPr>
        <p:txBody>
          <a:bodyPr/>
          <a:lstStyle/>
          <a:p>
            <a:pPr eaLnBrk="1" hangingPunct="1"/>
            <a:r>
              <a:rPr lang="en-US" sz="2800" dirty="0" smtClean="0"/>
              <a:t>Accessible Vehicle Space</a:t>
            </a:r>
          </a:p>
        </p:txBody>
      </p:sp>
      <p:pic>
        <p:nvPicPr>
          <p:cNvPr id="4" name="Picture 2" descr="http://onefatfrog23.files.wordpress.com/2012/10/ada-restaurant-requirements.png"/>
          <p:cNvPicPr>
            <a:picLocks noChangeAspect="1" noChangeArrowheads="1"/>
          </p:cNvPicPr>
          <p:nvPr/>
        </p:nvPicPr>
        <p:blipFill>
          <a:blip r:embed="rId3" cstate="print"/>
          <a:srcRect/>
          <a:stretch>
            <a:fillRect/>
          </a:stretch>
        </p:blipFill>
        <p:spPr bwMode="auto">
          <a:xfrm>
            <a:off x="2438400" y="4592913"/>
            <a:ext cx="4457700" cy="1698210"/>
          </a:xfrm>
          <a:prstGeom prst="rect">
            <a:avLst/>
          </a:prstGeom>
          <a:noFill/>
        </p:spPr>
      </p:pic>
    </p:spTree>
    <p:extLst>
      <p:ext uri="{BB962C8B-B14F-4D97-AF65-F5344CB8AC3E}">
        <p14:creationId xmlns:p14="http://schemas.microsoft.com/office/powerpoint/2010/main" xmlns="" val="2187881618"/>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4" descr="A van and a car parking space are shown in plan view sharing an access aisle.  The access aisle is shown to be 60 inches (1525 mm) wide minimum and as long as the parking space.  The entire length of the aisle area is to be marked."/>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828800" y="1676400"/>
            <a:ext cx="5486400" cy="4411494"/>
          </a:xfrm>
          <a:noFill/>
        </p:spPr>
      </p:pic>
      <p:sp>
        <p:nvSpPr>
          <p:cNvPr id="60419" name="Rectangle 7"/>
          <p:cNvSpPr>
            <a:spLocks noGrp="1" noChangeArrowheads="1"/>
          </p:cNvSpPr>
          <p:nvPr>
            <p:ph type="title"/>
          </p:nvPr>
        </p:nvSpPr>
        <p:spPr>
          <a:xfrm>
            <a:off x="457200" y="274638"/>
            <a:ext cx="8229600" cy="792162"/>
          </a:xfrm>
        </p:spPr>
        <p:txBody>
          <a:bodyPr/>
          <a:lstStyle/>
          <a:p>
            <a:pPr eaLnBrk="1" hangingPunct="1"/>
            <a:r>
              <a:rPr lang="en-US" sz="2800" smtClean="0"/>
              <a:t>Access Path Width</a:t>
            </a:r>
          </a:p>
        </p:txBody>
      </p:sp>
    </p:spTree>
    <p:extLst>
      <p:ext uri="{BB962C8B-B14F-4D97-AF65-F5344CB8AC3E}">
        <p14:creationId xmlns:p14="http://schemas.microsoft.com/office/powerpoint/2010/main" xmlns="" val="4229314061"/>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2 : Inside Regulations</a:t>
            </a:r>
            <a:endParaRPr lang="en-US" dirty="0"/>
          </a:p>
        </p:txBody>
      </p:sp>
      <p:sp>
        <p:nvSpPr>
          <p:cNvPr id="3" name="Content Placeholder 2"/>
          <p:cNvSpPr>
            <a:spLocks noGrp="1"/>
          </p:cNvSpPr>
          <p:nvPr>
            <p:ph sz="quarter" idx="1"/>
          </p:nvPr>
        </p:nvSpPr>
        <p:spPr/>
        <p:txBody>
          <a:bodyPr/>
          <a:lstStyle/>
          <a:p>
            <a:pPr algn="ctr">
              <a:buNone/>
            </a:pPr>
            <a:r>
              <a:rPr lang="en-US" dirty="0" smtClean="0"/>
              <a:t> </a:t>
            </a:r>
            <a:r>
              <a:rPr lang="en-US" dirty="0" smtClean="0"/>
              <a:t>  </a:t>
            </a:r>
          </a:p>
          <a:p>
            <a:pPr algn="ctr">
              <a:buNone/>
            </a:pPr>
            <a:endParaRPr lang="en-US" dirty="0" smtClean="0"/>
          </a:p>
          <a:p>
            <a:pPr algn="ctr">
              <a:buNone/>
            </a:pPr>
            <a:r>
              <a:rPr lang="en-US" sz="3600" dirty="0" smtClean="0"/>
              <a:t>The section consists of regulations that would usually appear inside the structure  </a:t>
            </a:r>
            <a:endParaRPr lang="en-US" sz="3600"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title"/>
          </p:nvPr>
        </p:nvSpPr>
        <p:spPr>
          <a:xfrm>
            <a:off x="457200" y="274638"/>
            <a:ext cx="8229600" cy="639762"/>
          </a:xfrm>
        </p:spPr>
        <p:txBody>
          <a:bodyPr/>
          <a:lstStyle/>
          <a:p>
            <a:pPr eaLnBrk="1" hangingPunct="1"/>
            <a:r>
              <a:rPr lang="en-US" sz="2800" smtClean="0"/>
              <a:t>Change in 180-degree Turn</a:t>
            </a:r>
          </a:p>
        </p:txBody>
      </p:sp>
      <p:pic>
        <p:nvPicPr>
          <p:cNvPr id="51203" name="Picture 4" descr="Two alternative plan views are shown of an accessible route that has a 180 degree turn about an object less than 48 inches (1220 mm) wide.  In figure (a), the clear width is 42 inches (1065 mm) minimum approaching the turn, 48 inches (1220 mm) minimum at the turn, and 42 inches (1065 mm) minimum leaving the turn.  In figure (b), the clear width is 36 inches (915 mm) minimum approaching the turn, 60 inches (1525 mm) minimum at the turn, and 36 inches (915 mm) minimum leaving the turn."/>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705232" y="1905000"/>
            <a:ext cx="5733535" cy="4079631"/>
          </a:xfrm>
          <a:noFill/>
        </p:spPr>
      </p:pic>
    </p:spTree>
    <p:extLst>
      <p:ext uri="{BB962C8B-B14F-4D97-AF65-F5344CB8AC3E}">
        <p14:creationId xmlns:p14="http://schemas.microsoft.com/office/powerpoint/2010/main" xmlns="" val="116034034"/>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4" descr="Figure 404.2.4.3 Maneuvering Clearance at Recessed Doors and Gates.  Figures (a) - (c) show front approaches at doors recessed more than 8 inches (455 mm).  Maneuvering space on the pull side extends 18 inches (455 mm) minimum beyond the latch side of the door and 60 inches (1525 mm) minimum perpendicular to the plane of the doorway.  On the push side of doors not equipped with a closer or latch, the maneuvering space is the same width as the door opening and extends 48 inches (1220 mm) minimum perpendicular to the plane of the doorway.  At doors equipped with both a closer and a latch, the maneuvering space extends 12 inches (305 mm) minimum beyond the latch side of the door and 48 inches (1220 mm) minimum measured perpendicular to the plane of the doorway."/>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600200" y="1981200"/>
            <a:ext cx="5943600" cy="4110527"/>
          </a:xfrm>
          <a:noFill/>
        </p:spPr>
      </p:pic>
      <p:sp>
        <p:nvSpPr>
          <p:cNvPr id="52227" name="Rectangle 7"/>
          <p:cNvSpPr>
            <a:spLocks noGrp="1" noChangeArrowheads="1"/>
          </p:cNvSpPr>
          <p:nvPr>
            <p:ph type="title"/>
          </p:nvPr>
        </p:nvSpPr>
        <p:spPr>
          <a:xfrm>
            <a:off x="457200" y="0"/>
            <a:ext cx="8229600" cy="762000"/>
          </a:xfrm>
        </p:spPr>
        <p:txBody>
          <a:bodyPr/>
          <a:lstStyle/>
          <a:p>
            <a:pPr eaLnBrk="1" hangingPunct="1"/>
            <a:r>
              <a:rPr lang="en-US" sz="2800" smtClean="0"/>
              <a:t> Clear Space at Recessed Doors</a:t>
            </a:r>
          </a:p>
        </p:txBody>
      </p:sp>
    </p:spTree>
    <p:extLst>
      <p:ext uri="{BB962C8B-B14F-4D97-AF65-F5344CB8AC3E}">
        <p14:creationId xmlns:p14="http://schemas.microsoft.com/office/powerpoint/2010/main" xmlns="" val="2553434055"/>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4" descr="Figure (a) shows two doors in series which swing in the same direction.  Space between the doors must be at least 48 inches (1220 mm) minimum plus the width of the in-swinging door.  Figure (b) shows two doors in series which swing away from the space between the doors.  The space separating the doors must be at least 48 inches (1220 mm) lon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504950" y="2057400"/>
            <a:ext cx="6134100" cy="4051883"/>
          </a:xfrm>
          <a:noFill/>
        </p:spPr>
      </p:pic>
      <p:sp>
        <p:nvSpPr>
          <p:cNvPr id="53251" name="Rectangle 7"/>
          <p:cNvSpPr>
            <a:spLocks noGrp="1" noChangeArrowheads="1"/>
          </p:cNvSpPr>
          <p:nvPr>
            <p:ph type="title"/>
          </p:nvPr>
        </p:nvSpPr>
        <p:spPr>
          <a:xfrm>
            <a:off x="457200" y="274638"/>
            <a:ext cx="8229600" cy="563562"/>
          </a:xfrm>
        </p:spPr>
        <p:txBody>
          <a:bodyPr/>
          <a:lstStyle/>
          <a:p>
            <a:pPr eaLnBrk="1" hangingPunct="1"/>
            <a:r>
              <a:rPr lang="en-US" sz="2800" dirty="0" smtClean="0"/>
              <a:t>Clarification of Consecutive Doors</a:t>
            </a:r>
          </a:p>
        </p:txBody>
      </p:sp>
    </p:spTree>
    <p:extLst>
      <p:ext uri="{BB962C8B-B14F-4D97-AF65-F5344CB8AC3E}">
        <p14:creationId xmlns:p14="http://schemas.microsoft.com/office/powerpoint/2010/main" xmlns="" val="515863499"/>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Figure (a) shows a handrail with an approximately square cross section and figure (c) shows an elliptical cross section.  The largest cross section dimension is 2 1/4 inches (57 mm) maximum.  The perimeter dimension must be 4 to 6 1/4 inches (100 to 160 mm)."/>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066800" y="1828800"/>
            <a:ext cx="7010400" cy="4408055"/>
          </a:xfrm>
          <a:noFill/>
        </p:spPr>
      </p:pic>
      <p:sp>
        <p:nvSpPr>
          <p:cNvPr id="61443" name="Rectangle 3"/>
          <p:cNvSpPr>
            <a:spLocks noGrp="1" noChangeArrowheads="1"/>
          </p:cNvSpPr>
          <p:nvPr>
            <p:ph type="title"/>
          </p:nvPr>
        </p:nvSpPr>
        <p:spPr>
          <a:xfrm>
            <a:off x="457200" y="274638"/>
            <a:ext cx="8229600" cy="792162"/>
          </a:xfrm>
        </p:spPr>
        <p:txBody>
          <a:bodyPr/>
          <a:lstStyle/>
          <a:p>
            <a:pPr eaLnBrk="1" hangingPunct="1"/>
            <a:r>
              <a:rPr lang="en-US" sz="2800" smtClean="0"/>
              <a:t>Larger and Different Handrail Shapes Allowed</a:t>
            </a:r>
          </a:p>
        </p:txBody>
      </p:sp>
    </p:spTree>
    <p:extLst>
      <p:ext uri="{BB962C8B-B14F-4D97-AF65-F5344CB8AC3E}">
        <p14:creationId xmlns:p14="http://schemas.microsoft.com/office/powerpoint/2010/main" xmlns="" val="477465745"/>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4" descr="A plan view of a kitchen with appliances and cabinets on both sides of an aisle open on both ends shows the width of the central aisle as 40 inches (1015 mm) minimum."/>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rot="16200000">
            <a:off x="2283618" y="1178719"/>
            <a:ext cx="4576763" cy="5724525"/>
          </a:xfrm>
          <a:noFill/>
        </p:spPr>
      </p:pic>
      <p:sp>
        <p:nvSpPr>
          <p:cNvPr id="72707" name="Rectangle 7"/>
          <p:cNvSpPr>
            <a:spLocks noGrp="1" noChangeArrowheads="1"/>
          </p:cNvSpPr>
          <p:nvPr>
            <p:ph type="title"/>
          </p:nvPr>
        </p:nvSpPr>
        <p:spPr>
          <a:xfrm>
            <a:off x="457200" y="274638"/>
            <a:ext cx="8229600" cy="639762"/>
          </a:xfrm>
        </p:spPr>
        <p:txBody>
          <a:bodyPr/>
          <a:lstStyle/>
          <a:p>
            <a:pPr eaLnBrk="1" hangingPunct="1"/>
            <a:r>
              <a:rPr lang="en-US" sz="2800" b="1" smtClean="0"/>
              <a:t>Pass Through Kitchens</a:t>
            </a:r>
          </a:p>
        </p:txBody>
      </p:sp>
    </p:spTree>
    <p:extLst>
      <p:ext uri="{BB962C8B-B14F-4D97-AF65-F5344CB8AC3E}">
        <p14:creationId xmlns:p14="http://schemas.microsoft.com/office/powerpoint/2010/main" xmlns="" val="3978987575"/>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4" descr="Figure (a) shows a wheelchair accessible water closet, with space on one side, and figure (b) shows an ambulatory accessible water closet, with stall walls and grab bars on both sides.  The water closet centerline is shown to be 16 to 18 inches (405 to 455 mm) from the side wall."/>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2209800" y="1828800"/>
            <a:ext cx="4724400" cy="4119954"/>
          </a:xfrm>
          <a:noFill/>
        </p:spPr>
      </p:pic>
      <p:sp>
        <p:nvSpPr>
          <p:cNvPr id="64515" name="Rectangle 9"/>
          <p:cNvSpPr>
            <a:spLocks noGrp="1" noChangeArrowheads="1"/>
          </p:cNvSpPr>
          <p:nvPr>
            <p:ph type="title"/>
          </p:nvPr>
        </p:nvSpPr>
        <p:spPr>
          <a:xfrm>
            <a:off x="457200" y="274638"/>
            <a:ext cx="8229600" cy="639762"/>
          </a:xfrm>
        </p:spPr>
        <p:txBody>
          <a:bodyPr/>
          <a:lstStyle/>
          <a:p>
            <a:pPr eaLnBrk="1" hangingPunct="1"/>
            <a:r>
              <a:rPr lang="en-US" sz="2800" smtClean="0"/>
              <a:t>Flexibility in Plumbing Location</a:t>
            </a:r>
          </a:p>
        </p:txBody>
      </p:sp>
    </p:spTree>
    <p:extLst>
      <p:ext uri="{BB962C8B-B14F-4D97-AF65-F5344CB8AC3E}">
        <p14:creationId xmlns:p14="http://schemas.microsoft.com/office/powerpoint/2010/main" xmlns="" val="4042719481"/>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4638"/>
            <a:ext cx="8229600" cy="563562"/>
          </a:xfrm>
        </p:spPr>
        <p:txBody>
          <a:bodyPr/>
          <a:lstStyle/>
          <a:p>
            <a:pPr eaLnBrk="1" hangingPunct="1"/>
            <a:r>
              <a:rPr lang="en-US" sz="2800" dirty="0" smtClean="0"/>
              <a:t>Overlapping Clearance in Residential Modification</a:t>
            </a:r>
          </a:p>
        </p:txBody>
      </p:sp>
      <p:pic>
        <p:nvPicPr>
          <p:cNvPr id="65539" name="Picture 3" descr="toilet clearance"/>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423985" y="2362201"/>
            <a:ext cx="3124200" cy="2899352"/>
          </a:xfrm>
          <a:noFill/>
        </p:spPr>
      </p:pic>
      <p:pic>
        <p:nvPicPr>
          <p:cNvPr id="4" name="Picture 2" descr="http://www.adabathroom.com/grabbar_toilet5.gif"/>
          <p:cNvPicPr>
            <a:picLocks noChangeAspect="1" noChangeArrowheads="1"/>
          </p:cNvPicPr>
          <p:nvPr/>
        </p:nvPicPr>
        <p:blipFill>
          <a:blip r:embed="rId3" cstate="print"/>
          <a:srcRect/>
          <a:stretch>
            <a:fillRect/>
          </a:stretch>
        </p:blipFill>
        <p:spPr bwMode="auto">
          <a:xfrm>
            <a:off x="3802553" y="2781301"/>
            <a:ext cx="4884247" cy="2061152"/>
          </a:xfrm>
          <a:prstGeom prst="rect">
            <a:avLst/>
          </a:prstGeom>
          <a:noFill/>
        </p:spPr>
      </p:pic>
    </p:spTree>
    <p:extLst>
      <p:ext uri="{BB962C8B-B14F-4D97-AF65-F5344CB8AC3E}">
        <p14:creationId xmlns:p14="http://schemas.microsoft.com/office/powerpoint/2010/main" xmlns="" val="1563492934"/>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219200" y="152400"/>
            <a:ext cx="6781800" cy="792162"/>
          </a:xfrm>
        </p:spPr>
        <p:txBody>
          <a:bodyPr/>
          <a:lstStyle/>
          <a:p>
            <a:pPr algn="l"/>
            <a:r>
              <a:rPr lang="en-US" b="1" dirty="0">
                <a:effectLst>
                  <a:outerShdw blurRad="38100" dist="38100" dir="2700000" algn="tl">
                    <a:srgbClr val="C0C0C0"/>
                  </a:outerShdw>
                </a:effectLst>
                <a:latin typeface="Verdana" charset="0"/>
              </a:rPr>
              <a:t>Protection </a:t>
            </a:r>
            <a:r>
              <a:rPr lang="en-US" b="1" dirty="0" smtClean="0">
                <a:effectLst>
                  <a:outerShdw blurRad="38100" dist="38100" dir="2700000" algn="tl">
                    <a:srgbClr val="C0C0C0"/>
                  </a:outerShdw>
                </a:effectLst>
                <a:latin typeface="Verdana" charset="0"/>
              </a:rPr>
              <a:t>Under the </a:t>
            </a:r>
            <a:r>
              <a:rPr lang="en-US" b="1" dirty="0">
                <a:effectLst>
                  <a:outerShdw blurRad="38100" dist="38100" dir="2700000" algn="tl">
                    <a:srgbClr val="C0C0C0"/>
                  </a:outerShdw>
                </a:effectLst>
                <a:latin typeface="Verdana" charset="0"/>
              </a:rPr>
              <a:t>ADA</a:t>
            </a:r>
            <a:endParaRPr lang="en-US" dirty="0">
              <a:latin typeface="Verdana" charset="0"/>
            </a:endParaRPr>
          </a:p>
        </p:txBody>
      </p:sp>
      <p:sp>
        <p:nvSpPr>
          <p:cNvPr id="5" name="Rectangle 3"/>
          <p:cNvSpPr txBox="1">
            <a:spLocks noChangeArrowheads="1"/>
          </p:cNvSpPr>
          <p:nvPr/>
        </p:nvSpPr>
        <p:spPr>
          <a:xfrm>
            <a:off x="914400" y="2438400"/>
            <a:ext cx="7924800" cy="33528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charset="2"/>
              <a:buNone/>
              <a:tabLst/>
              <a:defRPr/>
            </a:pPr>
            <a:r>
              <a:rPr kumimoji="0" lang="en-US" sz="27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  </a:t>
            </a:r>
            <a:r>
              <a:rPr kumimoji="0" lang="en-US" sz="28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Protects individuals defined as disabled:</a:t>
            </a:r>
            <a:endParaRPr kumimoji="0" lang="en-US" sz="2700" b="0"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Verdana" charset="0"/>
              <a:ea typeface="+mn-ea"/>
              <a:cs typeface="+mn-cs"/>
            </a:endParaRP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pitchFamily="2" charset="2"/>
              <a:buChar char="Ø"/>
              <a:tabLst/>
              <a:defRPr/>
            </a:pPr>
            <a:r>
              <a:rPr kumimoji="0" lang="en-US" sz="24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Physical or mental impairment that substantially impacts on one or more major life activities</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pitchFamily="2" charset="2"/>
              <a:buChar char="Ø"/>
              <a:tabLst/>
              <a:defRPr/>
            </a:pPr>
            <a:r>
              <a:rPr kumimoji="0" lang="en-US" sz="24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Record of such impairment</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pitchFamily="2" charset="2"/>
              <a:buChar char="Ø"/>
              <a:tabLst/>
              <a:defRPr/>
            </a:pPr>
            <a:r>
              <a:rPr kumimoji="0" lang="en-US" sz="24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Regarded as having such an impairment</a:t>
            </a:r>
            <a:r>
              <a:rPr kumimoji="0" lang="en-US" sz="22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 </a:t>
            </a:r>
            <a:endParaRPr kumimoji="0" lang="en-US" sz="2200" b="0" i="0" u="none" strike="noStrike" kern="1200" cap="none" spc="0" normalizeH="0" baseline="0" noProof="0" dirty="0">
              <a:ln>
                <a:noFill/>
              </a:ln>
              <a:solidFill>
                <a:schemeClr val="tx2"/>
              </a:solidFill>
              <a:effectLst/>
              <a:uLnTx/>
              <a:uFillTx/>
              <a:latin typeface="Verdana" charset="0"/>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3"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3"/>
          <p:cNvGraphicFramePr>
            <a:graphicFrameLocks noGrp="1" noChangeAspect="1"/>
          </p:cNvGraphicFramePr>
          <p:nvPr>
            <p:ph idx="1"/>
            <p:extLst>
              <p:ext uri="{D42A27DB-BD31-4B8C-83A1-F6EECF244321}">
                <p14:modId xmlns:p14="http://schemas.microsoft.com/office/powerpoint/2010/main" xmlns="" val="426706577"/>
              </p:ext>
            </p:extLst>
          </p:nvPr>
        </p:nvGraphicFramePr>
        <p:xfrm>
          <a:off x="1066800" y="1752600"/>
          <a:ext cx="6443663" cy="4761190"/>
        </p:xfrm>
        <a:graphic>
          <a:graphicData uri="http://schemas.openxmlformats.org/presentationml/2006/ole">
            <p:oleObj spid="_x0000_s2057" name="Document" r:id="rId3" imgW="6596653" imgH="4872867" progId="">
              <p:embed/>
            </p:oleObj>
          </a:graphicData>
        </a:graphic>
      </p:graphicFrame>
      <p:sp>
        <p:nvSpPr>
          <p:cNvPr id="3" name="Rectangle 2"/>
          <p:cNvSpPr>
            <a:spLocks noGrp="1" noChangeArrowheads="1"/>
          </p:cNvSpPr>
          <p:nvPr>
            <p:ph type="title"/>
          </p:nvPr>
        </p:nvSpPr>
        <p:spPr>
          <a:xfrm>
            <a:off x="457200" y="274638"/>
            <a:ext cx="8229600" cy="563562"/>
          </a:xfrm>
        </p:spPr>
        <p:txBody>
          <a:bodyPr/>
          <a:lstStyle/>
          <a:p>
            <a:pPr eaLnBrk="1" hangingPunct="1"/>
            <a:r>
              <a:rPr lang="en-US" sz="2800" dirty="0" smtClean="0"/>
              <a:t>Water Closet Specifications</a:t>
            </a:r>
          </a:p>
        </p:txBody>
      </p:sp>
    </p:spTree>
    <p:extLst>
      <p:ext uri="{BB962C8B-B14F-4D97-AF65-F5344CB8AC3E}">
        <p14:creationId xmlns:p14="http://schemas.microsoft.com/office/powerpoint/2010/main" xmlns="" val="1693664051"/>
      </p:ext>
    </p:extLst>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3 : Other Regulations </a:t>
            </a:r>
            <a:endParaRPr lang="en-US" dirty="0"/>
          </a:p>
        </p:txBody>
      </p:sp>
      <p:sp>
        <p:nvSpPr>
          <p:cNvPr id="3" name="Content Placeholder 2"/>
          <p:cNvSpPr>
            <a:spLocks noGrp="1"/>
          </p:cNvSpPr>
          <p:nvPr>
            <p:ph sz="quarter" idx="1"/>
          </p:nvPr>
        </p:nvSpPr>
        <p:spPr/>
        <p:txBody>
          <a:bodyPr/>
          <a:lstStyle/>
          <a:p>
            <a:pPr algn="ctr">
              <a:buNone/>
            </a:pPr>
            <a:r>
              <a:rPr lang="en-US" dirty="0" smtClean="0"/>
              <a:t> </a:t>
            </a:r>
            <a:r>
              <a:rPr lang="en-US" dirty="0" smtClean="0"/>
              <a:t>  </a:t>
            </a:r>
          </a:p>
          <a:p>
            <a:pPr algn="ctr">
              <a:buNone/>
            </a:pPr>
            <a:endParaRPr lang="en-US" dirty="0" smtClean="0"/>
          </a:p>
          <a:p>
            <a:pPr algn="ctr">
              <a:buNone/>
            </a:pPr>
            <a:r>
              <a:rPr lang="en-US" sz="3600" dirty="0" smtClean="0"/>
              <a:t>The section consists of regulations that would usually appear inside the structure  </a:t>
            </a:r>
            <a:endParaRPr lang="en-US" sz="3600"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8"/>
          <p:cNvSpPr>
            <a:spLocks noGrp="1" noChangeArrowheads="1"/>
          </p:cNvSpPr>
          <p:nvPr>
            <p:ph type="title"/>
          </p:nvPr>
        </p:nvSpPr>
        <p:spPr>
          <a:xfrm>
            <a:off x="457200" y="274638"/>
            <a:ext cx="8229600" cy="639762"/>
          </a:xfrm>
        </p:spPr>
        <p:txBody>
          <a:bodyPr/>
          <a:lstStyle/>
          <a:p>
            <a:pPr eaLnBrk="1" hangingPunct="1"/>
            <a:r>
              <a:rPr lang="en-US" sz="2800" smtClean="0"/>
              <a:t>Specific Designs for Tubs and Showers</a:t>
            </a:r>
          </a:p>
        </p:txBody>
      </p:sp>
      <p:pic>
        <p:nvPicPr>
          <p:cNvPr id="67587" name="Picture 4" descr="Figure (a) shows an elevation drawing of a tub with a permanent seat and two parallel grab bars on the back wall.  The upper grab bar is mounted 33 to 36 inches (840 to 915 mm) above the finish floor.  The lower grab bar is mounted 8 to 10 inches (205 to 255 mm) above the tub rim.  Figure (b) is a plan view.  A grab bar on the foot end wall is 24 inches (610 mm) long minimum and is installed at the front edge of the tub.  The rear grab bars are mounted 12 inches (305 mm) maximum from the foot end wall and 15 inches (380 mm) maximum from the head end wall."/>
          <p:cNvPicPr>
            <a:picLocks noGrp="1" noChangeAspect="1" noChangeArrowheads="1"/>
          </p:cNvPicPr>
          <p:nvPr>
            <p:ph sz="half" idx="1"/>
          </p:nvPr>
        </p:nvPicPr>
        <p:blipFill>
          <a:blip r:embed="rId2" cstate="print">
            <a:extLst>
              <a:ext uri="{28A0092B-C50C-407E-A947-70E740481C1C}">
                <a14:useLocalDpi xmlns:a14="http://schemas.microsoft.com/office/drawing/2010/main" xmlns="" val="0"/>
              </a:ext>
            </a:extLst>
          </a:blip>
          <a:srcRect/>
          <a:stretch>
            <a:fillRect/>
          </a:stretch>
        </p:blipFill>
        <p:spPr>
          <a:xfrm>
            <a:off x="838200" y="1600200"/>
            <a:ext cx="7391400" cy="2082800"/>
          </a:xfrm>
          <a:noFill/>
        </p:spPr>
      </p:pic>
      <p:pic>
        <p:nvPicPr>
          <p:cNvPr id="67588" name="Picture 7" descr="Figure (a) is an elevation drawing showing rear grab bars, one mounted 33 to 36 inches (840 to 915 mm) above the finish floor, and one mounted 8 to 10 inches (205 to 255 mm) above the tub rim.  Figure (b) is a plan view showing a grab bar on the foot (control) end wall 24 inches (610 mm) long minimum installed at the front edge of the tub.  Rear grab bars are 24 inches (610 mm) long minimum and are mounted 12 inches (305 mm) maximum from the foot (control) end wall and 24 inches (610 mm) maximum from the head end wall.  A grab bar 12 inches (305 mm) long minimum is installed on the head end wall at the front edge of the tub."/>
          <p:cNvPicPr>
            <a:picLocks noGrp="1" noChangeAspect="1" noChangeArrowheads="1"/>
          </p:cNvPicPr>
          <p:nvPr>
            <p:ph sz="half" idx="2"/>
          </p:nvPr>
        </p:nvPicPr>
        <p:blipFill>
          <a:blip r:embed="rId3" cstate="print">
            <a:extLst>
              <a:ext uri="{28A0092B-C50C-407E-A947-70E740481C1C}">
                <a14:useLocalDpi xmlns:a14="http://schemas.microsoft.com/office/drawing/2010/main" xmlns="" val="0"/>
              </a:ext>
            </a:extLst>
          </a:blip>
          <a:srcRect/>
          <a:stretch>
            <a:fillRect/>
          </a:stretch>
        </p:blipFill>
        <p:spPr>
          <a:xfrm>
            <a:off x="1104900" y="3733800"/>
            <a:ext cx="6934200" cy="2549525"/>
          </a:xfrm>
          <a:noFill/>
        </p:spPr>
      </p:pic>
    </p:spTree>
    <p:extLst>
      <p:ext uri="{BB962C8B-B14F-4D97-AF65-F5344CB8AC3E}">
        <p14:creationId xmlns:p14="http://schemas.microsoft.com/office/powerpoint/2010/main" xmlns="" val="2668260890"/>
      </p:ext>
    </p:extLst>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4" descr="Figure (a) shows a top loading machine with the door to the laundry compartment 36 inches (915 mm) maximum above the floor.  Figure (b) shows a front loading machine with the bottom of the opening to the laundry compartment 15 to 36 inches (380 to 915 mm) above the floor."/>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533400" y="762000"/>
            <a:ext cx="8148638" cy="4776788"/>
          </a:xfrm>
          <a:noFill/>
        </p:spPr>
      </p:pic>
      <p:sp>
        <p:nvSpPr>
          <p:cNvPr id="69635" name="Rectangle 7"/>
          <p:cNvSpPr>
            <a:spLocks noGrp="1" noChangeArrowheads="1"/>
          </p:cNvSpPr>
          <p:nvPr>
            <p:ph type="title"/>
          </p:nvPr>
        </p:nvSpPr>
        <p:spPr>
          <a:xfrm>
            <a:off x="457200" y="274638"/>
            <a:ext cx="8229600" cy="792162"/>
          </a:xfrm>
        </p:spPr>
        <p:txBody>
          <a:bodyPr/>
          <a:lstStyle/>
          <a:p>
            <a:pPr eaLnBrk="1" hangingPunct="1"/>
            <a:r>
              <a:rPr lang="en-US" sz="2800" smtClean="0"/>
              <a:t>Appliance Requirements</a:t>
            </a:r>
          </a:p>
        </p:txBody>
      </p:sp>
    </p:spTree>
    <p:extLst>
      <p:ext uri="{BB962C8B-B14F-4D97-AF65-F5344CB8AC3E}">
        <p14:creationId xmlns:p14="http://schemas.microsoft.com/office/powerpoint/2010/main" xmlns="" val="2085660291"/>
      </p:ext>
    </p:extLst>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p:cNvSpPr>
            <a:spLocks noGrp="1" noChangeArrowheads="1"/>
          </p:cNvSpPr>
          <p:nvPr>
            <p:ph type="title"/>
          </p:nvPr>
        </p:nvSpPr>
        <p:spPr/>
        <p:txBody>
          <a:bodyPr/>
          <a:lstStyle/>
          <a:p>
            <a:pPr eaLnBrk="1" hangingPunct="1"/>
            <a:r>
              <a:rPr lang="en-US" smtClean="0"/>
              <a:t>U-Shaped Kitchens</a:t>
            </a:r>
          </a:p>
        </p:txBody>
      </p:sp>
      <p:pic>
        <p:nvPicPr>
          <p:cNvPr id="73731" name="Picture 6" descr="Figure (a) is a plan view of a kitchen with appliances and cabinets on three sides.  Figure (b) is a plan view of a kitchen with appliances and cabinets on two opposites with a wall at the rear.  The width of the kitchen entry opening is 60 inches (1525 mm) minimum."/>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590675" y="2182813"/>
            <a:ext cx="5962650" cy="3359150"/>
          </a:xfrm>
          <a:noFill/>
        </p:spPr>
      </p:pic>
    </p:spTree>
    <p:extLst>
      <p:ext uri="{BB962C8B-B14F-4D97-AF65-F5344CB8AC3E}">
        <p14:creationId xmlns:p14="http://schemas.microsoft.com/office/powerpoint/2010/main" xmlns="" val="2943168319"/>
      </p:ext>
    </p:extLst>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a:t>
            </a:r>
            <a:endParaRPr lang="en-US" dirty="0"/>
          </a:p>
        </p:txBody>
      </p:sp>
      <p:sp>
        <p:nvSpPr>
          <p:cNvPr id="3" name="Content Placeholder 2"/>
          <p:cNvSpPr>
            <a:spLocks noGrp="1"/>
          </p:cNvSpPr>
          <p:nvPr>
            <p:ph sz="quarter" idx="1"/>
          </p:nvPr>
        </p:nvSpPr>
        <p:spPr/>
        <p:txBody>
          <a:bodyPr>
            <a:normAutofit/>
          </a:bodyPr>
          <a:lstStyle/>
          <a:p>
            <a:r>
              <a:rPr lang="en-US" sz="1400" dirty="0"/>
              <a:t>http://www.access-board.gov/guidelines-and-standards/buildings-and-sites/about-the-ada-standards/background/adaag#4.13</a:t>
            </a:r>
          </a:p>
        </p:txBody>
      </p:sp>
    </p:spTree>
    <p:extLst>
      <p:ext uri="{BB962C8B-B14F-4D97-AF65-F5344CB8AC3E}">
        <p14:creationId xmlns:p14="http://schemas.microsoft.com/office/powerpoint/2010/main" xmlns="" val="4145480164"/>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219200" y="152400"/>
            <a:ext cx="6781800" cy="792162"/>
          </a:xfrm>
        </p:spPr>
        <p:txBody>
          <a:bodyPr/>
          <a:lstStyle/>
          <a:p>
            <a:r>
              <a:rPr lang="en-US" b="1" dirty="0" smtClean="0">
                <a:latin typeface="Verdana" pitchFamily="34" charset="0"/>
                <a:ea typeface="Verdana" pitchFamily="34" charset="0"/>
                <a:cs typeface="Verdana" pitchFamily="34" charset="0"/>
              </a:rPr>
              <a:t>Titles of the ADA</a:t>
            </a:r>
            <a:endParaRPr lang="en-US" dirty="0">
              <a:latin typeface="Verdana" pitchFamily="34" charset="0"/>
              <a:ea typeface="Verdana" pitchFamily="34" charset="0"/>
              <a:cs typeface="Verdana" pitchFamily="34" charset="0"/>
            </a:endParaRPr>
          </a:p>
        </p:txBody>
      </p:sp>
      <p:sp>
        <p:nvSpPr>
          <p:cNvPr id="9" name="TextBox 8"/>
          <p:cNvSpPr txBox="1"/>
          <p:nvPr/>
        </p:nvSpPr>
        <p:spPr>
          <a:xfrm>
            <a:off x="914400" y="2590800"/>
            <a:ext cx="7924800" cy="2431435"/>
          </a:xfrm>
          <a:prstGeom prst="rect">
            <a:avLst/>
          </a:prstGeom>
          <a:noFill/>
        </p:spPr>
        <p:txBody>
          <a:bodyPr wrap="square" rtlCol="0">
            <a:spAutoFit/>
          </a:bodyPr>
          <a:lstStyle/>
          <a:p>
            <a:pPr>
              <a:buFont typeface="Wingdings" pitchFamily="2" charset="2"/>
              <a:buChar char="Ø"/>
            </a:pPr>
            <a:r>
              <a:rPr lang="en-US" sz="2400" dirty="0" smtClean="0">
                <a:solidFill>
                  <a:schemeClr val="bg2">
                    <a:lumMod val="50000"/>
                  </a:schemeClr>
                </a:solidFill>
                <a:latin typeface="Verdana" pitchFamily="34" charset="0"/>
                <a:ea typeface="Verdana" pitchFamily="34" charset="0"/>
                <a:cs typeface="Verdana" pitchFamily="34" charset="0"/>
              </a:rPr>
              <a:t>Divided into four categories:</a:t>
            </a:r>
          </a:p>
          <a:p>
            <a:pPr>
              <a:buFont typeface="Wingdings" pitchFamily="2" charset="2"/>
              <a:buChar char="Ø"/>
            </a:pPr>
            <a:endParaRPr lang="en-US" sz="2400" dirty="0" smtClean="0">
              <a:solidFill>
                <a:schemeClr val="bg2">
                  <a:lumMod val="50000"/>
                </a:schemeClr>
              </a:solidFill>
              <a:latin typeface="Verdana" pitchFamily="34" charset="0"/>
              <a:ea typeface="Verdana" pitchFamily="34" charset="0"/>
              <a:cs typeface="Verdana" pitchFamily="34" charset="0"/>
            </a:endParaRPr>
          </a:p>
          <a:p>
            <a:pPr>
              <a:buFont typeface="Wingdings" pitchFamily="2" charset="2"/>
              <a:buChar char="Ø"/>
            </a:pPr>
            <a:r>
              <a:rPr lang="en-US" sz="2000" dirty="0" smtClean="0">
                <a:solidFill>
                  <a:schemeClr val="bg2">
                    <a:lumMod val="50000"/>
                  </a:schemeClr>
                </a:solidFill>
                <a:latin typeface="Verdana" pitchFamily="34" charset="0"/>
                <a:ea typeface="Verdana" pitchFamily="34" charset="0"/>
                <a:cs typeface="Verdana" pitchFamily="34" charset="0"/>
              </a:rPr>
              <a:t>Employment (Title I)</a:t>
            </a:r>
          </a:p>
          <a:p>
            <a:pPr>
              <a:buFont typeface="Wingdings" pitchFamily="2" charset="2"/>
              <a:buChar char="Ø"/>
            </a:pPr>
            <a:r>
              <a:rPr lang="en-US" sz="2000" dirty="0" smtClean="0">
                <a:solidFill>
                  <a:schemeClr val="bg2">
                    <a:lumMod val="50000"/>
                  </a:schemeClr>
                </a:solidFill>
                <a:latin typeface="Verdana" pitchFamily="34" charset="0"/>
                <a:ea typeface="Verdana" pitchFamily="34" charset="0"/>
                <a:cs typeface="Verdana" pitchFamily="34" charset="0"/>
              </a:rPr>
              <a:t>State &amp; Local Government(Title II)</a:t>
            </a:r>
          </a:p>
          <a:p>
            <a:pPr>
              <a:buFont typeface="Wingdings" pitchFamily="2" charset="2"/>
              <a:buChar char="Ø"/>
            </a:pPr>
            <a:r>
              <a:rPr lang="en-US" sz="2000" dirty="0" smtClean="0">
                <a:solidFill>
                  <a:schemeClr val="bg2">
                    <a:lumMod val="50000"/>
                  </a:schemeClr>
                </a:solidFill>
                <a:latin typeface="Verdana" pitchFamily="34" charset="0"/>
                <a:ea typeface="Verdana" pitchFamily="34" charset="0"/>
                <a:cs typeface="Verdana" pitchFamily="34" charset="0"/>
              </a:rPr>
              <a:t>Public Accommodation and Commercial Facilities(Title III)</a:t>
            </a:r>
          </a:p>
          <a:p>
            <a:pPr>
              <a:buFont typeface="Wingdings" pitchFamily="2" charset="2"/>
              <a:buChar char="ü"/>
            </a:pPr>
            <a:endParaRPr lang="en-US" sz="2000" dirty="0" smtClean="0">
              <a:solidFill>
                <a:schemeClr val="bg2">
                  <a:lumMod val="50000"/>
                </a:schemeClr>
              </a:solidFill>
              <a:latin typeface="Verdana" pitchFamily="34" charset="0"/>
              <a:ea typeface="Verdana" pitchFamily="34" charset="0"/>
              <a:cs typeface="Verdana" pitchFamily="34" charset="0"/>
            </a:endParaRPr>
          </a:p>
          <a:p>
            <a:endParaRPr lang="en-US" sz="2400" dirty="0">
              <a:latin typeface="Verdana" pitchFamily="34" charset="0"/>
              <a:ea typeface="Verdana" pitchFamily="34" charset="0"/>
              <a:cs typeface="Verdana"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000" fill="hold"/>
                                        <p:tgtEl>
                                          <p:spTgt spid="9"/>
                                        </p:tgtEl>
                                        <p:attrNameLst>
                                          <p:attrName>ppt_x</p:attrName>
                                        </p:attrNameLst>
                                      </p:cBhvr>
                                      <p:tavLst>
                                        <p:tav tm="0">
                                          <p:val>
                                            <p:strVal val="#ppt_x"/>
                                          </p:val>
                                        </p:tav>
                                        <p:tav tm="100000">
                                          <p:val>
                                            <p:strVal val="#ppt_x"/>
                                          </p:val>
                                        </p:tav>
                                      </p:tavLst>
                                    </p:anim>
                                    <p:anim calcmode="lin" valueType="num">
                                      <p:cBhvr additive="base">
                                        <p:cTn id="8"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057400" y="-609600"/>
            <a:ext cx="6781800" cy="1554162"/>
          </a:xfrm>
        </p:spPr>
        <p:txBody>
          <a:bodyPr/>
          <a:lstStyle/>
          <a:p>
            <a:pPr algn="l"/>
            <a:r>
              <a:rPr lang="en-US" b="1" dirty="0">
                <a:effectLst>
                  <a:outerShdw blurRad="38100" dist="38100" dir="2700000" algn="tl">
                    <a:srgbClr val="C0C0C0"/>
                  </a:outerShdw>
                </a:effectLst>
                <a:latin typeface="Verdana" charset="0"/>
              </a:rPr>
              <a:t>Title I: Employment</a:t>
            </a:r>
            <a:endParaRPr lang="en-US" dirty="0"/>
          </a:p>
        </p:txBody>
      </p:sp>
      <p:sp>
        <p:nvSpPr>
          <p:cNvPr id="5" name="Rectangle 3"/>
          <p:cNvSpPr txBox="1">
            <a:spLocks noChangeArrowheads="1"/>
          </p:cNvSpPr>
          <p:nvPr/>
        </p:nvSpPr>
        <p:spPr>
          <a:xfrm>
            <a:off x="609600" y="1905000"/>
            <a:ext cx="7848600" cy="4419600"/>
          </a:xfrm>
          <a:prstGeom prst="rect">
            <a:avLst/>
          </a:prstGeom>
        </p:spPr>
        <p:txBody>
          <a:bodyPr vert="horz">
            <a:normAutofit/>
          </a:bodyPr>
          <a:lstStyle/>
          <a:p>
            <a:pPr marL="274320" marR="0" lvl="0" indent="-274320" algn="l" defTabSz="914400" rtl="0" eaLnBrk="1" fontAlgn="auto" latinLnBrk="0" hangingPunct="1">
              <a:lnSpc>
                <a:spcPct val="90000"/>
              </a:lnSpc>
              <a:spcBef>
                <a:spcPct val="20000"/>
              </a:spcBef>
              <a:spcAft>
                <a:spcPts val="0"/>
              </a:spcAft>
              <a:buClr>
                <a:schemeClr val="accent1"/>
              </a:buClr>
              <a:buSzPct val="85000"/>
              <a:buFont typeface="Wingdings" charset="2"/>
              <a:buNone/>
              <a:tabLst/>
              <a:defRPr/>
            </a:pPr>
            <a:r>
              <a:rPr kumimoji="0" lang="en-US" sz="2800" b="0" i="0" u="none" strike="noStrike" kern="1200" cap="none" spc="0" normalizeH="0" baseline="0" noProof="0" smtClean="0">
                <a:ln>
                  <a:noFill/>
                </a:ln>
                <a:solidFill>
                  <a:schemeClr val="tx2"/>
                </a:solidFill>
                <a:effectLst>
                  <a:outerShdw blurRad="38100" dist="38100" dir="2700000" algn="tl">
                    <a:srgbClr val="C0C0C0"/>
                  </a:outerShdw>
                </a:effectLst>
                <a:uLnTx/>
                <a:uFillTx/>
                <a:latin typeface="Verdana" charset="0"/>
                <a:ea typeface="+mn-ea"/>
                <a:cs typeface="+mn-cs"/>
              </a:rPr>
              <a:t>Applies to:</a:t>
            </a:r>
            <a:endParaRPr kumimoji="0" lang="en-US" sz="28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Verdana" charset="0"/>
              <a:ea typeface="+mn-ea"/>
              <a:cs typeface="+mn-cs"/>
            </a:endParaRPr>
          </a:p>
          <a:p>
            <a:pPr marL="548640" marR="0" lvl="1" indent="-274320" algn="l" defTabSz="914400" rtl="0" eaLnBrk="1" fontAlgn="auto" latinLnBrk="0" hangingPunct="1">
              <a:lnSpc>
                <a:spcPct val="90000"/>
              </a:lnSpc>
              <a:spcBef>
                <a:spcPct val="20000"/>
              </a:spcBef>
              <a:spcAft>
                <a:spcPts val="0"/>
              </a:spcAft>
              <a:buClr>
                <a:schemeClr val="accent2"/>
              </a:buClr>
              <a:buSzPct val="70000"/>
              <a:buFont typeface="Wingdings" pitchFamily="2" charset="2"/>
              <a:buChar char="Ø"/>
              <a:tabLst/>
              <a:defRPr/>
            </a:pPr>
            <a:r>
              <a:rPr kumimoji="0" lang="en-US" sz="2400" b="0" i="0" u="none" strike="noStrike" kern="1200" cap="none" spc="0" normalizeH="0" baseline="0" noProof="0" smtClean="0">
                <a:ln>
                  <a:noFill/>
                </a:ln>
                <a:solidFill>
                  <a:schemeClr val="tx2"/>
                </a:solidFill>
                <a:effectLst>
                  <a:outerShdw blurRad="38100" dist="38100" dir="2700000" algn="tl">
                    <a:srgbClr val="C0C0C0"/>
                  </a:outerShdw>
                </a:effectLst>
                <a:uLnTx/>
                <a:uFillTx/>
                <a:latin typeface="Verdana" charset="0"/>
                <a:ea typeface="+mn-ea"/>
                <a:cs typeface="+mn-cs"/>
              </a:rPr>
              <a:t>Employers with more than 15 employees (excluding federal government and private clubs)</a:t>
            </a:r>
          </a:p>
          <a:p>
            <a:pPr marL="548640" marR="0" lvl="1" indent="-274320" algn="l" defTabSz="914400" rtl="0" eaLnBrk="1" fontAlgn="auto" latinLnBrk="0" hangingPunct="1">
              <a:lnSpc>
                <a:spcPct val="90000"/>
              </a:lnSpc>
              <a:spcBef>
                <a:spcPct val="20000"/>
              </a:spcBef>
              <a:spcAft>
                <a:spcPts val="0"/>
              </a:spcAft>
              <a:buClr>
                <a:schemeClr val="accent2"/>
              </a:buClr>
              <a:buSzPct val="70000"/>
              <a:buFont typeface="Wingdings" pitchFamily="2" charset="2"/>
              <a:buChar char="Ø"/>
              <a:tabLst/>
              <a:defRPr/>
            </a:pPr>
            <a:r>
              <a:rPr kumimoji="0" lang="en-US" sz="2400" b="0" i="0" u="none" strike="noStrike" kern="1200" cap="none" spc="0" normalizeH="0" baseline="0" noProof="0" smtClean="0">
                <a:ln>
                  <a:noFill/>
                </a:ln>
                <a:solidFill>
                  <a:schemeClr val="tx2"/>
                </a:solidFill>
                <a:effectLst>
                  <a:outerShdw blurRad="38100" dist="38100" dir="2700000" algn="tl">
                    <a:srgbClr val="C0C0C0"/>
                  </a:outerShdw>
                </a:effectLst>
                <a:uLnTx/>
                <a:uFillTx/>
                <a:latin typeface="Verdana" charset="0"/>
                <a:ea typeface="+mn-ea"/>
                <a:cs typeface="+mn-cs"/>
              </a:rPr>
              <a:t>Schools that have more than 50 employees</a:t>
            </a:r>
          </a:p>
          <a:p>
            <a:pPr marL="548640" marR="0" lvl="1" indent="-274320" algn="l" defTabSz="914400" rtl="0" eaLnBrk="1" fontAlgn="auto" latinLnBrk="0" hangingPunct="1">
              <a:lnSpc>
                <a:spcPct val="90000"/>
              </a:lnSpc>
              <a:spcBef>
                <a:spcPct val="20000"/>
              </a:spcBef>
              <a:spcAft>
                <a:spcPts val="0"/>
              </a:spcAft>
              <a:buClr>
                <a:schemeClr val="accent2"/>
              </a:buClr>
              <a:buSzPct val="70000"/>
              <a:buFont typeface="Wingdings" pitchFamily="2" charset="2"/>
              <a:buChar char="Ø"/>
              <a:tabLst/>
              <a:defRPr/>
            </a:pPr>
            <a:r>
              <a:rPr kumimoji="0" lang="en-US" sz="2400" b="0" i="0" u="none" strike="noStrike" kern="1200" cap="none" spc="0" normalizeH="0" baseline="0" noProof="0" smtClean="0">
                <a:ln>
                  <a:noFill/>
                </a:ln>
                <a:solidFill>
                  <a:schemeClr val="tx2"/>
                </a:solidFill>
                <a:effectLst>
                  <a:outerShdw blurRad="38100" dist="38100" dir="2700000" algn="tl">
                    <a:srgbClr val="C0C0C0"/>
                  </a:outerShdw>
                </a:effectLst>
                <a:uLnTx/>
                <a:uFillTx/>
                <a:latin typeface="Verdana" charset="0"/>
                <a:ea typeface="+mn-ea"/>
                <a:cs typeface="+mn-cs"/>
              </a:rPr>
              <a:t>Employment agencies, labor organizations and labor-management committees</a:t>
            </a:r>
          </a:p>
          <a:p>
            <a:pPr marL="548640" marR="0" lvl="1" indent="-274320" algn="l" defTabSz="914400" rtl="0" eaLnBrk="1" fontAlgn="auto" latinLnBrk="0" hangingPunct="1">
              <a:lnSpc>
                <a:spcPct val="90000"/>
              </a:lnSpc>
              <a:spcBef>
                <a:spcPct val="20000"/>
              </a:spcBef>
              <a:spcAft>
                <a:spcPts val="0"/>
              </a:spcAft>
              <a:buClr>
                <a:schemeClr val="accent2"/>
              </a:buClr>
              <a:buSzPct val="70000"/>
              <a:buFont typeface="Wingdings" pitchFamily="2" charset="2"/>
              <a:buChar char="Ø"/>
              <a:tabLst/>
              <a:defRPr/>
            </a:pPr>
            <a:r>
              <a:rPr kumimoji="0" lang="en-US" sz="2400" b="0" i="0" u="none" strike="noStrike" kern="1200" cap="none" spc="0" normalizeH="0" baseline="0" noProof="0" smtClean="0">
                <a:ln>
                  <a:noFill/>
                </a:ln>
                <a:solidFill>
                  <a:schemeClr val="tx2"/>
                </a:solidFill>
                <a:effectLst>
                  <a:outerShdw blurRad="38100" dist="38100" dir="2700000" algn="tl">
                    <a:srgbClr val="C0C0C0"/>
                  </a:outerShdw>
                </a:effectLst>
                <a:uLnTx/>
                <a:uFillTx/>
                <a:latin typeface="Verdana" charset="0"/>
                <a:ea typeface="+mn-ea"/>
                <a:cs typeface="+mn-cs"/>
              </a:rPr>
              <a:t>Qualified persons with a disability that are able to perform the essential functions of a job with or without reasonable accommodations</a:t>
            </a:r>
            <a:endParaRPr kumimoji="0" lang="en-US" sz="2400" b="0" i="0" u="none" strike="noStrike" kern="1200" cap="none" spc="0" normalizeH="0" baseline="0" noProof="0" dirty="0">
              <a:ln>
                <a:noFill/>
              </a:ln>
              <a:solidFill>
                <a:schemeClr val="tx2"/>
              </a:solidFill>
              <a:effectLst>
                <a:outerShdw blurRad="38100" dist="38100" dir="2700000" algn="tl">
                  <a:srgbClr val="C0C0C0"/>
                </a:outerShdw>
              </a:effectLst>
              <a:uLnTx/>
              <a:uFillTx/>
              <a:latin typeface="Verdana" charset="0"/>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5">
                                            <p:txEl>
                                              <p:pRg st="3" end="3"/>
                                            </p:txEl>
                                          </p:spTgt>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600200" y="228600"/>
            <a:ext cx="7315200" cy="838200"/>
          </a:xfrm>
        </p:spPr>
        <p:txBody>
          <a:bodyPr/>
          <a:lstStyle/>
          <a:p>
            <a:pPr algn="l"/>
            <a:r>
              <a:rPr lang="en-US" b="1" dirty="0">
                <a:effectLst>
                  <a:outerShdw blurRad="38100" dist="38100" dir="2700000" algn="tl">
                    <a:srgbClr val="C0C0C0"/>
                  </a:outerShdw>
                </a:effectLst>
                <a:latin typeface="Verdana" charset="0"/>
              </a:rPr>
              <a:t>Title II: </a:t>
            </a:r>
            <a:r>
              <a:rPr lang="en-US" b="1" dirty="0" smtClean="0">
                <a:effectLst>
                  <a:outerShdw blurRad="38100" dist="38100" dir="2700000" algn="tl">
                    <a:srgbClr val="C0C0C0"/>
                  </a:outerShdw>
                </a:effectLst>
                <a:latin typeface="Verdana" charset="0"/>
              </a:rPr>
              <a:t>Public </a:t>
            </a:r>
            <a:r>
              <a:rPr lang="en-US" b="1" dirty="0">
                <a:effectLst>
                  <a:outerShdw blurRad="38100" dist="38100" dir="2700000" algn="tl">
                    <a:srgbClr val="C0C0C0"/>
                  </a:outerShdw>
                </a:effectLst>
                <a:latin typeface="Verdana" charset="0"/>
              </a:rPr>
              <a:t>Services</a:t>
            </a:r>
            <a:endParaRPr lang="en-US" dirty="0">
              <a:latin typeface="Verdana" charset="0"/>
            </a:endParaRPr>
          </a:p>
        </p:txBody>
      </p:sp>
      <p:sp>
        <p:nvSpPr>
          <p:cNvPr id="5" name="Rectangle 3"/>
          <p:cNvSpPr txBox="1">
            <a:spLocks noChangeArrowheads="1"/>
          </p:cNvSpPr>
          <p:nvPr/>
        </p:nvSpPr>
        <p:spPr>
          <a:xfrm>
            <a:off x="1066800" y="2438400"/>
            <a:ext cx="8229600" cy="44196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charset="2"/>
              <a:buNone/>
              <a:tabLst/>
              <a:defRPr/>
            </a:pPr>
            <a:r>
              <a:rPr kumimoji="0" lang="en-US" sz="27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  Protects against discrimination in public transportation</a:t>
            </a:r>
            <a:endParaRPr kumimoji="0" lang="en-US" sz="2700" b="0" i="0" u="none" strike="noStrike" kern="1200" cap="none" spc="0" normalizeH="0" baseline="0" noProof="0" dirty="0" smtClean="0">
              <a:ln>
                <a:noFill/>
              </a:ln>
              <a:solidFill>
                <a:schemeClr val="tx1"/>
              </a:solidFill>
              <a:effectLst/>
              <a:uLnTx/>
              <a:uFillTx/>
              <a:latin typeface="Verdana" charset="0"/>
              <a:ea typeface="+mn-ea"/>
              <a:cs typeface="+mn-cs"/>
            </a:endParaRP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Monotype Sorts" charset="2"/>
              <a:buChar char="3"/>
              <a:tabLst/>
              <a:defRPr/>
            </a:pPr>
            <a:r>
              <a:rPr kumimoji="0" lang="en-US" sz="22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Includes rail or bus services</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Monotype Sorts" charset="2"/>
              <a:buChar char="3"/>
              <a:tabLst/>
              <a:defRPr/>
            </a:pPr>
            <a:r>
              <a:rPr kumimoji="0" lang="en-US" sz="22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Excludes air travel</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Monotype Sorts" charset="2"/>
              <a:buChar char="3"/>
              <a:tabLst/>
              <a:defRPr/>
            </a:pPr>
            <a:r>
              <a:rPr kumimoji="0" lang="en-US" sz="22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Includes intercity or commuter rail services</a:t>
            </a:r>
            <a:endParaRPr kumimoji="0" lang="en-US" sz="2200" b="0" i="0" u="none" strike="noStrike" kern="1200" cap="none" spc="0" normalizeH="0" baseline="0" noProof="0" dirty="0" smtClean="0">
              <a:ln>
                <a:noFill/>
              </a:ln>
              <a:solidFill>
                <a:schemeClr val="tx2"/>
              </a:solidFill>
              <a:effectLst/>
              <a:uLnTx/>
              <a:uFillTx/>
              <a:latin typeface="Verdana" charset="0"/>
              <a:ea typeface="+mn-ea"/>
              <a:cs typeface="+mn-cs"/>
            </a:endParaRP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Monotype Sorts" charset="2"/>
              <a:buChar char="3"/>
              <a:tabLst/>
              <a:defRPr/>
            </a:pPr>
            <a:r>
              <a:rPr kumimoji="0" lang="en-US" sz="2200" b="0" i="0" u="none" strike="noStrike" kern="1200" cap="none" spc="0" normalizeH="0" baseline="0" noProof="0" dirty="0" smtClean="0">
                <a:ln>
                  <a:noFill/>
                </a:ln>
                <a:solidFill>
                  <a:schemeClr val="tx2"/>
                </a:solidFill>
                <a:effectLst/>
                <a:uLnTx/>
                <a:uFillTx/>
                <a:latin typeface="Verdana" charset="0"/>
                <a:ea typeface="+mn-ea"/>
                <a:cs typeface="+mn-cs"/>
              </a:rPr>
              <a:t>Excludes </a:t>
            </a:r>
            <a:r>
              <a:rPr kumimoji="0" lang="en-US" sz="2200" b="0" i="0" u="none" strike="noStrike" kern="1200" cap="none" spc="0" normalizeH="0" baseline="0" noProof="0" dirty="0" smtClean="0">
                <a:ln>
                  <a:noFill/>
                </a:ln>
                <a:solidFill>
                  <a:schemeClr val="tx2"/>
                </a:solidFill>
                <a:effectLst>
                  <a:outerShdw blurRad="38100" dist="38100" dir="2700000" algn="tl">
                    <a:srgbClr val="C0C0C0"/>
                  </a:outerShdw>
                </a:effectLst>
                <a:uLnTx/>
                <a:uFillTx/>
                <a:latin typeface="Verdana" charset="0"/>
                <a:ea typeface="+mn-ea"/>
                <a:cs typeface="+mn-cs"/>
              </a:rPr>
              <a:t>public school transportation </a:t>
            </a:r>
            <a:endParaRPr kumimoji="0" lang="en-US" sz="2200" b="0" i="0" u="none" strike="noStrike" kern="1200" cap="none" spc="0" normalizeH="0" baseline="0" noProof="0" dirty="0">
              <a:ln>
                <a:noFill/>
              </a:ln>
              <a:solidFill>
                <a:schemeClr val="tx2"/>
              </a:solidFill>
              <a:effectLst>
                <a:outerShdw blurRad="38100" dist="38100" dir="2700000" algn="tl">
                  <a:srgbClr val="C0C0C0"/>
                </a:outerShdw>
              </a:effectLst>
              <a:uLnTx/>
              <a:uFillTx/>
              <a:latin typeface="Verdana" charset="0"/>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5">
                                            <p:txEl>
                                              <p:pRg st="3" end="3"/>
                                            </p:txEl>
                                          </p:spTgt>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915400" cy="868362"/>
          </a:xfrm>
        </p:spPr>
        <p:txBody>
          <a:bodyPr/>
          <a:lstStyle/>
          <a:p>
            <a:r>
              <a:rPr lang="en-US" b="1" dirty="0">
                <a:effectLst>
                  <a:outerShdw blurRad="38100" dist="38100" dir="2700000" algn="tl">
                    <a:srgbClr val="C0C0C0"/>
                  </a:outerShdw>
                </a:effectLst>
                <a:latin typeface="Verdana" charset="0"/>
              </a:rPr>
              <a:t>Title III: Public </a:t>
            </a:r>
            <a:r>
              <a:rPr lang="en-US" b="1" dirty="0" smtClean="0">
                <a:effectLst>
                  <a:outerShdw blurRad="38100" dist="38100" dir="2700000" algn="tl">
                    <a:srgbClr val="C0C0C0"/>
                  </a:outerShdw>
                </a:effectLst>
                <a:latin typeface="Verdana" charset="0"/>
              </a:rPr>
              <a:t>Accommodations</a:t>
            </a:r>
            <a:endParaRPr lang="en-US" dirty="0">
              <a:latin typeface="Verdana" charset="0"/>
            </a:endParaRPr>
          </a:p>
        </p:txBody>
      </p:sp>
      <p:sp>
        <p:nvSpPr>
          <p:cNvPr id="6" name="TextBox 5"/>
          <p:cNvSpPr txBox="1"/>
          <p:nvPr/>
        </p:nvSpPr>
        <p:spPr>
          <a:xfrm>
            <a:off x="1524000" y="1676400"/>
            <a:ext cx="6925422" cy="4610493"/>
          </a:xfrm>
          <a:prstGeom prst="rect">
            <a:avLst/>
          </a:prstGeom>
          <a:noFill/>
        </p:spPr>
        <p:txBody>
          <a:bodyPr wrap="none" rtlCol="0">
            <a:spAutoFit/>
          </a:bodyPr>
          <a:lstStyle/>
          <a:p>
            <a:pPr marL="274320" lvl="0" indent="-274320">
              <a:lnSpc>
                <a:spcPct val="90000"/>
              </a:lnSpc>
              <a:spcBef>
                <a:spcPct val="20000"/>
              </a:spcBef>
              <a:buClr>
                <a:schemeClr val="accent1"/>
              </a:buClr>
              <a:buSzPct val="85000"/>
              <a:defRPr/>
            </a:pPr>
            <a:r>
              <a:rPr lang="en-US" sz="2800" dirty="0" smtClean="0">
                <a:solidFill>
                  <a:schemeClr val="tx2"/>
                </a:solidFill>
                <a:effectLst>
                  <a:outerShdw blurRad="38100" dist="38100" dir="2700000" algn="tl">
                    <a:srgbClr val="C0C0C0"/>
                  </a:outerShdw>
                </a:effectLst>
                <a:latin typeface="Verdana" charset="0"/>
              </a:rPr>
              <a:t>Applies to:</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Hotels and motels</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Bars and restaurants </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Theaters and museums</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Stores and shopping centers </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Hospitals and professional offices</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Amusement parks and zoos </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Nurseries and private schools</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Day care centers and homeless shelters</a:t>
            </a:r>
          </a:p>
          <a:p>
            <a:pPr marL="548640" lvl="1" indent="-274320">
              <a:lnSpc>
                <a:spcPct val="90000"/>
              </a:lnSpc>
              <a:spcBef>
                <a:spcPct val="20000"/>
              </a:spcBef>
              <a:buClr>
                <a:schemeClr val="accent2"/>
              </a:buClr>
              <a:buSzPct val="70000"/>
              <a:buFont typeface="Wingdings" charset="2"/>
              <a:buChar char="ü"/>
              <a:defRPr/>
            </a:pPr>
            <a:r>
              <a:rPr lang="en-US" sz="2400" dirty="0" smtClean="0">
                <a:solidFill>
                  <a:schemeClr val="tx2"/>
                </a:solidFill>
                <a:effectLst>
                  <a:outerShdw blurRad="38100" dist="38100" dir="2700000" algn="tl">
                    <a:srgbClr val="C0C0C0"/>
                  </a:outerShdw>
                </a:effectLst>
                <a:latin typeface="Verdana" charset="0"/>
              </a:rPr>
              <a:t>Gyms and health clubs</a:t>
            </a:r>
          </a:p>
          <a:p>
            <a:pPr marL="274320" lvl="0" indent="-274320">
              <a:lnSpc>
                <a:spcPct val="90000"/>
              </a:lnSpc>
              <a:spcBef>
                <a:spcPct val="20000"/>
              </a:spcBef>
              <a:buClr>
                <a:schemeClr val="accent1"/>
              </a:buClr>
              <a:buSzPct val="85000"/>
              <a:buFont typeface="Wingdings" charset="2"/>
              <a:buChar char="l"/>
              <a:defRPr/>
            </a:pPr>
            <a:endParaRPr lang="en-US" sz="2800" dirty="0" smtClean="0">
              <a:solidFill>
                <a:schemeClr val="tx2"/>
              </a:solidFill>
              <a:effectLst>
                <a:outerShdw blurRad="38100" dist="38100" dir="2700000" algn="tl">
                  <a:srgbClr val="C0C0C0"/>
                </a:outerShdw>
              </a:effectLst>
              <a:latin typeface="Verdana"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152400" y="152400"/>
            <a:ext cx="8915400" cy="868362"/>
          </a:xfrm>
        </p:spPr>
        <p:txBody>
          <a:bodyPr>
            <a:normAutofit fontScale="90000"/>
          </a:bodyPr>
          <a:lstStyle/>
          <a:p>
            <a:r>
              <a:rPr lang="en-US" dirty="0" smtClean="0">
                <a:hlinkClick r:id="rId2" action="ppaction://hlinkfile"/>
              </a:rPr>
              <a:t>What does the ADA require in new construction?</a:t>
            </a:r>
            <a:r>
              <a:rPr lang="en-US" dirty="0" smtClean="0"/>
              <a:t> </a:t>
            </a:r>
            <a:endParaRPr lang="en-US" dirty="0"/>
          </a:p>
        </p:txBody>
      </p:sp>
      <p:sp>
        <p:nvSpPr>
          <p:cNvPr id="4" name="Rectangle 3"/>
          <p:cNvSpPr/>
          <p:nvPr/>
        </p:nvSpPr>
        <p:spPr>
          <a:xfrm>
            <a:off x="1371600" y="2133600"/>
            <a:ext cx="6324600" cy="1754326"/>
          </a:xfrm>
          <a:prstGeom prst="rect">
            <a:avLst/>
          </a:prstGeom>
        </p:spPr>
        <p:txBody>
          <a:bodyPr wrap="square">
            <a:spAutoFit/>
          </a:bodyPr>
          <a:lstStyle/>
          <a:p>
            <a:r>
              <a:rPr lang="en-US" dirty="0" smtClean="0"/>
              <a:t>      </a:t>
            </a:r>
            <a:r>
              <a:rPr lang="en-US" dirty="0" smtClean="0">
                <a:solidFill>
                  <a:schemeClr val="tx2">
                    <a:lumMod val="75000"/>
                  </a:schemeClr>
                </a:solidFill>
              </a:rPr>
              <a:t>The ADA requires that all new construction of places of public accommodation, as well as of "commercial facilities" such as office buildings, be accessible. Elevators are generally not required in facilities under three stories or with fewer than 3,000 square feet per floor. </a:t>
            </a:r>
          </a:p>
          <a:p>
            <a:r>
              <a:rPr lang="en-US" dirty="0" smtClean="0">
                <a:solidFill>
                  <a:schemeClr val="tx2">
                    <a:lumMod val="75000"/>
                  </a:schemeClr>
                </a:solidFill>
              </a:rPr>
              <a:t>     </a:t>
            </a:r>
          </a:p>
        </p:txBody>
      </p:sp>
      <p:sp>
        <p:nvSpPr>
          <p:cNvPr id="5" name="Rectangle 4"/>
          <p:cNvSpPr/>
          <p:nvPr/>
        </p:nvSpPr>
        <p:spPr>
          <a:xfrm>
            <a:off x="2438400" y="5867400"/>
            <a:ext cx="5638800" cy="400110"/>
          </a:xfrm>
          <a:prstGeom prst="rect">
            <a:avLst/>
          </a:prstGeom>
        </p:spPr>
        <p:txBody>
          <a:bodyPr wrap="square">
            <a:spAutoFit/>
          </a:bodyPr>
          <a:lstStyle/>
          <a:p>
            <a:r>
              <a:rPr lang="en-US" sz="2000" dirty="0" smtClean="0">
                <a:latin typeface="Adobe Fan Heiti Std B" pitchFamily="34" charset="-128"/>
                <a:ea typeface="Adobe Fan Heiti Std B" pitchFamily="34" charset="-128"/>
                <a:cs typeface="Adobe Arabic" pitchFamily="18" charset="-78"/>
                <a:hlinkClick r:id="rId3" action="ppaction://hlinkfile"/>
              </a:rPr>
              <a:t>Source: Title III</a:t>
            </a:r>
            <a:r>
              <a:rPr lang="en-US" sz="2000" dirty="0" smtClean="0">
                <a:latin typeface="Adobe Fan Heiti Std B" pitchFamily="34" charset="-128"/>
                <a:ea typeface="Adobe Fan Heiti Std B" pitchFamily="34" charset="-128"/>
                <a:cs typeface="Adobe Arabic" pitchFamily="18" charset="-78"/>
              </a:rPr>
              <a:t>    </a:t>
            </a:r>
            <a:r>
              <a:rPr lang="en-US" sz="2000" dirty="0" smtClean="0">
                <a:latin typeface="Adobe Fan Heiti Std B" pitchFamily="34" charset="-128"/>
                <a:ea typeface="Adobe Fan Heiti Std B" pitchFamily="34" charset="-128"/>
                <a:cs typeface="Adobe Arabic" pitchFamily="18" charset="-78"/>
                <a:hlinkClick r:id="rId4" action="ppaction://hlinkfile"/>
              </a:rPr>
              <a:t>2010 ADA Standards</a:t>
            </a:r>
            <a:endParaRPr lang="en-US" sz="2000" dirty="0">
              <a:latin typeface="Adobe Fan Heiti Std B" pitchFamily="34" charset="-128"/>
              <a:ea typeface="Adobe Fan Heiti Std B" pitchFamily="34" charset="-128"/>
              <a:cs typeface="Adobe Arabic" pitchFamily="18" charset="-78"/>
            </a:endParaRPr>
          </a:p>
        </p:txBody>
      </p:sp>
      <p:sp>
        <p:nvSpPr>
          <p:cNvPr id="7" name="Rectangle 6"/>
          <p:cNvSpPr/>
          <p:nvPr/>
        </p:nvSpPr>
        <p:spPr>
          <a:xfrm>
            <a:off x="1447800" y="3932872"/>
            <a:ext cx="6400800" cy="1477328"/>
          </a:xfrm>
          <a:prstGeom prst="rect">
            <a:avLst/>
          </a:prstGeom>
        </p:spPr>
        <p:txBody>
          <a:bodyPr wrap="square">
            <a:spAutoFit/>
          </a:bodyPr>
          <a:lstStyle/>
          <a:p>
            <a:r>
              <a:rPr lang="en-US" dirty="0" smtClean="0">
                <a:solidFill>
                  <a:schemeClr val="tx2">
                    <a:lumMod val="75000"/>
                  </a:schemeClr>
                </a:solidFill>
              </a:rPr>
              <a:t> The 2010 ADA Standards for Accessible Design set minimum requirements – both scoping and technical -- for newly designed and constructed or altered public accommodations and commercial facilities to be readily accessible to and usable by individuals with disabilities.</a:t>
            </a:r>
            <a:endParaRPr lang="en-US"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 : Outside Regulations</a:t>
            </a:r>
            <a:endParaRPr lang="en-US" dirty="0"/>
          </a:p>
        </p:txBody>
      </p:sp>
      <p:sp>
        <p:nvSpPr>
          <p:cNvPr id="3" name="Content Placeholder 2"/>
          <p:cNvSpPr>
            <a:spLocks noGrp="1"/>
          </p:cNvSpPr>
          <p:nvPr>
            <p:ph sz="quarter" idx="1"/>
          </p:nvPr>
        </p:nvSpPr>
        <p:spPr/>
        <p:txBody>
          <a:bodyPr/>
          <a:lstStyle/>
          <a:p>
            <a:pPr algn="ctr">
              <a:buNone/>
            </a:pPr>
            <a:r>
              <a:rPr lang="en-US" dirty="0" smtClean="0"/>
              <a:t> </a:t>
            </a:r>
            <a:r>
              <a:rPr lang="en-US" dirty="0" smtClean="0"/>
              <a:t>  </a:t>
            </a:r>
          </a:p>
          <a:p>
            <a:pPr algn="ctr">
              <a:buNone/>
            </a:pPr>
            <a:endParaRPr lang="en-US" dirty="0" smtClean="0"/>
          </a:p>
          <a:p>
            <a:pPr algn="ctr">
              <a:buNone/>
            </a:pPr>
            <a:r>
              <a:rPr lang="en-US" sz="3600" dirty="0" smtClean="0"/>
              <a:t>The section consists of regulations that would usually appear outside the structure  </a:t>
            </a:r>
            <a:endParaRPr lang="en-US" sz="3600"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Object 4"/>
          <p:cNvGraphicFramePr>
            <a:graphicFrameLocks noGrp="1" noChangeAspect="1"/>
          </p:cNvGraphicFramePr>
          <p:nvPr>
            <p:ph/>
            <p:extLst>
              <p:ext uri="{D42A27DB-BD31-4B8C-83A1-F6EECF244321}">
                <p14:modId xmlns:p14="http://schemas.microsoft.com/office/powerpoint/2010/main" xmlns="" val="1514982631"/>
              </p:ext>
            </p:extLst>
          </p:nvPr>
        </p:nvGraphicFramePr>
        <p:xfrm>
          <a:off x="381000" y="3200400"/>
          <a:ext cx="7962900" cy="4667809"/>
        </p:xfrm>
        <a:graphic>
          <a:graphicData uri="http://schemas.openxmlformats.org/presentationml/2006/ole">
            <p:oleObj spid="_x0000_s1033" name="Document" r:id="rId3" imgW="7325397" imgH="4294516" progId="">
              <p:embed/>
            </p:oleObj>
          </a:graphicData>
        </a:graphic>
      </p:graphicFrame>
      <p:pic>
        <p:nvPicPr>
          <p:cNvPr id="3" name="Picture 4" descr="http://www.accessibleconstructionblog.com/wp-content/uploads/2011/08/wheelchair-ramp.jpg"/>
          <p:cNvPicPr>
            <a:picLocks noChangeAspect="1" noChangeArrowheads="1"/>
          </p:cNvPicPr>
          <p:nvPr/>
        </p:nvPicPr>
        <p:blipFill>
          <a:blip r:embed="rId4" cstate="print"/>
          <a:srcRect/>
          <a:stretch>
            <a:fillRect/>
          </a:stretch>
        </p:blipFill>
        <p:spPr bwMode="auto">
          <a:xfrm>
            <a:off x="1905000" y="1524000"/>
            <a:ext cx="5765800" cy="1524000"/>
          </a:xfrm>
          <a:prstGeom prst="rect">
            <a:avLst/>
          </a:prstGeom>
          <a:noFill/>
        </p:spPr>
      </p:pic>
      <p:sp>
        <p:nvSpPr>
          <p:cNvPr id="5" name="Rectangle 7"/>
          <p:cNvSpPr txBox="1">
            <a:spLocks noChangeArrowheads="1"/>
          </p:cNvSpPr>
          <p:nvPr/>
        </p:nvSpPr>
        <p:spPr>
          <a:xfrm>
            <a:off x="2438400" y="304800"/>
            <a:ext cx="8229600" cy="563562"/>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2800" dirty="0" smtClean="0"/>
              <a:t>ADA Ramp Restrictions</a:t>
            </a:r>
          </a:p>
        </p:txBody>
      </p:sp>
    </p:spTree>
    <p:extLst>
      <p:ext uri="{BB962C8B-B14F-4D97-AF65-F5344CB8AC3E}">
        <p14:creationId xmlns:p14="http://schemas.microsoft.com/office/powerpoint/2010/main" xmlns="" val="435154211"/>
      </p:ext>
    </p:extLst>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210</TotalTime>
  <Words>425</Words>
  <Application>Microsoft Office PowerPoint</Application>
  <PresentationFormat>On-screen Show (4:3)</PresentationFormat>
  <Paragraphs>73</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Civic</vt:lpstr>
      <vt:lpstr>Document</vt:lpstr>
      <vt:lpstr>The Americans   with Disabilities Act  </vt:lpstr>
      <vt:lpstr>Protection Under the ADA</vt:lpstr>
      <vt:lpstr>Titles of the ADA</vt:lpstr>
      <vt:lpstr>Title I: Employment</vt:lpstr>
      <vt:lpstr>Title II: Public Services</vt:lpstr>
      <vt:lpstr>Title III: Public Accommodations</vt:lpstr>
      <vt:lpstr>What does the ADA require in new construction? </vt:lpstr>
      <vt:lpstr>Section 1 : Outside Regulations</vt:lpstr>
      <vt:lpstr>Slide 9</vt:lpstr>
      <vt:lpstr>Accessible Vehicle Space</vt:lpstr>
      <vt:lpstr>Access Path Width</vt:lpstr>
      <vt:lpstr>Section 2 : Inside Regulations</vt:lpstr>
      <vt:lpstr>Change in 180-degree Turn</vt:lpstr>
      <vt:lpstr> Clear Space at Recessed Doors</vt:lpstr>
      <vt:lpstr>Clarification of Consecutive Doors</vt:lpstr>
      <vt:lpstr>Larger and Different Handrail Shapes Allowed</vt:lpstr>
      <vt:lpstr>Pass Through Kitchens</vt:lpstr>
      <vt:lpstr>Flexibility in Plumbing Location</vt:lpstr>
      <vt:lpstr>Overlapping Clearance in Residential Modification</vt:lpstr>
      <vt:lpstr>Water Closet Specifications</vt:lpstr>
      <vt:lpstr>Section 3 : Other Regulations </vt:lpstr>
      <vt:lpstr>Specific Designs for Tubs and Showers</vt:lpstr>
      <vt:lpstr>Appliance Requirements</vt:lpstr>
      <vt:lpstr>U-Shaped Kitchens</vt:lpstr>
      <vt:lpstr>Source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Americans  with Disabilities Act</dc:title>
  <dc:creator>DCAD</dc:creator>
  <cp:lastModifiedBy>DCAD</cp:lastModifiedBy>
  <cp:revision>14</cp:revision>
  <dcterms:created xsi:type="dcterms:W3CDTF">2014-02-04T02:05:33Z</dcterms:created>
  <dcterms:modified xsi:type="dcterms:W3CDTF">2014-02-06T17:37:40Z</dcterms:modified>
</cp:coreProperties>
</file>