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8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8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4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6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5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7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2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7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0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5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698A-4FC5-42D0-B5C7-696F54B79F4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2080-540A-47A9-883A-3F97EBBE6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700" u="sng" dirty="0"/>
              <a:t>Means of Vertical Circulation</a:t>
            </a:r>
            <a:r>
              <a:rPr lang="en-US" sz="2700" dirty="0"/>
              <a:t>: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Elevators </a:t>
            </a:r>
            <a:r>
              <a:rPr lang="en-US" sz="2700" dirty="0"/>
              <a:t>traction verse hydraulic types, sizes, speeds and finishes, escalators.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111406"/>
            <a:ext cx="2057400" cy="381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Hydraulic Elevators </a:t>
            </a:r>
            <a:endParaRPr lang="en-US" sz="1600" dirty="0"/>
          </a:p>
        </p:txBody>
      </p:sp>
      <p:pic>
        <p:nvPicPr>
          <p:cNvPr id="1026" name="Picture 2" descr="http://www.bpelevator.com/html/images/hydro_elevator_LAR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99257"/>
            <a:ext cx="4114800" cy="404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pelevator.com/html/images/traction_elevator_LARG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37" y="2436954"/>
            <a:ext cx="3886200" cy="403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096000" y="2055954"/>
            <a:ext cx="20574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Traction Elevators </a:t>
            </a: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6237159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dirty="0" smtClean="0"/>
              <a:t>By: Andres Tovar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Functions </a:t>
            </a:r>
            <a:r>
              <a:rPr lang="en-US" sz="2400" dirty="0"/>
              <a:t>of the hydraulic </a:t>
            </a:r>
            <a:r>
              <a:rPr lang="en-US" sz="2400" dirty="0" smtClean="0"/>
              <a:t>elevators </a:t>
            </a:r>
            <a:r>
              <a:rPr lang="en-US" sz="2400" dirty="0"/>
              <a:t>as well </a:t>
            </a:r>
            <a:r>
              <a:rPr lang="en-US" sz="2400" dirty="0" smtClean="0"/>
              <a:t>as its </a:t>
            </a:r>
            <a:r>
              <a:rPr lang="en-US" sz="2400" dirty="0"/>
              <a:t>respective </a:t>
            </a:r>
            <a:r>
              <a:rPr lang="en-US" sz="2400" dirty="0" smtClean="0"/>
              <a:t>			       advantages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A Hydraulic </a:t>
            </a:r>
            <a:r>
              <a:rPr lang="en-US" sz="1600" dirty="0"/>
              <a:t>elevator differs from a Traction elevator in that it has a single plunger jack installed directly under the elevator car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Significantly </a:t>
            </a:r>
            <a:r>
              <a:rPr lang="en-US" sz="1600" dirty="0"/>
              <a:t>lower initial </a:t>
            </a:r>
            <a:r>
              <a:rPr lang="en-US" sz="1600" dirty="0" smtClean="0"/>
              <a:t>expenses </a:t>
            </a:r>
            <a:r>
              <a:rPr lang="en-US" sz="1600" dirty="0"/>
              <a:t>in </a:t>
            </a:r>
            <a:r>
              <a:rPr lang="en-US" sz="1600" dirty="0" smtClean="0"/>
              <a:t>equipment </a:t>
            </a:r>
            <a:r>
              <a:rPr lang="en-US" sz="1600" dirty="0"/>
              <a:t>and in its maintenance. 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Take </a:t>
            </a:r>
            <a:r>
              <a:rPr lang="en-US" sz="1600" dirty="0"/>
              <a:t>up a substantial lower amount of space in a building. (allow for efficient space usage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 smtClean="0"/>
              <a:t>An </a:t>
            </a:r>
            <a:r>
              <a:rPr lang="en-US" sz="1600" dirty="0"/>
              <a:t>overhead machine room is not required for hydraulic </a:t>
            </a:r>
            <a:r>
              <a:rPr lang="en-US" sz="1600" dirty="0" smtClean="0"/>
              <a:t>elevators.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Hydraulic </a:t>
            </a:r>
            <a:r>
              <a:rPr lang="en-US" sz="1600" dirty="0"/>
              <a:t>elevators don’t enforce vertical loads on the building structure meaning that the columns can be significantly reduced in the shaftway area.  </a:t>
            </a:r>
          </a:p>
          <a:p>
            <a:endParaRPr lang="en-US" sz="1600" dirty="0" smtClean="0"/>
          </a:p>
          <a:p>
            <a:r>
              <a:rPr lang="en-US" sz="1600" dirty="0" smtClean="0"/>
              <a:t>Hydraulic </a:t>
            </a:r>
            <a:r>
              <a:rPr lang="en-US" sz="1600" dirty="0"/>
              <a:t>elevators have only one mechanical connection between the machine room and the shaftway referred to as a pipe and conduit. This allows for more flexibility in the machine </a:t>
            </a:r>
            <a:r>
              <a:rPr lang="en-US" sz="1600" dirty="0" smtClean="0"/>
              <a:t>room.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More </a:t>
            </a:r>
            <a:r>
              <a:rPr lang="en-US" sz="1600" dirty="0"/>
              <a:t>effective for high load capacity requirements. The hydraulic elevator allows for much greater lifting forces with higher mechanical efficiency and with a lower cost.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904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        The </a:t>
            </a:r>
            <a:r>
              <a:rPr lang="en-US" sz="2400" dirty="0"/>
              <a:t>Functions of the hydraulic elevators as well as its 				      </a:t>
            </a:r>
            <a:r>
              <a:rPr lang="en-US" sz="2400" dirty="0" smtClean="0"/>
              <a:t>disadvantages</a:t>
            </a:r>
          </a:p>
          <a:p>
            <a:endParaRPr lang="en-US" sz="2400" dirty="0" smtClean="0"/>
          </a:p>
          <a:p>
            <a:r>
              <a:rPr lang="en-US" sz="1600" dirty="0"/>
              <a:t>The elevator performance becomes unpredictable as the oil in the system varies in temperature</a:t>
            </a:r>
            <a:r>
              <a:rPr lang="en-US" sz="1600" dirty="0" smtClean="0"/>
              <a:t>. Temperature </a:t>
            </a:r>
            <a:r>
              <a:rPr lang="en-US" sz="1600" dirty="0"/>
              <a:t>will rise in installations </a:t>
            </a:r>
            <a:r>
              <a:rPr lang="en-US" sz="1600" dirty="0" smtClean="0"/>
              <a:t>due </a:t>
            </a:r>
            <a:r>
              <a:rPr lang="en-US" sz="1600" dirty="0"/>
              <a:t>to </a:t>
            </a:r>
            <a:r>
              <a:rPr lang="en-US" sz="1600" dirty="0" smtClean="0"/>
              <a:t>potential heavy usage. </a:t>
            </a:r>
            <a:r>
              <a:rPr lang="en-US" sz="1600" dirty="0"/>
              <a:t>The operating temperatures must be controlled in order to help reduce the inconsistent temperatures. </a:t>
            </a:r>
            <a:endParaRPr lang="en-US" sz="1600" dirty="0" smtClean="0"/>
          </a:p>
          <a:p>
            <a:endParaRPr lang="en-US" sz="1600" dirty="0" smtClean="0"/>
          </a:p>
          <a:p>
            <a:pPr lvl="0"/>
            <a:r>
              <a:rPr lang="en-US" sz="1600" dirty="0"/>
              <a:t>The underground pressure system of the hydraulic elevator cannot be accessed for visual safety and leakage inspections; this may be problematic because chemical and electrolytic erosion can accumulate unnoticed. </a:t>
            </a:r>
          </a:p>
          <a:p>
            <a:endParaRPr lang="en-US" sz="1600" dirty="0" smtClean="0"/>
          </a:p>
          <a:p>
            <a:pPr lvl="0"/>
            <a:r>
              <a:rPr lang="en-US" sz="1600" dirty="0"/>
              <a:t>If leakage occurs in the underground system it may very well result in oil being injected into the ground surrounding the leakage point causing possible pollution of a public water supply. </a:t>
            </a:r>
            <a:endParaRPr lang="en-US" sz="1600" dirty="0" smtClean="0"/>
          </a:p>
          <a:p>
            <a:pPr lvl="0"/>
            <a:endParaRPr lang="en-US" sz="1600" dirty="0"/>
          </a:p>
          <a:p>
            <a:pPr lvl="0"/>
            <a:r>
              <a:rPr lang="en-US" sz="1600" dirty="0" smtClean="0"/>
              <a:t>The </a:t>
            </a:r>
            <a:r>
              <a:rPr lang="en-US" sz="1600" dirty="0"/>
              <a:t>hydraulic elevators don’t have a safety device to prevent it from falling so it solely depends on the pressure in the system to maintain its position in the shaftway. A malfunction in the underground system may result in a free fall of the elevator car. </a:t>
            </a:r>
            <a:endParaRPr lang="en-US" sz="1600" dirty="0" smtClean="0"/>
          </a:p>
          <a:p>
            <a:pPr lvl="0"/>
            <a:endParaRPr lang="en-US" sz="1600" dirty="0"/>
          </a:p>
          <a:p>
            <a:r>
              <a:rPr lang="en-US" sz="1600" dirty="0"/>
              <a:t>Unknown costs of installation and maintenance are the greatest concern with the Hydraulic elevator system. </a:t>
            </a:r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The average hydraulic </a:t>
            </a:r>
            <a:r>
              <a:rPr lang="en-US" sz="1600" dirty="0"/>
              <a:t>elevator </a:t>
            </a:r>
            <a:r>
              <a:rPr lang="en-US" sz="1600" dirty="0" smtClean="0"/>
              <a:t>uses approximately 300 gallons </a:t>
            </a:r>
            <a:r>
              <a:rPr lang="en-US" sz="1600" dirty="0"/>
              <a:t>of oil </a:t>
            </a:r>
            <a:r>
              <a:rPr lang="en-US" sz="1600" dirty="0" smtClean="0"/>
              <a:t>over it’s </a:t>
            </a:r>
            <a:r>
              <a:rPr lang="en-US" sz="1600" dirty="0"/>
              <a:t>lifetime.</a:t>
            </a:r>
          </a:p>
          <a:p>
            <a:pPr lvl="0"/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0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advantages and disadvantages of Traction elevators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                  Advantages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648199"/>
          </a:xfrm>
        </p:spPr>
        <p:txBody>
          <a:bodyPr>
            <a:normAutofit/>
          </a:bodyPr>
          <a:lstStyle/>
          <a:p>
            <a:r>
              <a:rPr lang="en-US" sz="1600" dirty="0"/>
              <a:t>Higher speeds</a:t>
            </a:r>
          </a:p>
          <a:p>
            <a:r>
              <a:rPr lang="en-US" sz="1600" dirty="0" smtClean="0"/>
              <a:t>Greater </a:t>
            </a:r>
            <a:r>
              <a:rPr lang="en-US" sz="1600" dirty="0"/>
              <a:t>rise</a:t>
            </a:r>
          </a:p>
          <a:p>
            <a:r>
              <a:rPr lang="en-US" sz="1600" dirty="0" smtClean="0"/>
              <a:t>Smoother </a:t>
            </a:r>
            <a:r>
              <a:rPr lang="en-US" sz="1600" dirty="0"/>
              <a:t>ride </a:t>
            </a:r>
            <a:r>
              <a:rPr lang="en-US" sz="1600" dirty="0" smtClean="0"/>
              <a:t>quality</a:t>
            </a:r>
          </a:p>
          <a:p>
            <a:endParaRPr lang="en-US" sz="1600" dirty="0"/>
          </a:p>
          <a:p>
            <a:r>
              <a:rPr lang="en-US" sz="1600" dirty="0" smtClean="0"/>
              <a:t>With the technological breakout in 1996 of the Permanent Magnet Synchronous Motor (PMSM)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Saves energy, eliminates </a:t>
            </a:r>
          </a:p>
          <a:p>
            <a:pPr marL="0" indent="0">
              <a:buNone/>
            </a:pPr>
            <a:r>
              <a:rPr lang="en-US" sz="1600" dirty="0" smtClean="0"/>
              <a:t>the traditional machine room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Mechanics </a:t>
            </a:r>
            <a:r>
              <a:rPr lang="en-US" sz="1600" dirty="0" smtClean="0"/>
              <a:t>with superior </a:t>
            </a:r>
            <a:r>
              <a:rPr lang="en-US" sz="1600" dirty="0"/>
              <a:t>control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The Hoisting process is </a:t>
            </a:r>
            <a:r>
              <a:rPr lang="en-US" sz="1600" dirty="0"/>
              <a:t>visible and under </a:t>
            </a:r>
          </a:p>
          <a:p>
            <a:pPr marL="0" indent="0">
              <a:buNone/>
            </a:pPr>
            <a:r>
              <a:rPr lang="en-US" sz="1600" dirty="0"/>
              <a:t>control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39762"/>
          </a:xfrm>
        </p:spPr>
        <p:txBody>
          <a:bodyPr/>
          <a:lstStyle/>
          <a:p>
            <a:r>
              <a:rPr lang="en-US" dirty="0" smtClean="0"/>
              <a:t>                Disadvantages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810000"/>
            <a:ext cx="1143000" cy="1509623"/>
          </a:xfrm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4800600" y="1901301"/>
            <a:ext cx="4040188" cy="464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Higher installation cost</a:t>
            </a:r>
          </a:p>
          <a:p>
            <a:r>
              <a:rPr lang="en-US" sz="1600" dirty="0" smtClean="0"/>
              <a:t>Longer </a:t>
            </a:r>
            <a:r>
              <a:rPr lang="en-US" sz="1600" dirty="0"/>
              <a:t>installation</a:t>
            </a:r>
          </a:p>
          <a:p>
            <a:r>
              <a:rPr lang="en-US" sz="1600" dirty="0" smtClean="0"/>
              <a:t>Significant </a:t>
            </a:r>
            <a:r>
              <a:rPr lang="en-US" sz="1600" dirty="0"/>
              <a:t>loads </a:t>
            </a:r>
            <a:r>
              <a:rPr lang="en-US" sz="1600" dirty="0" smtClean="0"/>
              <a:t>on top of the </a:t>
            </a:r>
            <a:r>
              <a:rPr lang="en-US" sz="1600" dirty="0"/>
              <a:t>structure</a:t>
            </a:r>
          </a:p>
          <a:p>
            <a:r>
              <a:rPr lang="en-US" sz="1600" dirty="0" smtClean="0"/>
              <a:t>Penthouse requirements</a:t>
            </a:r>
          </a:p>
          <a:p>
            <a:endParaRPr lang="en-US" sz="1600" dirty="0"/>
          </a:p>
          <a:p>
            <a:r>
              <a:rPr lang="en-US" sz="1600" dirty="0"/>
              <a:t>Obtaining the spare parts can be a nightmare since servicing may only be performed by the original installer or by their service </a:t>
            </a:r>
            <a:r>
              <a:rPr lang="en-US" sz="1600" dirty="0" smtClean="0"/>
              <a:t>partners</a:t>
            </a:r>
          </a:p>
          <a:p>
            <a:r>
              <a:rPr lang="en-US" sz="1600" dirty="0" smtClean="0"/>
              <a:t>A </a:t>
            </a:r>
            <a:r>
              <a:rPr lang="en-US" sz="1600" dirty="0"/>
              <a:t>short circuit to the motor or fire can result in entrapped passengers in the elevator. The fire itself might not be deadly but rather the smoke within the </a:t>
            </a:r>
            <a:r>
              <a:rPr lang="en-US" sz="1600" dirty="0" smtClean="0"/>
              <a:t>shaft</a:t>
            </a:r>
            <a:endParaRPr lang="en-US" sz="1600" dirty="0"/>
          </a:p>
          <a:p>
            <a:r>
              <a:rPr lang="en-US" sz="1600" dirty="0"/>
              <a:t>Temperature and humidity conditions inside the shaft may be tragic and can easily affect the electronic components which might cause more frequent </a:t>
            </a:r>
            <a:r>
              <a:rPr lang="en-US" sz="1600" dirty="0" smtClean="0"/>
              <a:t>break-downs</a:t>
            </a:r>
          </a:p>
          <a:p>
            <a:endParaRPr lang="en-US" sz="1600" dirty="0" smtClean="0"/>
          </a:p>
          <a:p>
            <a:pPr marL="0" indent="0">
              <a:buFont typeface="Arial" pitchFamily="34" charset="0"/>
              <a:buNone/>
            </a:pPr>
            <a:endParaRPr lang="en-US" sz="1600" dirty="0" smtClean="0"/>
          </a:p>
          <a:p>
            <a:pPr marL="0" indent="0">
              <a:buFont typeface="Arial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748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130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Means of Vertical Circulation:  Elevators traction verse hydraulic types, sizes, speeds and finishes, escalators.   </vt:lpstr>
      <vt:lpstr>PowerPoint Presentation</vt:lpstr>
      <vt:lpstr>PowerPoint Presentation</vt:lpstr>
      <vt:lpstr>The advantages and disadvantages of Traction elevators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Means of Vertical Circulation: Elevators traction verse hydraulic types, sizes, speeds and finishes, escalators.</dc:title>
  <dc:creator>Andres Tovar</dc:creator>
  <cp:lastModifiedBy>student834a</cp:lastModifiedBy>
  <cp:revision>15</cp:revision>
  <dcterms:created xsi:type="dcterms:W3CDTF">2013-09-03T16:38:56Z</dcterms:created>
  <dcterms:modified xsi:type="dcterms:W3CDTF">2013-09-11T13:42:25Z</dcterms:modified>
</cp:coreProperties>
</file>