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3" r:id="rId2"/>
    <p:sldId id="264" r:id="rId3"/>
    <p:sldId id="266" r:id="rId4"/>
    <p:sldId id="257"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134B450-645E-4D9E-95B5-58501C6ECDEE}"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51F59-A903-43FD-9DE0-2AEA4D02990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4B450-645E-4D9E-95B5-58501C6ECDEE}"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4B450-645E-4D9E-95B5-58501C6ECDEE}" type="datetimeFigureOut">
              <a:rPr lang="en-US" smtClean="0"/>
              <a:pPr/>
              <a:t>5/4/2012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4B450-645E-4D9E-95B5-58501C6ECDEE}"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34B450-645E-4D9E-95B5-58501C6ECDEE}"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51F59-A903-43FD-9DE0-2AEA4D0299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34B450-645E-4D9E-95B5-58501C6ECDEE}"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34B450-645E-4D9E-95B5-58501C6ECDEE}" type="datetimeFigureOut">
              <a:rPr lang="en-US" smtClean="0"/>
              <a:pPr/>
              <a:t>5/4/2012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34B450-645E-4D9E-95B5-58501C6ECDEE}" type="datetimeFigureOut">
              <a:rPr lang="en-US" smtClean="0"/>
              <a:pPr/>
              <a:t>5/4/2012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4B450-645E-4D9E-95B5-58501C6ECDEE}" type="datetimeFigureOut">
              <a:rPr lang="en-US" smtClean="0"/>
              <a:pPr/>
              <a:t>5/4/2012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51F59-A903-43FD-9DE0-2AEA4D0299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34B450-645E-4D9E-95B5-58501C6ECDEE}"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51F59-A903-43FD-9DE0-2AEA4D02990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134B450-645E-4D9E-95B5-58501C6ECDEE}" type="datetimeFigureOut">
              <a:rPr lang="en-US" smtClean="0"/>
              <a:pPr/>
              <a:t>5/4/2012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FA51F59-A903-43FD-9DE0-2AEA4D0299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34B450-645E-4D9E-95B5-58501C6ECDEE}" type="datetimeFigureOut">
              <a:rPr lang="en-US" smtClean="0"/>
              <a:pPr/>
              <a:t>5/4/2012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FA51F59-A903-43FD-9DE0-2AEA4D0299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By: Tyasia Moody</a:t>
            </a:r>
            <a:br>
              <a:rPr lang="en-US" smtClean="0"/>
            </a:br>
            <a:r>
              <a:rPr lang="en-US" smtClean="0"/>
              <a:t>Khaliah Moore</a:t>
            </a:r>
            <a:br>
              <a:rPr lang="en-US" smtClean="0"/>
            </a:br>
            <a:endParaRPr lang="en-US" dirty="0"/>
          </a:p>
        </p:txBody>
      </p:sp>
      <p:sp>
        <p:nvSpPr>
          <p:cNvPr id="3" name="Subtitle 2"/>
          <p:cNvSpPr>
            <a:spLocks noGrp="1"/>
          </p:cNvSpPr>
          <p:nvPr>
            <p:ph type="subTitle" idx="1"/>
          </p:nvPr>
        </p:nvSpPr>
        <p:spPr>
          <a:xfrm>
            <a:off x="0" y="457200"/>
            <a:ext cx="8763000" cy="2871216"/>
          </a:xfrm>
        </p:spPr>
        <p:txBody>
          <a:bodyPr>
            <a:normAutofit/>
          </a:bodyPr>
          <a:lstStyle/>
          <a:p>
            <a:r>
              <a:rPr lang="en-US" sz="4400" dirty="0" smtClean="0"/>
              <a:t>      Affordable Housing</a:t>
            </a:r>
            <a:br>
              <a:rPr lang="en-US" sz="4400" dirty="0" smtClean="0"/>
            </a:br>
            <a:r>
              <a:rPr lang="en-US" sz="4400" dirty="0" smtClean="0"/>
              <a:t>(The Rent Is Too DAMN HIGH!!!)</a:t>
            </a:r>
            <a:r>
              <a:rPr lang="en-US" dirty="0" smtClean="0"/>
              <a:t>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Affordable Housing?</a:t>
            </a:r>
            <a:endParaRPr lang="en-US" dirty="0"/>
          </a:p>
        </p:txBody>
      </p:sp>
      <p:sp>
        <p:nvSpPr>
          <p:cNvPr id="3" name="Content Placeholder 2"/>
          <p:cNvSpPr>
            <a:spLocks noGrp="1"/>
          </p:cNvSpPr>
          <p:nvPr>
            <p:ph idx="1"/>
          </p:nvPr>
        </p:nvSpPr>
        <p:spPr/>
        <p:txBody>
          <a:bodyPr/>
          <a:lstStyle/>
          <a:p>
            <a:r>
              <a:rPr lang="en-US" dirty="0" smtClean="0"/>
              <a:t>Affordable housing can be defined as a household paying no more than 30 percent of their annual income on rent </a:t>
            </a:r>
          </a:p>
          <a:p>
            <a:r>
              <a:rPr lang="en-US" dirty="0" smtClean="0"/>
              <a:t>Studies show that people paying any more than 30 percent of their income on housing have difficultly affording everyday necessities like food, clothing, transportation and medical care.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Statistics </a:t>
            </a:r>
            <a:endParaRPr lang="en-US" dirty="0"/>
          </a:p>
        </p:txBody>
      </p:sp>
      <p:sp>
        <p:nvSpPr>
          <p:cNvPr id="3" name="Content Placeholder 2"/>
          <p:cNvSpPr>
            <a:spLocks noGrp="1"/>
          </p:cNvSpPr>
          <p:nvPr>
            <p:ph idx="1"/>
          </p:nvPr>
        </p:nvSpPr>
        <p:spPr/>
        <p:txBody>
          <a:bodyPr/>
          <a:lstStyle/>
          <a:p>
            <a:r>
              <a:rPr lang="en-US" dirty="0" smtClean="0"/>
              <a:t>In New York majority pay 50 to 60 percent of their income on rent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Programs that aide people in need of affordable housing</a:t>
            </a:r>
            <a:endParaRPr lang="en-US" dirty="0"/>
          </a:p>
        </p:txBody>
      </p:sp>
      <p:sp>
        <p:nvSpPr>
          <p:cNvPr id="3" name="Content Placeholder 2"/>
          <p:cNvSpPr>
            <a:spLocks noGrp="1"/>
          </p:cNvSpPr>
          <p:nvPr>
            <p:ph idx="1"/>
          </p:nvPr>
        </p:nvSpPr>
        <p:spPr/>
        <p:txBody>
          <a:bodyPr>
            <a:normAutofit/>
          </a:bodyPr>
          <a:lstStyle/>
          <a:p>
            <a:r>
              <a:rPr lang="en-US" sz="2400" b="1" u="sng" dirty="0" smtClean="0">
                <a:latin typeface="Times New Roman" pitchFamily="18" charset="0"/>
                <a:cs typeface="Times New Roman" pitchFamily="18" charset="0"/>
              </a:rPr>
              <a:t>Section 8</a:t>
            </a:r>
          </a:p>
          <a:p>
            <a:r>
              <a:rPr lang="en-US" sz="2400" dirty="0" smtClean="0">
                <a:effectLst/>
                <a:latin typeface="Times New Roman" pitchFamily="18" charset="0"/>
                <a:cs typeface="Times New Roman" pitchFamily="18" charset="0"/>
              </a:rPr>
              <a:t>authorizes the payment of rental housing assistance to private landlords on behalf of approximately 3.1 million low-income household</a:t>
            </a:r>
          </a:p>
          <a:p>
            <a:r>
              <a:rPr lang="en-US" sz="2400" dirty="0" smtClean="0">
                <a:effectLst/>
                <a:latin typeface="Times New Roman" pitchFamily="18" charset="0"/>
                <a:cs typeface="Times New Roman" pitchFamily="18" charset="0"/>
              </a:rPr>
              <a:t>It operates through several programs, the largest of which, the Housing Choice Voucher program, pays a large portion of the rents and utilities of about 2.1 million households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8875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Work Advantage Program</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latin typeface="Times New Roman" pitchFamily="18" charset="0"/>
                <a:cs typeface="Times New Roman" pitchFamily="18" charset="0"/>
              </a:rPr>
              <a:t>Advantage is a rental subsidy that helps clients transition from temporary, emergency shelter to self-sufficiency as quickly as possible, instilling responsibility through its firm linkage to employment. </a:t>
            </a:r>
          </a:p>
          <a:p>
            <a:r>
              <a:rPr lang="en-US" sz="2800" dirty="0" smtClean="0">
                <a:latin typeface="Times New Roman" pitchFamily="18" charset="0"/>
                <a:cs typeface="Times New Roman" pitchFamily="18" charset="0"/>
              </a:rPr>
              <a:t>Helps pay for one or two years of rent support to eligible households </a:t>
            </a:r>
          </a:p>
          <a:p>
            <a:r>
              <a:rPr lang="en-US" sz="2800" dirty="0" smtClean="0">
                <a:latin typeface="Times New Roman" pitchFamily="18" charset="0"/>
                <a:cs typeface="Times New Roman" pitchFamily="18" charset="0"/>
              </a:rPr>
              <a:t>Requires participants to work and contribute: </a:t>
            </a:r>
          </a:p>
          <a:p>
            <a:pPr lvl="1"/>
            <a:r>
              <a:rPr lang="en-US" dirty="0" smtClean="0">
                <a:latin typeface="Times New Roman" pitchFamily="18" charset="0"/>
                <a:cs typeface="Times New Roman" pitchFamily="18" charset="0"/>
              </a:rPr>
              <a:t>30 percent of their gross monthly income toward rent in the first year </a:t>
            </a:r>
          </a:p>
          <a:p>
            <a:pPr lvl="1"/>
            <a:r>
              <a:rPr lang="en-US" dirty="0" smtClean="0">
                <a:latin typeface="Times New Roman" pitchFamily="18" charset="0"/>
                <a:cs typeface="Times New Roman" pitchFamily="18" charset="0"/>
              </a:rPr>
              <a:t>40 percent of their gross monthly income in the second year, if they qualify </a:t>
            </a:r>
          </a:p>
          <a:p>
            <a:endParaRPr lang="en-US" dirty="0"/>
          </a:p>
        </p:txBody>
      </p:sp>
    </p:spTree>
    <p:extLst>
      <p:ext uri="{BB962C8B-B14F-4D97-AF65-F5344CB8AC3E}">
        <p14:creationId xmlns:p14="http://schemas.microsoft.com/office/powerpoint/2010/main" xmlns="" val="1443259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 always fail!!!</a:t>
            </a:r>
            <a:endParaRPr lang="en-US" dirty="0"/>
          </a:p>
        </p:txBody>
      </p:sp>
      <p:sp>
        <p:nvSpPr>
          <p:cNvPr id="3" name="Content Placeholder 2"/>
          <p:cNvSpPr>
            <a:spLocks noGrp="1"/>
          </p:cNvSpPr>
          <p:nvPr>
            <p:ph idx="1"/>
          </p:nvPr>
        </p:nvSpPr>
        <p:spPr>
          <a:xfrm>
            <a:off x="457200" y="1524000"/>
            <a:ext cx="8229600" cy="5334000"/>
          </a:xfrm>
        </p:spPr>
        <p:txBody>
          <a:bodyPr>
            <a:normAutofit fontScale="25000" lnSpcReduction="20000"/>
          </a:bodyPr>
          <a:lstStyle/>
          <a:p>
            <a:r>
              <a:rPr lang="en-US" sz="8000" dirty="0" smtClean="0">
                <a:latin typeface="Times New Roman" pitchFamily="18" charset="0"/>
                <a:cs typeface="Times New Roman" pitchFamily="18" charset="0"/>
              </a:rPr>
              <a:t>The Bush budget completely eliminated all funding for new unit production in  2006, ending what advocates called 'a 30-year commitment from HUD to support the production of new housing. </a:t>
            </a:r>
            <a:br>
              <a:rPr lang="en-US" sz="8000" dirty="0" smtClean="0">
                <a:latin typeface="Times New Roman" pitchFamily="18" charset="0"/>
                <a:cs typeface="Times New Roman" pitchFamily="18" charset="0"/>
              </a:rPr>
            </a:br>
            <a:r>
              <a:rPr lang="en-US" sz="8000" dirty="0" smtClean="0">
                <a:latin typeface="Times New Roman" pitchFamily="18" charset="0"/>
                <a:cs typeface="Times New Roman" pitchFamily="18" charset="0"/>
              </a:rPr>
              <a:t/>
            </a:r>
            <a:br>
              <a:rPr lang="en-US" sz="8000" dirty="0" smtClean="0">
                <a:latin typeface="Times New Roman" pitchFamily="18" charset="0"/>
                <a:cs typeface="Times New Roman" pitchFamily="18" charset="0"/>
              </a:rPr>
            </a:br>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The President's budget cut Section 8 funding in half, dropping funding down to $120 million from its current level of $240 million. His proposal would direct the remaining $120 million in the Section 811 program to use more than 70% to renew (keep in place) housing funded under the program in previous years.</a:t>
            </a:r>
            <a:br>
              <a:rPr lang="en-US" sz="8000" dirty="0" smtClean="0">
                <a:latin typeface="Times New Roman" pitchFamily="18" charset="0"/>
                <a:cs typeface="Times New Roman" pitchFamily="18" charset="0"/>
              </a:rPr>
            </a:br>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The remaining $120 million in Section 811 would be spent in the following manner</a:t>
            </a:r>
            <a:br>
              <a:rPr lang="en-US" sz="8000" dirty="0" smtClean="0">
                <a:latin typeface="Times New Roman" pitchFamily="18" charset="0"/>
                <a:cs typeface="Times New Roman" pitchFamily="18" charset="0"/>
              </a:rPr>
            </a:br>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 $85 million to renewal of estimated 2 million in existing rent subsidies ($80 million for tenant-based and $5 million for project-based renewals) and  $35 million of new tenant-based subsidies</a:t>
            </a:r>
            <a:br>
              <a:rPr lang="en-US" sz="8000" dirty="0" smtClean="0">
                <a:latin typeface="Times New Roman" pitchFamily="18" charset="0"/>
                <a:cs typeface="Times New Roman" pitchFamily="18" charset="0"/>
              </a:rPr>
            </a:br>
            <a:endParaRPr lang="en-US" sz="8000" dirty="0" smtClean="0">
              <a:latin typeface="Times New Roman" pitchFamily="18" charset="0"/>
              <a:cs typeface="Times New Roman" pitchFamily="18" charset="0"/>
            </a:endParaRPr>
          </a:p>
          <a:p>
            <a:endParaRPr lang="en-US" sz="8000" dirty="0" smtClean="0"/>
          </a:p>
          <a:p>
            <a:endParaRPr lang="en-US" dirty="0"/>
          </a:p>
        </p:txBody>
      </p:sp>
    </p:spTree>
    <p:extLst>
      <p:ext uri="{BB962C8B-B14F-4D97-AF65-F5344CB8AC3E}">
        <p14:creationId xmlns:p14="http://schemas.microsoft.com/office/powerpoint/2010/main" xmlns="" val="2990104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dirty="0" smtClean="0"/>
              <a:t>Continued </a:t>
            </a:r>
            <a:endParaRPr lang="en-US" dirty="0"/>
          </a:p>
        </p:txBody>
      </p:sp>
      <p:sp>
        <p:nvSpPr>
          <p:cNvPr id="3" name="Content Placeholder 2"/>
          <p:cNvSpPr>
            <a:spLocks noGrp="1"/>
          </p:cNvSpPr>
          <p:nvPr>
            <p:ph idx="1"/>
          </p:nvPr>
        </p:nvSpPr>
        <p:spPr>
          <a:xfrm>
            <a:off x="228600" y="1524000"/>
            <a:ext cx="8229600" cy="4525963"/>
          </a:xfrm>
        </p:spPr>
        <p:txBody>
          <a:bodyPr>
            <a:normAutofit fontScale="70000" lnSpcReduction="20000"/>
          </a:bodyPr>
          <a:lstStyle/>
          <a:p>
            <a:r>
              <a:rPr lang="en-US" dirty="0" smtClean="0">
                <a:latin typeface="Times New Roman" pitchFamily="18" charset="0"/>
                <a:cs typeface="Times New Roman" pitchFamily="18" charset="0"/>
              </a:rPr>
              <a:t>On March 14, 2011, the City of New York stopped any new lease signings under Advantage NY for shelter residents residing in both HRA Domestic Violence Shelters and DHS Homeless Shelters.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City later informed current Advantage tenants that it will stop making rent payments for their apartments as of April 1, 2011. The reason given for these actions is that New York State has withdrawn its contribution to the Advantage rent subsidy program. On June 2, 2011, an appellate court ordered the City to pay June rent and rent for future months until Legal Aid's appeal is decided.</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September 13, 2011 the trail court ruled that the City did not have to pay the rent for Advantage tenants . An appeal is pending.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Advantage rents through November will be paid. It is unknown if rents for future months will be paid.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546008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Waiting list  and lotteries</a:t>
            </a:r>
            <a:endParaRPr lang="en-US" dirty="0"/>
          </a:p>
        </p:txBody>
      </p:sp>
      <p:sp>
        <p:nvSpPr>
          <p:cNvPr id="3" name="Content Placeholder 2"/>
          <p:cNvSpPr>
            <a:spLocks noGrp="1"/>
          </p:cNvSpPr>
          <p:nvPr>
            <p:ph idx="1"/>
          </p:nvPr>
        </p:nvSpPr>
        <p:spPr/>
        <p:txBody>
          <a:bodyPr/>
          <a:lstStyle/>
          <a:p>
            <a:r>
              <a:rPr lang="en-US" dirty="0" smtClean="0"/>
              <a:t>Most people are picked for affordable housing through lotteries thousands apply </a:t>
            </a:r>
          </a:p>
          <a:p>
            <a:r>
              <a:rPr lang="en-US" dirty="0" smtClean="0"/>
              <a:t>Others are placed on waiting list the average wait is AT LEAST two years </a:t>
            </a:r>
          </a:p>
          <a:p>
            <a:r>
              <a:rPr lang="en-US" dirty="0" smtClean="0"/>
              <a:t>Although there is currently a state wide freeze on section 8 HUD is still accepting applications</a:t>
            </a:r>
          </a:p>
          <a:p>
            <a:pPr>
              <a:buNone/>
            </a:pPr>
            <a:endParaRPr lang="en-US" dirty="0"/>
          </a:p>
        </p:txBody>
      </p:sp>
    </p:spTree>
    <p:extLst>
      <p:ext uri="{BB962C8B-B14F-4D97-AF65-F5344CB8AC3E}">
        <p14:creationId xmlns:p14="http://schemas.microsoft.com/office/powerpoint/2010/main" xmlns="" val="5223427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What would be the benefits of more affordable housing?</a:t>
            </a:r>
          </a:p>
          <a:p>
            <a:r>
              <a:rPr lang="en-US" dirty="0" smtClean="0"/>
              <a:t>What do you think the government should do to ensure more people can afford housing?</a:t>
            </a:r>
          </a:p>
          <a:p>
            <a:r>
              <a:rPr lang="en-US" dirty="0" smtClean="0"/>
              <a:t>Why do you think programs created for affordable housing doesn't last long.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129</TotalTime>
  <Words>497</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By: Tyasia Moody Khaliah Moore </vt:lpstr>
      <vt:lpstr>What is Affordable Housing?</vt:lpstr>
      <vt:lpstr> Statistics </vt:lpstr>
      <vt:lpstr>Programs that aide people in need of affordable housing</vt:lpstr>
      <vt:lpstr>The Work Advantage Program</vt:lpstr>
      <vt:lpstr>Programs always fail!!!</vt:lpstr>
      <vt:lpstr>Continued </vt:lpstr>
      <vt:lpstr>Waiting list  and lotteries</vt:lpstr>
      <vt:lpstr>Questions</vt:lpstr>
    </vt:vector>
  </TitlesOfParts>
  <Company>CUNY - NYCCT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ITMS</dc:creator>
  <cp:lastModifiedBy>SHE SHE</cp:lastModifiedBy>
  <cp:revision>14</cp:revision>
  <dcterms:created xsi:type="dcterms:W3CDTF">2011-12-09T00:46:29Z</dcterms:created>
  <dcterms:modified xsi:type="dcterms:W3CDTF">2012-05-04T13:11:48Z</dcterms:modified>
</cp:coreProperties>
</file>