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3" r:id="rId2"/>
    <p:sldId id="257" r:id="rId3"/>
    <p:sldId id="262" r:id="rId4"/>
    <p:sldId id="259" r:id="rId5"/>
    <p:sldId id="258" r:id="rId6"/>
    <p:sldId id="260"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58C7B-09EE-41C8-93D3-D1133968B410}" type="datetimeFigureOut">
              <a:rPr lang="en-US" smtClean="0"/>
              <a:t>9/20/2022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ADE6E-8BAE-4749-8E4D-B055E0831934}" type="slidenum">
              <a:rPr lang="en-US" smtClean="0"/>
              <a:t>‹#›</a:t>
            </a:fld>
            <a:endParaRPr lang="en-US"/>
          </a:p>
        </p:txBody>
      </p:sp>
    </p:spTree>
    <p:extLst>
      <p:ext uri="{BB962C8B-B14F-4D97-AF65-F5344CB8AC3E}">
        <p14:creationId xmlns:p14="http://schemas.microsoft.com/office/powerpoint/2010/main" val="365978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ADE6E-8BAE-4749-8E4D-B055E0831934}" type="slidenum">
              <a:rPr lang="en-US" smtClean="0"/>
              <a:t>9</a:t>
            </a:fld>
            <a:endParaRPr lang="en-US"/>
          </a:p>
        </p:txBody>
      </p:sp>
    </p:spTree>
    <p:extLst>
      <p:ext uri="{BB962C8B-B14F-4D97-AF65-F5344CB8AC3E}">
        <p14:creationId xmlns:p14="http://schemas.microsoft.com/office/powerpoint/2010/main" val="374183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20.09.2022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20.09.2022</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4671-676D-A3EB-6713-1E0ACE292122}"/>
              </a:ext>
            </a:extLst>
          </p:cNvPr>
          <p:cNvSpPr>
            <a:spLocks noGrp="1"/>
          </p:cNvSpPr>
          <p:nvPr>
            <p:ph type="title"/>
          </p:nvPr>
        </p:nvSpPr>
        <p:spPr>
          <a:xfrm>
            <a:off x="762000" y="4572000"/>
            <a:ext cx="7770440" cy="1377280"/>
          </a:xfrm>
        </p:spPr>
        <p:txBody>
          <a:bodyPr>
            <a:normAutofit/>
          </a:bodyPr>
          <a:lstStyle/>
          <a:p>
            <a:r>
              <a:rPr lang="en-US" sz="4000" dirty="0"/>
              <a:t>Histology and Embryology DEN 1114 By: </a:t>
            </a:r>
            <a:r>
              <a:rPr lang="en-US" sz="4000" dirty="0" err="1"/>
              <a:t>Kseniia</a:t>
            </a:r>
            <a:r>
              <a:rPr lang="en-US" sz="4000" dirty="0"/>
              <a:t> </a:t>
            </a:r>
            <a:r>
              <a:rPr lang="en-US" sz="4000" dirty="0" err="1"/>
              <a:t>Dymchenko</a:t>
            </a:r>
            <a:endParaRPr lang="en-US" sz="4000" dirty="0"/>
          </a:p>
        </p:txBody>
      </p:sp>
      <p:sp>
        <p:nvSpPr>
          <p:cNvPr id="3" name="Content Placeholder 2">
            <a:extLst>
              <a:ext uri="{FF2B5EF4-FFF2-40B4-BE49-F238E27FC236}">
                <a16:creationId xmlns:a16="http://schemas.microsoft.com/office/drawing/2014/main" id="{C7BA316B-FE85-DECB-6911-9855BA10549F}"/>
              </a:ext>
            </a:extLst>
          </p:cNvPr>
          <p:cNvSpPr>
            <a:spLocks noGrp="1"/>
          </p:cNvSpPr>
          <p:nvPr>
            <p:ph idx="1"/>
          </p:nvPr>
        </p:nvSpPr>
        <p:spPr>
          <a:xfrm>
            <a:off x="762000" y="685800"/>
            <a:ext cx="7543800" cy="3463280"/>
          </a:xfrm>
        </p:spPr>
        <p:txBody>
          <a:bodyPr>
            <a:normAutofit/>
          </a:bodyPr>
          <a:lstStyle/>
          <a:p>
            <a:pPr marL="0" indent="0">
              <a:buNone/>
            </a:pPr>
            <a:r>
              <a:rPr lang="en-US" sz="4400" dirty="0">
                <a:latin typeface="+mj-lt"/>
              </a:rPr>
              <a:t>Tongue - Ankyloglossia &amp;</a:t>
            </a:r>
          </a:p>
          <a:p>
            <a:pPr marL="0" indent="0">
              <a:buNone/>
            </a:pPr>
            <a:r>
              <a:rPr lang="en-US" sz="4400" dirty="0">
                <a:latin typeface="+mj-lt"/>
              </a:rPr>
              <a:t> Geographic Tongue &amp;</a:t>
            </a:r>
          </a:p>
          <a:p>
            <a:pPr marL="0" indent="0">
              <a:buNone/>
            </a:pPr>
            <a:r>
              <a:rPr lang="en-US" sz="4400" dirty="0">
                <a:latin typeface="+mj-lt"/>
              </a:rPr>
              <a:t> Black hairy tongue</a:t>
            </a:r>
          </a:p>
        </p:txBody>
      </p:sp>
    </p:spTree>
    <p:extLst>
      <p:ext uri="{BB962C8B-B14F-4D97-AF65-F5344CB8AC3E}">
        <p14:creationId xmlns:p14="http://schemas.microsoft.com/office/powerpoint/2010/main" val="383304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800" dirty="0"/>
              <a:t>Periodic exacerbations are facilitated by frequent relapses of somatic diseases that occur against the background of gastrointestinal pathology and other systemic diseases. The duration of the disease is from 2 weeks to 10 years. Without causing concern to patients, sometimes disappears for a long time, then reappears in the same or other places.</a:t>
            </a:r>
            <a:endParaRPr lang="ru-RU" sz="1800" dirty="0"/>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62879"/>
            <a:ext cx="5184576" cy="351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66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Preventive measures. Fighting bad habits, taking vitamins in the spring and autumn period, adequate treatment of gastrointestinal diseases and timely sanitation of the oral cavity will help to avoid this condition.</a:t>
            </a:r>
            <a:endParaRPr lang="ru-RU" sz="1800" dirty="0"/>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36073"/>
            <a:ext cx="508885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832"/>
            <a:ext cx="3168352" cy="251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71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The term </a:t>
            </a:r>
            <a:r>
              <a:rPr lang="en-US" sz="2000" dirty="0"/>
              <a:t>“</a:t>
            </a:r>
            <a:r>
              <a:rPr lang="en-US" sz="2000" dirty="0">
                <a:latin typeface="+mj-lt"/>
              </a:rPr>
              <a:t>Black hairy tongue</a:t>
            </a:r>
            <a:r>
              <a:rPr lang="en-US" sz="2000" dirty="0"/>
              <a:t>” </a:t>
            </a:r>
            <a:r>
              <a:rPr lang="en-US" sz="1800" dirty="0"/>
              <a:t>refers to an acquired benign neoplasm, which is characterized by the appearance of hypertrophied and elongated filamentous papillae on the dorsal surface of the tongue.</a:t>
            </a:r>
            <a:endParaRPr lang="ru-RU" sz="1800" dirty="0"/>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89920"/>
            <a:ext cx="5832648" cy="350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43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The exact causes of the pathology are not fully understood. The disease is not an independent disease, it appears against the background of other diseases. Most often, this phenomenon occurs in men over 40 years old, but it is sometimes observed in women. In children, this disease is very rare.</a:t>
            </a:r>
            <a:endParaRPr lang="ru-RU" sz="1800" dirty="0"/>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404664"/>
            <a:ext cx="3600400" cy="419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80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365104"/>
            <a:ext cx="6781800" cy="1584176"/>
          </a:xfrm>
        </p:spPr>
        <p:txBody>
          <a:bodyPr>
            <a:normAutofit/>
          </a:bodyPr>
          <a:lstStyle/>
          <a:p>
            <a:r>
              <a:rPr lang="en-US" sz="1800" dirty="0"/>
              <a:t>Pathology is most often observed in people with impaired gastrointestinal functions, ulcers and gastritis. Poor oral hygiene, addiction to smoking and excessive coffee consumption contribute significantly to the development of the disease.</a:t>
            </a:r>
            <a:endParaRPr lang="ru-RU" sz="1800" dirty="0"/>
          </a:p>
        </p:txBody>
      </p:sp>
      <p:sp>
        <p:nvSpPr>
          <p:cNvPr id="3" name="Объект 2"/>
          <p:cNvSpPr>
            <a:spLocks noGrp="1"/>
          </p:cNvSpPr>
          <p:nvPr>
            <p:ph idx="1"/>
          </p:nvPr>
        </p:nvSpPr>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764704"/>
            <a:ext cx="417646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62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933056"/>
            <a:ext cx="6781800" cy="1944216"/>
          </a:xfrm>
        </p:spPr>
        <p:txBody>
          <a:bodyPr>
            <a:normAutofit fontScale="90000"/>
          </a:bodyPr>
          <a:lstStyle/>
          <a:p>
            <a:r>
              <a:rPr lang="en-US" sz="1800" dirty="0"/>
              <a:t>During the examination, the dentist identifies a section of pigmented filamentous papillae on the patient's tongue. They are less intensely colored at the base than at the periphery. When carrying out a special iron on the dorsal surface from the root to the tip of the tongue, the papillae are raised. In patients with a black hairy tongue, the hygienic condition of the oral cavity is always unsatisfactory. During an intraoral examination, dental deposits and carious defects are usually found.</a:t>
            </a:r>
            <a:endParaRPr lang="ru-RU" sz="1800" dirty="0"/>
          </a:p>
        </p:txBody>
      </p:sp>
      <p:sp>
        <p:nvSpPr>
          <p:cNvPr id="3" name="Объект 2"/>
          <p:cNvSpPr>
            <a:spLocks noGrp="1"/>
          </p:cNvSpPr>
          <p:nvPr>
            <p:ph idx="1"/>
          </p:nvPr>
        </p:nvSpPr>
        <p:spPr/>
        <p:txBody>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857250"/>
            <a:ext cx="3931344" cy="277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6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To eliminate an unpleasant defect, only the treatment of concomitant diseases, professional cleaning and treatment of the oral cavity, taking multivitamin complexes, antifungal drugs and, if necessary, sedatives will help.</a:t>
            </a:r>
            <a:endParaRPr lang="ru-RU" sz="1800" dirty="0"/>
          </a:p>
        </p:txBody>
      </p:sp>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43" y="893440"/>
            <a:ext cx="3702025" cy="289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893440"/>
            <a:ext cx="3168352" cy="289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13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The frenulum of the tongue is the sublingual fold of the oral mucosa that connects the tongue to the bottom of the oral cavity. Its normal length in the stretched state of a 5-year old child is about 8 mm, but not less than 5 mm.</a:t>
            </a:r>
            <a:endParaRPr lang="ru-RU" sz="1800" dirty="0"/>
          </a:p>
        </p:txBody>
      </p:sp>
      <p:sp>
        <p:nvSpPr>
          <p:cNvPr id="3" name="Объект 2"/>
          <p:cNvSpPr>
            <a:spLocks noGrp="1"/>
          </p:cNvSpPr>
          <p:nvPr>
            <p:ph idx="1"/>
          </p:nvPr>
        </p:nvSpPr>
        <p:spPr>
          <a:xfrm>
            <a:off x="762000" y="1124744"/>
            <a:ext cx="6474296" cy="3447256"/>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72132"/>
            <a:ext cx="4968552" cy="329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a:extLst>
              <a:ext uri="{FF2B5EF4-FFF2-40B4-BE49-F238E27FC236}">
                <a16:creationId xmlns:a16="http://schemas.microsoft.com/office/drawing/2014/main" id="{F1964688-8658-3DCC-531D-88302B3A7607}"/>
              </a:ext>
            </a:extLst>
          </p:cNvPr>
          <p:cNvSpPr txBox="1">
            <a:spLocks/>
          </p:cNvSpPr>
          <p:nvPr/>
        </p:nvSpPr>
        <p:spPr>
          <a:xfrm>
            <a:off x="539552" y="473870"/>
            <a:ext cx="4968552" cy="57718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Tongue – Ankyloglossia</a:t>
            </a:r>
            <a:endParaRPr lang="ru-RU" sz="1800" dirty="0"/>
          </a:p>
        </p:txBody>
      </p:sp>
    </p:spTree>
    <p:extLst>
      <p:ext uri="{BB962C8B-B14F-4D97-AF65-F5344CB8AC3E}">
        <p14:creationId xmlns:p14="http://schemas.microsoft.com/office/powerpoint/2010/main" val="287008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653136"/>
            <a:ext cx="6781800" cy="1224136"/>
          </a:xfrm>
        </p:spPr>
        <p:txBody>
          <a:bodyPr>
            <a:normAutofit/>
          </a:bodyPr>
          <a:lstStyle/>
          <a:p>
            <a:r>
              <a:rPr lang="en-US" sz="1800" b="0" i="0" dirty="0">
                <a:solidFill>
                  <a:srgbClr val="202124"/>
                </a:solidFill>
                <a:effectLst/>
              </a:rPr>
              <a:t>The condition is present at birth.</a:t>
            </a:r>
            <a:r>
              <a:rPr lang="en-US" sz="1800" dirty="0"/>
              <a:t> This feature is inherited from the father or mother. However, its occurrence may be due to disorders of intrauterine fetal development.</a:t>
            </a:r>
            <a:endParaRPr lang="ru-RU" sz="1800" dirty="0"/>
          </a:p>
        </p:txBody>
      </p:sp>
      <p:sp>
        <p:nvSpPr>
          <p:cNvPr id="3" name="Объект 2"/>
          <p:cNvSpPr>
            <a:spLocks noGrp="1"/>
          </p:cNvSpPr>
          <p:nvPr>
            <p:ph idx="1"/>
          </p:nvPr>
        </p:nvSpPr>
        <p:spPr/>
        <p:txBody>
          <a:bodyPr/>
          <a:lstStyle/>
          <a:p>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2736"/>
            <a:ext cx="708558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3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When the frenulum of the tongue is too short, the diagnosis is "ankyloglossia“.  The tongue itself may also be shortened, thickened, and may have a central cleft at the tip. In very rare cases, it turns out to be fused with the bottom of the oral cavity.</a:t>
            </a:r>
            <a:endParaRPr lang="ru-RU" sz="1800"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40" y="1025944"/>
            <a:ext cx="2304256" cy="326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041895"/>
            <a:ext cx="3908579" cy="323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a:t>Usually, doctors notice a short frenulum of tongue of the baby's tongue even in the maternity hospital at the first detailed examination of the newborn and immediately cut it with special scissors. Since the newly born baby has no nerve endings in this membrane, the child does not feel pain and the manipulation is carried out without anesthesia.</a:t>
            </a:r>
            <a:endParaRPr lang="ru-RU" sz="1800"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5472608" cy="357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73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011960"/>
            <a:ext cx="6781800" cy="1937320"/>
          </a:xfrm>
        </p:spPr>
        <p:txBody>
          <a:bodyPr>
            <a:normAutofit fontScale="90000"/>
          </a:bodyPr>
          <a:lstStyle/>
          <a:p>
            <a:r>
              <a:rPr lang="en-US" sz="1800" dirty="0"/>
              <a:t>So, for example, with a short frenulum of tongue that interferes with the free movements of the tongue, the baby cannot hold the breast in his mouth for a long time, often interrupts, smacks his lips and gets tired quickly. Due to the fact that the tongue is not fully involved, the child tries to "extract" milk from the breast by pressing on the nipple with his lips and gums, and is very tense. For this reason, he sometimes even has a muscle tremor. And since the baby swallows a lot of air during sucking, he may begin to regurgitate profusely.</a:t>
            </a:r>
            <a:endParaRPr lang="ru-RU"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67" y="548680"/>
            <a:ext cx="39604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33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6781800" cy="1305272"/>
          </a:xfrm>
        </p:spPr>
        <p:txBody>
          <a:bodyPr>
            <a:normAutofit fontScale="90000"/>
          </a:bodyPr>
          <a:lstStyle/>
          <a:p>
            <a:br>
              <a:rPr lang="ru-RU" sz="1800" dirty="0"/>
            </a:br>
            <a:r>
              <a:rPr lang="en-US" sz="1800" dirty="0"/>
              <a:t>Also called “</a:t>
            </a:r>
            <a:r>
              <a:rPr lang="en-US" sz="1800" dirty="0">
                <a:latin typeface="+mj-lt"/>
              </a:rPr>
              <a:t>benign migratory glossitis</a:t>
            </a:r>
            <a:r>
              <a:rPr lang="en-US" sz="1800" dirty="0"/>
              <a:t>” because the spots look like continents on a geographical map. Pinkish-red spots surrounded by a serpentine, raised, slightly discolored border. Treatment of desquamative glossitis in children is not required.</a:t>
            </a:r>
            <a:endParaRPr lang="ru-RU" sz="1800" dirty="0"/>
          </a:p>
        </p:txBody>
      </p:sp>
      <p:sp>
        <p:nvSpPr>
          <p:cNvPr id="3" name="Объект 2"/>
          <p:cNvSpPr>
            <a:spLocks noGrp="1"/>
          </p:cNvSpPr>
          <p:nvPr>
            <p:ph idx="1"/>
          </p:nvPr>
        </p:nvSpPr>
        <p:spPr>
          <a:xfrm>
            <a:off x="395536" y="260648"/>
            <a:ext cx="7910264" cy="1008112"/>
          </a:xfrm>
        </p:spPr>
        <p:txBody>
          <a:bodyPr/>
          <a:lstStyle/>
          <a:p>
            <a:pPr marL="0" indent="0">
              <a:buNone/>
            </a:pPr>
            <a:r>
              <a:rPr lang="en-US" sz="2400" dirty="0">
                <a:latin typeface="+mj-lt"/>
              </a:rPr>
              <a:t>Geographic Tongue</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908720"/>
            <a:ext cx="3888432" cy="33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50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1800" dirty="0"/>
          </a:p>
        </p:txBody>
      </p:sp>
      <p:sp>
        <p:nvSpPr>
          <p:cNvPr id="3" name="Объект 2"/>
          <p:cNvSpPr>
            <a:spLocks noGrp="1"/>
          </p:cNvSpPr>
          <p:nvPr>
            <p:ph idx="1"/>
          </p:nvPr>
        </p:nvSpPr>
        <p:spPr/>
        <p:txBody>
          <a:bodyPr>
            <a:normAutofit/>
          </a:bodyPr>
          <a:lstStyle/>
          <a:p>
            <a:pPr marL="0" indent="0" fontAlgn="base">
              <a:buNone/>
            </a:pPr>
            <a:r>
              <a:rPr lang="en-US" dirty="0"/>
              <a:t>There are no pronounced symptoms in this case. The condition is usually diagnosed when the patient is examined for another pathology. In rare cases (especially when eating spicy, hot and salty food), the patient may complain of: a change in the sensitivity of the tongue; burning and tingling sensation; itching; unpleasant sensations while eating.</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09120"/>
            <a:ext cx="27146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538108"/>
            <a:ext cx="2448272" cy="177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23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Geographic Tongue is not an independent disease, but its appearance signals serious disorders in the body. The sooner you contact a specialist, the sooner adequate treatment will be prescribed. Timely therapy is a guarantee of a qualitative cure from the disease.</a:t>
            </a:r>
            <a:endParaRPr lang="ru-RU" sz="2000" dirty="0"/>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92696"/>
            <a:ext cx="6408712" cy="33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753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150</TotalTime>
  <Words>839</Words>
  <Application>Microsoft Office PowerPoint</Application>
  <PresentationFormat>On-screen Show (4:3)</PresentationFormat>
  <Paragraphs>22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Impact</vt:lpstr>
      <vt:lpstr>Times New Roman</vt:lpstr>
      <vt:lpstr>NewsPrint</vt:lpstr>
      <vt:lpstr>Histology and Embryology DEN 1114 By: Kseniia Dymchenko</vt:lpstr>
      <vt:lpstr>The frenulum of the tongue is the sublingual fold of the oral mucosa that connects the tongue to the bottom of the oral cavity. Its normal length in the stretched state of a 5-year old child is about 8 mm, but not less than 5 mm.</vt:lpstr>
      <vt:lpstr>The condition is present at birth. This feature is inherited from the father or mother. However, its occurrence may be due to disorders of intrauterine fetal development.</vt:lpstr>
      <vt:lpstr>When the frenulum of the tongue is too short, the diagnosis is "ankyloglossia“.  The tongue itself may also be shortened, thickened, and may have a central cleft at the tip. In very rare cases, it turns out to be fused with the bottom of the oral cavity.</vt:lpstr>
      <vt:lpstr>Usually, doctors notice a short frenulum of tongue of the baby's tongue even in the maternity hospital at the first detailed examination of the newborn and immediately cut it with special scissors. Since the newly born baby has no nerve endings in this membrane, the child does not feel pain and the manipulation is carried out without anesthesia.</vt:lpstr>
      <vt:lpstr>So, for example, with a short frenulum of tongue that interferes with the free movements of the tongue, the baby cannot hold the breast in his mouth for a long time, often interrupts, smacks his lips and gets tired quickly. Due to the fact that the tongue is not fully involved, the child tries to "extract" milk from the breast by pressing on the nipple with his lips and gums, and is very tense. For this reason, he sometimes even has a muscle tremor. And since the baby swallows a lot of air during sucking, he may begin to regurgitate profusely.</vt:lpstr>
      <vt:lpstr> Also called “benign migratory glossitis” because the spots look like continents on a geographical map. Pinkish-red spots surrounded by a serpentine, raised, slightly discolored border. Treatment of desquamative glossitis in children is not required.</vt:lpstr>
      <vt:lpstr>PowerPoint Presentation</vt:lpstr>
      <vt:lpstr>Geographic Tongue is not an independent disease, but its appearance signals serious disorders in the body. The sooner you contact a specialist, the sooner adequate treatment will be prescribed. Timely therapy is a guarantee of a qualitative cure from the disease.</vt:lpstr>
      <vt:lpstr>Periodic exacerbations are facilitated by frequent relapses of somatic diseases that occur against the background of gastrointestinal pathology and other systemic diseases. The duration of the disease is from 2 weeks to 10 years. Without causing concern to patients, sometimes disappears for a long time, then reappears in the same or other places.</vt:lpstr>
      <vt:lpstr>Preventive measures. Fighting bad habits, taking vitamins in the spring and autumn period, adequate treatment of gastrointestinal diseases and timely sanitation of the oral cavity will help to avoid this condition.</vt:lpstr>
      <vt:lpstr>The term “Black hairy tongue” refers to an acquired benign neoplasm, which is characterized by the appearance of hypertrophied and elongated filamentous papillae on the dorsal surface of the tongue.</vt:lpstr>
      <vt:lpstr>The exact causes of the pathology are not fully understood. The disease is not an independent disease, it appears against the background of other diseases. Most often, this phenomenon occurs in men over 40 years old, but it is sometimes observed in women. In children, this disease is very rare.</vt:lpstr>
      <vt:lpstr>Pathology is most often observed in people with impaired gastrointestinal functions, ulcers and gastritis. Poor oral hygiene, addiction to smoking and excessive coffee consumption contribute significantly to the development of the disease.</vt:lpstr>
      <vt:lpstr>During the examination, the dentist identifies a section of pigmented filamentous papillae on the patient's tongue. They are less intensely colored at the base than at the periphery. When carrying out a special iron on the dorsal surface from the root to the tip of the tongue, the papillae are raised. In patients with a black hairy tongue, the hygienic condition of the oral cavity is always unsatisfactory. During an intraoral examination, dental deposits and carious defects are usually found.</vt:lpstr>
      <vt:lpstr>To eliminate an unpleasant defect, only the treatment of concomitant diseases, professional cleaning and treatment of the oral cavity, taking multivitamin complexes, antifungal drugs and, if necessary, sedatives will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Уздечка языка — это подъязычная складка слизистой оболочки ротовой полости, которая соединяет язык с дном полости рта. Нормальная ее длина в растянутом состоянии у 5-летнего ребенка — примерно 8 мм, но не меньше 5 мм.</dc:title>
  <dc:creator>User</dc:creator>
  <cp:lastModifiedBy>User</cp:lastModifiedBy>
  <cp:revision>8</cp:revision>
  <dcterms:created xsi:type="dcterms:W3CDTF">2022-09-12T17:50:30Z</dcterms:created>
  <dcterms:modified xsi:type="dcterms:W3CDTF">2022-09-20T14:37:43Z</dcterms:modified>
</cp:coreProperties>
</file>