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1"/>
  </p:sldMasterIdLst>
  <p:notesMasterIdLst>
    <p:notesMasterId r:id="rId11"/>
  </p:notesMasterIdLst>
  <p:sldIdLst>
    <p:sldId id="256" r:id="rId2"/>
    <p:sldId id="258" r:id="rId3"/>
    <p:sldId id="259" r:id="rId4"/>
    <p:sldId id="263" r:id="rId5"/>
    <p:sldId id="268" r:id="rId6"/>
    <p:sldId id="269" r:id="rId7"/>
    <p:sldId id="261" r:id="rId8"/>
    <p:sldId id="262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2"/>
    <p:restoredTop sz="94145"/>
  </p:normalViewPr>
  <p:slideViewPr>
    <p:cSldViewPr snapToGrid="0" snapToObjects="1">
      <p:cViewPr varScale="1">
        <p:scale>
          <a:sx n="105" d="100"/>
          <a:sy n="105" d="100"/>
        </p:scale>
        <p:origin x="1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1EE17-08D2-4F4C-BDE2-C5B9BDF758BF}" type="datetimeFigureOut">
              <a:rPr lang="en-US" smtClean="0"/>
              <a:t>10/5/20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E0663-D516-514E-AE85-3A5E10C9F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4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E0663-D516-514E-AE85-3A5E10C9F4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E0663-D516-514E-AE85-3A5E10C9F4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6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28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56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47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F872-E7D6-264F-BA13-19A6DB1972BB}" type="datetimeFigureOut">
              <a:rPr lang="en-US" smtClean="0"/>
              <a:t>10/5/20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305-FE07-EB48-B14E-9456D9CD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44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F872-E7D6-264F-BA13-19A6DB1972BB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305-FE07-EB48-B14E-9456D9CDE500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89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F872-E7D6-264F-BA13-19A6DB1972BB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305-FE07-EB48-B14E-9456D9CDE500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273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F872-E7D6-264F-BA13-19A6DB1972BB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305-FE07-EB48-B14E-9456D9CDE500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4108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F872-E7D6-264F-BA13-19A6DB1972BB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305-FE07-EB48-B14E-9456D9CDE500}" type="slidenum">
              <a:rPr lang="en-US" smtClean="0"/>
              <a:t>‹#›</a:t>
            </a:fld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7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F872-E7D6-264F-BA13-19A6DB1972BB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305-FE07-EB48-B14E-9456D9CDE500}" type="slidenum">
              <a:rPr lang="en-US" smtClean="0"/>
              <a:t>‹#›</a:t>
            </a:fld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929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F872-E7D6-264F-BA13-19A6DB1972BB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305-FE07-EB48-B14E-9456D9CDE500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204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F872-E7D6-264F-BA13-19A6DB1972BB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305-FE07-EB48-B14E-9456D9CDE500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61662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F872-E7D6-264F-BA13-19A6DB1972BB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305-FE07-EB48-B14E-9456D9CDE500}" type="slidenum">
              <a:rPr lang="en-US" smtClean="0"/>
              <a:t>‹#›</a:t>
            </a:fld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217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F872-E7D6-264F-BA13-19A6DB1972BB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305-FE07-EB48-B14E-9456D9CD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2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F872-E7D6-264F-BA13-19A6DB1972BB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305-FE07-EB48-B14E-9456D9CDE5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76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F872-E7D6-264F-BA13-19A6DB1972BB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305-FE07-EB48-B14E-9456D9CDE500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89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F872-E7D6-264F-BA13-19A6DB1972BB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305-FE07-EB48-B14E-9456D9CDE50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29706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F872-E7D6-264F-BA13-19A6DB1972BB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305-FE07-EB48-B14E-9456D9CDE50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9" y="2267879"/>
            <a:ext cx="3016875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57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F872-E7D6-264F-BA13-19A6DB1972BB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305-FE07-EB48-B14E-9456D9CDE50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305-FE07-EB48-B14E-9456D9CDE50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03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305-FE07-EB48-B14E-9456D9CDE5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5776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4F872-E7D6-264F-BA13-19A6DB1972BB}" type="datetimeFigureOut">
              <a:rPr lang="en-US" smtClean="0"/>
              <a:t>10/5/20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3EBFF305-FE07-EB48-B14E-9456D9CDE5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1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  <p:sldLayoutId id="2147483996" r:id="rId18"/>
    <p:sldLayoutId id="2147483997" r:id="rId19"/>
    <p:sldLayoutId id="21474839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574">
          <p15:clr>
            <a:srgbClr val="F26B43"/>
          </p15:clr>
        </p15:guide>
        <p15:guide id="3" pos="7106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4407">
          <p15:clr>
            <a:srgbClr val="F26B43"/>
          </p15:clr>
        </p15:guide>
        <p15:guide id="6" pos="3273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C858D-DCEE-3D47-BA59-4D569ECF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406" y="1581685"/>
            <a:ext cx="9755187" cy="3060345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Hyperkeratinization in the mouth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D680F-1896-724A-B335-13328E588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406" y="4105403"/>
            <a:ext cx="9755187" cy="107325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Kaley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Dignard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October 2020</a:t>
            </a:r>
          </a:p>
        </p:txBody>
      </p:sp>
    </p:spTree>
    <p:extLst>
      <p:ext uri="{BB962C8B-B14F-4D97-AF65-F5344CB8AC3E}">
        <p14:creationId xmlns:p14="http://schemas.microsoft.com/office/powerpoint/2010/main" val="348635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itle 2">
            <a:extLst>
              <a:ext uri="{FF2B5EF4-FFF2-40B4-BE49-F238E27FC236}">
                <a16:creationId xmlns:a16="http://schemas.microsoft.com/office/drawing/2014/main" id="{EF653AD0-0111-472E-8C12-EA540DE06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40" y="756996"/>
            <a:ext cx="9050518" cy="945498"/>
          </a:xfrm>
        </p:spPr>
        <p:txBody>
          <a:bodyPr anchor="ctr">
            <a:normAutofit/>
          </a:bodyPr>
          <a:lstStyle/>
          <a:p>
            <a:r>
              <a:rPr lang="en-US" dirty="0"/>
              <a:t>Hyperkeratinization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C16C3-8408-9941-B900-A237B933C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1652" y="2000092"/>
            <a:ext cx="5564030" cy="4484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Keratin</a:t>
            </a:r>
            <a:r>
              <a:rPr lang="en-US" dirty="0">
                <a:solidFill>
                  <a:schemeClr val="accent1"/>
                </a:solidFill>
              </a:rPr>
              <a:t> is a protein in the oral tissue cells that can give the mucosa a whiter appearance and a change in thickness.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The more </a:t>
            </a:r>
            <a:r>
              <a:rPr lang="en-US" b="1" dirty="0">
                <a:solidFill>
                  <a:schemeClr val="accent1"/>
                </a:solidFill>
              </a:rPr>
              <a:t>trauma</a:t>
            </a:r>
            <a:r>
              <a:rPr lang="en-US" dirty="0">
                <a:solidFill>
                  <a:schemeClr val="accent1"/>
                </a:solidFill>
              </a:rPr>
              <a:t> or </a:t>
            </a:r>
            <a:r>
              <a:rPr lang="en-US" b="1" dirty="0">
                <a:solidFill>
                  <a:schemeClr val="accent1"/>
                </a:solidFill>
              </a:rPr>
              <a:t>constant irritation</a:t>
            </a:r>
            <a:r>
              <a:rPr lang="en-US" dirty="0">
                <a:solidFill>
                  <a:schemeClr val="accent1"/>
                </a:solidFill>
              </a:rPr>
              <a:t> the oral mucosa receives activates the </a:t>
            </a:r>
            <a:r>
              <a:rPr lang="en-US" u="sng" dirty="0">
                <a:solidFill>
                  <a:schemeClr val="accent1"/>
                </a:solidFill>
              </a:rPr>
              <a:t>excessive production </a:t>
            </a:r>
            <a:r>
              <a:rPr lang="en-US" dirty="0">
                <a:solidFill>
                  <a:schemeClr val="accent1"/>
                </a:solidFill>
              </a:rPr>
              <a:t>of keratin. This is a measure the cells undergo for </a:t>
            </a:r>
            <a:r>
              <a:rPr lang="en-US" b="1" dirty="0">
                <a:solidFill>
                  <a:schemeClr val="accent1"/>
                </a:solidFill>
              </a:rPr>
              <a:t>protection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Examples of trauma include: </a:t>
            </a:r>
            <a:r>
              <a:rPr lang="en-US" b="1" dirty="0">
                <a:solidFill>
                  <a:schemeClr val="accent1"/>
                </a:solidFill>
              </a:rPr>
              <a:t>excessive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friction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b="1" dirty="0">
                <a:solidFill>
                  <a:schemeClr val="accent1"/>
                </a:solidFill>
              </a:rPr>
              <a:t>thermal</a:t>
            </a:r>
            <a:r>
              <a:rPr lang="en-US" dirty="0">
                <a:solidFill>
                  <a:schemeClr val="accent1"/>
                </a:solidFill>
              </a:rPr>
              <a:t>, or </a:t>
            </a:r>
            <a:r>
              <a:rPr lang="en-US" b="1" dirty="0">
                <a:solidFill>
                  <a:schemeClr val="accent1"/>
                </a:solidFill>
              </a:rPr>
              <a:t>chemical </a:t>
            </a:r>
            <a:r>
              <a:rPr lang="en-US" dirty="0">
                <a:solidFill>
                  <a:schemeClr val="accent1"/>
                </a:solidFill>
              </a:rPr>
              <a:t>disturbance to the area.</a:t>
            </a: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If those factors are present, then the buccal mucosa will undergo </a:t>
            </a:r>
            <a:r>
              <a:rPr lang="en-US" b="1" dirty="0">
                <a:solidFill>
                  <a:schemeClr val="accent1"/>
                </a:solidFill>
              </a:rPr>
              <a:t>hyperkeratinization.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9499BB-7266-6B45-9A09-A84EC6BC038A}"/>
              </a:ext>
            </a:extLst>
          </p:cNvPr>
          <p:cNvSpPr txBox="1"/>
          <p:nvPr/>
        </p:nvSpPr>
        <p:spPr>
          <a:xfrm>
            <a:off x="7803837" y="5447653"/>
            <a:ext cx="3580946" cy="417908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accent1"/>
                </a:solidFill>
              </a:rPr>
              <a:t>Hyperkeratinized tissue on the buccal mucosa</a:t>
            </a:r>
          </a:p>
        </p:txBody>
      </p:sp>
      <p:pic>
        <p:nvPicPr>
          <p:cNvPr id="6" name="Picture 8" descr="9. Oral Mucosa | Pocket Dentistry">
            <a:extLst>
              <a:ext uri="{FF2B5EF4-FFF2-40B4-BE49-F238E27FC236}">
                <a16:creationId xmlns:a16="http://schemas.microsoft.com/office/drawing/2014/main" id="{E6526F6D-C600-3D43-8F22-FF558347B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6" r="-3" b="-3"/>
          <a:stretch/>
        </p:blipFill>
        <p:spPr bwMode="auto">
          <a:xfrm>
            <a:off x="6885632" y="2060106"/>
            <a:ext cx="5183188" cy="3387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5C8CC2-B7B3-0142-9962-5EE16F48FD8F}"/>
              </a:ext>
            </a:extLst>
          </p:cNvPr>
          <p:cNvSpPr txBox="1"/>
          <p:nvPr/>
        </p:nvSpPr>
        <p:spPr>
          <a:xfrm>
            <a:off x="3858567" y="6260123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3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9275D-51B8-2342-9DC9-DDC99001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023" y="491086"/>
            <a:ext cx="4675726" cy="138923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The change to hyperkeratization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E3099-8064-864C-B7B2-E899FC12E316}"/>
              </a:ext>
            </a:extLst>
          </p:cNvPr>
          <p:cNvSpPr txBox="1"/>
          <p:nvPr/>
        </p:nvSpPr>
        <p:spPr>
          <a:xfrm>
            <a:off x="3125536" y="5780044"/>
            <a:ext cx="1537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Cheek biting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468CB1-A9C6-A842-9B83-CA974564A032}"/>
              </a:ext>
            </a:extLst>
          </p:cNvPr>
          <p:cNvSpPr txBox="1"/>
          <p:nvPr/>
        </p:nvSpPr>
        <p:spPr>
          <a:xfrm>
            <a:off x="3125536" y="2995071"/>
            <a:ext cx="12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Linea alba</a:t>
            </a:r>
          </a:p>
        </p:txBody>
      </p:sp>
      <p:pic>
        <p:nvPicPr>
          <p:cNvPr id="18" name="Picture 6" descr="Cheek biting.">
            <a:extLst>
              <a:ext uri="{FF2B5EF4-FFF2-40B4-BE49-F238E27FC236}">
                <a16:creationId xmlns:a16="http://schemas.microsoft.com/office/drawing/2014/main" id="{AEE2ED38-0058-6348-822A-6B9C99A98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761" y="3531296"/>
            <a:ext cx="3263768" cy="22017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inea alba.">
            <a:extLst>
              <a:ext uri="{FF2B5EF4-FFF2-40B4-BE49-F238E27FC236}">
                <a16:creationId xmlns:a16="http://schemas.microsoft.com/office/drawing/2014/main" id="{2EFB7981-31CD-6D4E-B59F-BAFE2C927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51" y="836252"/>
            <a:ext cx="3205788" cy="20778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EBB6700-21F3-364B-8F04-F9CF2C37A3B1}"/>
              </a:ext>
            </a:extLst>
          </p:cNvPr>
          <p:cNvSpPr/>
          <p:nvPr/>
        </p:nvSpPr>
        <p:spPr>
          <a:xfrm>
            <a:off x="6910023" y="2690336"/>
            <a:ext cx="4301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 patients who have habits such as </a:t>
            </a:r>
            <a:r>
              <a:rPr lang="en-US" b="1" dirty="0">
                <a:solidFill>
                  <a:schemeClr val="accent1"/>
                </a:solidFill>
              </a:rPr>
              <a:t>clenching or grinding</a:t>
            </a:r>
            <a:r>
              <a:rPr lang="en-US" dirty="0">
                <a:solidFill>
                  <a:schemeClr val="accent1"/>
                </a:solidFill>
              </a:rPr>
              <a:t> (with bruxism), a larger area of the buccal mucosa rather than just the nearby </a:t>
            </a:r>
            <a:r>
              <a:rPr lang="en-US" dirty="0" err="1">
                <a:solidFill>
                  <a:schemeClr val="accent1"/>
                </a:solidFill>
              </a:rPr>
              <a:t>linea</a:t>
            </a:r>
            <a:r>
              <a:rPr lang="en-US" dirty="0">
                <a:solidFill>
                  <a:schemeClr val="accent1"/>
                </a:solidFill>
              </a:rPr>
              <a:t> alba becomes </a:t>
            </a:r>
            <a:r>
              <a:rPr lang="en-US" b="1" dirty="0">
                <a:solidFill>
                  <a:schemeClr val="accent1"/>
                </a:solidFill>
              </a:rPr>
              <a:t>Hyperkeratinized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561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3D204-0C1E-D64E-8563-2F0885DEC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279" y="678264"/>
            <a:ext cx="3932237" cy="1442729"/>
          </a:xfrm>
        </p:spPr>
        <p:txBody>
          <a:bodyPr anchor="b">
            <a:normAutofit/>
          </a:bodyPr>
          <a:lstStyle/>
          <a:p>
            <a:r>
              <a:rPr lang="en-US" sz="4400" dirty="0"/>
              <a:t>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44D12-1BF8-554C-9657-A607E8145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663" y="2387637"/>
            <a:ext cx="5470189" cy="3723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u="sng" dirty="0"/>
              <a:t>first step </a:t>
            </a:r>
            <a:r>
              <a:rPr lang="en-US" dirty="0"/>
              <a:t>in the identification of white patches suspected of being associated with physical trauma is to use a 2x2 square of gauze to try to wipe off the lesion.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If the patch is not easily wiped off,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this suggests the presence of </a:t>
            </a:r>
            <a:r>
              <a:rPr lang="en-US" b="1" dirty="0"/>
              <a:t>hyperkeratization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Oral Health Promotion in Primary and Institutional Care | SpringerLink">
            <a:extLst>
              <a:ext uri="{FF2B5EF4-FFF2-40B4-BE49-F238E27FC236}">
                <a16:creationId xmlns:a16="http://schemas.microsoft.com/office/drawing/2014/main" id="{68FC818C-8610-8046-9162-48635030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79" y="2446984"/>
            <a:ext cx="4104464" cy="3459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866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123FF-3AFA-8C49-B133-3187EA29C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07" y="794674"/>
            <a:ext cx="9050518" cy="9454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>
                <a:latin typeface="+mj-lt"/>
                <a:ea typeface="+mj-ea"/>
                <a:cs typeface="+mj-cs"/>
              </a:rPr>
              <a:t>Causes &amp; Types of hyperkeratization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D09C-D24A-9C4A-8387-18AF6C778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3906" y="1927919"/>
            <a:ext cx="5379499" cy="162561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err="1">
                <a:solidFill>
                  <a:schemeClr val="accent1"/>
                </a:solidFill>
              </a:rPr>
              <a:t>Morsicatio</a:t>
            </a:r>
            <a:r>
              <a:rPr lang="en-US" b="1" dirty="0">
                <a:solidFill>
                  <a:schemeClr val="accent1"/>
                </a:solidFill>
              </a:rPr>
              <a:t> —</a:t>
            </a:r>
            <a:r>
              <a:rPr lang="en-US" dirty="0">
                <a:solidFill>
                  <a:schemeClr val="accent1"/>
                </a:solidFill>
              </a:rPr>
              <a:t> habitual chewing of the mucosal surfaces. This occurs in areas easily traumatized by the teeth which include: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</a:rPr>
              <a:t>buccal mucosa (</a:t>
            </a:r>
            <a:r>
              <a:rPr lang="en-US" dirty="0" err="1">
                <a:solidFill>
                  <a:schemeClr val="accent1"/>
                </a:solidFill>
              </a:rPr>
              <a:t>morsicatio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buccarum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</a:rPr>
              <a:t>lower lip (</a:t>
            </a:r>
            <a:r>
              <a:rPr lang="en-US" dirty="0" err="1">
                <a:solidFill>
                  <a:schemeClr val="accent1"/>
                </a:solidFill>
              </a:rPr>
              <a:t>morsicatio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labiorum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</a:rPr>
              <a:t>lateral tongue (</a:t>
            </a:r>
            <a:r>
              <a:rPr lang="en-US" dirty="0" err="1">
                <a:solidFill>
                  <a:schemeClr val="accent1"/>
                </a:solidFill>
              </a:rPr>
              <a:t>morsicatio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linguarum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91D2AF-2204-7A48-9B67-B559FBD96353}"/>
              </a:ext>
            </a:extLst>
          </p:cNvPr>
          <p:cNvSpPr/>
          <p:nvPr/>
        </p:nvSpPr>
        <p:spPr>
          <a:xfrm>
            <a:off x="783020" y="1867402"/>
            <a:ext cx="5183188" cy="678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Frictional Keratosis </a:t>
            </a:r>
            <a:r>
              <a:rPr lang="en-US" sz="1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— Chronic rubbing.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accent1"/>
                </a:solidFill>
              </a:rPr>
              <a:t>Either f</a:t>
            </a:r>
            <a:r>
              <a:rPr lang="en-US" sz="1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rom a fractured tooth or rough restoration.</a:t>
            </a:r>
            <a:endParaRPr lang="en-US" sz="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44" name="Picture 4" descr="Patient with frictional keratosis">
            <a:extLst>
              <a:ext uri="{FF2B5EF4-FFF2-40B4-BE49-F238E27FC236}">
                <a16:creationId xmlns:a16="http://schemas.microsoft.com/office/drawing/2014/main" id="{3D139F81-69EF-2C48-B964-DD72EC602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30" y="2740726"/>
            <a:ext cx="2529616" cy="1625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xample of patient lip nibbling">
            <a:extLst>
              <a:ext uri="{FF2B5EF4-FFF2-40B4-BE49-F238E27FC236}">
                <a16:creationId xmlns:a16="http://schemas.microsoft.com/office/drawing/2014/main" id="{E7040E79-DD26-B847-9DD0-F5B54FB35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887417" cy="1855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3C58CC6-96C9-694B-83E9-2562B993EC12}"/>
              </a:ext>
            </a:extLst>
          </p:cNvPr>
          <p:cNvSpPr/>
          <p:nvPr/>
        </p:nvSpPr>
        <p:spPr>
          <a:xfrm>
            <a:off x="1583377" y="4561366"/>
            <a:ext cx="2174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accent1"/>
                </a:solidFill>
              </a:rPr>
              <a:t>Frictional keratosis in the edentulous site of tooth #19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42186F-F9BA-004B-B8E6-E5D4AAE4C756}"/>
              </a:ext>
            </a:extLst>
          </p:cNvPr>
          <p:cNvSpPr/>
          <p:nvPr/>
        </p:nvSpPr>
        <p:spPr>
          <a:xfrm>
            <a:off x="6814974" y="5380419"/>
            <a:ext cx="1682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err="1">
                <a:solidFill>
                  <a:schemeClr val="accent1"/>
                </a:solidFill>
              </a:rPr>
              <a:t>Morsicatio</a:t>
            </a:r>
            <a:r>
              <a:rPr lang="en-US" sz="1200" i="1" dirty="0">
                <a:solidFill>
                  <a:schemeClr val="accent1"/>
                </a:solidFill>
              </a:rPr>
              <a:t> </a:t>
            </a:r>
            <a:r>
              <a:rPr lang="en-US" sz="1200" i="1" dirty="0" err="1">
                <a:solidFill>
                  <a:schemeClr val="accent1"/>
                </a:solidFill>
              </a:rPr>
              <a:t>labiorum</a:t>
            </a:r>
            <a:r>
              <a:rPr lang="en-US" sz="1200" i="1" dirty="0">
                <a:solidFill>
                  <a:schemeClr val="accent1"/>
                </a:solidFill>
              </a:rPr>
              <a:t> (lip nibbling)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6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CE9BAA-BDD0-3640-A405-BF631E11D48E}"/>
              </a:ext>
            </a:extLst>
          </p:cNvPr>
          <p:cNvSpPr/>
          <p:nvPr/>
        </p:nvSpPr>
        <p:spPr>
          <a:xfrm>
            <a:off x="738072" y="818937"/>
            <a:ext cx="9050518" cy="945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rPr>
              <a:t>Causes &amp; types of hyperkeratinization</a:t>
            </a:r>
            <a:endParaRPr lang="en-US" sz="2800" b="1" kern="1200" dirty="0"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AE31D-A3F7-8542-BE96-B67755F99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3483" y="4004896"/>
            <a:ext cx="3546039" cy="23071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Hyperkeratinized</a:t>
            </a:r>
            <a:r>
              <a:rPr lang="en-US" dirty="0">
                <a:solidFill>
                  <a:schemeClr val="accent1"/>
                </a:solidFill>
              </a:rPr>
              <a:t> tissue is also associated with the </a:t>
            </a:r>
            <a:r>
              <a:rPr lang="en-US" b="1" dirty="0">
                <a:solidFill>
                  <a:schemeClr val="accent1"/>
                </a:solidFill>
              </a:rPr>
              <a:t>chronic heat production</a:t>
            </a:r>
            <a:r>
              <a:rPr lang="en-US" dirty="0">
                <a:solidFill>
                  <a:schemeClr val="accent1"/>
                </a:solidFill>
              </a:rPr>
              <a:t> on the hard palate in the form of </a:t>
            </a:r>
            <a:r>
              <a:rPr lang="en-US" u="sng" dirty="0">
                <a:solidFill>
                  <a:schemeClr val="accent1"/>
                </a:solidFill>
              </a:rPr>
              <a:t>Stomatitis nicotinic</a:t>
            </a:r>
            <a:r>
              <a:rPr lang="en-US" dirty="0">
                <a:solidFill>
                  <a:schemeClr val="accent1"/>
                </a:solidFill>
              </a:rPr>
              <a:t> (aka smoker’s palate) which is from smoking.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Thermal burns </a:t>
            </a:r>
            <a:r>
              <a:rPr lang="en-US" dirty="0">
                <a:solidFill>
                  <a:schemeClr val="accent1"/>
                </a:solidFill>
              </a:rPr>
              <a:t>can also create hyperkeratization of the tissue while taking in hot fluids.</a:t>
            </a:r>
          </a:p>
          <a:p>
            <a:endParaRPr lang="en-US" dirty="0"/>
          </a:p>
        </p:txBody>
      </p:sp>
      <p:pic>
        <p:nvPicPr>
          <p:cNvPr id="5" name="Picture 2" descr="Stomatitis nicotina.">
            <a:extLst>
              <a:ext uri="{FF2B5EF4-FFF2-40B4-BE49-F238E27FC236}">
                <a16:creationId xmlns:a16="http://schemas.microsoft.com/office/drawing/2014/main" id="{1577F623-C94D-2142-B6F9-A6DCFEA38A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r="1" b="1"/>
          <a:stretch/>
        </p:blipFill>
        <p:spPr bwMode="auto">
          <a:xfrm>
            <a:off x="8708807" y="1918794"/>
            <a:ext cx="2456774" cy="186299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Nicotine stomatitis in smokers: a case report 8">
            <a:extLst>
              <a:ext uri="{FF2B5EF4-FFF2-40B4-BE49-F238E27FC236}">
                <a16:creationId xmlns:a16="http://schemas.microsoft.com/office/drawing/2014/main" id="{9FC2627E-A18B-7C47-84DD-B201510A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855" y="4274824"/>
            <a:ext cx="2241075" cy="1510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CCE9FB-25A1-7A44-8275-D4203B9A67F9}"/>
              </a:ext>
            </a:extLst>
          </p:cNvPr>
          <p:cNvSpPr/>
          <p:nvPr/>
        </p:nvSpPr>
        <p:spPr>
          <a:xfrm>
            <a:off x="8708807" y="3823021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Stomatitis nicotinic </a:t>
            </a:r>
            <a:endParaRPr lang="en-US" dirty="0"/>
          </a:p>
        </p:txBody>
      </p:sp>
      <p:pic>
        <p:nvPicPr>
          <p:cNvPr id="11268" name="Picture 4" descr="Erosion of the left palatal mucosa.">
            <a:extLst>
              <a:ext uri="{FF2B5EF4-FFF2-40B4-BE49-F238E27FC236}">
                <a16:creationId xmlns:a16="http://schemas.microsoft.com/office/drawing/2014/main" id="{9EFAA930-10DD-FD47-8E61-C8F3EA218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39" y="4074910"/>
            <a:ext cx="2530446" cy="2100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2A7365-43C4-654E-8CCE-3FC071582706}"/>
              </a:ext>
            </a:extLst>
          </p:cNvPr>
          <p:cNvSpPr txBox="1"/>
          <p:nvPr/>
        </p:nvSpPr>
        <p:spPr>
          <a:xfrm>
            <a:off x="4343476" y="6176776"/>
            <a:ext cx="4479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Thermal burn caused by food cooked in the microwave and consumed immediately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5B3E8C-B5AB-2A4A-997B-F5D9E8005D54}"/>
              </a:ext>
            </a:extLst>
          </p:cNvPr>
          <p:cNvCxnSpPr/>
          <p:nvPr/>
        </p:nvCxnSpPr>
        <p:spPr>
          <a:xfrm flipV="1">
            <a:off x="4931999" y="5331917"/>
            <a:ext cx="633046" cy="84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1D797EC-23D8-374E-843A-6D5AC63E29F6}"/>
              </a:ext>
            </a:extLst>
          </p:cNvPr>
          <p:cNvSpPr/>
          <p:nvPr/>
        </p:nvSpPr>
        <p:spPr>
          <a:xfrm>
            <a:off x="933483" y="1945303"/>
            <a:ext cx="3657842" cy="1862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Smokeless Tobacco Keratosis 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(snuff dipper’s lesion) — </a:t>
            </a:r>
            <a:r>
              <a:rPr lang="en-US" sz="1600" dirty="0">
                <a:solidFill>
                  <a:schemeClr val="accent1"/>
                </a:solidFill>
              </a:rPr>
              <a:t>Smokeless tobacco products can cause mucosal changes most often in the lower labial or buccal vestibule. </a:t>
            </a:r>
          </a:p>
        </p:txBody>
      </p:sp>
      <p:pic>
        <p:nvPicPr>
          <p:cNvPr id="13" name="Picture 8" descr="A patient demonstrating Characteristic smokeless tobacco keratosis">
            <a:extLst>
              <a:ext uri="{FF2B5EF4-FFF2-40B4-BE49-F238E27FC236}">
                <a16:creationId xmlns:a16="http://schemas.microsoft.com/office/drawing/2014/main" id="{1A9A3EED-53F2-7A49-B719-992E63722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76" y="1777497"/>
            <a:ext cx="2775711" cy="1783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826F947-0D0E-4B4B-A01D-68BE86559343}"/>
              </a:ext>
            </a:extLst>
          </p:cNvPr>
          <p:cNvSpPr/>
          <p:nvPr/>
        </p:nvSpPr>
        <p:spPr>
          <a:xfrm>
            <a:off x="4772684" y="3606340"/>
            <a:ext cx="3127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chemeClr val="accent1"/>
                </a:solidFill>
              </a:rPr>
              <a:t>Characteristic smokeless tobacco keratosis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6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33A3-0D4B-C246-8A86-305E52C1E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012"/>
            <a:ext cx="9050518" cy="9454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kern="1200" dirty="0">
                <a:latin typeface="+mj-lt"/>
                <a:ea typeface="+mj-ea"/>
                <a:cs typeface="+mj-cs"/>
              </a:rPr>
              <a:t>Role of the dental team &amp; patient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29954-539D-CA46-AAA9-788F22333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4560" y="2054202"/>
            <a:ext cx="4931440" cy="38944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It is important to record, monitor and </a:t>
            </a:r>
            <a:r>
              <a:rPr lang="en-US" sz="1800" b="1" dirty="0">
                <a:solidFill>
                  <a:schemeClr val="accent1"/>
                </a:solidFill>
              </a:rPr>
              <a:t>bring awareness</a:t>
            </a:r>
            <a:r>
              <a:rPr lang="en-US" sz="1800" dirty="0">
                <a:solidFill>
                  <a:schemeClr val="accent1"/>
                </a:solidFill>
              </a:rPr>
              <a:t> to the patient of any findings of </a:t>
            </a:r>
            <a:r>
              <a:rPr lang="en-US" sz="1800" b="1" dirty="0">
                <a:solidFill>
                  <a:schemeClr val="accent1"/>
                </a:solidFill>
              </a:rPr>
              <a:t>Hyperkeratinized tissue.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These changes in the epithelium </a:t>
            </a:r>
            <a:r>
              <a:rPr lang="en-US" sz="1800" u="sng" dirty="0">
                <a:solidFill>
                  <a:schemeClr val="accent1"/>
                </a:solidFill>
              </a:rPr>
              <a:t>are reversible</a:t>
            </a:r>
            <a:r>
              <a:rPr lang="en-US" sz="1800" dirty="0">
                <a:solidFill>
                  <a:schemeClr val="accent1"/>
                </a:solidFill>
              </a:rPr>
              <a:t> if the source of the injury is removed, but it can take time for the keratin to be shed by the tissue. 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It is also important to follow through with any malignant changes seen. Especially for patients with a </a:t>
            </a:r>
            <a:r>
              <a:rPr lang="en-US" sz="1800" b="1" dirty="0">
                <a:solidFill>
                  <a:schemeClr val="accent1"/>
                </a:solidFill>
              </a:rPr>
              <a:t>high-risk</a:t>
            </a:r>
            <a:r>
              <a:rPr lang="en-US" sz="1800" dirty="0">
                <a:solidFill>
                  <a:schemeClr val="accent1"/>
                </a:solidFill>
              </a:rPr>
              <a:t> of cancer, history of chronic tobacco or alcohol use or those who are HPV (human papillomavirus) positive.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4100" name="Picture 4" descr="Keeping Up Oral Hygiene Reduces Risk of Infection | Sepsis Alliance">
            <a:extLst>
              <a:ext uri="{FF2B5EF4-FFF2-40B4-BE49-F238E27FC236}">
                <a16:creationId xmlns:a16="http://schemas.microsoft.com/office/drawing/2014/main" id="{45925239-64E5-2744-8AE5-A78F1E8C1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89" y="1887087"/>
            <a:ext cx="2589391" cy="1719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Oral Frictional Hyperkeratosis Clinical Presentation: History, Physical,  Causes">
            <a:extLst>
              <a:ext uri="{FF2B5EF4-FFF2-40B4-BE49-F238E27FC236}">
                <a16:creationId xmlns:a16="http://schemas.microsoft.com/office/drawing/2014/main" id="{61FDEA11-B777-2B47-AF1D-8329623CD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" t="-953" r="-741" b="-1055"/>
          <a:stretch/>
        </p:blipFill>
        <p:spPr bwMode="auto">
          <a:xfrm>
            <a:off x="8255817" y="3732859"/>
            <a:ext cx="2623070" cy="1924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5484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24884-D7CE-5742-8D72-628561EED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18458"/>
            <a:ext cx="3932237" cy="1442729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10DD7-56E2-7E47-9E7C-95EFC2B2D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356700"/>
            <a:ext cx="5131767" cy="4202596"/>
          </a:xfrm>
        </p:spPr>
        <p:txBody>
          <a:bodyPr>
            <a:normAutofit/>
          </a:bodyPr>
          <a:lstStyle/>
          <a:p>
            <a:r>
              <a:rPr lang="en-US" b="1" dirty="0"/>
              <a:t>Hyperkeratinization</a:t>
            </a:r>
            <a:r>
              <a:rPr lang="en-US" dirty="0"/>
              <a:t> of the oral mucosa occurs mainly due to </a:t>
            </a:r>
            <a:r>
              <a:rPr lang="en-US" b="1" dirty="0"/>
              <a:t>trauma</a:t>
            </a:r>
            <a:r>
              <a:rPr lang="en-US" dirty="0"/>
              <a:t>, </a:t>
            </a:r>
            <a:r>
              <a:rPr lang="en-US" b="1" dirty="0"/>
              <a:t>chemical</a:t>
            </a:r>
            <a:r>
              <a:rPr lang="en-US" dirty="0"/>
              <a:t> and </a:t>
            </a:r>
            <a:r>
              <a:rPr lang="en-US" b="1" dirty="0"/>
              <a:t>frictional irritation</a:t>
            </a:r>
            <a:r>
              <a:rPr lang="en-US" dirty="0"/>
              <a:t>, as well as </a:t>
            </a:r>
            <a:r>
              <a:rPr lang="en-US" b="1" dirty="0"/>
              <a:t>grinding</a:t>
            </a:r>
            <a:r>
              <a:rPr lang="en-US" dirty="0"/>
              <a:t> and </a:t>
            </a:r>
            <a:r>
              <a:rPr lang="en-US" b="1" dirty="0"/>
              <a:t>clenching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It commonly occurs in the </a:t>
            </a:r>
            <a:r>
              <a:rPr lang="en-US" b="1" dirty="0"/>
              <a:t>buccal mucosa</a:t>
            </a:r>
            <a:r>
              <a:rPr lang="en-US" dirty="0"/>
              <a:t> and is characterized by </a:t>
            </a:r>
            <a:r>
              <a:rPr lang="en-US" b="1" dirty="0"/>
              <a:t>white rough calloused ridges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Other causes of keratinization include smoking and drinking extremely hot liquids. </a:t>
            </a:r>
          </a:p>
          <a:p>
            <a:endParaRPr lang="en-US" dirty="0"/>
          </a:p>
          <a:p>
            <a:r>
              <a:rPr lang="en-US" dirty="0"/>
              <a:t>This is largely </a:t>
            </a:r>
            <a:r>
              <a:rPr lang="en-US" b="1" dirty="0"/>
              <a:t>reversible</a:t>
            </a:r>
            <a:r>
              <a:rPr lang="en-US" dirty="0"/>
              <a:t> once the offending agent(s) are removed and should be monitored during patient check ups.</a:t>
            </a:r>
          </a:p>
        </p:txBody>
      </p:sp>
      <p:pic>
        <p:nvPicPr>
          <p:cNvPr id="9218" name="Picture 2" descr="9. Oral Mucosa | Pocket Dentistry">
            <a:extLst>
              <a:ext uri="{FF2B5EF4-FFF2-40B4-BE49-F238E27FC236}">
                <a16:creationId xmlns:a16="http://schemas.microsoft.com/office/drawing/2014/main" id="{0A50B083-54BF-3046-8603-12A4FA37C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0448" y="1256030"/>
            <a:ext cx="4948334" cy="2870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115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8DA2-5E73-8245-8458-FB2B1BDA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741" y="2174648"/>
            <a:ext cx="7099998" cy="2508703"/>
          </a:xfrm>
        </p:spPr>
        <p:txBody>
          <a:bodyPr>
            <a:normAutofit/>
          </a:bodyPr>
          <a:lstStyle/>
          <a:p>
            <a:r>
              <a:rPr lang="en-US" sz="115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872044306"/>
      </p:ext>
    </p:extLst>
  </p:cSld>
  <p:clrMapOvr>
    <a:masterClrMapping/>
  </p:clrMapOvr>
</p:sld>
</file>

<file path=ppt/theme/theme1.xml><?xml version="1.0" encoding="utf-8"?>
<a:theme xmlns:a="http://schemas.openxmlformats.org/drawingml/2006/main" name="colorful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colorful" id="{AE914BC8-95EB-7C4E-BC8D-D79312C5E9BC}" vid="{A954CA49-88E0-7F45-984E-820BE7E81D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531</Words>
  <Application>Microsoft Macintosh PowerPoint</Application>
  <PresentationFormat>Widescreen</PresentationFormat>
  <Paragraphs>53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colorful</vt:lpstr>
      <vt:lpstr>Hyperkeratinization in the mouth</vt:lpstr>
      <vt:lpstr>Hyperkeratinization</vt:lpstr>
      <vt:lpstr>The change to hyperkeratization</vt:lpstr>
      <vt:lpstr>Identification</vt:lpstr>
      <vt:lpstr>Causes &amp; Types of hyperkeratization</vt:lpstr>
      <vt:lpstr>PowerPoint Presentation</vt:lpstr>
      <vt:lpstr>Role of the dental team &amp; patient impact</vt:lpstr>
      <vt:lpstr>In summary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Hyperkeratinization in the mouth</dc:title>
  <dc:creator>Daniel Dean</dc:creator>
  <cp:lastModifiedBy>Daniel Dean</cp:lastModifiedBy>
  <cp:revision>17</cp:revision>
  <dcterms:created xsi:type="dcterms:W3CDTF">2020-10-04T22:36:27Z</dcterms:created>
  <dcterms:modified xsi:type="dcterms:W3CDTF">2020-10-06T01:58:59Z</dcterms:modified>
</cp:coreProperties>
</file>