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gif" ContentType="image/gif"/>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31"/>
  </p:notesMasterIdLst>
  <p:sldIdLst>
    <p:sldId id="256" r:id="rId2"/>
    <p:sldId id="257" r:id="rId3"/>
    <p:sldId id="283" r:id="rId4"/>
    <p:sldId id="280" r:id="rId5"/>
    <p:sldId id="258" r:id="rId6"/>
    <p:sldId id="264" r:id="rId7"/>
    <p:sldId id="259" r:id="rId8"/>
    <p:sldId id="277" r:id="rId9"/>
    <p:sldId id="278" r:id="rId10"/>
    <p:sldId id="279" r:id="rId11"/>
    <p:sldId id="260" r:id="rId12"/>
    <p:sldId id="261" r:id="rId13"/>
    <p:sldId id="262" r:id="rId14"/>
    <p:sldId id="263" r:id="rId15"/>
    <p:sldId id="265" r:id="rId16"/>
    <p:sldId id="266" r:id="rId17"/>
    <p:sldId id="267" r:id="rId18"/>
    <p:sldId id="270" r:id="rId19"/>
    <p:sldId id="268" r:id="rId20"/>
    <p:sldId id="271" r:id="rId21"/>
    <p:sldId id="272" r:id="rId22"/>
    <p:sldId id="273" r:id="rId23"/>
    <p:sldId id="274" r:id="rId24"/>
    <p:sldId id="275" r:id="rId25"/>
    <p:sldId id="276" r:id="rId26"/>
    <p:sldId id="282" r:id="rId27"/>
    <p:sldId id="284" r:id="rId28"/>
    <p:sldId id="285" r:id="rId29"/>
    <p:sldId id="281" r:id="rId3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6008" autoAdjust="0"/>
  </p:normalViewPr>
  <p:slideViewPr>
    <p:cSldViewPr>
      <p:cViewPr varScale="1">
        <p:scale>
          <a:sx n="70" d="100"/>
          <a:sy n="70" d="100"/>
        </p:scale>
        <p:origin x="-296" y="-1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notesMaster" Target="notesMasters/notesMaster1.xml"/><Relationship Id="rId32" Type="http://schemas.openxmlformats.org/officeDocument/2006/relationships/printerSettings" Target="printerSettings/printerSettings1.bin"/><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presProps" Target="presProps.xml"/><Relationship Id="rId34" Type="http://schemas.openxmlformats.org/officeDocument/2006/relationships/viewProps" Target="viewProps.xml"/><Relationship Id="rId35" Type="http://schemas.openxmlformats.org/officeDocument/2006/relationships/theme" Target="theme/theme1.xml"/><Relationship Id="rId36"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838DFAA-6F7B-584A-9CB5-4EF2B327BC91}" type="datetimeFigureOut">
              <a:rPr lang="en-US" smtClean="0"/>
              <a:pPr/>
              <a:t>5/20/14</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3BF29B7-BC67-D944-B367-BD653D5C7A12}" type="slidenum">
              <a:rPr lang="en-US" smtClean="0"/>
              <a:pPr/>
              <a:t>‹#›</a:t>
            </a:fld>
            <a:endParaRPr lang="en-US" dirty="0"/>
          </a:p>
        </p:txBody>
      </p:sp>
    </p:spTree>
    <p:extLst>
      <p:ext uri="{BB962C8B-B14F-4D97-AF65-F5344CB8AC3E}">
        <p14:creationId xmlns:p14="http://schemas.microsoft.com/office/powerpoint/2010/main" val="2786364255"/>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3BF29B7-BC67-D944-B367-BD653D5C7A12}" type="slidenum">
              <a:rPr lang="en-US" smtClean="0"/>
              <a:pPr/>
              <a:t>10</a:t>
            </a:fld>
            <a:endParaRPr lang="en-US" dirty="0"/>
          </a:p>
        </p:txBody>
      </p:sp>
    </p:spTree>
    <p:extLst>
      <p:ext uri="{BB962C8B-B14F-4D97-AF65-F5344CB8AC3E}">
        <p14:creationId xmlns:p14="http://schemas.microsoft.com/office/powerpoint/2010/main" val="42365462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7CDD66AB-C954-4E49-ABC4-2F318702A63F}" type="datetimeFigureOut">
              <a:rPr lang="en-US" smtClean="0"/>
              <a:pPr/>
              <a:t>5/20/14</a:t>
            </a:fld>
            <a:endParaRPr lang="en-US" dirty="0"/>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US" dirty="0"/>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3B452E64-81E3-4805-B7A8-0F580BCB396C}"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CDD66AB-C954-4E49-ABC4-2F318702A63F}" type="datetimeFigureOut">
              <a:rPr lang="en-US" smtClean="0"/>
              <a:pPr/>
              <a:t>5/20/14</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3B452E64-81E3-4805-B7A8-0F580BCB396C}"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7CDD66AB-C954-4E49-ABC4-2F318702A63F}" type="datetimeFigureOut">
              <a:rPr lang="en-US" smtClean="0"/>
              <a:pPr/>
              <a:t>5/20/14</a:t>
            </a:fld>
            <a:endParaRPr lang="en-US" dirty="0"/>
          </a:p>
        </p:txBody>
      </p:sp>
      <p:sp>
        <p:nvSpPr>
          <p:cNvPr id="5" name="Footer Placeholder 4"/>
          <p:cNvSpPr>
            <a:spLocks noGrp="1"/>
          </p:cNvSpPr>
          <p:nvPr>
            <p:ph type="ftr" sz="quarter" idx="11"/>
          </p:nvPr>
        </p:nvSpPr>
        <p:spPr>
          <a:xfrm>
            <a:off x="457200" y="6556248"/>
            <a:ext cx="3657600" cy="228600"/>
          </a:xfrm>
        </p:spPr>
        <p:txBody>
          <a:bodyPr/>
          <a:lstStyle>
            <a:extLst/>
          </a:lstStyle>
          <a:p>
            <a:endParaRPr lang="en-US" dirty="0"/>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3B452E64-81E3-4805-B7A8-0F580BCB396C}"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CDD66AB-C954-4E49-ABC4-2F318702A63F}" type="datetimeFigureOut">
              <a:rPr lang="en-US" smtClean="0"/>
              <a:pPr/>
              <a:t>5/20/14</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3B452E64-81E3-4805-B7A8-0F580BCB396C}"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7CDD66AB-C954-4E49-ABC4-2F318702A63F}" type="datetimeFigureOut">
              <a:rPr lang="en-US" smtClean="0"/>
              <a:pPr/>
              <a:t>5/20/14</a:t>
            </a:fld>
            <a:endParaRPr lang="en-US" dirty="0"/>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US" dirty="0"/>
          </a:p>
        </p:txBody>
      </p:sp>
      <p:sp>
        <p:nvSpPr>
          <p:cNvPr id="6" name="Slide Number Placeholder 5"/>
          <p:cNvSpPr>
            <a:spLocks noGrp="1"/>
          </p:cNvSpPr>
          <p:nvPr>
            <p:ph type="sldNum" sz="quarter" idx="12"/>
          </p:nvPr>
        </p:nvSpPr>
        <p:spPr>
          <a:xfrm>
            <a:off x="6733952" y="6555112"/>
            <a:ext cx="588336" cy="228600"/>
          </a:xfrm>
        </p:spPr>
        <p:txBody>
          <a:bodyPr/>
          <a:lstStyle>
            <a:extLst/>
          </a:lstStyle>
          <a:p>
            <a:fld id="{3B452E64-81E3-4805-B7A8-0F580BCB396C}"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7CDD66AB-C954-4E49-ABC4-2F318702A63F}" type="datetimeFigureOut">
              <a:rPr lang="en-US" smtClean="0"/>
              <a:pPr/>
              <a:t>5/20/14</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3B452E64-81E3-4805-B7A8-0F580BCB396C}"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7CDD66AB-C954-4E49-ABC4-2F318702A63F}" type="datetimeFigureOut">
              <a:rPr lang="en-US" smtClean="0"/>
              <a:pPr/>
              <a:t>5/20/14</a:t>
            </a:fld>
            <a:endParaRPr lang="en-US" dirty="0"/>
          </a:p>
        </p:txBody>
      </p:sp>
      <p:sp>
        <p:nvSpPr>
          <p:cNvPr id="8" name="Footer Placeholder 7"/>
          <p:cNvSpPr>
            <a:spLocks noGrp="1"/>
          </p:cNvSpPr>
          <p:nvPr>
            <p:ph type="ftr" sz="quarter" idx="11"/>
          </p:nvPr>
        </p:nvSpPr>
        <p:spPr/>
        <p:txBody>
          <a:bodyPr/>
          <a:lstStyle>
            <a:extLst/>
          </a:lstStyle>
          <a:p>
            <a:endParaRPr lang="en-US" dirty="0"/>
          </a:p>
        </p:txBody>
      </p:sp>
      <p:sp>
        <p:nvSpPr>
          <p:cNvPr id="9" name="Slide Number Placeholder 8"/>
          <p:cNvSpPr>
            <a:spLocks noGrp="1"/>
          </p:cNvSpPr>
          <p:nvPr>
            <p:ph type="sldNum" sz="quarter" idx="12"/>
          </p:nvPr>
        </p:nvSpPr>
        <p:spPr/>
        <p:txBody>
          <a:bodyPr/>
          <a:lstStyle>
            <a:extLst/>
          </a:lstStyle>
          <a:p>
            <a:fld id="{3B452E64-81E3-4805-B7A8-0F580BCB396C}"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7CDD66AB-C954-4E49-ABC4-2F318702A63F}" type="datetimeFigureOut">
              <a:rPr lang="en-US" smtClean="0"/>
              <a:pPr/>
              <a:t>5/20/14</a:t>
            </a:fld>
            <a:endParaRPr lang="en-US" dirty="0"/>
          </a:p>
        </p:txBody>
      </p:sp>
      <p:sp>
        <p:nvSpPr>
          <p:cNvPr id="4" name="Footer Placeholder 3"/>
          <p:cNvSpPr>
            <a:spLocks noGrp="1"/>
          </p:cNvSpPr>
          <p:nvPr>
            <p:ph type="ftr" sz="quarter" idx="11"/>
          </p:nvPr>
        </p:nvSpPr>
        <p:spPr/>
        <p:txBody>
          <a:bodyPr/>
          <a:lstStyle>
            <a:extLst/>
          </a:lstStyle>
          <a:p>
            <a:endParaRPr lang="en-US" dirty="0"/>
          </a:p>
        </p:txBody>
      </p:sp>
      <p:sp>
        <p:nvSpPr>
          <p:cNvPr id="5" name="Slide Number Placeholder 4"/>
          <p:cNvSpPr>
            <a:spLocks noGrp="1"/>
          </p:cNvSpPr>
          <p:nvPr>
            <p:ph type="sldNum" sz="quarter" idx="12"/>
          </p:nvPr>
        </p:nvSpPr>
        <p:spPr/>
        <p:txBody>
          <a:bodyPr/>
          <a:lstStyle>
            <a:extLst/>
          </a:lstStyle>
          <a:p>
            <a:fld id="{3B452E64-81E3-4805-B7A8-0F580BCB396C}"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7CDD66AB-C954-4E49-ABC4-2F318702A63F}" type="datetimeFigureOut">
              <a:rPr lang="en-US" smtClean="0"/>
              <a:pPr/>
              <a:t>5/20/14</a:t>
            </a:fld>
            <a:endParaRPr lang="en-US" dirty="0"/>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US" dirty="0"/>
          </a:p>
        </p:txBody>
      </p:sp>
      <p:sp>
        <p:nvSpPr>
          <p:cNvPr id="4" name="Slide Number Placeholder 3"/>
          <p:cNvSpPr>
            <a:spLocks noGrp="1"/>
          </p:cNvSpPr>
          <p:nvPr>
            <p:ph type="sldNum" sz="quarter" idx="12"/>
          </p:nvPr>
        </p:nvSpPr>
        <p:spPr/>
        <p:txBody>
          <a:bodyPr/>
          <a:lstStyle>
            <a:extLst/>
          </a:lstStyle>
          <a:p>
            <a:fld id="{3B452E64-81E3-4805-B7A8-0F580BCB396C}"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7CDD66AB-C954-4E49-ABC4-2F318702A63F}" type="datetimeFigureOut">
              <a:rPr lang="en-US" smtClean="0"/>
              <a:pPr/>
              <a:t>5/20/14</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3B452E64-81E3-4805-B7A8-0F580BCB396C}"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7CDD66AB-C954-4E49-ABC4-2F318702A63F}" type="datetimeFigureOut">
              <a:rPr lang="en-US" smtClean="0"/>
              <a:pPr/>
              <a:t>5/20/14</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3B452E64-81E3-4805-B7A8-0F580BCB396C}" type="slidenum">
              <a:rPr lang="en-US" smtClean="0"/>
              <a:pPr/>
              <a:t>‹#›</a:t>
            </a:fld>
            <a:endParaRPr lang="en-US" dirty="0"/>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dirty="0"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7CDD66AB-C954-4E49-ABC4-2F318702A63F}" type="datetimeFigureOut">
              <a:rPr lang="en-US" smtClean="0"/>
              <a:pPr/>
              <a:t>5/20/14</a:t>
            </a:fld>
            <a:endParaRPr lang="en-US" dirty="0"/>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US" dirty="0"/>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3B452E64-81E3-4805-B7A8-0F580BCB396C}"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google.com/url?sa=i&amp;rct=j&amp;q=&amp;esrc=s&amp;frm=1&amp;source=images&amp;cd=&amp;cad=rja&amp;docid=rBNDIZu0bkYbwM&amp;tbnid=dFMnZAXrGMVPGM:&amp;ved=0CAUQjRw&amp;url=http://www.uptomed.ir/Digimed.ir/General-Thoracic-Surgery/General_Thoracic_Surgery/Chapter_183_Transcervical_Thymectomy/&amp;ei=oZ-kUrnZMpC0kAeS94HICA&amp;bvm=bv.57752919,d.eW0&amp;psig=AFQjCNF5h7X6rW773l1Oi4GLQ38ArmgJCg&amp;ust=1386606621186270" TargetMode="External"/><Relationship Id="rId3" Type="http://schemas.openxmlformats.org/officeDocument/2006/relationships/image" Target="../media/image7.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8.jpe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9.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0.jpe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hyperlink" Target="http://www.google.com/url?sa=i&amp;rct=j&amp;q=&amp;esrc=s&amp;frm=1&amp;source=images&amp;cd=&amp;cad=rja&amp;docid=HUVzUXdEFGIMMM&amp;tbnid=58-WSML4E8ehuM:&amp;ved=0CAUQjRw&amp;url=http://www.patient.co.uk/health/Myasthenia-Gravis.htm&amp;ei=5pakUqwRiLqRB9e3gfAP&amp;bvm=bv.57752919,d.eW0&amp;psig=AFQjCNE1A9cAMoNmMaNZFp-jTglOSBw90w&amp;ust=1386604628966465" TargetMode="External"/><Relationship Id="rId3" Type="http://schemas.openxmlformats.org/officeDocument/2006/relationships/image" Target="../media/image3.gif"/></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hyperlink" Target="http://www.google.com/url?sa=i&amp;rct=j&amp;q=&amp;esrc=s&amp;frm=1&amp;source=images&amp;cd=&amp;cad=rja&amp;docid=Xn-DW8n3Ai8X_M&amp;tbnid=N-4rsMRVnAZFDM:&amp;ved=0CAUQjRw&amp;url=http://doubledoseradio.com/?p=180&amp;ei=UpekUuC9OJG8kQf27YCADQ&amp;bvm=bv.57752919,d.eW0&amp;psig=AFQjCNE1A9cAMoNmMaNZFp-jTglOSBw90w&amp;ust=1386604628966465" TargetMode="External"/><Relationship Id="rId3" Type="http://schemas.openxmlformats.org/officeDocument/2006/relationships/image" Target="../media/image4.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6.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Myasthenia gravis</a:t>
            </a:r>
            <a:endParaRPr lang="en-US" dirty="0"/>
          </a:p>
        </p:txBody>
      </p:sp>
      <p:sp>
        <p:nvSpPr>
          <p:cNvPr id="3" name="Subtitle 2"/>
          <p:cNvSpPr>
            <a:spLocks noGrp="1"/>
          </p:cNvSpPr>
          <p:nvPr>
            <p:ph type="subTitle" idx="1"/>
          </p:nvPr>
        </p:nvSpPr>
        <p:spPr/>
        <p:txBody>
          <a:bodyPr>
            <a:normAutofit lnSpcReduction="10000"/>
          </a:bodyPr>
          <a:lstStyle/>
          <a:p>
            <a:r>
              <a:rPr lang="en-US" dirty="0" smtClean="0"/>
              <a:t>By: Kristen Adams</a:t>
            </a:r>
          </a:p>
          <a:p>
            <a:r>
              <a:rPr lang="en-US" dirty="0" smtClean="0"/>
              <a:t>Diana Betancourt-Arboleda</a:t>
            </a:r>
          </a:p>
          <a:p>
            <a:r>
              <a:rPr lang="en-US" dirty="0" smtClean="0"/>
              <a:t>Francesca Messina</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Diagnosis </a:t>
            </a:r>
            <a:endParaRPr lang="en-US" dirty="0"/>
          </a:p>
        </p:txBody>
      </p:sp>
      <p:sp>
        <p:nvSpPr>
          <p:cNvPr id="3" name="Content Placeholder 2"/>
          <p:cNvSpPr>
            <a:spLocks noGrp="1"/>
          </p:cNvSpPr>
          <p:nvPr>
            <p:ph idx="1"/>
          </p:nvPr>
        </p:nvSpPr>
        <p:spPr/>
        <p:txBody>
          <a:bodyPr/>
          <a:lstStyle/>
          <a:p>
            <a:pPr marL="0" indent="0">
              <a:buNone/>
            </a:pPr>
            <a:r>
              <a:rPr lang="en-US" sz="2000" dirty="0" smtClean="0"/>
              <a:t>Most used tests to diagnose MG:</a:t>
            </a:r>
          </a:p>
          <a:p>
            <a:r>
              <a:rPr lang="en-US" sz="2000" dirty="0" smtClean="0"/>
              <a:t>Blood Test</a:t>
            </a:r>
          </a:p>
          <a:p>
            <a:r>
              <a:rPr lang="en-US" sz="2000" dirty="0" smtClean="0"/>
              <a:t>Electromyography (EMG) Test</a:t>
            </a:r>
          </a:p>
          <a:p>
            <a:r>
              <a:rPr lang="en-US" sz="2000" dirty="0" smtClean="0"/>
              <a:t>Repetitive Nerve Stimulation</a:t>
            </a:r>
          </a:p>
          <a:p>
            <a:pPr marL="0" indent="0">
              <a:buNone/>
            </a:pPr>
            <a:endParaRPr lang="en-US" sz="2000" dirty="0"/>
          </a:p>
          <a:p>
            <a:pPr marL="0" indent="0">
              <a:buNone/>
            </a:pPr>
            <a:r>
              <a:rPr lang="en-US" sz="2000" dirty="0" smtClean="0"/>
              <a:t>Imaging tests are used to see the Internal structures of the body:</a:t>
            </a:r>
          </a:p>
          <a:p>
            <a:r>
              <a:rPr lang="en-US" sz="2000" dirty="0" smtClean="0"/>
              <a:t>CT scan</a:t>
            </a:r>
          </a:p>
          <a:p>
            <a:r>
              <a:rPr lang="en-US" sz="2000" dirty="0" smtClean="0"/>
              <a:t>MRI</a:t>
            </a:r>
          </a:p>
          <a:p>
            <a:pPr marL="0" indent="0">
              <a:buNone/>
            </a:pPr>
            <a:endParaRPr lang="en-US" dirty="0"/>
          </a:p>
          <a:p>
            <a:pPr marL="0" indent="0">
              <a:buNone/>
            </a:pPr>
            <a:endParaRPr lang="en-US" dirty="0" smtClean="0"/>
          </a:p>
          <a:p>
            <a:endParaRPr lang="en-US" dirty="0" smtClean="0"/>
          </a:p>
          <a:p>
            <a:endParaRPr lang="en-US" dirty="0" smtClean="0"/>
          </a:p>
        </p:txBody>
      </p:sp>
    </p:spTree>
    <p:extLst>
      <p:ext uri="{BB962C8B-B14F-4D97-AF65-F5344CB8AC3E}">
        <p14:creationId xmlns:p14="http://schemas.microsoft.com/office/powerpoint/2010/main" val="15755904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Treatment &amp; Medications</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Autofit/>
          </a:bodyPr>
          <a:lstStyle/>
          <a:p>
            <a:r>
              <a:rPr lang="en-US" sz="3200" dirty="0" smtClean="0"/>
              <a:t/>
            </a:r>
            <a:br>
              <a:rPr lang="en-US" sz="3200" dirty="0" smtClean="0"/>
            </a:br>
            <a:r>
              <a:rPr lang="en-US" sz="3200" dirty="0" smtClean="0"/>
              <a:t>anticholinesterase medications</a:t>
            </a:r>
            <a:endParaRPr lang="en-US" sz="3200" dirty="0"/>
          </a:p>
        </p:txBody>
      </p:sp>
      <p:sp>
        <p:nvSpPr>
          <p:cNvPr id="5" name="Content Placeholder 4"/>
          <p:cNvSpPr>
            <a:spLocks noGrp="1"/>
          </p:cNvSpPr>
          <p:nvPr>
            <p:ph idx="1"/>
          </p:nvPr>
        </p:nvSpPr>
        <p:spPr/>
        <p:txBody>
          <a:bodyPr>
            <a:normAutofit/>
          </a:bodyPr>
          <a:lstStyle/>
          <a:p>
            <a:pPr>
              <a:buNone/>
            </a:pPr>
            <a:r>
              <a:rPr lang="en-US" sz="2000" dirty="0" smtClean="0"/>
              <a:t>First line of treatment and varies in effectiveness from</a:t>
            </a:r>
          </a:p>
          <a:p>
            <a:pPr>
              <a:buNone/>
            </a:pPr>
            <a:r>
              <a:rPr lang="en-US" sz="2000" dirty="0" smtClean="0"/>
              <a:t>patient to patient</a:t>
            </a:r>
          </a:p>
          <a:p>
            <a:r>
              <a:rPr lang="en-US" sz="2000" dirty="0" smtClean="0"/>
              <a:t>Acetylcholinestrase inhibitors work by increasing the amount of available acetylcholine at the neuromuscular junction by inhibiting the break down of acetylcholine </a:t>
            </a:r>
          </a:p>
          <a:p>
            <a:pPr lvl="1"/>
            <a:r>
              <a:rPr lang="en-US" sz="1700" dirty="0" smtClean="0"/>
              <a:t>This drug only treats symptoms of MG</a:t>
            </a:r>
          </a:p>
          <a:p>
            <a:pPr lvl="1">
              <a:buNone/>
            </a:pPr>
            <a:r>
              <a:rPr lang="en-US" sz="1700" dirty="0" smtClean="0"/>
              <a:t> </a:t>
            </a:r>
          </a:p>
          <a:p>
            <a:r>
              <a:rPr lang="en-US" sz="2000" dirty="0" smtClean="0"/>
              <a:t>Pyridostigmine (Mestinon) is the most commonly used drug, up to 1500mg divided into 5-6 doses a day</a:t>
            </a:r>
          </a:p>
          <a:p>
            <a:pPr lvl="1"/>
            <a:r>
              <a:rPr lang="en-US" sz="1700" dirty="0" smtClean="0"/>
              <a:t>Adverse side effects include abdominal cramping, diarrhea, increased salivation and bronchial secretions, nausea, sweating, and bradycardia</a:t>
            </a:r>
            <a:endParaRPr lang="en-US" sz="1700" dirty="0"/>
          </a:p>
        </p:txBody>
      </p:sp>
    </p:spTree>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CORTICOSTEROIDS</a:t>
            </a:r>
            <a:endParaRPr lang="en-US" dirty="0"/>
          </a:p>
        </p:txBody>
      </p:sp>
      <p:sp>
        <p:nvSpPr>
          <p:cNvPr id="3" name="Content Placeholder 2"/>
          <p:cNvSpPr>
            <a:spLocks noGrp="1"/>
          </p:cNvSpPr>
          <p:nvPr>
            <p:ph idx="1"/>
          </p:nvPr>
        </p:nvSpPr>
        <p:spPr/>
        <p:txBody>
          <a:bodyPr>
            <a:normAutofit/>
          </a:bodyPr>
          <a:lstStyle/>
          <a:p>
            <a:r>
              <a:rPr lang="en-US" sz="2000" dirty="0" smtClean="0"/>
              <a:t>Corticosteroids are used in addition to Pyridostigmine when it is not effective alone. They suppress the immune system by reducing activity and volume of lymphatic system</a:t>
            </a:r>
          </a:p>
          <a:p>
            <a:endParaRPr lang="en-US" sz="2000" dirty="0" smtClean="0"/>
          </a:p>
          <a:p>
            <a:r>
              <a:rPr lang="en-US" sz="2000" dirty="0" smtClean="0"/>
              <a:t>Corticosteroid therapy begins with initial high doses and then tapering it to the lowest dose to maintain the response</a:t>
            </a:r>
          </a:p>
          <a:p>
            <a:endParaRPr lang="en-US" sz="2000" dirty="0" smtClean="0"/>
          </a:p>
          <a:p>
            <a:r>
              <a:rPr lang="en-US" sz="2000" dirty="0" smtClean="0"/>
              <a:t>Prednisone is the most common Corticosteroid used today </a:t>
            </a:r>
          </a:p>
          <a:p>
            <a:pPr lvl="1"/>
            <a:r>
              <a:rPr lang="en-US" sz="1700" dirty="0" smtClean="0"/>
              <a:t>General dosing range is 5-60mg a day</a:t>
            </a:r>
          </a:p>
          <a:p>
            <a:pPr lvl="1"/>
            <a:r>
              <a:rPr lang="en-US" sz="1700" dirty="0" smtClean="0"/>
              <a:t>Patients on Prednisone are encouraged to eat a low sodium, calorie, and carbohydrate diet, and to take calcium and Vitamin D supplements in order to minimized side effects</a:t>
            </a:r>
          </a:p>
          <a:p>
            <a:endParaRPr lang="en-US" dirty="0"/>
          </a:p>
        </p:txBody>
      </p:sp>
    </p:spTree>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azathioprine</a:t>
            </a:r>
            <a:endParaRPr lang="en-US" dirty="0"/>
          </a:p>
        </p:txBody>
      </p:sp>
      <p:sp>
        <p:nvSpPr>
          <p:cNvPr id="3" name="Content Placeholder 2"/>
          <p:cNvSpPr>
            <a:spLocks noGrp="1"/>
          </p:cNvSpPr>
          <p:nvPr>
            <p:ph idx="1"/>
          </p:nvPr>
        </p:nvSpPr>
        <p:spPr/>
        <p:txBody>
          <a:bodyPr>
            <a:normAutofit/>
          </a:bodyPr>
          <a:lstStyle/>
          <a:p>
            <a:r>
              <a:rPr lang="en-US" sz="2000" dirty="0" smtClean="0"/>
              <a:t>Azathioprine (Azasan or Imuran) is an antimetabolite used to suppress cell proliferation</a:t>
            </a:r>
          </a:p>
          <a:p>
            <a:endParaRPr lang="en-US" sz="2000" dirty="0" smtClean="0"/>
          </a:p>
          <a:p>
            <a:r>
              <a:rPr lang="en-US" sz="2000" dirty="0" smtClean="0"/>
              <a:t>It is used in conjunction with Prednisone in order to suppress the immune system</a:t>
            </a:r>
          </a:p>
          <a:p>
            <a:endParaRPr lang="en-US" sz="2000" dirty="0" smtClean="0"/>
          </a:p>
          <a:p>
            <a:r>
              <a:rPr lang="en-US" sz="2000" dirty="0" smtClean="0"/>
              <a:t>The recommended starting does is 50mg per day and then after one week increase to 2-3 mg a day</a:t>
            </a:r>
          </a:p>
          <a:p>
            <a:endParaRPr lang="en-US" sz="2000" dirty="0" smtClean="0"/>
          </a:p>
          <a:p>
            <a:r>
              <a:rPr lang="en-US" sz="2000" dirty="0" smtClean="0"/>
              <a:t>Blood cell count and liver functions should be monitored monthly </a:t>
            </a:r>
          </a:p>
          <a:p>
            <a:endParaRPr lang="en-US" sz="2000" dirty="0" smtClean="0"/>
          </a:p>
          <a:p>
            <a:r>
              <a:rPr lang="en-US" sz="2000" dirty="0" smtClean="0"/>
              <a:t>Adverse side effects include hepatotoxicity and leukopenia</a:t>
            </a:r>
          </a:p>
          <a:p>
            <a:endParaRPr lang="en-US" dirty="0"/>
          </a:p>
        </p:txBody>
      </p:sp>
    </p:spTree>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cyclosporin</a:t>
            </a:r>
            <a:endParaRPr lang="en-US" dirty="0"/>
          </a:p>
        </p:txBody>
      </p:sp>
      <p:sp>
        <p:nvSpPr>
          <p:cNvPr id="3" name="Content Placeholder 2"/>
          <p:cNvSpPr>
            <a:spLocks noGrp="1"/>
          </p:cNvSpPr>
          <p:nvPr>
            <p:ph idx="1"/>
          </p:nvPr>
        </p:nvSpPr>
        <p:spPr/>
        <p:txBody>
          <a:bodyPr>
            <a:normAutofit/>
          </a:bodyPr>
          <a:lstStyle/>
          <a:p>
            <a:r>
              <a:rPr lang="en-US" sz="2000" dirty="0" smtClean="0"/>
              <a:t>Cyclosporin (Gengraf, Neoral, and, Sandimmune) is an immunosuppressant that inhibits T-helper cells </a:t>
            </a:r>
          </a:p>
          <a:p>
            <a:endParaRPr lang="en-US" sz="2000" dirty="0" smtClean="0"/>
          </a:p>
          <a:p>
            <a:r>
              <a:rPr lang="en-US" sz="2000" dirty="0" smtClean="0"/>
              <a:t>Recommended dosing is 1-3mg a day</a:t>
            </a:r>
          </a:p>
          <a:p>
            <a:endParaRPr lang="en-US" sz="2000" dirty="0" smtClean="0"/>
          </a:p>
          <a:p>
            <a:r>
              <a:rPr lang="en-US" sz="2000" dirty="0" smtClean="0"/>
              <a:t>Adverse effects include hypertension, hepatotoxicity, and nephrotoxicity, hair loss, nausea, vomiting, anorexia, and skin discoloration</a:t>
            </a:r>
          </a:p>
          <a:p>
            <a:endParaRPr lang="en-US" sz="2000" dirty="0" smtClean="0"/>
          </a:p>
          <a:p>
            <a:r>
              <a:rPr lang="en-US" sz="2000" dirty="0" smtClean="0"/>
              <a:t>Because of undesirable effect, this drug is limited to use in those not responding to other immunosuppressive treatments</a:t>
            </a:r>
            <a:endParaRPr lang="en-US" sz="2000" dirty="0"/>
          </a:p>
        </p:txBody>
      </p:sp>
    </p:spTree>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thymectomy</a:t>
            </a:r>
            <a:endParaRPr lang="en-US" dirty="0"/>
          </a:p>
        </p:txBody>
      </p:sp>
      <p:sp>
        <p:nvSpPr>
          <p:cNvPr id="3" name="Content Placeholder 2"/>
          <p:cNvSpPr>
            <a:spLocks noGrp="1"/>
          </p:cNvSpPr>
          <p:nvPr>
            <p:ph idx="1"/>
          </p:nvPr>
        </p:nvSpPr>
        <p:spPr>
          <a:xfrm>
            <a:off x="457200" y="1609416"/>
            <a:ext cx="4648200" cy="4846320"/>
          </a:xfrm>
        </p:spPr>
        <p:txBody>
          <a:bodyPr>
            <a:normAutofit/>
          </a:bodyPr>
          <a:lstStyle/>
          <a:p>
            <a:r>
              <a:rPr lang="en-US" sz="1800" dirty="0" smtClean="0"/>
              <a:t>The Thymus gland is a source of AchR antibodies, therefore a Thymectomy is considered to be beneficial in patients with MG</a:t>
            </a:r>
          </a:p>
          <a:p>
            <a:endParaRPr lang="en-US" sz="1800" dirty="0" smtClean="0"/>
          </a:p>
          <a:p>
            <a:r>
              <a:rPr lang="en-US" sz="1800" dirty="0" smtClean="0"/>
              <a:t>Removal of the gland is beneficial in patients under the age of 60</a:t>
            </a:r>
          </a:p>
          <a:p>
            <a:endParaRPr lang="en-US" sz="1800" dirty="0" smtClean="0"/>
          </a:p>
          <a:p>
            <a:r>
              <a:rPr lang="en-US" sz="1800" dirty="0" smtClean="0"/>
              <a:t>Surgical treatment is strongly recommended for patients with thymoma</a:t>
            </a:r>
          </a:p>
          <a:p>
            <a:endParaRPr lang="en-US" sz="1800" dirty="0" smtClean="0"/>
          </a:p>
          <a:p>
            <a:r>
              <a:rPr lang="en-US" sz="1800" dirty="0" smtClean="0"/>
              <a:t>Risks exist as in all surgical procedures </a:t>
            </a:r>
          </a:p>
          <a:p>
            <a:endParaRPr lang="en-US" dirty="0"/>
          </a:p>
        </p:txBody>
      </p:sp>
      <p:pic>
        <p:nvPicPr>
          <p:cNvPr id="25602" name="Picture 2" descr="http://www.uptomed.ir/Digimed.ir/General-Thoracic-Surgery/General_Thoracic_Surgery/Chapter_183_Transcervical_Thymectomy/da2db3dc14c183ff4.gif">
            <a:hlinkClick r:id="rId2"/>
          </p:cNvPr>
          <p:cNvPicPr>
            <a:picLocks noChangeAspect="1" noChangeArrowheads="1"/>
          </p:cNvPicPr>
          <p:nvPr/>
        </p:nvPicPr>
        <p:blipFill>
          <a:blip r:embed="rId3" cstate="print"/>
          <a:srcRect/>
          <a:stretch>
            <a:fillRect/>
          </a:stretch>
        </p:blipFill>
        <p:spPr bwMode="auto">
          <a:xfrm>
            <a:off x="5029200" y="1447800"/>
            <a:ext cx="3429000" cy="4495068"/>
          </a:xfrm>
          <a:prstGeom prst="rect">
            <a:avLst/>
          </a:prstGeom>
          <a:noFill/>
        </p:spPr>
      </p:pic>
    </p:spTree>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Plasmapheresis </a:t>
            </a:r>
            <a:endParaRPr lang="en-US" dirty="0"/>
          </a:p>
        </p:txBody>
      </p:sp>
      <p:sp>
        <p:nvSpPr>
          <p:cNvPr id="3" name="Content Placeholder 2"/>
          <p:cNvSpPr>
            <a:spLocks noGrp="1"/>
          </p:cNvSpPr>
          <p:nvPr>
            <p:ph idx="1"/>
          </p:nvPr>
        </p:nvSpPr>
        <p:spPr/>
        <p:txBody>
          <a:bodyPr>
            <a:normAutofit fontScale="92500" lnSpcReduction="20000"/>
          </a:bodyPr>
          <a:lstStyle/>
          <a:p>
            <a:r>
              <a:rPr lang="en-US" sz="2200" dirty="0" smtClean="0"/>
              <a:t>Plasmapheresis, also known as Plasma exchange, is the process of withdrawing whole blood from a person</a:t>
            </a:r>
          </a:p>
          <a:p>
            <a:pPr lvl="1"/>
            <a:r>
              <a:rPr lang="en-US" sz="1800" dirty="0" smtClean="0"/>
              <a:t>With this procedure you are removing and replacing the liquid portion (plasma) from the blood and then transfusing the blood, with all its red and white blood cells back into the person</a:t>
            </a:r>
          </a:p>
          <a:p>
            <a:pPr lvl="1"/>
            <a:endParaRPr lang="en-US" sz="1800" dirty="0" smtClean="0"/>
          </a:p>
          <a:p>
            <a:r>
              <a:rPr lang="en-US" sz="2200" dirty="0" smtClean="0"/>
              <a:t>Plasmapheresis works by removing AchR antibodies from the circulating plasma of the patient </a:t>
            </a:r>
          </a:p>
          <a:p>
            <a:endParaRPr lang="en-US" sz="2200" dirty="0" smtClean="0"/>
          </a:p>
          <a:p>
            <a:r>
              <a:rPr lang="en-US" sz="2200" dirty="0" smtClean="0"/>
              <a:t>It is beneficial to patients experiencing MG crisis and also in patients about to undergo or have done a Thymectomy</a:t>
            </a:r>
          </a:p>
          <a:p>
            <a:endParaRPr lang="en-US" sz="2200" dirty="0" smtClean="0"/>
          </a:p>
          <a:p>
            <a:r>
              <a:rPr lang="en-US" sz="2200" dirty="0" smtClean="0"/>
              <a:t>A general course of plasmapheresis consists of removing 3-5 liters of plasma every session at up to 6 sessions </a:t>
            </a:r>
          </a:p>
          <a:p>
            <a:endParaRPr lang="en-US" sz="2200" dirty="0" smtClean="0"/>
          </a:p>
          <a:p>
            <a:r>
              <a:rPr lang="en-US" sz="2200" dirty="0" smtClean="0"/>
              <a:t>Side effect include dizziness, nausea, and cardiac arrhythmias</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650" name="Picture 2" descr="Plasma Exchange Diagram"/>
          <p:cNvPicPr>
            <a:picLocks noChangeAspect="1" noChangeArrowheads="1"/>
          </p:cNvPicPr>
          <p:nvPr/>
        </p:nvPicPr>
        <p:blipFill>
          <a:blip r:embed="rId2" cstate="print"/>
          <a:srcRect l="7361" t="2778" r="5233"/>
          <a:stretch>
            <a:fillRect/>
          </a:stretch>
        </p:blipFill>
        <p:spPr bwMode="auto">
          <a:xfrm>
            <a:off x="381000" y="762000"/>
            <a:ext cx="7391400" cy="5446295"/>
          </a:xfrm>
          <a:prstGeom prst="rect">
            <a:avLst/>
          </a:prstGeom>
          <a:noFill/>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Iv immune globulin</a:t>
            </a:r>
            <a:endParaRPr lang="en-US" dirty="0"/>
          </a:p>
        </p:txBody>
      </p:sp>
      <p:sp>
        <p:nvSpPr>
          <p:cNvPr id="3" name="Content Placeholder 2"/>
          <p:cNvSpPr>
            <a:spLocks noGrp="1"/>
          </p:cNvSpPr>
          <p:nvPr>
            <p:ph idx="1"/>
          </p:nvPr>
        </p:nvSpPr>
        <p:spPr>
          <a:xfrm>
            <a:off x="457200" y="1609416"/>
            <a:ext cx="7239000" cy="5248584"/>
          </a:xfrm>
        </p:spPr>
        <p:txBody>
          <a:bodyPr>
            <a:normAutofit fontScale="47500" lnSpcReduction="20000"/>
          </a:bodyPr>
          <a:lstStyle/>
          <a:p>
            <a:r>
              <a:rPr lang="en-US" sz="3800" dirty="0" smtClean="0"/>
              <a:t>Intravenous Immune Globulin therapy is an off labeled use</a:t>
            </a:r>
          </a:p>
          <a:p>
            <a:pPr>
              <a:buNone/>
            </a:pPr>
            <a:r>
              <a:rPr lang="en-US" sz="3800" dirty="0" smtClean="0"/>
              <a:t> </a:t>
            </a:r>
          </a:p>
          <a:p>
            <a:r>
              <a:rPr lang="en-US" sz="3800" dirty="0" smtClean="0"/>
              <a:t>Dosing is 2000mg per treatment course over 2-5 days. The MOA of IVIg is complex, factors include inhibition of cytokines competition with autoantibodies, and inhibition of complement deposition</a:t>
            </a:r>
          </a:p>
          <a:p>
            <a:endParaRPr lang="en-US" sz="3800" dirty="0" smtClean="0"/>
          </a:p>
          <a:p>
            <a:r>
              <a:rPr lang="en-US" sz="3800" dirty="0" smtClean="0"/>
              <a:t>Interference with the binding of Fc receptor on macrophages, Ig receptor on B cells, and interference with antigen recognition by sensitized T cells are other mechanisms</a:t>
            </a:r>
          </a:p>
          <a:p>
            <a:endParaRPr lang="en-US" sz="3800" dirty="0" smtClean="0"/>
          </a:p>
          <a:p>
            <a:r>
              <a:rPr lang="en-US" sz="3800" dirty="0" smtClean="0"/>
              <a:t>IVIg is considered to be safe but rare cases of complications do occur such as thrombosis due to increased blood viscosity and other complications related to large volumes of the infused preparation</a:t>
            </a:r>
          </a:p>
          <a:p>
            <a:pPr>
              <a:buNone/>
            </a:pPr>
            <a:endParaRPr lang="en-US" sz="3800" dirty="0" smtClean="0"/>
          </a:p>
          <a:p>
            <a:r>
              <a:rPr lang="en-US" sz="3800" dirty="0" smtClean="0"/>
              <a:t>Compared to plasma exchange, IVIg is similar in terms of efficacy, mortality, and complications. However, plasma exchange has considerable cost advantages over IVIg</a:t>
            </a:r>
          </a:p>
          <a:p>
            <a:endParaRPr lang="en-US" dirty="0"/>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is myasthenia gravis (MG)?</a:t>
            </a:r>
            <a:endParaRPr lang="en-US" dirty="0"/>
          </a:p>
        </p:txBody>
      </p:sp>
      <p:sp>
        <p:nvSpPr>
          <p:cNvPr id="3" name="Content Placeholder 2"/>
          <p:cNvSpPr>
            <a:spLocks noGrp="1"/>
          </p:cNvSpPr>
          <p:nvPr>
            <p:ph idx="1"/>
          </p:nvPr>
        </p:nvSpPr>
        <p:spPr/>
        <p:txBody>
          <a:bodyPr>
            <a:normAutofit/>
          </a:bodyPr>
          <a:lstStyle/>
          <a:p>
            <a:r>
              <a:rPr lang="en-US" sz="2000" dirty="0" smtClean="0"/>
              <a:t>Greek and Latin origin meaning “grave muscular weakness”</a:t>
            </a:r>
          </a:p>
          <a:p>
            <a:pPr>
              <a:buNone/>
            </a:pPr>
            <a:r>
              <a:rPr lang="en-US" sz="2000" dirty="0" smtClean="0"/>
              <a:t> </a:t>
            </a:r>
          </a:p>
          <a:p>
            <a:r>
              <a:rPr lang="en-US" sz="2000" dirty="0" smtClean="0"/>
              <a:t>MG is not however as fatal as the word grave implies</a:t>
            </a:r>
          </a:p>
          <a:p>
            <a:endParaRPr lang="en-US" sz="2000" dirty="0" smtClean="0"/>
          </a:p>
          <a:p>
            <a:r>
              <a:rPr lang="en-US" sz="2000" dirty="0" smtClean="0"/>
              <a:t>MG is a chronic autoimmune neuromuscular disorder that causes fluctuating muscle weakness and fatigue </a:t>
            </a:r>
          </a:p>
          <a:p>
            <a:endParaRPr lang="en-US" sz="2000" dirty="0" smtClean="0"/>
          </a:p>
          <a:p>
            <a:r>
              <a:rPr lang="en-US" sz="2000" dirty="0" smtClean="0"/>
              <a:t>The </a:t>
            </a:r>
            <a:r>
              <a:rPr lang="en-US" sz="2000" dirty="0"/>
              <a:t>immune system attacks the body’s own </a:t>
            </a:r>
            <a:r>
              <a:rPr lang="en-US" sz="2000" dirty="0" smtClean="0"/>
              <a:t>tissues</a:t>
            </a:r>
          </a:p>
          <a:p>
            <a:endParaRPr lang="en-US" sz="2000" dirty="0" smtClean="0"/>
          </a:p>
          <a:p>
            <a:r>
              <a:rPr lang="en-US" sz="2000" dirty="0" smtClean="0"/>
              <a:t>interrupts </a:t>
            </a:r>
            <a:r>
              <a:rPr lang="en-US" sz="2000" dirty="0"/>
              <a:t>the connection between nerve and </a:t>
            </a:r>
            <a:r>
              <a:rPr lang="en-US" sz="2000" dirty="0" smtClean="0"/>
              <a:t>voluntary muscles at the </a:t>
            </a:r>
            <a:r>
              <a:rPr lang="en-US" sz="2000" i="1" dirty="0"/>
              <a:t>neuromuscular </a:t>
            </a:r>
            <a:r>
              <a:rPr lang="en-US" sz="2000" i="1" dirty="0" smtClean="0"/>
              <a:t>junction</a:t>
            </a:r>
            <a:endParaRPr lang="en-US" sz="2000" dirty="0"/>
          </a:p>
          <a:p>
            <a:endParaRPr lang="en-US" dirty="0"/>
          </a:p>
        </p:txBody>
      </p:sp>
    </p:spTree>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Physical therapy</a:t>
            </a:r>
            <a:endParaRPr lang="en-US" dirty="0"/>
          </a:p>
        </p:txBody>
      </p:sp>
      <p:sp>
        <p:nvSpPr>
          <p:cNvPr id="3" name="Content Placeholder 2"/>
          <p:cNvSpPr>
            <a:spLocks noGrp="1"/>
          </p:cNvSpPr>
          <p:nvPr>
            <p:ph idx="1"/>
          </p:nvPr>
        </p:nvSpPr>
        <p:spPr>
          <a:xfrm>
            <a:off x="457200" y="1609416"/>
            <a:ext cx="7239000" cy="5248584"/>
          </a:xfrm>
        </p:spPr>
        <p:txBody>
          <a:bodyPr>
            <a:normAutofit fontScale="47500" lnSpcReduction="20000"/>
          </a:bodyPr>
          <a:lstStyle/>
          <a:p>
            <a:r>
              <a:rPr lang="en-US" sz="3400" dirty="0" smtClean="0"/>
              <a:t>A rehabilitation program in combination with other forms of medical treatment can help relieve symptoms and improve function in MG </a:t>
            </a:r>
          </a:p>
          <a:p>
            <a:endParaRPr lang="en-US" sz="3400" dirty="0" smtClean="0"/>
          </a:p>
          <a:p>
            <a:r>
              <a:rPr lang="en-US" sz="3400" dirty="0" smtClean="0"/>
              <a:t>The primary goal is to build the individual’s strength to facilitate activities of daily living and/or work related activities </a:t>
            </a:r>
          </a:p>
          <a:p>
            <a:endParaRPr lang="en-US" sz="3400" dirty="0" smtClean="0"/>
          </a:p>
          <a:p>
            <a:r>
              <a:rPr lang="en-US" sz="3400" dirty="0" smtClean="0"/>
              <a:t>The intensity and progression of the exercise depend on the stage of the disease and overall health</a:t>
            </a:r>
          </a:p>
          <a:p>
            <a:endParaRPr lang="en-US" sz="3400" dirty="0" smtClean="0"/>
          </a:p>
          <a:p>
            <a:r>
              <a:rPr lang="en-US" sz="3400" dirty="0" smtClean="0"/>
              <a:t>Physical therapy is beneficial for long-term restoration of muscle strength</a:t>
            </a:r>
          </a:p>
          <a:p>
            <a:endParaRPr lang="en-US" sz="3400" dirty="0" smtClean="0"/>
          </a:p>
          <a:p>
            <a:r>
              <a:rPr lang="en-US" sz="3400" dirty="0" smtClean="0"/>
              <a:t>Occupational therapy helps the individual adapt to new ways of performing daily living tasks using energy conservation and compensatory techniques</a:t>
            </a:r>
          </a:p>
          <a:p>
            <a:endParaRPr lang="en-US" sz="3400" dirty="0" smtClean="0"/>
          </a:p>
          <a:p>
            <a:r>
              <a:rPr lang="en-US" sz="3400" dirty="0" smtClean="0"/>
              <a:t>Speech therapy for training of esophageal speech following a tracheostomy</a:t>
            </a:r>
          </a:p>
          <a:p>
            <a:endParaRPr lang="en-US" sz="3400" dirty="0" smtClean="0"/>
          </a:p>
          <a:p>
            <a:r>
              <a:rPr lang="en-US" sz="3400" dirty="0" smtClean="0"/>
              <a:t>Psychological interventions to cope with the illness may be necessary</a:t>
            </a:r>
          </a:p>
          <a:p>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Case Study</a:t>
            </a:r>
            <a:endParaRPr lang="en-US" dirty="0"/>
          </a:p>
        </p:txBody>
      </p:sp>
      <p:pic>
        <p:nvPicPr>
          <p:cNvPr id="6" name="Picture 5"/>
          <p:cNvPicPr/>
          <p:nvPr/>
        </p:nvPicPr>
        <p:blipFill>
          <a:blip r:embed="rId2" cstate="print"/>
          <a:srcRect l="12487" t="21937" r="48607" b="17664"/>
          <a:stretch>
            <a:fillRect/>
          </a:stretch>
        </p:blipFill>
        <p:spPr bwMode="auto">
          <a:xfrm>
            <a:off x="533400" y="1371600"/>
            <a:ext cx="3048000" cy="4114800"/>
          </a:xfrm>
          <a:prstGeom prst="rect">
            <a:avLst/>
          </a:prstGeom>
          <a:noFill/>
          <a:ln w="9525">
            <a:noFill/>
            <a:miter lim="800000"/>
            <a:headEnd/>
            <a:tailEnd/>
          </a:ln>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381000"/>
            <a:ext cx="7239000" cy="6477000"/>
          </a:xfrm>
        </p:spPr>
        <p:txBody>
          <a:bodyPr>
            <a:normAutofit/>
          </a:bodyPr>
          <a:lstStyle/>
          <a:p>
            <a:r>
              <a:rPr lang="en-US" sz="2000" dirty="0" smtClean="0"/>
              <a:t>Male;64 yrs old; Hispanic</a:t>
            </a:r>
          </a:p>
          <a:p>
            <a:endParaRPr lang="en-US" sz="2000" dirty="0" smtClean="0"/>
          </a:p>
          <a:p>
            <a:r>
              <a:rPr lang="en-US" sz="2000" dirty="0" smtClean="0"/>
              <a:t>Diagnosed in 2002 (53 yrs old)</a:t>
            </a:r>
          </a:p>
          <a:p>
            <a:endParaRPr lang="en-US" sz="2000" dirty="0" smtClean="0"/>
          </a:p>
          <a:p>
            <a:r>
              <a:rPr lang="en-US" sz="2000" dirty="0" smtClean="0"/>
              <a:t>Initial symptoms included:</a:t>
            </a:r>
          </a:p>
          <a:p>
            <a:pPr lvl="1"/>
            <a:r>
              <a:rPr lang="en-US" sz="1700" dirty="0" smtClean="0"/>
              <a:t>Drooping of left eyelid (ptosis)</a:t>
            </a:r>
          </a:p>
          <a:p>
            <a:pPr lvl="1"/>
            <a:r>
              <a:rPr lang="en-US" sz="1700" dirty="0" smtClean="0"/>
              <a:t>Double vision (diplopia)</a:t>
            </a:r>
          </a:p>
          <a:p>
            <a:pPr lvl="1"/>
            <a:r>
              <a:rPr lang="en-US" sz="1700" dirty="0" smtClean="0"/>
              <a:t>Difficulty in speaking</a:t>
            </a:r>
          </a:p>
          <a:p>
            <a:pPr lvl="1"/>
            <a:r>
              <a:rPr lang="en-US" sz="1700" dirty="0" smtClean="0"/>
              <a:t>Difficulty in swallowing</a:t>
            </a:r>
          </a:p>
          <a:p>
            <a:pPr lvl="1"/>
            <a:endParaRPr lang="en-US" sz="1700" dirty="0" smtClean="0"/>
          </a:p>
          <a:p>
            <a:r>
              <a:rPr lang="en-US" sz="2000" dirty="0" smtClean="0"/>
              <a:t>He went undiagnosed for 1 yr until one of his passengers (MD from Argentina) recognized his symptoms and recommended he get tested for Acetylcholine Receptor Antibody</a:t>
            </a:r>
          </a:p>
          <a:p>
            <a:pPr lvl="1"/>
            <a:r>
              <a:rPr lang="en-US" sz="1700" dirty="0" smtClean="0"/>
              <a:t>a blood test for the abnormal antibodies</a:t>
            </a:r>
          </a:p>
          <a:p>
            <a:pPr lvl="1"/>
            <a:r>
              <a:rPr lang="en-US" sz="1700" dirty="0" smtClean="0"/>
              <a:t>Approximately 85% of MG patients have this antibody and, when detected with an elevated concentration the AChR antibody test strongly indicates MG</a:t>
            </a:r>
          </a:p>
          <a:p>
            <a:pPr lvl="1"/>
            <a:r>
              <a:rPr lang="en-US" sz="1700" dirty="0" smtClean="0"/>
              <a:t>AChR antibody level was 3x than the normal count</a:t>
            </a:r>
          </a:p>
        </p:txBody>
      </p:sp>
      <p:pic>
        <p:nvPicPr>
          <p:cNvPr id="28674" name="Picture 2" descr="C:\Users\Diana  M Betancourt\AppData\Local\Microsoft\Windows\Temporary Internet Files\Content.IE5\HOW9FNNA\photo 1.JPG"/>
          <p:cNvPicPr>
            <a:picLocks noChangeAspect="1" noChangeArrowheads="1"/>
          </p:cNvPicPr>
          <p:nvPr/>
        </p:nvPicPr>
        <p:blipFill>
          <a:blip r:embed="rId2" cstate="print"/>
          <a:srcRect/>
          <a:stretch>
            <a:fillRect/>
          </a:stretch>
        </p:blipFill>
        <p:spPr bwMode="auto">
          <a:xfrm>
            <a:off x="5181600" y="152400"/>
            <a:ext cx="2590800" cy="3454400"/>
          </a:xfrm>
          <a:prstGeom prst="rect">
            <a:avLst/>
          </a:prstGeom>
          <a:noFill/>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Treatment &amp; medications </a:t>
            </a:r>
            <a:endParaRPr lang="en-US" dirty="0"/>
          </a:p>
        </p:txBody>
      </p:sp>
      <p:sp>
        <p:nvSpPr>
          <p:cNvPr id="3" name="Content Placeholder 2"/>
          <p:cNvSpPr>
            <a:spLocks noGrp="1"/>
          </p:cNvSpPr>
          <p:nvPr>
            <p:ph idx="1"/>
          </p:nvPr>
        </p:nvSpPr>
        <p:spPr>
          <a:xfrm>
            <a:off x="457200" y="1609416"/>
            <a:ext cx="7239000" cy="5248584"/>
          </a:xfrm>
        </p:spPr>
        <p:txBody>
          <a:bodyPr>
            <a:normAutofit fontScale="92500" lnSpcReduction="20000"/>
          </a:bodyPr>
          <a:lstStyle/>
          <a:p>
            <a:r>
              <a:rPr lang="en-US" sz="2000" dirty="0" smtClean="0"/>
              <a:t>Under the care of a Neurologist</a:t>
            </a:r>
          </a:p>
          <a:p>
            <a:endParaRPr lang="en-US" sz="2000" dirty="0" smtClean="0"/>
          </a:p>
          <a:p>
            <a:r>
              <a:rPr lang="en-US" sz="2000" dirty="0" smtClean="0"/>
              <a:t>In 2003, underwent a thymectomy to lessen the severity of the MG weakness</a:t>
            </a:r>
          </a:p>
          <a:p>
            <a:endParaRPr lang="en-US" sz="2000" dirty="0" smtClean="0"/>
          </a:p>
          <a:p>
            <a:r>
              <a:rPr lang="en-US" sz="2000" dirty="0" smtClean="0"/>
              <a:t>Medications include:</a:t>
            </a:r>
          </a:p>
          <a:p>
            <a:pPr lvl="1"/>
            <a:r>
              <a:rPr lang="en-US" sz="1700" dirty="0" smtClean="0"/>
              <a:t>Pyridostigmine 60mg 5xday</a:t>
            </a:r>
          </a:p>
          <a:p>
            <a:pPr lvl="1"/>
            <a:r>
              <a:rPr lang="en-US" sz="1700" dirty="0" smtClean="0"/>
              <a:t>Mestinon 180mg 1xday (at bedtime)</a:t>
            </a:r>
          </a:p>
          <a:p>
            <a:pPr lvl="1"/>
            <a:r>
              <a:rPr lang="en-US" sz="1700" dirty="0" smtClean="0"/>
              <a:t>Under periods of crisis which include drooping of his left eyelid, weakness in arms and legs, and difficulty in speaking, he is prescribed Prednisone 50mg for 10 days</a:t>
            </a:r>
          </a:p>
          <a:p>
            <a:pPr lvl="1"/>
            <a:endParaRPr lang="en-US" sz="1700" dirty="0" smtClean="0"/>
          </a:p>
          <a:p>
            <a:r>
              <a:rPr lang="en-US" sz="2000" dirty="0" smtClean="0"/>
              <a:t>In 2010, he suffered his worse crisis to date, affecting his respiratory system</a:t>
            </a:r>
          </a:p>
          <a:p>
            <a:pPr lvl="1"/>
            <a:r>
              <a:rPr lang="en-US" sz="1700" dirty="0" smtClean="0"/>
              <a:t>Due to the severity of the crisis, he underwent plasmapheresis</a:t>
            </a:r>
          </a:p>
          <a:p>
            <a:pPr lvl="1">
              <a:buNone/>
            </a:pPr>
            <a:endParaRPr lang="en-US" sz="1700" dirty="0" smtClean="0"/>
          </a:p>
          <a:p>
            <a:r>
              <a:rPr lang="en-US" sz="2000" dirty="0" smtClean="0"/>
              <a:t>Typically his energy levels tends to diminish as the day goes on therefore most of his activities of the day must occur during the part of the day</a:t>
            </a:r>
          </a:p>
          <a:p>
            <a:endParaRPr lang="en-US" sz="2000" dirty="0" smtClean="0"/>
          </a:p>
          <a:p>
            <a:pPr lvl="1"/>
            <a:endParaRPr lang="en-US" sz="1700" dirty="0" smtClean="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Role of dental Hygienist</a:t>
            </a:r>
            <a:endParaRPr lang="en-US" dirty="0"/>
          </a:p>
        </p:txBody>
      </p:sp>
      <p:sp>
        <p:nvSpPr>
          <p:cNvPr id="3" name="Content Placeholder 2"/>
          <p:cNvSpPr>
            <a:spLocks noGrp="1"/>
          </p:cNvSpPr>
          <p:nvPr>
            <p:ph idx="1"/>
          </p:nvPr>
        </p:nvSpPr>
        <p:spPr/>
        <p:txBody>
          <a:bodyPr/>
          <a:lstStyle/>
          <a:p>
            <a:r>
              <a:rPr lang="en-US" sz="2000" dirty="0" smtClean="0"/>
              <a:t>Review Medical history thoroughly</a:t>
            </a:r>
          </a:p>
          <a:p>
            <a:endParaRPr lang="en-US" sz="2000" dirty="0" smtClean="0"/>
          </a:p>
          <a:p>
            <a:r>
              <a:rPr lang="en-US" sz="2000" dirty="0" smtClean="0"/>
              <a:t>Become aware of adverse effects, drug interactions, and potential contraindications</a:t>
            </a:r>
          </a:p>
          <a:p>
            <a:pPr>
              <a:buNone/>
            </a:pPr>
            <a:endParaRPr lang="en-US" sz="2000" dirty="0" smtClean="0"/>
          </a:p>
          <a:p>
            <a:r>
              <a:rPr lang="en-US" sz="2000" dirty="0" smtClean="0"/>
              <a:t>Effects on Dental Treatment</a:t>
            </a:r>
          </a:p>
          <a:p>
            <a:pPr lvl="1"/>
            <a:r>
              <a:rPr lang="en-US" sz="1700" dirty="0" smtClean="0"/>
              <a:t>Main effect under these medications is Dysphagia</a:t>
            </a:r>
          </a:p>
          <a:p>
            <a:pPr lvl="1"/>
            <a:r>
              <a:rPr lang="en-US" sz="1700" dirty="0" smtClean="0"/>
              <a:t>Use caution when using the cavitron</a:t>
            </a:r>
          </a:p>
          <a:p>
            <a:pPr lvl="1"/>
            <a:r>
              <a:rPr lang="en-US" sz="1700" dirty="0" smtClean="0"/>
              <a:t>Management in patient care</a:t>
            </a: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Q&amp;A</a:t>
            </a:r>
            <a:endParaRPr lang="en-US" dirty="0"/>
          </a:p>
        </p:txBody>
      </p:sp>
      <p:sp>
        <p:nvSpPr>
          <p:cNvPr id="3" name="Content Placeholder 2"/>
          <p:cNvSpPr>
            <a:spLocks noGrp="1"/>
          </p:cNvSpPr>
          <p:nvPr>
            <p:ph idx="1"/>
          </p:nvPr>
        </p:nvSpPr>
        <p:spPr/>
        <p:txBody>
          <a:bodyPr/>
          <a:lstStyle/>
          <a:p>
            <a:pPr marL="514350" indent="-514350">
              <a:buAutoNum type="arabicPeriod"/>
            </a:pPr>
            <a:r>
              <a:rPr lang="en-US" sz="2000" dirty="0" smtClean="0"/>
              <a:t>Patients currently taking these medications are encouraged to eat a low sodium, calorie, and carbohydrate diet, and to take calcium and Vitamin D supplements.</a:t>
            </a:r>
          </a:p>
          <a:p>
            <a:pPr marL="998982" lvl="2" indent="-514350">
              <a:buFont typeface="+mj-lt"/>
              <a:buAutoNum type="alphaLcParenR"/>
            </a:pPr>
            <a:r>
              <a:rPr lang="en-US" dirty="0" smtClean="0"/>
              <a:t>Azathioprine</a:t>
            </a:r>
          </a:p>
          <a:p>
            <a:pPr marL="998982" lvl="2" indent="-514350">
              <a:buFont typeface="+mj-lt"/>
              <a:buAutoNum type="alphaLcParenR"/>
            </a:pPr>
            <a:r>
              <a:rPr lang="en-US" dirty="0" smtClean="0"/>
              <a:t>Corticosteroids</a:t>
            </a:r>
          </a:p>
          <a:p>
            <a:pPr marL="998982" lvl="2" indent="-514350">
              <a:buFont typeface="+mj-lt"/>
              <a:buAutoNum type="alphaLcParenR"/>
            </a:pPr>
            <a:r>
              <a:rPr lang="en-US" dirty="0" smtClean="0"/>
              <a:t>Anticholinesterase</a:t>
            </a:r>
          </a:p>
          <a:p>
            <a:pPr marL="998982" lvl="2" indent="-514350">
              <a:buFont typeface="+mj-lt"/>
              <a:buAutoNum type="alphaLcParenR"/>
            </a:pPr>
            <a:r>
              <a:rPr lang="en-US" dirty="0" smtClean="0"/>
              <a:t>NSAIDS</a:t>
            </a:r>
          </a:p>
          <a:p>
            <a:pPr marL="998982" lvl="2" indent="-514350">
              <a:buFont typeface="+mj-lt"/>
              <a:buAutoNum type="alphaLcParenR"/>
            </a:pPr>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Q&amp;a</a:t>
            </a:r>
            <a:endParaRPr lang="en-US" dirty="0"/>
          </a:p>
        </p:txBody>
      </p:sp>
      <p:sp>
        <p:nvSpPr>
          <p:cNvPr id="3" name="Content Placeholder 2"/>
          <p:cNvSpPr>
            <a:spLocks noGrp="1"/>
          </p:cNvSpPr>
          <p:nvPr>
            <p:ph idx="1"/>
          </p:nvPr>
        </p:nvSpPr>
        <p:spPr/>
        <p:txBody>
          <a:bodyPr/>
          <a:lstStyle/>
          <a:p>
            <a:pPr>
              <a:buNone/>
            </a:pPr>
            <a:r>
              <a:rPr lang="en-US" dirty="0" smtClean="0"/>
              <a:t>2.</a:t>
            </a:r>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Q&amp;A</a:t>
            </a:r>
            <a:endParaRPr lang="en-US" dirty="0"/>
          </a:p>
        </p:txBody>
      </p:sp>
      <p:sp>
        <p:nvSpPr>
          <p:cNvPr id="3" name="Content Placeholder 2"/>
          <p:cNvSpPr>
            <a:spLocks noGrp="1"/>
          </p:cNvSpPr>
          <p:nvPr>
            <p:ph idx="1"/>
          </p:nvPr>
        </p:nvSpPr>
        <p:spPr/>
        <p:txBody>
          <a:bodyPr/>
          <a:lstStyle/>
          <a:p>
            <a:pPr>
              <a:buNone/>
            </a:pPr>
            <a:r>
              <a:rPr lang="en-US" dirty="0" smtClean="0"/>
              <a:t>3.</a:t>
            </a:r>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Q&amp;A</a:t>
            </a:r>
            <a:endParaRPr lang="en-US" dirty="0"/>
          </a:p>
        </p:txBody>
      </p:sp>
      <p:sp>
        <p:nvSpPr>
          <p:cNvPr id="3" name="Content Placeholder 2"/>
          <p:cNvSpPr>
            <a:spLocks noGrp="1"/>
          </p:cNvSpPr>
          <p:nvPr>
            <p:ph idx="1"/>
          </p:nvPr>
        </p:nvSpPr>
        <p:spPr/>
        <p:txBody>
          <a:bodyPr/>
          <a:lstStyle/>
          <a:p>
            <a:pPr>
              <a:buNone/>
            </a:pPr>
            <a:r>
              <a:rPr lang="en-US" dirty="0" smtClean="0"/>
              <a:t>4.</a:t>
            </a:r>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a:t>
            </a:r>
            <a:endParaRPr lang="en-US" dirty="0"/>
          </a:p>
        </p:txBody>
      </p:sp>
      <p:sp>
        <p:nvSpPr>
          <p:cNvPr id="3" name="Content Placeholder 2"/>
          <p:cNvSpPr>
            <a:spLocks noGrp="1"/>
          </p:cNvSpPr>
          <p:nvPr>
            <p:ph idx="1"/>
          </p:nvPr>
        </p:nvSpPr>
        <p:spPr/>
        <p:txBody>
          <a:bodyPr>
            <a:normAutofit fontScale="92500" lnSpcReduction="20000"/>
          </a:bodyPr>
          <a:lstStyle/>
          <a:p>
            <a:r>
              <a:rPr lang="en-US" sz="1700" dirty="0" smtClean="0"/>
              <a:t>Armstrong, S M. and Schumann, L. “Myasthenia Gravis: Diagnosis and Treatment.” Clinical Practice, Vol. 15, Issue 2, (Feb 2003): 72-78. Web. 2 Dec. 2013 </a:t>
            </a:r>
          </a:p>
          <a:p>
            <a:r>
              <a:rPr lang="en-US" sz="1700" dirty="0" smtClean="0"/>
              <a:t>Trouth, A J., Dabi, A,  Solieman, N,  Kurukumbi,M , and Kalyanam, J. “Myasthenia Gravis: A Review.”  Autoimmune Diseases, Vol. 2012, Article ID 874680: 1-10. Web. 2 Dec. 2013</a:t>
            </a:r>
          </a:p>
          <a:p>
            <a:r>
              <a:rPr lang="en-US" sz="1700" dirty="0" smtClean="0"/>
              <a:t>Wynn, R L., Meiller, T F., and Crossley, H L. Drug Information Handbook for Dentistry. 19</a:t>
            </a:r>
            <a:r>
              <a:rPr lang="en-US" sz="1700" baseline="30000" dirty="0" smtClean="0"/>
              <a:t>th</a:t>
            </a:r>
            <a:r>
              <a:rPr lang="en-US" sz="1700" dirty="0" smtClean="0"/>
              <a:t> ed. Ohio: Lexicomp, 2013. Print</a:t>
            </a:r>
          </a:p>
          <a:p>
            <a:r>
              <a:rPr lang="en-US" sz="1700" dirty="0" smtClean="0"/>
              <a:t>Barth, Jeffrey, MD. "Myasthenia Gravis." </a:t>
            </a:r>
            <a:r>
              <a:rPr lang="en-US" sz="1700" i="1" dirty="0" smtClean="0"/>
              <a:t>— UVA Health</a:t>
            </a:r>
            <a:r>
              <a:rPr lang="en-US" sz="1700" dirty="0" smtClean="0"/>
              <a:t>. </a:t>
            </a:r>
            <a:r>
              <a:rPr lang="en-US" sz="1700" dirty="0" err="1" smtClean="0"/>
              <a:t>N.p</a:t>
            </a:r>
            <a:r>
              <a:rPr lang="en-US" sz="1700" dirty="0" smtClean="0"/>
              <a:t>., </a:t>
            </a:r>
            <a:r>
              <a:rPr lang="en-US" sz="1700" dirty="0" err="1" smtClean="0"/>
              <a:t>n.d</a:t>
            </a:r>
            <a:r>
              <a:rPr lang="en-US" sz="1700" dirty="0" smtClean="0"/>
              <a:t>. Web. 08 Dec. 2013.</a:t>
            </a:r>
          </a:p>
          <a:p>
            <a:r>
              <a:rPr lang="en-US" sz="1700" dirty="0" smtClean="0"/>
              <a:t>Myasthenia.org – Myasthenia Gravis Foundation of America, Inc.</a:t>
            </a:r>
          </a:p>
          <a:p>
            <a:r>
              <a:rPr lang="en-US" sz="1700" dirty="0" smtClean="0"/>
              <a:t>Photo Credits:</a:t>
            </a:r>
          </a:p>
          <a:p>
            <a:pPr lvl="1"/>
            <a:r>
              <a:rPr lang="en-US" sz="1500" dirty="0" smtClean="0"/>
              <a:t>http://www.nation.lk/2010/05/09/eyefea2.htm</a:t>
            </a:r>
          </a:p>
          <a:p>
            <a:pPr lvl="1"/>
            <a:r>
              <a:rPr lang="en-US" sz="1500" dirty="0" smtClean="0"/>
              <a:t>http://www.patient.co.uk/health/Myasthenia-Gravis.htm </a:t>
            </a:r>
          </a:p>
          <a:p>
            <a:pPr lvl="1"/>
            <a:r>
              <a:rPr lang="en-US" sz="1500" dirty="0" smtClean="0"/>
              <a:t>http://doubledoseradio.com/?p=180</a:t>
            </a:r>
          </a:p>
          <a:p>
            <a:pPr lvl="1"/>
            <a:r>
              <a:rPr lang="en-US" sz="1500" dirty="0" smtClean="0"/>
              <a:t>http://alibi.com/blog/s/health/32123/Vitals-and-Bits-Inaugural-Entry-The-Thymus-Gland.html</a:t>
            </a:r>
          </a:p>
          <a:p>
            <a:pPr lvl="1"/>
            <a:r>
              <a:rPr lang="en-US" sz="1500" dirty="0" smtClean="0"/>
              <a:t>http://www.asahi-kasei.co.jp/medical/en/personal/cure/img/cure01/image_01.gif</a:t>
            </a:r>
          </a:p>
          <a:p>
            <a:pPr lvl="1"/>
            <a:r>
              <a:rPr lang="en-US" sz="1500" dirty="0" smtClean="0"/>
              <a:t>Hernan Betancourt</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prevalence</a:t>
            </a:r>
            <a:endParaRPr lang="en-US" dirty="0"/>
          </a:p>
        </p:txBody>
      </p:sp>
      <p:pic>
        <p:nvPicPr>
          <p:cNvPr id="1026" name="Picture 2" descr="http://www.mginc.mb.ca/images/poster.jpg"/>
          <p:cNvPicPr>
            <a:picLocks noChangeAspect="1" noChangeArrowheads="1"/>
          </p:cNvPicPr>
          <p:nvPr/>
        </p:nvPicPr>
        <p:blipFill>
          <a:blip r:embed="rId2" cstate="print"/>
          <a:srcRect r="1238" b="27273"/>
          <a:stretch>
            <a:fillRect/>
          </a:stretch>
        </p:blipFill>
        <p:spPr bwMode="auto">
          <a:xfrm>
            <a:off x="990600" y="1828800"/>
            <a:ext cx="6341165" cy="4419600"/>
          </a:xfrm>
          <a:prstGeom prst="rect">
            <a:avLst/>
          </a:prstGeom>
          <a:noFill/>
          <a:ln>
            <a:solidFill>
              <a:schemeClr val="accent1"/>
            </a:solidFill>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US" dirty="0" smtClean="0"/>
              <a:t>The role of antibodies in MG</a:t>
            </a:r>
            <a:endParaRPr lang="en-US" dirty="0"/>
          </a:p>
        </p:txBody>
      </p:sp>
      <p:sp>
        <p:nvSpPr>
          <p:cNvPr id="7" name="Content Placeholder 6"/>
          <p:cNvSpPr>
            <a:spLocks noGrp="1"/>
          </p:cNvSpPr>
          <p:nvPr>
            <p:ph idx="1"/>
          </p:nvPr>
        </p:nvSpPr>
        <p:spPr/>
        <p:txBody>
          <a:bodyPr>
            <a:normAutofit fontScale="77500" lnSpcReduction="20000"/>
          </a:bodyPr>
          <a:lstStyle/>
          <a:p>
            <a:r>
              <a:rPr lang="en-US" dirty="0" smtClean="0"/>
              <a:t>Antibodies are proteins that play an important role in the immune system </a:t>
            </a:r>
          </a:p>
          <a:p>
            <a:endParaRPr lang="en-US" dirty="0" smtClean="0"/>
          </a:p>
          <a:p>
            <a:r>
              <a:rPr lang="en-US" dirty="0" smtClean="0"/>
              <a:t>Antibodies usually protect us against foreign proteins known as antigens that are bad to have in your body such as bacteria and viruses</a:t>
            </a:r>
          </a:p>
          <a:p>
            <a:endParaRPr lang="en-US" dirty="0" smtClean="0"/>
          </a:p>
          <a:p>
            <a:r>
              <a:rPr lang="en-US" dirty="0" smtClean="0"/>
              <a:t>For reasons that have not yet been understood, when a person has MG, their immune system makes antibodies that fights against their own body</a:t>
            </a:r>
          </a:p>
          <a:p>
            <a:endParaRPr lang="en-US" dirty="0" smtClean="0"/>
          </a:p>
          <a:p>
            <a:r>
              <a:rPr lang="en-US" dirty="0" smtClean="0"/>
              <a:t>The antibodies destroy the receptor sites more rapidly than the body can replace them</a:t>
            </a:r>
          </a:p>
          <a:p>
            <a:endParaRPr lang="en-US" dirty="0" smtClean="0"/>
          </a:p>
          <a:p>
            <a:r>
              <a:rPr lang="en-US" dirty="0" smtClean="0"/>
              <a:t>Muscle weakness occurs when acetylcholine cannot activate (bind) to the receptor sites at the neuromuscular junction </a:t>
            </a:r>
          </a:p>
          <a:p>
            <a:endParaRPr lang="en-US" dirty="0"/>
          </a:p>
        </p:txBody>
      </p:sp>
    </p:spTree>
    <p:extLst>
      <p:ext uri="{BB962C8B-B14F-4D97-AF65-F5344CB8AC3E}">
        <p14:creationId xmlns:p14="http://schemas.microsoft.com/office/powerpoint/2010/main" val="253185163"/>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http://medical.cdn.patient.co.uk/images/060.gif">
            <a:hlinkClick r:id="rId2"/>
          </p:cNvPr>
          <p:cNvPicPr>
            <a:picLocks noChangeAspect="1" noChangeArrowheads="1"/>
          </p:cNvPicPr>
          <p:nvPr/>
        </p:nvPicPr>
        <p:blipFill>
          <a:blip r:embed="rId3" cstate="print"/>
          <a:srcRect/>
          <a:stretch>
            <a:fillRect/>
          </a:stretch>
        </p:blipFill>
        <p:spPr bwMode="auto">
          <a:xfrm>
            <a:off x="381000" y="1371600"/>
            <a:ext cx="7334248" cy="4267200"/>
          </a:xfrm>
          <a:prstGeom prst="rect">
            <a:avLst/>
          </a:prstGeom>
          <a:noFill/>
        </p:spPr>
      </p:pic>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6" name="Picture 2" descr="http://doubledoseradio.com/images/MG3.jpeg">
            <a:hlinkClick r:id="rId2"/>
          </p:cNvPr>
          <p:cNvPicPr>
            <a:picLocks noChangeAspect="1" noChangeArrowheads="1"/>
          </p:cNvPicPr>
          <p:nvPr/>
        </p:nvPicPr>
        <p:blipFill>
          <a:blip r:embed="rId3" cstate="print"/>
          <a:srcRect/>
          <a:stretch>
            <a:fillRect/>
          </a:stretch>
        </p:blipFill>
        <p:spPr bwMode="auto">
          <a:xfrm>
            <a:off x="990600" y="685800"/>
            <a:ext cx="6486997" cy="5562600"/>
          </a:xfrm>
          <a:prstGeom prst="rect">
            <a:avLst/>
          </a:prstGeom>
          <a:noFill/>
        </p:spPr>
      </p:pic>
    </p:spTree>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Symptoms</a:t>
            </a:r>
            <a:endParaRPr lang="en-US" dirty="0"/>
          </a:p>
        </p:txBody>
      </p:sp>
      <p:sp>
        <p:nvSpPr>
          <p:cNvPr id="3" name="Content Placeholder 2"/>
          <p:cNvSpPr>
            <a:spLocks noGrp="1"/>
          </p:cNvSpPr>
          <p:nvPr>
            <p:ph idx="1"/>
          </p:nvPr>
        </p:nvSpPr>
        <p:spPr>
          <a:xfrm>
            <a:off x="457200" y="1524000"/>
            <a:ext cx="7239000" cy="4931736"/>
          </a:xfrm>
        </p:spPr>
        <p:txBody>
          <a:bodyPr/>
          <a:lstStyle/>
          <a:p>
            <a:pPr marL="0" indent="0">
              <a:buNone/>
            </a:pPr>
            <a:r>
              <a:rPr lang="en-US" sz="2000" dirty="0" smtClean="0"/>
              <a:t>Symptoms may become more severe over time </a:t>
            </a:r>
          </a:p>
          <a:p>
            <a:pPr marL="0" indent="0">
              <a:buNone/>
            </a:pPr>
            <a:endParaRPr lang="en-US" sz="2000" dirty="0" smtClean="0"/>
          </a:p>
          <a:p>
            <a:pPr marL="0" indent="0">
              <a:buNone/>
            </a:pPr>
            <a:r>
              <a:rPr lang="en-US" sz="2000" dirty="0" smtClean="0"/>
              <a:t>Most </a:t>
            </a:r>
            <a:r>
              <a:rPr lang="en-US" sz="2000" dirty="0"/>
              <a:t>Common Symptoms </a:t>
            </a:r>
            <a:r>
              <a:rPr lang="en-US" sz="2000" dirty="0" smtClean="0"/>
              <a:t>:</a:t>
            </a:r>
            <a:endParaRPr lang="en-US" sz="2000" dirty="0"/>
          </a:p>
          <a:p>
            <a:r>
              <a:rPr lang="en-US" sz="2000" dirty="0"/>
              <a:t>A drooping </a:t>
            </a:r>
            <a:r>
              <a:rPr lang="en-US" sz="2000" dirty="0" smtClean="0"/>
              <a:t>eyelid (ptosis)</a:t>
            </a:r>
            <a:endParaRPr lang="en-US" sz="2000" dirty="0"/>
          </a:p>
          <a:p>
            <a:r>
              <a:rPr lang="en-US" sz="2000" dirty="0"/>
              <a:t>Blurred or double </a:t>
            </a:r>
            <a:r>
              <a:rPr lang="en-US" sz="2000" dirty="0" smtClean="0"/>
              <a:t>vision (diplopia)</a:t>
            </a:r>
            <a:endParaRPr lang="en-US" sz="2000" dirty="0"/>
          </a:p>
          <a:p>
            <a:r>
              <a:rPr lang="en-US" sz="2000" dirty="0"/>
              <a:t>Slurred speech</a:t>
            </a:r>
          </a:p>
          <a:p>
            <a:r>
              <a:rPr lang="en-US" sz="2000" dirty="0"/>
              <a:t>Difficulty chewing and swallowing</a:t>
            </a:r>
          </a:p>
          <a:p>
            <a:r>
              <a:rPr lang="en-US" sz="2000" dirty="0"/>
              <a:t>Weakness in the arms and legs</a:t>
            </a:r>
          </a:p>
          <a:p>
            <a:r>
              <a:rPr lang="en-US" sz="2000" dirty="0"/>
              <a:t>Chronic muscle fatigue</a:t>
            </a:r>
          </a:p>
          <a:p>
            <a:r>
              <a:rPr lang="en-US" sz="2000" dirty="0"/>
              <a:t>Difficulty breathing</a:t>
            </a:r>
          </a:p>
          <a:p>
            <a:pPr marL="0" indent="0">
              <a:buNone/>
            </a:pPr>
            <a:endParaRPr lang="en-US" dirty="0"/>
          </a:p>
        </p:txBody>
      </p:sp>
      <p:pic>
        <p:nvPicPr>
          <p:cNvPr id="21506" name="Picture 2" descr="http://www.nation.lk/2010/05/09/ey4.jpg"/>
          <p:cNvPicPr>
            <a:picLocks noChangeAspect="1" noChangeArrowheads="1"/>
          </p:cNvPicPr>
          <p:nvPr/>
        </p:nvPicPr>
        <p:blipFill>
          <a:blip r:embed="rId2" cstate="print"/>
          <a:srcRect/>
          <a:stretch>
            <a:fillRect/>
          </a:stretch>
        </p:blipFill>
        <p:spPr bwMode="auto">
          <a:xfrm>
            <a:off x="4953000" y="2286000"/>
            <a:ext cx="3638550" cy="2481679"/>
          </a:xfrm>
          <a:prstGeom prst="rect">
            <a:avLst/>
          </a:prstGeom>
          <a:noFill/>
        </p:spPr>
      </p:pic>
    </p:spTree>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Thymus gland</a:t>
            </a:r>
            <a:endParaRPr lang="en-US" dirty="0"/>
          </a:p>
        </p:txBody>
      </p:sp>
      <p:pic>
        <p:nvPicPr>
          <p:cNvPr id="4" name="Content Placeholder 3" descr="thymus MG.jpg"/>
          <p:cNvPicPr>
            <a:picLocks noGrp="1" noChangeAspect="1"/>
          </p:cNvPicPr>
          <p:nvPr>
            <p:ph sz="half" idx="1"/>
          </p:nvPr>
        </p:nvPicPr>
        <p:blipFill>
          <a:blip r:embed="rId2" cstate="print">
            <a:extLst>
              <a:ext uri="{28A0092B-C50C-407E-A947-70E740481C1C}">
                <a14:useLocalDpi xmlns:a14="http://schemas.microsoft.com/office/drawing/2010/main" val="0"/>
              </a:ext>
            </a:extLst>
          </a:blip>
          <a:stretch>
            <a:fillRect/>
          </a:stretch>
        </p:blipFill>
        <p:spPr>
          <a:xfrm>
            <a:off x="4267200" y="2209800"/>
            <a:ext cx="3745167" cy="2438400"/>
          </a:xfrm>
        </p:spPr>
      </p:pic>
      <p:sp>
        <p:nvSpPr>
          <p:cNvPr id="9" name="Content Placeholder 8"/>
          <p:cNvSpPr>
            <a:spLocks noGrp="1"/>
          </p:cNvSpPr>
          <p:nvPr>
            <p:ph sz="half" idx="2"/>
          </p:nvPr>
        </p:nvSpPr>
        <p:spPr>
          <a:xfrm>
            <a:off x="381000" y="1600200"/>
            <a:ext cx="3520440" cy="4525963"/>
          </a:xfrm>
        </p:spPr>
        <p:txBody>
          <a:bodyPr>
            <a:normAutofit fontScale="55000" lnSpcReduction="20000"/>
          </a:bodyPr>
          <a:lstStyle/>
          <a:p>
            <a:r>
              <a:rPr lang="en-US" sz="3300" dirty="0" smtClean="0"/>
              <a:t>The Thymus gland is located in the chest and lies beneath the breast bone</a:t>
            </a:r>
          </a:p>
          <a:p>
            <a:endParaRPr lang="en-US" sz="3300" dirty="0" smtClean="0"/>
          </a:p>
          <a:p>
            <a:r>
              <a:rPr lang="en-US" sz="3300" dirty="0" smtClean="0"/>
              <a:t>Scientists believe the thymus gland may give incorrect instructions to developing immune cells, ultimately resulting in autoimmunity and the production of the acetylcholine receptor antibodies, thereby setting the stage for the attack on neuromuscular transmission.</a:t>
            </a:r>
          </a:p>
          <a:p>
            <a:endParaRPr lang="en-US" dirty="0"/>
          </a:p>
        </p:txBody>
      </p:sp>
    </p:spTree>
    <p:extLst>
      <p:ext uri="{BB962C8B-B14F-4D97-AF65-F5344CB8AC3E}">
        <p14:creationId xmlns:p14="http://schemas.microsoft.com/office/powerpoint/2010/main" val="25766025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38200" y="3429000"/>
            <a:ext cx="7242048" cy="1143000"/>
          </a:xfrm>
        </p:spPr>
        <p:txBody>
          <a:bodyPr>
            <a:noAutofit/>
          </a:bodyPr>
          <a:lstStyle/>
          <a:p>
            <a:pPr algn="r"/>
            <a:r>
              <a:rPr lang="en-US" sz="4200" dirty="0" smtClean="0"/>
              <a:t>Diagnosis </a:t>
            </a:r>
            <a:br>
              <a:rPr lang="en-US" sz="4200" dirty="0" smtClean="0"/>
            </a:br>
            <a:endParaRPr lang="en-US" sz="4200" dirty="0"/>
          </a:p>
        </p:txBody>
      </p:sp>
    </p:spTree>
    <p:extLst>
      <p:ext uri="{BB962C8B-B14F-4D97-AF65-F5344CB8AC3E}">
        <p14:creationId xmlns:p14="http://schemas.microsoft.com/office/powerpoint/2010/main" val="165508879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739</TotalTime>
  <Words>1622</Words>
  <Application>Microsoft Macintosh PowerPoint</Application>
  <PresentationFormat>On-screen Show (4:3)</PresentationFormat>
  <Paragraphs>194</Paragraphs>
  <Slides>29</Slides>
  <Notes>1</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Opulent</vt:lpstr>
      <vt:lpstr>Myasthenia gravis</vt:lpstr>
      <vt:lpstr>What is myasthenia gravis (MG)?</vt:lpstr>
      <vt:lpstr>prevalence</vt:lpstr>
      <vt:lpstr>The role of antibodies in MG</vt:lpstr>
      <vt:lpstr>PowerPoint Presentation</vt:lpstr>
      <vt:lpstr>PowerPoint Presentation</vt:lpstr>
      <vt:lpstr>Symptoms</vt:lpstr>
      <vt:lpstr>Thymus gland</vt:lpstr>
      <vt:lpstr>Diagnosis  </vt:lpstr>
      <vt:lpstr>Diagnosis </vt:lpstr>
      <vt:lpstr>Treatment &amp; Medications</vt:lpstr>
      <vt:lpstr> anticholinesterase medications</vt:lpstr>
      <vt:lpstr>CORTICOSTEROIDS</vt:lpstr>
      <vt:lpstr>azathioprine</vt:lpstr>
      <vt:lpstr>cyclosporin</vt:lpstr>
      <vt:lpstr>thymectomy</vt:lpstr>
      <vt:lpstr>Plasmapheresis </vt:lpstr>
      <vt:lpstr>PowerPoint Presentation</vt:lpstr>
      <vt:lpstr>Iv immune globulin</vt:lpstr>
      <vt:lpstr>Physical therapy</vt:lpstr>
      <vt:lpstr>Case Study</vt:lpstr>
      <vt:lpstr>PowerPoint Presentation</vt:lpstr>
      <vt:lpstr>Treatment &amp; medications </vt:lpstr>
      <vt:lpstr>Role of dental Hygienist</vt:lpstr>
      <vt:lpstr>Q&amp;A</vt:lpstr>
      <vt:lpstr>Q&amp;a</vt:lpstr>
      <vt:lpstr>Q&amp;A</vt:lpstr>
      <vt:lpstr>Q&amp;A</vt:lpstr>
      <vt:lpstr>reference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Diana  M Betancourt</dc:creator>
  <cp:lastModifiedBy>Kaitlyn Hall</cp:lastModifiedBy>
  <cp:revision>61</cp:revision>
  <dcterms:created xsi:type="dcterms:W3CDTF">2013-12-08T14:29:17Z</dcterms:created>
  <dcterms:modified xsi:type="dcterms:W3CDTF">2014-05-20T21:00:25Z</dcterms:modified>
</cp:coreProperties>
</file>