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76" autoAdjust="0"/>
  </p:normalViewPr>
  <p:slideViewPr>
    <p:cSldViewPr>
      <p:cViewPr varScale="1">
        <p:scale>
          <a:sx n="87" d="100"/>
          <a:sy n="87" d="100"/>
        </p:scale>
        <p:origin x="-906" y="-84"/>
      </p:cViewPr>
      <p:guideLst>
        <p:guide orient="horz" pos="2160"/>
        <p:guide pos="2880"/>
      </p:guideLst>
    </p:cSldViewPr>
  </p:slideViewPr>
  <p:outlineViewPr>
    <p:cViewPr>
      <p:scale>
        <a:sx n="33" d="100"/>
        <a:sy n="33" d="100"/>
      </p:scale>
      <p:origin x="0" y="279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7C6C1BD8-E435-4386-9B23-7511355B8DB3}" type="datetimeFigureOut">
              <a:rPr lang="en-US" smtClean="0"/>
              <a:t>12/9/2012</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1D2284FC-C70D-4536-8ACA-2A156AE4865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6C1BD8-E435-4386-9B23-7511355B8DB3}" type="datetimeFigureOut">
              <a:rPr lang="en-US" smtClean="0"/>
              <a:t>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2284FC-C70D-4536-8ACA-2A156AE4865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6C1BD8-E435-4386-9B23-7511355B8DB3}" type="datetimeFigureOut">
              <a:rPr lang="en-US" smtClean="0"/>
              <a:t>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2284FC-C70D-4536-8ACA-2A156AE4865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6C1BD8-E435-4386-9B23-7511355B8DB3}" type="datetimeFigureOut">
              <a:rPr lang="en-US" smtClean="0"/>
              <a:t>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2284FC-C70D-4536-8ACA-2A156AE4865F}" type="slidenum">
              <a:rPr lang="en-US" smtClean="0"/>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C6C1BD8-E435-4386-9B23-7511355B8DB3}" type="datetimeFigureOut">
              <a:rPr lang="en-US" smtClean="0"/>
              <a:t>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2284FC-C70D-4536-8ACA-2A156AE4865F}"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7C6C1BD8-E435-4386-9B23-7511355B8DB3}" type="datetimeFigureOut">
              <a:rPr lang="en-US" smtClean="0"/>
              <a:t>12/9/2012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2284FC-C70D-4536-8ACA-2A156AE4865F}" type="slidenum">
              <a:rPr lang="en-US" smtClean="0"/>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7C6C1BD8-E435-4386-9B23-7511355B8DB3}" type="datetimeFigureOut">
              <a:rPr lang="en-US" smtClean="0"/>
              <a:t>12/9/2012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2284FC-C70D-4536-8ACA-2A156AE4865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6C1BD8-E435-4386-9B23-7511355B8DB3}" type="datetimeFigureOut">
              <a:rPr lang="en-US" smtClean="0"/>
              <a:t>12/9/2012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2284FC-C70D-4536-8ACA-2A156AE4865F}"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C6C1BD8-E435-4386-9B23-7511355B8DB3}" type="datetimeFigureOut">
              <a:rPr lang="en-US" smtClean="0"/>
              <a:t>12/9/2012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2284FC-C70D-4536-8ACA-2A156AE4865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6C1BD8-E435-4386-9B23-7511355B8DB3}" type="datetimeFigureOut">
              <a:rPr lang="en-US" smtClean="0"/>
              <a:t>12/9/2012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2284FC-C70D-4536-8ACA-2A156AE4865F}" type="slidenum">
              <a:rPr lang="en-US" smtClean="0"/>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6C1BD8-E435-4386-9B23-7511355B8DB3}" type="datetimeFigureOut">
              <a:rPr lang="en-US" smtClean="0"/>
              <a:t>12/9/2012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2284FC-C70D-4536-8ACA-2A156AE4865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7C6C1BD8-E435-4386-9B23-7511355B8DB3}" type="datetimeFigureOut">
              <a:rPr lang="en-US" smtClean="0"/>
              <a:t>12/9/2012</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1D2284FC-C70D-4536-8ACA-2A156AE4865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1066800"/>
            <a:ext cx="6400800" cy="1295400"/>
          </a:xfrm>
        </p:spPr>
        <p:txBody>
          <a:bodyPr/>
          <a:lstStyle/>
          <a:p>
            <a:r>
              <a:rPr lang="en-US" dirty="0" smtClean="0"/>
              <a:t>Community Access</a:t>
            </a:r>
            <a:endParaRPr lang="en-US" dirty="0"/>
          </a:p>
        </p:txBody>
      </p:sp>
      <p:sp>
        <p:nvSpPr>
          <p:cNvPr id="3" name="Subtitle 2"/>
          <p:cNvSpPr>
            <a:spLocks noGrp="1"/>
          </p:cNvSpPr>
          <p:nvPr>
            <p:ph type="subTitle" idx="1"/>
          </p:nvPr>
        </p:nvSpPr>
        <p:spPr>
          <a:xfrm>
            <a:off x="1524000" y="3429000"/>
            <a:ext cx="6400800" cy="2209800"/>
          </a:xfrm>
        </p:spPr>
        <p:txBody>
          <a:bodyPr/>
          <a:lstStyle/>
          <a:p>
            <a:r>
              <a:rPr lang="en-US" b="1" dirty="0" smtClean="0"/>
              <a:t>By: JulieAnn Daly	</a:t>
            </a:r>
          </a:p>
          <a:p>
            <a:r>
              <a:rPr lang="en-US" b="1" dirty="0" smtClean="0"/>
              <a:t>Ebony Boyd	    Leila Lildar</a:t>
            </a:r>
          </a:p>
          <a:p>
            <a:r>
              <a:rPr lang="en-US" b="1" dirty="0" smtClean="0"/>
              <a:t>Angelica Franco	        Mona Conolan</a:t>
            </a:r>
          </a:p>
          <a:p>
            <a:r>
              <a:rPr lang="en-US" b="1" dirty="0" smtClean="0"/>
              <a:t>Edna Villamin	       Sarana Alexander</a:t>
            </a:r>
          </a:p>
          <a:p>
            <a:endParaRPr lang="en-US" dirty="0" smtClean="0"/>
          </a:p>
          <a:p>
            <a:endParaRPr lang="en-US" dirty="0"/>
          </a:p>
        </p:txBody>
      </p:sp>
    </p:spTree>
    <p:extLst>
      <p:ext uri="{BB962C8B-B14F-4D97-AF65-F5344CB8AC3E}">
        <p14:creationId xmlns:p14="http://schemas.microsoft.com/office/powerpoint/2010/main" val="303062049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r>
              <a:rPr lang="en-US" sz="2600" dirty="0" smtClean="0"/>
              <a:t>Community </a:t>
            </a:r>
            <a:r>
              <a:rPr lang="en-US" sz="2600" dirty="0"/>
              <a:t>Access was founded in 1974 as a proactive and bold response to the mass release of patients from New York's psychiatric hospitals. The founders of Community Access pooled their energies, monies and efforts to assist residents in obtaining housing, reconnecting with the community, finding work and rebuilding social ties. These early efforts became the prototype for one of the nation's first supportive programs.</a:t>
            </a:r>
          </a:p>
          <a:p>
            <a:r>
              <a:rPr lang="en-US" sz="2600" dirty="0" smtClean="0"/>
              <a:t> </a:t>
            </a:r>
            <a:r>
              <a:rPr lang="en-US" sz="2600" dirty="0"/>
              <a:t>Community Access’s mission is to assist people with psychiatric disabilities in making the transition from shelters and institutions to independent living by providing safe, affordable housing and support services. They advocate for the rights of people to live without fear or stigma.</a:t>
            </a:r>
          </a:p>
          <a:p>
            <a:endParaRPr lang="en-US" dirty="0"/>
          </a:p>
        </p:txBody>
      </p:sp>
    </p:spTree>
    <p:extLst>
      <p:ext uri="{BB962C8B-B14F-4D97-AF65-F5344CB8AC3E}">
        <p14:creationId xmlns:p14="http://schemas.microsoft.com/office/powerpoint/2010/main" val="3317637706"/>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smtClean="0"/>
              <a:t>Community Access currently </a:t>
            </a:r>
            <a:r>
              <a:rPr lang="en-US" dirty="0"/>
              <a:t>own and operate 13 buildings and 60-scattered site apartments located throughout Manhattan, the Bronx, and Brooklyn. Eight hundred apartment units provide homes for 955 people, 500 of whom are consumers of mental health services. They currently have 261 units in development and have another 90 units in pre-development.</a:t>
            </a:r>
          </a:p>
          <a:p>
            <a:r>
              <a:rPr lang="en-US" dirty="0" smtClean="0"/>
              <a:t>Every </a:t>
            </a:r>
            <a:r>
              <a:rPr lang="en-US" dirty="0"/>
              <a:t>day, 1,600 consumers is given the opportunity to live independently in one of their transitional or permanent housing programs, to connect with a community at East Village Access, or to resume their education and pursue a new career at the Howie the Harp Advocacy Center</a:t>
            </a:r>
            <a:r>
              <a:rPr lang="en-US" dirty="0" smtClean="0"/>
              <a:t>.</a:t>
            </a:r>
          </a:p>
          <a:p>
            <a:endParaRPr lang="en-US" dirty="0"/>
          </a:p>
          <a:p>
            <a:endParaRPr lang="en-US" dirty="0"/>
          </a:p>
          <a:p>
            <a:endParaRPr lang="en-US" dirty="0"/>
          </a:p>
        </p:txBody>
      </p:sp>
    </p:spTree>
    <p:extLst>
      <p:ext uri="{BB962C8B-B14F-4D97-AF65-F5344CB8AC3E}">
        <p14:creationId xmlns:p14="http://schemas.microsoft.com/office/powerpoint/2010/main" val="3525145162"/>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Community </a:t>
            </a:r>
            <a:r>
              <a:rPr lang="en-US" dirty="0"/>
              <a:t>Access provides a range of housing, job skills, employment placement and professional support services for the population they serve.</a:t>
            </a:r>
          </a:p>
          <a:p>
            <a:r>
              <a:rPr lang="en-US" dirty="0" smtClean="0"/>
              <a:t>The </a:t>
            </a:r>
            <a:r>
              <a:rPr lang="en-US" dirty="0"/>
              <a:t>people that Community Access reaches out to includes: the  homeless individuals; HIV/AIDS patients; veterans; individuals struggling with substance abuse; formerly incarcerated individuals; and youths aging out of foster care.</a:t>
            </a:r>
          </a:p>
          <a:p>
            <a:pPr indent="0">
              <a:buNone/>
            </a:pPr>
            <a:endParaRPr lang="en-US" dirty="0"/>
          </a:p>
          <a:p>
            <a:endParaRPr lang="en-US" dirty="0"/>
          </a:p>
        </p:txBody>
      </p:sp>
    </p:spTree>
    <p:extLst>
      <p:ext uri="{BB962C8B-B14F-4D97-AF65-F5344CB8AC3E}">
        <p14:creationId xmlns:p14="http://schemas.microsoft.com/office/powerpoint/2010/main" val="3021138424"/>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pPr indent="0" algn="ctr">
              <a:buNone/>
            </a:pPr>
            <a:r>
              <a:rPr lang="en-US" dirty="0" smtClean="0"/>
              <a:t> 	</a:t>
            </a:r>
            <a:r>
              <a:rPr lang="en-US" b="1" dirty="0" smtClean="0"/>
              <a:t>Demographics </a:t>
            </a:r>
            <a:r>
              <a:rPr lang="en-US" b="1" dirty="0"/>
              <a:t>of the residents</a:t>
            </a:r>
          </a:p>
          <a:p>
            <a:r>
              <a:rPr lang="en-US" dirty="0" smtClean="0"/>
              <a:t>Age </a:t>
            </a:r>
            <a:r>
              <a:rPr lang="en-US" dirty="0"/>
              <a:t>Group: Predominately 40s to mid-60s</a:t>
            </a:r>
          </a:p>
          <a:p>
            <a:r>
              <a:rPr lang="en-US" dirty="0" smtClean="0"/>
              <a:t>Race</a:t>
            </a:r>
            <a:r>
              <a:rPr lang="en-US" dirty="0"/>
              <a:t>/ Ethnicity: Predominately Residents were Black and White</a:t>
            </a:r>
          </a:p>
          <a:p>
            <a:r>
              <a:rPr lang="en-US" dirty="0" smtClean="0"/>
              <a:t>Formerly </a:t>
            </a:r>
            <a:r>
              <a:rPr lang="en-US" dirty="0"/>
              <a:t>homeless, HIV/AID victims, Veterans, Substance Abusers, former incarcerated </a:t>
            </a:r>
            <a:r>
              <a:rPr lang="en-US" dirty="0" smtClean="0"/>
              <a:t>victims</a:t>
            </a:r>
            <a:r>
              <a:rPr lang="en-US" dirty="0"/>
              <a:t>, and youths aging out of foster care.</a:t>
            </a:r>
          </a:p>
          <a:p>
            <a:r>
              <a:rPr lang="en-US" dirty="0" smtClean="0"/>
              <a:t>Several </a:t>
            </a:r>
            <a:r>
              <a:rPr lang="en-US" dirty="0"/>
              <a:t>with history of mental illness</a:t>
            </a:r>
          </a:p>
          <a:p>
            <a:endParaRPr lang="en-US" dirty="0"/>
          </a:p>
        </p:txBody>
      </p:sp>
    </p:spTree>
    <p:extLst>
      <p:ext uri="{BB962C8B-B14F-4D97-AF65-F5344CB8AC3E}">
        <p14:creationId xmlns:p14="http://schemas.microsoft.com/office/powerpoint/2010/main" val="150307578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indent="0" algn="ctr">
              <a:buNone/>
            </a:pPr>
            <a:r>
              <a:rPr lang="en-US" b="1" dirty="0"/>
              <a:t>On Site Resources</a:t>
            </a:r>
          </a:p>
          <a:p>
            <a:r>
              <a:rPr lang="en-US" dirty="0" smtClean="0"/>
              <a:t>Promotion </a:t>
            </a:r>
            <a:r>
              <a:rPr lang="en-US" dirty="0"/>
              <a:t>of Optimal Quality of Life (RN_BSN Internship)</a:t>
            </a:r>
          </a:p>
          <a:p>
            <a:r>
              <a:rPr lang="en-US" dirty="0" smtClean="0"/>
              <a:t>Permanent </a:t>
            </a:r>
            <a:r>
              <a:rPr lang="en-US" dirty="0"/>
              <a:t>Residency</a:t>
            </a:r>
          </a:p>
          <a:p>
            <a:r>
              <a:rPr lang="en-US" dirty="0" smtClean="0"/>
              <a:t>In </a:t>
            </a:r>
            <a:r>
              <a:rPr lang="en-US" dirty="0"/>
              <a:t>house social workers</a:t>
            </a:r>
          </a:p>
          <a:p>
            <a:r>
              <a:rPr lang="en-US" dirty="0" smtClean="0"/>
              <a:t>Nutritionist </a:t>
            </a:r>
            <a:r>
              <a:rPr lang="en-US" dirty="0"/>
              <a:t>and Nurse Practitioner in the Facility</a:t>
            </a:r>
          </a:p>
          <a:p>
            <a:r>
              <a:rPr lang="en-US" dirty="0" smtClean="0"/>
              <a:t>Harm </a:t>
            </a:r>
            <a:r>
              <a:rPr lang="en-US" dirty="0"/>
              <a:t>Reduction</a:t>
            </a:r>
          </a:p>
          <a:p>
            <a:endParaRPr lang="en-US" dirty="0"/>
          </a:p>
        </p:txBody>
      </p:sp>
    </p:spTree>
    <p:extLst>
      <p:ext uri="{BB962C8B-B14F-4D97-AF65-F5344CB8AC3E}">
        <p14:creationId xmlns:p14="http://schemas.microsoft.com/office/powerpoint/2010/main" val="4004405430"/>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indent="0" algn="ctr">
              <a:buNone/>
            </a:pPr>
            <a:r>
              <a:rPr lang="en-US" b="1" dirty="0"/>
              <a:t>Challenges</a:t>
            </a:r>
          </a:p>
          <a:p>
            <a:r>
              <a:rPr lang="en-US" dirty="0" smtClean="0"/>
              <a:t>Trust</a:t>
            </a:r>
            <a:endParaRPr lang="en-US" dirty="0"/>
          </a:p>
          <a:p>
            <a:r>
              <a:rPr lang="en-US" dirty="0" smtClean="0"/>
              <a:t>Coping</a:t>
            </a:r>
            <a:endParaRPr lang="en-US" dirty="0"/>
          </a:p>
          <a:p>
            <a:pPr indent="0" algn="ctr">
              <a:buNone/>
            </a:pPr>
            <a:r>
              <a:rPr lang="en-US" b="1" dirty="0" smtClean="0"/>
              <a:t>How are </a:t>
            </a:r>
            <a:r>
              <a:rPr lang="en-US" b="1" dirty="0"/>
              <a:t>t</a:t>
            </a:r>
            <a:r>
              <a:rPr lang="en-US" b="1" dirty="0" smtClean="0"/>
              <a:t>hey presented </a:t>
            </a:r>
            <a:r>
              <a:rPr lang="en-US" b="1" dirty="0"/>
              <a:t>to us and each other</a:t>
            </a:r>
          </a:p>
          <a:p>
            <a:r>
              <a:rPr lang="en-US" dirty="0" smtClean="0"/>
              <a:t>Competent</a:t>
            </a:r>
            <a:endParaRPr lang="en-US" dirty="0"/>
          </a:p>
          <a:p>
            <a:r>
              <a:rPr lang="en-US" dirty="0" smtClean="0"/>
              <a:t>Some </a:t>
            </a:r>
            <a:r>
              <a:rPr lang="en-US" dirty="0"/>
              <a:t>willingness to discuss and learn</a:t>
            </a:r>
          </a:p>
          <a:p>
            <a:r>
              <a:rPr lang="en-US" dirty="0" smtClean="0"/>
              <a:t>Guarded </a:t>
            </a:r>
            <a:r>
              <a:rPr lang="en-US" dirty="0"/>
              <a:t>or friendly</a:t>
            </a:r>
          </a:p>
          <a:p>
            <a:endParaRPr lang="en-US" dirty="0"/>
          </a:p>
        </p:txBody>
      </p:sp>
    </p:spTree>
    <p:extLst>
      <p:ext uri="{BB962C8B-B14F-4D97-AF65-F5344CB8AC3E}">
        <p14:creationId xmlns:p14="http://schemas.microsoft.com/office/powerpoint/2010/main" val="76180469"/>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pPr indent="0" algn="ctr">
              <a:buNone/>
            </a:pPr>
            <a:r>
              <a:rPr lang="en-US" b="1" dirty="0"/>
              <a:t>What it might be like living in the community with a psychiatric disorder</a:t>
            </a:r>
          </a:p>
          <a:p>
            <a:r>
              <a:rPr lang="en-US" dirty="0" smtClean="0"/>
              <a:t>Stability</a:t>
            </a:r>
            <a:endParaRPr lang="en-US" dirty="0"/>
          </a:p>
          <a:p>
            <a:r>
              <a:rPr lang="en-US" dirty="0" smtClean="0"/>
              <a:t>Effects </a:t>
            </a:r>
            <a:r>
              <a:rPr lang="en-US" dirty="0"/>
              <a:t>of Hurricane Sandy</a:t>
            </a:r>
          </a:p>
          <a:p>
            <a:pPr indent="0" algn="ctr">
              <a:buNone/>
            </a:pPr>
            <a:r>
              <a:rPr lang="en-US" b="1" dirty="0" smtClean="0"/>
              <a:t> </a:t>
            </a:r>
            <a:r>
              <a:rPr lang="en-US" b="1" dirty="0"/>
              <a:t>Client Needs</a:t>
            </a:r>
          </a:p>
          <a:p>
            <a:r>
              <a:rPr lang="en-US" dirty="0"/>
              <a:t>F</a:t>
            </a:r>
            <a:r>
              <a:rPr lang="en-US" dirty="0" smtClean="0"/>
              <a:t>inancial </a:t>
            </a:r>
            <a:r>
              <a:rPr lang="en-US" dirty="0"/>
              <a:t>support ( SSI, Food stamps</a:t>
            </a:r>
            <a:r>
              <a:rPr lang="en-US" dirty="0" smtClean="0"/>
              <a:t>)</a:t>
            </a:r>
            <a:endParaRPr lang="en-US" dirty="0"/>
          </a:p>
          <a:p>
            <a:r>
              <a:rPr lang="en-US" dirty="0" smtClean="0"/>
              <a:t>Social </a:t>
            </a:r>
            <a:r>
              <a:rPr lang="en-US" dirty="0"/>
              <a:t>support (AAA, senior centers)</a:t>
            </a:r>
          </a:p>
          <a:p>
            <a:pPr marL="285750" indent="-285750"/>
            <a:r>
              <a:rPr lang="en-US" dirty="0" smtClean="0"/>
              <a:t>Health </a:t>
            </a:r>
            <a:r>
              <a:rPr lang="en-US" dirty="0"/>
              <a:t>education and </a:t>
            </a:r>
            <a:r>
              <a:rPr lang="en-US" dirty="0" smtClean="0"/>
              <a:t>promotion</a:t>
            </a:r>
            <a:endParaRPr lang="en-US" dirty="0"/>
          </a:p>
          <a:p>
            <a:r>
              <a:rPr lang="en-US" dirty="0" smtClean="0"/>
              <a:t>Access </a:t>
            </a:r>
            <a:r>
              <a:rPr lang="en-US" dirty="0"/>
              <a:t>to health care</a:t>
            </a:r>
          </a:p>
          <a:p>
            <a:endParaRPr lang="en-US" dirty="0"/>
          </a:p>
          <a:p>
            <a:endParaRPr lang="en-US" dirty="0"/>
          </a:p>
          <a:p>
            <a:endParaRPr lang="en-US" dirty="0"/>
          </a:p>
        </p:txBody>
      </p:sp>
    </p:spTree>
    <p:extLst>
      <p:ext uri="{BB962C8B-B14F-4D97-AF65-F5344CB8AC3E}">
        <p14:creationId xmlns:p14="http://schemas.microsoft.com/office/powerpoint/2010/main" val="180186414"/>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29</TotalTime>
  <Words>385</Words>
  <Application>Microsoft Office PowerPoint</Application>
  <PresentationFormat>On-screen Show (4:3)</PresentationFormat>
  <Paragraphs>39</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Couture</vt:lpstr>
      <vt:lpstr>Community Access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Access</dc:title>
  <dc:creator>Nodaly</dc:creator>
  <cp:lastModifiedBy>Nodaly</cp:lastModifiedBy>
  <cp:revision>3</cp:revision>
  <dcterms:created xsi:type="dcterms:W3CDTF">2012-12-09T22:53:14Z</dcterms:created>
  <dcterms:modified xsi:type="dcterms:W3CDTF">2012-12-09T23:22:21Z</dcterms:modified>
</cp:coreProperties>
</file>