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9" r:id="rId5"/>
    <p:sldId id="258"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10/19/22</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10/19/22</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10/19/22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10/19/22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10/19/22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10/19/22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10/19/22</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10/19/22</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10/19/22</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C4A33-BBA5-47CD-3195-AC98A27F2903}"/>
              </a:ext>
            </a:extLst>
          </p:cNvPr>
          <p:cNvSpPr>
            <a:spLocks noGrp="1"/>
          </p:cNvSpPr>
          <p:nvPr>
            <p:ph type="ctrTitle"/>
          </p:nvPr>
        </p:nvSpPr>
        <p:spPr/>
        <p:txBody>
          <a:bodyPr/>
          <a:lstStyle/>
          <a:p>
            <a:r>
              <a:rPr lang="en-US" dirty="0"/>
              <a:t>Spina Bifida</a:t>
            </a:r>
          </a:p>
        </p:txBody>
      </p:sp>
      <p:sp>
        <p:nvSpPr>
          <p:cNvPr id="3" name="Subtitle 2">
            <a:extLst>
              <a:ext uri="{FF2B5EF4-FFF2-40B4-BE49-F238E27FC236}">
                <a16:creationId xmlns:a16="http://schemas.microsoft.com/office/drawing/2014/main" id="{A6880D58-376E-8B28-D6E5-8035E88527C5}"/>
              </a:ext>
            </a:extLst>
          </p:cNvPr>
          <p:cNvSpPr>
            <a:spLocks noGrp="1"/>
          </p:cNvSpPr>
          <p:nvPr>
            <p:ph type="subTitle" idx="1"/>
          </p:nvPr>
        </p:nvSpPr>
        <p:spPr>
          <a:xfrm>
            <a:off x="2073313" y="4243949"/>
            <a:ext cx="8045373" cy="748032"/>
          </a:xfrm>
        </p:spPr>
        <p:txBody>
          <a:bodyPr>
            <a:normAutofit lnSpcReduction="10000"/>
          </a:bodyPr>
          <a:lstStyle/>
          <a:p>
            <a:r>
              <a:rPr lang="en-US" dirty="0"/>
              <a:t>By judy lam</a:t>
            </a:r>
          </a:p>
          <a:p>
            <a:r>
              <a:rPr lang="en-US" dirty="0"/>
              <a:t>Den 1114 d020</a:t>
            </a:r>
          </a:p>
        </p:txBody>
      </p:sp>
    </p:spTree>
    <p:extLst>
      <p:ext uri="{BB962C8B-B14F-4D97-AF65-F5344CB8AC3E}">
        <p14:creationId xmlns:p14="http://schemas.microsoft.com/office/powerpoint/2010/main" val="3214591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6C4F5-8BB5-BADF-413F-1C82E8EF6664}"/>
              </a:ext>
            </a:extLst>
          </p:cNvPr>
          <p:cNvSpPr>
            <a:spLocks noGrp="1"/>
          </p:cNvSpPr>
          <p:nvPr>
            <p:ph type="title"/>
          </p:nvPr>
        </p:nvSpPr>
        <p:spPr>
          <a:xfrm>
            <a:off x="1251679" y="645107"/>
            <a:ext cx="3384329" cy="1640894"/>
          </a:xfrm>
        </p:spPr>
        <p:txBody>
          <a:bodyPr anchor="t">
            <a:normAutofit/>
          </a:bodyPr>
          <a:lstStyle/>
          <a:p>
            <a:pPr algn="ctr"/>
            <a:r>
              <a:rPr lang="en-US" sz="4000"/>
              <a:t>What is Spina Bifida?</a:t>
            </a:r>
          </a:p>
        </p:txBody>
      </p:sp>
      <p:sp>
        <p:nvSpPr>
          <p:cNvPr id="3" name="Content Placeholder 2">
            <a:extLst>
              <a:ext uri="{FF2B5EF4-FFF2-40B4-BE49-F238E27FC236}">
                <a16:creationId xmlns:a16="http://schemas.microsoft.com/office/drawing/2014/main" id="{F74297D0-ECEC-F7FA-3F6C-9189FBDE59A8}"/>
              </a:ext>
            </a:extLst>
          </p:cNvPr>
          <p:cNvSpPr>
            <a:spLocks noGrp="1"/>
          </p:cNvSpPr>
          <p:nvPr>
            <p:ph idx="1"/>
          </p:nvPr>
        </p:nvSpPr>
        <p:spPr>
          <a:xfrm>
            <a:off x="1251679" y="2015789"/>
            <a:ext cx="3384330" cy="3940844"/>
          </a:xfrm>
        </p:spPr>
        <p:txBody>
          <a:bodyPr>
            <a:normAutofit fontScale="92500" lnSpcReduction="20000"/>
          </a:bodyPr>
          <a:lstStyle/>
          <a:p>
            <a:r>
              <a:rPr lang="en-US" dirty="0"/>
              <a:t>Spina Bifida is a birth defect in which a developing baby’s spinal cord fails to develop properly during the first month of pregnancy.</a:t>
            </a:r>
          </a:p>
          <a:p>
            <a:r>
              <a:rPr lang="en-US" dirty="0"/>
              <a:t>It can occur anywhere along the spine if the neutral tube does not close all the way. If the neutral tube does not close all the way, the backbone of the spinal cord does not form and close as it should. </a:t>
            </a:r>
          </a:p>
        </p:txBody>
      </p:sp>
      <p:pic>
        <p:nvPicPr>
          <p:cNvPr id="6" name="Picture 5">
            <a:extLst>
              <a:ext uri="{FF2B5EF4-FFF2-40B4-BE49-F238E27FC236}">
                <a16:creationId xmlns:a16="http://schemas.microsoft.com/office/drawing/2014/main" id="{A05E1A46-CF0F-FCE6-0B7D-F2A14C06687D}"/>
              </a:ext>
            </a:extLst>
          </p:cNvPr>
          <p:cNvPicPr>
            <a:picLocks noChangeAspect="1"/>
          </p:cNvPicPr>
          <p:nvPr/>
        </p:nvPicPr>
        <p:blipFill rotWithShape="1">
          <a:blip r:embed="rId2"/>
          <a:srcRect r="13455"/>
          <a:stretch/>
        </p:blipFill>
        <p:spPr>
          <a:xfrm>
            <a:off x="5279473" y="645107"/>
            <a:ext cx="5849172" cy="5594047"/>
          </a:xfrm>
          <a:prstGeom prst="rect">
            <a:avLst/>
          </a:prstGeom>
        </p:spPr>
      </p:pic>
    </p:spTree>
    <p:extLst>
      <p:ext uri="{BB962C8B-B14F-4D97-AF65-F5344CB8AC3E}">
        <p14:creationId xmlns:p14="http://schemas.microsoft.com/office/powerpoint/2010/main" val="2377450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0A261B1-6B68-8C8D-CA68-8847B94323F8}"/>
              </a:ext>
            </a:extLst>
          </p:cNvPr>
          <p:cNvPicPr>
            <a:picLocks noChangeAspect="1"/>
          </p:cNvPicPr>
          <p:nvPr/>
        </p:nvPicPr>
        <p:blipFill rotWithShape="1">
          <a:blip r:embed="rId2"/>
          <a:srcRect l="1" r="-8873" b="37127"/>
          <a:stretch/>
        </p:blipFill>
        <p:spPr>
          <a:xfrm>
            <a:off x="2863849" y="332137"/>
            <a:ext cx="7037845" cy="6276168"/>
          </a:xfrm>
          <a:prstGeom prst="rect">
            <a:avLst/>
          </a:prstGeom>
        </p:spPr>
      </p:pic>
    </p:spTree>
    <p:extLst>
      <p:ext uri="{BB962C8B-B14F-4D97-AF65-F5344CB8AC3E}">
        <p14:creationId xmlns:p14="http://schemas.microsoft.com/office/powerpoint/2010/main" val="4003309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2D6CE9D5-28BB-4329-B5E2-B06131F27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Rectangle 14">
            <a:extLst>
              <a:ext uri="{FF2B5EF4-FFF2-40B4-BE49-F238E27FC236}">
                <a16:creationId xmlns:a16="http://schemas.microsoft.com/office/drawing/2014/main" id="{8D9F7D40-5D59-4F59-A331-D8F7710A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Freeform 11">
            <a:extLst>
              <a:ext uri="{FF2B5EF4-FFF2-40B4-BE49-F238E27FC236}">
                <a16:creationId xmlns:a16="http://schemas.microsoft.com/office/drawing/2014/main" id="{E2B1BC2F-AEBF-4990-A7F9-197AAF28B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a:extLst>
              <a:ext uri="{FF2B5EF4-FFF2-40B4-BE49-F238E27FC236}">
                <a16:creationId xmlns:a16="http://schemas.microsoft.com/office/drawing/2014/main" id="{8406A07C-1E76-5D49-D70C-D6A7DA4EE82F}"/>
              </a:ext>
            </a:extLst>
          </p:cNvPr>
          <p:cNvSpPr>
            <a:spLocks noGrp="1"/>
          </p:cNvSpPr>
          <p:nvPr>
            <p:ph type="title"/>
          </p:nvPr>
        </p:nvSpPr>
        <p:spPr>
          <a:xfrm>
            <a:off x="8339328" y="457200"/>
            <a:ext cx="3090672" cy="1197864"/>
          </a:xfrm>
        </p:spPr>
        <p:txBody>
          <a:bodyPr anchor="b">
            <a:normAutofit/>
          </a:bodyPr>
          <a:lstStyle/>
          <a:p>
            <a:pPr algn="ctr"/>
            <a:r>
              <a:rPr lang="en-US" sz="3900" dirty="0">
                <a:solidFill>
                  <a:schemeClr val="accent1"/>
                </a:solidFill>
              </a:rPr>
              <a:t>Types of Spina Bifida</a:t>
            </a:r>
          </a:p>
        </p:txBody>
      </p:sp>
      <p:pic>
        <p:nvPicPr>
          <p:cNvPr id="6" name="Content Placeholder 5">
            <a:extLst>
              <a:ext uri="{FF2B5EF4-FFF2-40B4-BE49-F238E27FC236}">
                <a16:creationId xmlns:a16="http://schemas.microsoft.com/office/drawing/2014/main" id="{1E01593F-DDCF-2CC7-7203-37DF13784D7F}"/>
              </a:ext>
            </a:extLst>
          </p:cNvPr>
          <p:cNvPicPr>
            <a:picLocks noChangeAspect="1"/>
          </p:cNvPicPr>
          <p:nvPr/>
        </p:nvPicPr>
        <p:blipFill>
          <a:blip r:embed="rId2"/>
          <a:stretch>
            <a:fillRect/>
          </a:stretch>
        </p:blipFill>
        <p:spPr>
          <a:xfrm>
            <a:off x="926927" y="1756673"/>
            <a:ext cx="5978273" cy="3033972"/>
          </a:xfrm>
          <a:prstGeom prst="rect">
            <a:avLst/>
          </a:prstGeom>
        </p:spPr>
      </p:pic>
      <p:sp>
        <p:nvSpPr>
          <p:cNvPr id="10" name="Content Placeholder 9">
            <a:extLst>
              <a:ext uri="{FF2B5EF4-FFF2-40B4-BE49-F238E27FC236}">
                <a16:creationId xmlns:a16="http://schemas.microsoft.com/office/drawing/2014/main" id="{B32DD4BC-1E36-7064-5043-FBE14F9AF74D}"/>
              </a:ext>
            </a:extLst>
          </p:cNvPr>
          <p:cNvSpPr>
            <a:spLocks noGrp="1"/>
          </p:cNvSpPr>
          <p:nvPr>
            <p:ph idx="1"/>
          </p:nvPr>
        </p:nvSpPr>
        <p:spPr>
          <a:xfrm>
            <a:off x="8339328" y="1807824"/>
            <a:ext cx="3360228" cy="4592975"/>
          </a:xfrm>
        </p:spPr>
        <p:txBody>
          <a:bodyPr>
            <a:normAutofit fontScale="92500" lnSpcReduction="10000"/>
          </a:bodyPr>
          <a:lstStyle/>
          <a:p>
            <a:r>
              <a:rPr lang="en-US" sz="1600" b="1" dirty="0">
                <a:solidFill>
                  <a:schemeClr val="bg1"/>
                </a:solidFill>
              </a:rPr>
              <a:t>Spina Bifida </a:t>
            </a:r>
            <a:r>
              <a:rPr lang="en-US" sz="1600" b="1" dirty="0" err="1">
                <a:solidFill>
                  <a:schemeClr val="bg1"/>
                </a:solidFill>
              </a:rPr>
              <a:t>Occulta</a:t>
            </a:r>
            <a:r>
              <a:rPr lang="en-US" sz="1600" dirty="0">
                <a:solidFill>
                  <a:schemeClr val="bg1"/>
                </a:solidFill>
              </a:rPr>
              <a:t>: is the mildest type of Spina Bifida. Also called “hidden” Spina Bifida. There is a small gap in the spine, but no opening or sac on the back. </a:t>
            </a:r>
          </a:p>
          <a:p>
            <a:r>
              <a:rPr lang="en-US" sz="1600" b="1" dirty="0">
                <a:solidFill>
                  <a:schemeClr val="bg1"/>
                </a:solidFill>
              </a:rPr>
              <a:t>Meningocele</a:t>
            </a:r>
            <a:r>
              <a:rPr lang="en-US" sz="1600" dirty="0">
                <a:solidFill>
                  <a:schemeClr val="bg1"/>
                </a:solidFill>
              </a:rPr>
              <a:t>: a sac of fluid comes through an opening in the baby’s back, but the spinal cord is not in the sac.</a:t>
            </a:r>
          </a:p>
          <a:p>
            <a:r>
              <a:rPr lang="en-US" sz="1600" b="1" dirty="0" err="1">
                <a:solidFill>
                  <a:schemeClr val="bg1"/>
                </a:solidFill>
              </a:rPr>
              <a:t>Myelomeningocele</a:t>
            </a:r>
            <a:r>
              <a:rPr lang="en-US" sz="1600" dirty="0">
                <a:solidFill>
                  <a:schemeClr val="bg1"/>
                </a:solidFill>
              </a:rPr>
              <a:t>: is the most serious type of Spina Bifida. A sac of fluid comes through an opening in the baby’s back and part of the spinal cord and nerves in this sac are damaged, causing moderate to severe disabilities, such as paralyzation of the legs or feet. </a:t>
            </a:r>
          </a:p>
        </p:txBody>
      </p:sp>
    </p:spTree>
    <p:extLst>
      <p:ext uri="{BB962C8B-B14F-4D97-AF65-F5344CB8AC3E}">
        <p14:creationId xmlns:p14="http://schemas.microsoft.com/office/powerpoint/2010/main" val="3266126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AF5FC-B804-983A-33FD-9E261971F80C}"/>
              </a:ext>
            </a:extLst>
          </p:cNvPr>
          <p:cNvSpPr>
            <a:spLocks noGrp="1"/>
          </p:cNvSpPr>
          <p:nvPr>
            <p:ph type="title"/>
          </p:nvPr>
        </p:nvSpPr>
        <p:spPr>
          <a:xfrm>
            <a:off x="1251678" y="382385"/>
            <a:ext cx="10178322" cy="2114564"/>
          </a:xfrm>
        </p:spPr>
        <p:txBody>
          <a:bodyPr>
            <a:normAutofit fontScale="90000"/>
          </a:bodyPr>
          <a:lstStyle/>
          <a:p>
            <a:pPr algn="ctr"/>
            <a:r>
              <a:rPr lang="en-US" dirty="0"/>
              <a:t>What causes Spina Bifida and how does it affect a person’s developmental process?</a:t>
            </a:r>
          </a:p>
        </p:txBody>
      </p:sp>
      <p:sp>
        <p:nvSpPr>
          <p:cNvPr id="3" name="Content Placeholder 2">
            <a:extLst>
              <a:ext uri="{FF2B5EF4-FFF2-40B4-BE49-F238E27FC236}">
                <a16:creationId xmlns:a16="http://schemas.microsoft.com/office/drawing/2014/main" id="{970748C2-DE26-276F-A0C0-23B2DFDCC241}"/>
              </a:ext>
            </a:extLst>
          </p:cNvPr>
          <p:cNvSpPr>
            <a:spLocks noGrp="1"/>
          </p:cNvSpPr>
          <p:nvPr>
            <p:ph idx="1"/>
          </p:nvPr>
        </p:nvSpPr>
        <p:spPr/>
        <p:txBody>
          <a:bodyPr>
            <a:normAutofit lnSpcReduction="10000"/>
          </a:bodyPr>
          <a:lstStyle/>
          <a:p>
            <a:r>
              <a:rPr lang="en-US" dirty="0"/>
              <a:t>There is no real cause of Spina Bifida, but it is thought to result from a combination of genetic, nutritional and environmental risk factors, such as a family history of neutral tube defects and folate (vitamin B-9) deficiency.</a:t>
            </a:r>
          </a:p>
          <a:p>
            <a:r>
              <a:rPr lang="en-US" dirty="0"/>
              <a:t>Women who are obese (have a body mass index of 30 or more) are more likely to have a child with Spina Bifida that those of average weight. </a:t>
            </a:r>
          </a:p>
          <a:p>
            <a:r>
              <a:rPr lang="en-US" dirty="0"/>
              <a:t>Women with diabetes may also have an increased risk of having a child with Spina Bifida. </a:t>
            </a:r>
          </a:p>
          <a:p>
            <a:r>
              <a:rPr lang="en-US" dirty="0"/>
              <a:t>Spina Bifida can cause a wide range of symptoms, including problems with movement, bladder and bowel problems, and problems associated with hydrocephalus (excess fluid on the brain).</a:t>
            </a:r>
          </a:p>
          <a:p>
            <a:r>
              <a:rPr lang="en-US" dirty="0"/>
              <a:t>If the birth defect is higher up the spine, paralysis of the legs and lack of mobility is more likely to occur.</a:t>
            </a:r>
          </a:p>
        </p:txBody>
      </p:sp>
    </p:spTree>
    <p:extLst>
      <p:ext uri="{BB962C8B-B14F-4D97-AF65-F5344CB8AC3E}">
        <p14:creationId xmlns:p14="http://schemas.microsoft.com/office/powerpoint/2010/main" val="1416169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8D34D-A2D9-DC3C-88FC-70AF4D2AA44B}"/>
              </a:ext>
            </a:extLst>
          </p:cNvPr>
          <p:cNvSpPr>
            <a:spLocks noGrp="1"/>
          </p:cNvSpPr>
          <p:nvPr>
            <p:ph type="title"/>
          </p:nvPr>
        </p:nvSpPr>
        <p:spPr>
          <a:xfrm>
            <a:off x="5195727" y="382385"/>
            <a:ext cx="6335338" cy="1492132"/>
          </a:xfrm>
        </p:spPr>
        <p:txBody>
          <a:bodyPr>
            <a:normAutofit/>
          </a:bodyPr>
          <a:lstStyle/>
          <a:p>
            <a:pPr algn="ctr"/>
            <a:r>
              <a:rPr lang="en-US" sz="4300"/>
              <a:t>Treatments and the role of the dental team</a:t>
            </a:r>
          </a:p>
        </p:txBody>
      </p:sp>
      <p:pic>
        <p:nvPicPr>
          <p:cNvPr id="9" name="Picture 8">
            <a:extLst>
              <a:ext uri="{FF2B5EF4-FFF2-40B4-BE49-F238E27FC236}">
                <a16:creationId xmlns:a16="http://schemas.microsoft.com/office/drawing/2014/main" id="{38E8696F-FE8E-9B27-0864-339F6044ABFD}"/>
              </a:ext>
            </a:extLst>
          </p:cNvPr>
          <p:cNvPicPr>
            <a:picLocks noChangeAspect="1"/>
          </p:cNvPicPr>
          <p:nvPr/>
        </p:nvPicPr>
        <p:blipFill rotWithShape="1">
          <a:blip r:embed="rId2"/>
          <a:srcRect r="1737"/>
          <a:stretch/>
        </p:blipFill>
        <p:spPr>
          <a:xfrm>
            <a:off x="661737" y="-1"/>
            <a:ext cx="4156518" cy="3436883"/>
          </a:xfrm>
          <a:prstGeom prst="rect">
            <a:avLst/>
          </a:prstGeom>
        </p:spPr>
      </p:pic>
      <p:pic>
        <p:nvPicPr>
          <p:cNvPr id="6" name="Picture 5">
            <a:extLst>
              <a:ext uri="{FF2B5EF4-FFF2-40B4-BE49-F238E27FC236}">
                <a16:creationId xmlns:a16="http://schemas.microsoft.com/office/drawing/2014/main" id="{2C29A1C0-99BB-235F-687C-CECE22FB52F5}"/>
              </a:ext>
            </a:extLst>
          </p:cNvPr>
          <p:cNvPicPr>
            <a:picLocks noChangeAspect="1"/>
          </p:cNvPicPr>
          <p:nvPr/>
        </p:nvPicPr>
        <p:blipFill rotWithShape="1">
          <a:blip r:embed="rId3"/>
          <a:srcRect r="-3" b="4349"/>
          <a:stretch/>
        </p:blipFill>
        <p:spPr>
          <a:xfrm>
            <a:off x="661737" y="3429000"/>
            <a:ext cx="4156518" cy="3429000"/>
          </a:xfrm>
          <a:prstGeom prst="rect">
            <a:avLst/>
          </a:prstGeom>
        </p:spPr>
      </p:pic>
      <p:sp>
        <p:nvSpPr>
          <p:cNvPr id="22" name="Freeform 6">
            <a:extLst>
              <a:ext uri="{FF2B5EF4-FFF2-40B4-BE49-F238E27FC236}">
                <a16:creationId xmlns:a16="http://schemas.microsoft.com/office/drawing/2014/main" id="{51EBC40F-6C27-4F1D-B4D6-323683330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3" name="Content Placeholder 2">
            <a:extLst>
              <a:ext uri="{FF2B5EF4-FFF2-40B4-BE49-F238E27FC236}">
                <a16:creationId xmlns:a16="http://schemas.microsoft.com/office/drawing/2014/main" id="{E62CDD78-26F9-632E-219A-EE372D4B5EB1}"/>
              </a:ext>
            </a:extLst>
          </p:cNvPr>
          <p:cNvSpPr>
            <a:spLocks noGrp="1"/>
          </p:cNvSpPr>
          <p:nvPr>
            <p:ph idx="1"/>
          </p:nvPr>
        </p:nvSpPr>
        <p:spPr>
          <a:xfrm>
            <a:off x="5195727" y="2286001"/>
            <a:ext cx="6335338" cy="3593591"/>
          </a:xfrm>
        </p:spPr>
        <p:txBody>
          <a:bodyPr>
            <a:normAutofit/>
          </a:bodyPr>
          <a:lstStyle/>
          <a:p>
            <a:pPr>
              <a:lnSpc>
                <a:spcPct val="100000"/>
              </a:lnSpc>
            </a:pPr>
            <a:r>
              <a:rPr lang="en-US" sz="1400"/>
              <a:t>Traditional Spina Bifida treatment takes the form of surgical repair 24 to 48 hours after birth. </a:t>
            </a:r>
          </a:p>
          <a:p>
            <a:pPr>
              <a:lnSpc>
                <a:spcPct val="100000"/>
              </a:lnSpc>
            </a:pPr>
            <a:r>
              <a:rPr lang="en-US" sz="1400"/>
              <a:t>Patients with Spina Bifida who have </a:t>
            </a:r>
            <a:r>
              <a:rPr lang="en-US" sz="1400" err="1"/>
              <a:t>ventriculoatrial</a:t>
            </a:r>
            <a:r>
              <a:rPr lang="en-US" sz="1400"/>
              <a:t>, </a:t>
            </a:r>
            <a:r>
              <a:rPr lang="en-US" sz="1400" err="1"/>
              <a:t>ventriculocardiac</a:t>
            </a:r>
            <a:r>
              <a:rPr lang="en-US" sz="1400"/>
              <a:t>, or </a:t>
            </a:r>
            <a:r>
              <a:rPr lang="en-US" sz="1400" err="1"/>
              <a:t>ventriculovenus</a:t>
            </a:r>
            <a:r>
              <a:rPr lang="en-US" sz="1400"/>
              <a:t> shunts for hydrocephalus are at risk of bacteremia due to their vascular access; therefore documentation of this on the medical history and premedication is required before the patient is seen by the oral healthcare provider. </a:t>
            </a:r>
          </a:p>
          <a:p>
            <a:pPr>
              <a:lnSpc>
                <a:spcPct val="100000"/>
              </a:lnSpc>
            </a:pPr>
            <a:r>
              <a:rPr lang="en-US" sz="1400"/>
              <a:t>Children with Spina Bifida are at increased risk of latex allergy, which is why the oral healthcare provider should have this documented down and make sure all disposable gloves are latex free.</a:t>
            </a:r>
          </a:p>
          <a:p>
            <a:pPr>
              <a:lnSpc>
                <a:spcPct val="100000"/>
              </a:lnSpc>
            </a:pPr>
            <a:r>
              <a:rPr lang="en-US" sz="1400"/>
              <a:t>Making any adjustments to the chair to make sure the patient feels comfortable and safe.  </a:t>
            </a:r>
          </a:p>
          <a:p>
            <a:pPr>
              <a:lnSpc>
                <a:spcPct val="100000"/>
              </a:lnSpc>
            </a:pPr>
            <a:r>
              <a:rPr lang="en-US" sz="1400"/>
              <a:t>Bringing awareness to the patient with Spina Bifida is vital to every dental visit. </a:t>
            </a:r>
          </a:p>
        </p:txBody>
      </p:sp>
      <p:sp>
        <p:nvSpPr>
          <p:cNvPr id="24" name="Rectangle 23">
            <a:extLst>
              <a:ext uri="{FF2B5EF4-FFF2-40B4-BE49-F238E27FC236}">
                <a16:creationId xmlns:a16="http://schemas.microsoft.com/office/drawing/2014/main" id="{92CE7192-9926-4B6A-A377-FB1A2628C3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2644720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Badge</vt:lpstr>
      <vt:lpstr>Spina Bifida</vt:lpstr>
      <vt:lpstr>What is Spina Bifida?</vt:lpstr>
      <vt:lpstr>PowerPoint Presentation</vt:lpstr>
      <vt:lpstr>Types of Spina Bifida</vt:lpstr>
      <vt:lpstr>What causes Spina Bifida and how does it affect a person’s developmental process?</vt:lpstr>
      <vt:lpstr>Treatments and the role of the dental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Spina Bifida</dc:title>
  <dc:creator>Judy.Lam</dc:creator>
  <cp:lastModifiedBy>Judy.Lam</cp:lastModifiedBy>
  <cp:revision>2</cp:revision>
  <dcterms:created xsi:type="dcterms:W3CDTF">2022-10-19T12:59:47Z</dcterms:created>
  <dcterms:modified xsi:type="dcterms:W3CDTF">2022-10-20T03:16:32Z</dcterms:modified>
</cp:coreProperties>
</file>