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p:scale>
          <a:sx n="100" d="100"/>
          <a:sy n="100" d="100"/>
        </p:scale>
        <p:origin x="-516" y="8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Series 1</c:v>
                </c:pt>
              </c:strCache>
            </c:strRef>
          </c:tx>
          <c:cat>
            <c:strRef>
              <c:f>Sheet1!$A$2:$A$4</c:f>
              <c:strCache>
                <c:ptCount val="3"/>
                <c:pt idx="0">
                  <c:v>Gramercy park</c:v>
                </c:pt>
                <c:pt idx="1">
                  <c:v>New York City </c:v>
                </c:pt>
                <c:pt idx="2">
                  <c:v>USA</c:v>
                </c:pt>
              </c:strCache>
            </c:strRef>
          </c:cat>
          <c:val>
            <c:numRef>
              <c:f>Sheet1!$B$2:$B$4</c:f>
              <c:numCache>
                <c:formatCode>General</c:formatCode>
                <c:ptCount val="3"/>
                <c:pt idx="0">
                  <c:v>90</c:v>
                </c:pt>
                <c:pt idx="1">
                  <c:v>81</c:v>
                </c:pt>
                <c:pt idx="2">
                  <c:v>86</c:v>
                </c:pt>
              </c:numCache>
            </c:numRef>
          </c:val>
        </c:ser>
        <c:axId val="101020032"/>
        <c:axId val="101021568"/>
      </c:barChart>
      <c:catAx>
        <c:axId val="101020032"/>
        <c:scaling>
          <c:orientation val="minMax"/>
        </c:scaling>
        <c:axPos val="b"/>
        <c:tickLblPos val="nextTo"/>
        <c:crossAx val="101021568"/>
        <c:crosses val="autoZero"/>
        <c:auto val="1"/>
        <c:lblAlgn val="ctr"/>
        <c:lblOffset val="100"/>
      </c:catAx>
      <c:valAx>
        <c:axId val="101021568"/>
        <c:scaling>
          <c:orientation val="minMax"/>
        </c:scaling>
        <c:axPos val="l"/>
        <c:majorGridlines/>
        <c:numFmt formatCode="General" sourceLinked="1"/>
        <c:tickLblPos val="nextTo"/>
        <c:crossAx val="101020032"/>
        <c:crosses val="autoZero"/>
        <c:crossBetween val="between"/>
      </c:valAx>
    </c:plotArea>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8"/>
  <c:chart>
    <c:title>
      <c:tx>
        <c:rich>
          <a:bodyPr/>
          <a:lstStyle/>
          <a:p>
            <a:pPr>
              <a:defRPr/>
            </a:pPr>
            <a:r>
              <a:rPr lang="en-US" sz="1100" dirty="0" smtClean="0"/>
              <a:t>Child</a:t>
            </a:r>
            <a:r>
              <a:rPr lang="en-US" sz="1100" baseline="0" dirty="0" smtClean="0"/>
              <a:t> hospitalization for injuries in Gramercy Park and Murray Hill </a:t>
            </a:r>
            <a:endParaRPr lang="en-US" sz="1100" dirty="0"/>
          </a:p>
        </c:rich>
      </c:tx>
      <c:layout/>
    </c:title>
    <c:plotArea>
      <c:layout/>
      <c:barChart>
        <c:barDir val="col"/>
        <c:grouping val="stacked"/>
        <c:ser>
          <c:idx val="0"/>
          <c:order val="0"/>
          <c:tx>
            <c:strRef>
              <c:f>Sheet1!$B$1</c:f>
              <c:strCache>
                <c:ptCount val="1"/>
                <c:pt idx="0">
                  <c:v>Series 1</c:v>
                </c:pt>
              </c:strCache>
            </c:strRef>
          </c:tx>
          <c:cat>
            <c:strRef>
              <c:f>Sheet1!$A$2:$A$3</c:f>
              <c:strCache>
                <c:ptCount val="2"/>
                <c:pt idx="0">
                  <c:v>Gramercy Park/ Murray Hill </c:v>
                </c:pt>
                <c:pt idx="1">
                  <c:v>New York City </c:v>
                </c:pt>
              </c:strCache>
            </c:strRef>
          </c:cat>
          <c:val>
            <c:numRef>
              <c:f>Sheet1!$B$2:$B$3</c:f>
              <c:numCache>
                <c:formatCode>General</c:formatCode>
                <c:ptCount val="2"/>
                <c:pt idx="0">
                  <c:v>4</c:v>
                </c:pt>
                <c:pt idx="1">
                  <c:v>4</c:v>
                </c:pt>
              </c:numCache>
            </c:numRef>
          </c:val>
        </c:ser>
        <c:gapWidth val="75"/>
        <c:overlap val="100"/>
        <c:axId val="105966592"/>
        <c:axId val="106521344"/>
      </c:barChart>
      <c:catAx>
        <c:axId val="105966592"/>
        <c:scaling>
          <c:orientation val="minMax"/>
        </c:scaling>
        <c:axPos val="b"/>
        <c:majorTickMark val="none"/>
        <c:tickLblPos val="nextTo"/>
        <c:crossAx val="106521344"/>
        <c:crosses val="autoZero"/>
        <c:auto val="1"/>
        <c:lblAlgn val="ctr"/>
        <c:lblOffset val="100"/>
      </c:catAx>
      <c:valAx>
        <c:axId val="106521344"/>
        <c:scaling>
          <c:orientation val="minMax"/>
        </c:scaling>
        <c:axPos val="l"/>
        <c:majorGridlines/>
        <c:numFmt formatCode="General" sourceLinked="1"/>
        <c:majorTickMark val="none"/>
        <c:tickLblPos val="nextTo"/>
        <c:spPr>
          <a:ln w="9525">
            <a:noFill/>
          </a:ln>
        </c:spPr>
        <c:crossAx val="105966592"/>
        <c:crosses val="autoZero"/>
        <c:crossBetween val="between"/>
      </c:valAx>
    </c:plotArea>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sz="1100"/>
            </a:pPr>
            <a:r>
              <a:rPr lang="en-US" sz="1100" dirty="0" smtClean="0"/>
              <a:t>Leading</a:t>
            </a:r>
            <a:r>
              <a:rPr lang="en-US" sz="1100" baseline="0" dirty="0" smtClean="0"/>
              <a:t> poisoning- still a Problem in Gramercy  Park and  Murray Hill</a:t>
            </a:r>
            <a:endParaRPr lang="en-US" sz="1100" dirty="0"/>
          </a:p>
        </c:rich>
      </c:tx>
      <c:layout/>
    </c:title>
    <c:view3D>
      <c:rAngAx val="1"/>
    </c:view3D>
    <c:plotArea>
      <c:layout/>
      <c:bar3DChart>
        <c:barDir val="col"/>
        <c:grouping val="stacked"/>
        <c:ser>
          <c:idx val="0"/>
          <c:order val="0"/>
          <c:tx>
            <c:strRef>
              <c:f>Sheet1!$B$1</c:f>
              <c:strCache>
                <c:ptCount val="1"/>
                <c:pt idx="0">
                  <c:v>Series 1</c:v>
                </c:pt>
              </c:strCache>
            </c:strRef>
          </c:tx>
          <c:cat>
            <c:strRef>
              <c:f>Sheet1!$A$2:$A$3</c:f>
              <c:strCache>
                <c:ptCount val="2"/>
                <c:pt idx="0">
                  <c:v>Gramercy Park/ Murray Hill</c:v>
                </c:pt>
                <c:pt idx="1">
                  <c:v>New York City</c:v>
                </c:pt>
              </c:strCache>
            </c:strRef>
          </c:cat>
          <c:val>
            <c:numRef>
              <c:f>Sheet1!$B$2:$B$3</c:f>
              <c:numCache>
                <c:formatCode>General</c:formatCode>
                <c:ptCount val="2"/>
                <c:pt idx="0">
                  <c:v>18</c:v>
                </c:pt>
                <c:pt idx="1">
                  <c:v>15</c:v>
                </c:pt>
              </c:numCache>
            </c:numRef>
          </c:val>
        </c:ser>
        <c:shape val="box"/>
        <c:axId val="106603648"/>
        <c:axId val="106605184"/>
        <c:axId val="0"/>
      </c:bar3DChart>
      <c:catAx>
        <c:axId val="106603648"/>
        <c:scaling>
          <c:orientation val="minMax"/>
        </c:scaling>
        <c:axPos val="b"/>
        <c:tickLblPos val="nextTo"/>
        <c:crossAx val="106605184"/>
        <c:crosses val="autoZero"/>
        <c:auto val="1"/>
        <c:lblAlgn val="ctr"/>
        <c:lblOffset val="100"/>
      </c:catAx>
      <c:valAx>
        <c:axId val="106605184"/>
        <c:scaling>
          <c:orientation val="minMax"/>
        </c:scaling>
        <c:axPos val="l"/>
        <c:majorGridlines/>
        <c:numFmt formatCode="General" sourceLinked="1"/>
        <c:tickLblPos val="nextTo"/>
        <c:crossAx val="106603648"/>
        <c:crosses val="autoZero"/>
        <c:crossBetween val="between"/>
      </c:valAx>
    </c:plotArea>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100" dirty="0" smtClean="0"/>
              <a:t>About</a:t>
            </a:r>
            <a:r>
              <a:rPr lang="en-US" sz="1100" baseline="0" dirty="0" smtClean="0"/>
              <a:t> 1 in 7 adults in </a:t>
            </a:r>
            <a:r>
              <a:rPr lang="en-US" sz="1100" baseline="0" dirty="0" err="1" smtClean="0"/>
              <a:t>Gramery</a:t>
            </a:r>
            <a:r>
              <a:rPr lang="en-US" sz="1100" baseline="0" dirty="0" smtClean="0"/>
              <a:t> Park and Murray Hill Smokes </a:t>
            </a:r>
            <a:endParaRPr lang="en-US" sz="1100" dirty="0"/>
          </a:p>
        </c:rich>
      </c:tx>
      <c:layout/>
    </c:title>
    <c:plotArea>
      <c:layout/>
      <c:barChart>
        <c:barDir val="col"/>
        <c:grouping val="stacked"/>
        <c:ser>
          <c:idx val="0"/>
          <c:order val="0"/>
          <c:tx>
            <c:strRef>
              <c:f>Sheet1!$B$1</c:f>
              <c:strCache>
                <c:ptCount val="1"/>
                <c:pt idx="0">
                  <c:v>Series 1</c:v>
                </c:pt>
              </c:strCache>
            </c:strRef>
          </c:tx>
          <c:cat>
            <c:strRef>
              <c:f>Sheet1!$A$2:$A$3</c:f>
              <c:strCache>
                <c:ptCount val="2"/>
                <c:pt idx="0">
                  <c:v>New York City </c:v>
                </c:pt>
                <c:pt idx="1">
                  <c:v>Gramercy Park/ Murray Hill</c:v>
                </c:pt>
              </c:strCache>
            </c:strRef>
          </c:cat>
          <c:val>
            <c:numRef>
              <c:f>Sheet1!$B$2:$B$3</c:f>
              <c:numCache>
                <c:formatCode>General</c:formatCode>
                <c:ptCount val="2"/>
                <c:pt idx="0">
                  <c:v>22</c:v>
                </c:pt>
                <c:pt idx="1">
                  <c:v>15</c:v>
                </c:pt>
              </c:numCache>
            </c:numRef>
          </c:val>
        </c:ser>
        <c:overlap val="100"/>
        <c:axId val="106642048"/>
        <c:axId val="106656128"/>
      </c:barChart>
      <c:catAx>
        <c:axId val="106642048"/>
        <c:scaling>
          <c:orientation val="minMax"/>
        </c:scaling>
        <c:axPos val="b"/>
        <c:tickLblPos val="nextTo"/>
        <c:crossAx val="106656128"/>
        <c:crosses val="autoZero"/>
        <c:auto val="1"/>
        <c:lblAlgn val="ctr"/>
        <c:lblOffset val="100"/>
      </c:catAx>
      <c:valAx>
        <c:axId val="106656128"/>
        <c:scaling>
          <c:orientation val="minMax"/>
        </c:scaling>
        <c:axPos val="l"/>
        <c:majorGridlines/>
        <c:numFmt formatCode="General" sourceLinked="1"/>
        <c:tickLblPos val="nextTo"/>
        <c:crossAx val="106642048"/>
        <c:crosses val="autoZero"/>
        <c:crossBetween val="between"/>
      </c:valAx>
    </c:plotArea>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100" dirty="0" smtClean="0"/>
              <a:t>… but most are trying to quit</a:t>
            </a:r>
            <a:endParaRPr lang="en-US" sz="1100" dirty="0"/>
          </a:p>
        </c:rich>
      </c:tx>
      <c:layout/>
    </c:title>
    <c:view3D>
      <c:rAngAx val="1"/>
    </c:view3D>
    <c:plotArea>
      <c:layout/>
      <c:bar3DChart>
        <c:barDir val="col"/>
        <c:grouping val="stacked"/>
        <c:ser>
          <c:idx val="0"/>
          <c:order val="0"/>
          <c:tx>
            <c:strRef>
              <c:f>Sheet1!$B$1</c:f>
              <c:strCache>
                <c:ptCount val="1"/>
                <c:pt idx="0">
                  <c:v>Series 1</c:v>
                </c:pt>
              </c:strCache>
            </c:strRef>
          </c:tx>
          <c:cat>
            <c:strRef>
              <c:f>Sheet1!$A$2:$A$3</c:f>
              <c:strCache>
                <c:ptCount val="2"/>
                <c:pt idx="0">
                  <c:v>New York City</c:v>
                </c:pt>
                <c:pt idx="1">
                  <c:v>Gramercy Park/ Murray Hill</c:v>
                </c:pt>
              </c:strCache>
            </c:strRef>
          </c:cat>
          <c:val>
            <c:numRef>
              <c:f>Sheet1!$B$2:$B$3</c:f>
              <c:numCache>
                <c:formatCode>General</c:formatCode>
                <c:ptCount val="2"/>
                <c:pt idx="0">
                  <c:v>57</c:v>
                </c:pt>
                <c:pt idx="1">
                  <c:v>55</c:v>
                </c:pt>
              </c:numCache>
            </c:numRef>
          </c:val>
        </c:ser>
        <c:gapWidth val="75"/>
        <c:shape val="cylinder"/>
        <c:axId val="106672896"/>
        <c:axId val="106674432"/>
        <c:axId val="0"/>
      </c:bar3DChart>
      <c:catAx>
        <c:axId val="106672896"/>
        <c:scaling>
          <c:orientation val="minMax"/>
        </c:scaling>
        <c:axPos val="b"/>
        <c:majorTickMark val="none"/>
        <c:tickLblPos val="nextTo"/>
        <c:crossAx val="106674432"/>
        <c:crosses val="autoZero"/>
        <c:auto val="1"/>
        <c:lblAlgn val="ctr"/>
        <c:lblOffset val="100"/>
      </c:catAx>
      <c:valAx>
        <c:axId val="106674432"/>
        <c:scaling>
          <c:orientation val="minMax"/>
        </c:scaling>
        <c:axPos val="l"/>
        <c:majorGridlines/>
        <c:numFmt formatCode="General" sourceLinked="1"/>
        <c:majorTickMark val="none"/>
        <c:tickLblPos val="nextTo"/>
        <c:spPr>
          <a:ln w="9525">
            <a:noFill/>
          </a:ln>
        </c:spPr>
        <c:crossAx val="106672896"/>
        <c:crosses val="autoZero"/>
        <c:crossBetween val="between"/>
      </c:valAx>
    </c:plotArea>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100" dirty="0" smtClean="0"/>
              <a:t>Diabetes</a:t>
            </a:r>
            <a:r>
              <a:rPr lang="en-US" sz="1100" baseline="0" dirty="0" smtClean="0"/>
              <a:t> in Gramercy Park and Murray Hill</a:t>
            </a:r>
            <a:endParaRPr lang="en-US" sz="1100" dirty="0"/>
          </a:p>
        </c:rich>
      </c:tx>
      <c:layout/>
    </c:title>
    <c:view3D>
      <c:rAngAx val="1"/>
    </c:view3D>
    <c:plotArea>
      <c:layout/>
      <c:bar3DChart>
        <c:barDir val="col"/>
        <c:grouping val="stacked"/>
        <c:ser>
          <c:idx val="0"/>
          <c:order val="0"/>
          <c:tx>
            <c:strRef>
              <c:f>Sheet1!$B$1</c:f>
              <c:strCache>
                <c:ptCount val="1"/>
                <c:pt idx="0">
                  <c:v>Series 1</c:v>
                </c:pt>
              </c:strCache>
            </c:strRef>
          </c:tx>
          <c:cat>
            <c:strRef>
              <c:f>Sheet1!$A$2:$A$3</c:f>
              <c:strCache>
                <c:ptCount val="2"/>
                <c:pt idx="0">
                  <c:v>Gramercy Park/ Murray Hill</c:v>
                </c:pt>
                <c:pt idx="1">
                  <c:v>New York City </c:v>
                </c:pt>
              </c:strCache>
            </c:strRef>
          </c:cat>
          <c:val>
            <c:numRef>
              <c:f>Sheet1!$B$2:$B$3</c:f>
              <c:numCache>
                <c:formatCode>General</c:formatCode>
                <c:ptCount val="2"/>
                <c:pt idx="0">
                  <c:v>2</c:v>
                </c:pt>
                <c:pt idx="1">
                  <c:v>8</c:v>
                </c:pt>
              </c:numCache>
            </c:numRef>
          </c:val>
        </c:ser>
        <c:ser>
          <c:idx val="1"/>
          <c:order val="1"/>
          <c:tx>
            <c:strRef>
              <c:f>Sheet1!$C$1</c:f>
              <c:strCache>
                <c:ptCount val="1"/>
                <c:pt idx="0">
                  <c:v>Series 2</c:v>
                </c:pt>
              </c:strCache>
            </c:strRef>
          </c:tx>
          <c:cat>
            <c:strRef>
              <c:f>Sheet1!$A$2:$A$3</c:f>
              <c:strCache>
                <c:ptCount val="2"/>
                <c:pt idx="0">
                  <c:v>Gramercy Park/ Murray Hill</c:v>
                </c:pt>
                <c:pt idx="1">
                  <c:v>New York City </c:v>
                </c:pt>
              </c:strCache>
            </c:strRef>
          </c:cat>
          <c:val>
            <c:numRef>
              <c:f>Sheet1!$C$2:$C$3</c:f>
              <c:numCache>
                <c:formatCode>General</c:formatCode>
                <c:ptCount val="2"/>
                <c:pt idx="0">
                  <c:v>0</c:v>
                </c:pt>
                <c:pt idx="1">
                  <c:v>0</c:v>
                </c:pt>
              </c:numCache>
            </c:numRef>
          </c:val>
        </c:ser>
        <c:gapWidth val="75"/>
        <c:shape val="cylinder"/>
        <c:axId val="107121280"/>
        <c:axId val="107123072"/>
        <c:axId val="0"/>
      </c:bar3DChart>
      <c:catAx>
        <c:axId val="107121280"/>
        <c:scaling>
          <c:orientation val="minMax"/>
        </c:scaling>
        <c:axPos val="b"/>
        <c:majorTickMark val="none"/>
        <c:tickLblPos val="nextTo"/>
        <c:crossAx val="107123072"/>
        <c:crosses val="autoZero"/>
        <c:auto val="1"/>
        <c:lblAlgn val="ctr"/>
        <c:lblOffset val="100"/>
      </c:catAx>
      <c:valAx>
        <c:axId val="107123072"/>
        <c:scaling>
          <c:orientation val="minMax"/>
        </c:scaling>
        <c:axPos val="l"/>
        <c:majorGridlines/>
        <c:numFmt formatCode="General" sourceLinked="1"/>
        <c:majorTickMark val="none"/>
        <c:tickLblPos val="nextTo"/>
        <c:spPr>
          <a:ln w="9525">
            <a:noFill/>
          </a:ln>
        </c:spPr>
        <c:crossAx val="107121280"/>
        <c:crosses val="autoZero"/>
        <c:crossBetween val="between"/>
      </c:valAx>
    </c:plotArea>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100" dirty="0" smtClean="0"/>
              <a:t>Physical</a:t>
            </a:r>
            <a:r>
              <a:rPr lang="en-US" sz="1100" baseline="0" dirty="0" smtClean="0"/>
              <a:t> activity and obesity in Gramercy Park and Murray Hill</a:t>
            </a:r>
            <a:endParaRPr lang="en-US" sz="1100" dirty="0"/>
          </a:p>
        </c:rich>
      </c:tx>
      <c:layout/>
    </c:title>
    <c:plotArea>
      <c:layout/>
      <c:barChart>
        <c:barDir val="col"/>
        <c:grouping val="clustered"/>
        <c:ser>
          <c:idx val="0"/>
          <c:order val="0"/>
          <c:tx>
            <c:strRef>
              <c:f>Sheet1!$B$1</c:f>
              <c:strCache>
                <c:ptCount val="1"/>
                <c:pt idx="0">
                  <c:v>Series 1</c:v>
                </c:pt>
              </c:strCache>
            </c:strRef>
          </c:tx>
          <c:cat>
            <c:strRef>
              <c:f>Sheet1!$A$2:$A$3</c:f>
              <c:strCache>
                <c:ptCount val="1"/>
                <c:pt idx="0">
                  <c:v>no physical activity </c:v>
                </c:pt>
              </c:strCache>
            </c:strRef>
          </c:cat>
          <c:val>
            <c:numRef>
              <c:f>Sheet1!$B$2:$B$3</c:f>
              <c:numCache>
                <c:formatCode>General</c:formatCode>
                <c:ptCount val="2"/>
                <c:pt idx="0">
                  <c:v>18</c:v>
                </c:pt>
                <c:pt idx="1">
                  <c:v>7</c:v>
                </c:pt>
              </c:numCache>
            </c:numRef>
          </c:val>
        </c:ser>
        <c:ser>
          <c:idx val="1"/>
          <c:order val="1"/>
          <c:tx>
            <c:strRef>
              <c:f>Sheet1!$C$1</c:f>
              <c:strCache>
                <c:ptCount val="1"/>
                <c:pt idx="0">
                  <c:v>Series 2</c:v>
                </c:pt>
              </c:strCache>
            </c:strRef>
          </c:tx>
          <c:cat>
            <c:strRef>
              <c:f>Sheet1!$A$2:$A$3</c:f>
              <c:strCache>
                <c:ptCount val="1"/>
                <c:pt idx="0">
                  <c:v>no physical activity </c:v>
                </c:pt>
              </c:strCache>
            </c:strRef>
          </c:cat>
          <c:val>
            <c:numRef>
              <c:f>Sheet1!$C$2:$C$3</c:f>
              <c:numCache>
                <c:formatCode>General</c:formatCode>
                <c:ptCount val="2"/>
                <c:pt idx="0">
                  <c:v>26</c:v>
                </c:pt>
                <c:pt idx="1">
                  <c:v>18</c:v>
                </c:pt>
              </c:numCache>
            </c:numRef>
          </c:val>
        </c:ser>
        <c:gapWidth val="75"/>
        <c:overlap val="-25"/>
        <c:axId val="107085824"/>
        <c:axId val="107087360"/>
      </c:barChart>
      <c:catAx>
        <c:axId val="107085824"/>
        <c:scaling>
          <c:orientation val="minMax"/>
        </c:scaling>
        <c:axPos val="b"/>
        <c:majorTickMark val="none"/>
        <c:tickLblPos val="nextTo"/>
        <c:crossAx val="107087360"/>
        <c:crosses val="autoZero"/>
        <c:auto val="1"/>
        <c:lblAlgn val="ctr"/>
        <c:lblOffset val="100"/>
      </c:catAx>
      <c:valAx>
        <c:axId val="107087360"/>
        <c:scaling>
          <c:orientation val="minMax"/>
        </c:scaling>
        <c:axPos val="l"/>
        <c:majorGridlines/>
        <c:numFmt formatCode="General" sourceLinked="1"/>
        <c:majorTickMark val="none"/>
        <c:tickLblPos val="nextTo"/>
        <c:spPr>
          <a:ln w="9525">
            <a:noFill/>
          </a:ln>
        </c:spPr>
        <c:crossAx val="107085824"/>
        <c:crosses val="autoZero"/>
        <c:crossBetween val="between"/>
      </c:valAx>
    </c:plotArea>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stacked"/>
        <c:ser>
          <c:idx val="0"/>
          <c:order val="0"/>
          <c:tx>
            <c:strRef>
              <c:f>Sheet1!$B$1</c:f>
              <c:strCache>
                <c:ptCount val="1"/>
                <c:pt idx="0">
                  <c:v>Series 1</c:v>
                </c:pt>
              </c:strCache>
            </c:strRef>
          </c:tx>
          <c:dLbls>
            <c:dLbl>
              <c:idx val="0"/>
              <c:layout>
                <c:manualLayout>
                  <c:x val="2.0833333333333333E-3"/>
                  <c:y val="1.2499671916010499E-2"/>
                </c:manualLayout>
              </c:layout>
              <c:tx>
                <c:rich>
                  <a:bodyPr/>
                  <a:lstStyle/>
                  <a:p>
                    <a:pPr marL="228600" indent="-228600">
                      <a:buNone/>
                      <a:defRPr/>
                    </a:pPr>
                    <a:r>
                      <a:rPr lang="en-US" sz="1000" baseline="0" dirty="0" smtClean="0"/>
                      <a:t>1 Or 2 </a:t>
                    </a:r>
                  </a:p>
                  <a:p>
                    <a:pPr marL="228600" indent="-228600">
                      <a:buNone/>
                      <a:defRPr/>
                    </a:pPr>
                    <a:r>
                      <a:rPr lang="en-US" sz="1000" baseline="0" dirty="0" smtClean="0"/>
                      <a:t> episodes</a:t>
                    </a:r>
                    <a:endParaRPr lang="en-US" sz="1000" dirty="0"/>
                  </a:p>
                </c:rich>
              </c:tx>
              <c:spPr/>
              <c:showVal val="1"/>
            </c:dLbl>
            <c:dLbl>
              <c:idx val="1"/>
              <c:layout/>
              <c:tx>
                <c:rich>
                  <a:bodyPr/>
                  <a:lstStyle/>
                  <a:p>
                    <a:r>
                      <a:rPr lang="en-US" sz="1000" dirty="0" smtClean="0"/>
                      <a:t>1</a:t>
                    </a:r>
                    <a:r>
                      <a:rPr lang="en-US" sz="1000" baseline="0" dirty="0" smtClean="0"/>
                      <a:t> or  2 </a:t>
                    </a:r>
                  </a:p>
                  <a:p>
                    <a:r>
                      <a:rPr lang="en-US" sz="1000" baseline="0" dirty="0" smtClean="0"/>
                      <a:t>episodes</a:t>
                    </a:r>
                    <a:endParaRPr lang="en-US" sz="1000" dirty="0"/>
                  </a:p>
                </c:rich>
              </c:tx>
              <c:showVal val="1"/>
            </c:dLbl>
            <c:delete val="1"/>
          </c:dLbls>
          <c:cat>
            <c:strRef>
              <c:f>Sheet1!$A$2:$A$3</c:f>
              <c:strCache>
                <c:ptCount val="2"/>
                <c:pt idx="0">
                  <c:v>Gramercy Park/ Murray hill</c:v>
                </c:pt>
                <c:pt idx="1">
                  <c:v>New York City </c:v>
                </c:pt>
              </c:strCache>
            </c:strRef>
          </c:cat>
          <c:val>
            <c:numRef>
              <c:f>Sheet1!$B$2:$B$3</c:f>
              <c:numCache>
                <c:formatCode>General</c:formatCode>
                <c:ptCount val="2"/>
                <c:pt idx="0">
                  <c:v>14</c:v>
                </c:pt>
                <c:pt idx="1">
                  <c:v>10</c:v>
                </c:pt>
              </c:numCache>
            </c:numRef>
          </c:val>
        </c:ser>
        <c:ser>
          <c:idx val="1"/>
          <c:order val="1"/>
          <c:tx>
            <c:strRef>
              <c:f>Sheet1!$C$1</c:f>
              <c:strCache>
                <c:ptCount val="1"/>
                <c:pt idx="0">
                  <c:v>Series 2</c:v>
                </c:pt>
              </c:strCache>
            </c:strRef>
          </c:tx>
          <c:dLbls>
            <c:dLbl>
              <c:idx val="0"/>
              <c:layout/>
              <c:tx>
                <c:rich>
                  <a:bodyPr/>
                  <a:lstStyle/>
                  <a:p>
                    <a:r>
                      <a:rPr lang="en-US" sz="1000" dirty="0" smtClean="0"/>
                      <a:t>3</a:t>
                    </a:r>
                    <a:r>
                      <a:rPr lang="en-US" sz="1000" baseline="0" dirty="0" smtClean="0"/>
                      <a:t> or more</a:t>
                    </a:r>
                  </a:p>
                  <a:p>
                    <a:r>
                      <a:rPr lang="en-US" sz="1000" baseline="0" dirty="0" smtClean="0"/>
                      <a:t> episodes</a:t>
                    </a:r>
                    <a:endParaRPr lang="en-US" sz="1000" dirty="0"/>
                  </a:p>
                </c:rich>
              </c:tx>
              <c:showVal val="1"/>
            </c:dLbl>
            <c:dLbl>
              <c:idx val="1"/>
              <c:layout/>
              <c:tx>
                <c:rich>
                  <a:bodyPr/>
                  <a:lstStyle/>
                  <a:p>
                    <a:r>
                      <a:rPr lang="en-US" sz="1000" smtClean="0"/>
                      <a:t>3</a:t>
                    </a:r>
                    <a:r>
                      <a:rPr lang="en-US" sz="1000" baseline="0" smtClean="0"/>
                      <a:t> 0r more</a:t>
                    </a:r>
                  </a:p>
                  <a:p>
                    <a:r>
                      <a:rPr lang="en-US" sz="1000" baseline="0" smtClean="0"/>
                      <a:t>episodes</a:t>
                    </a:r>
                    <a:endParaRPr lang="en-US" sz="1000"/>
                  </a:p>
                </c:rich>
              </c:tx>
              <c:showVal val="1"/>
            </c:dLbl>
            <c:showVal val="1"/>
          </c:dLbls>
          <c:cat>
            <c:strRef>
              <c:f>Sheet1!$A$2:$A$3</c:f>
              <c:strCache>
                <c:ptCount val="2"/>
                <c:pt idx="0">
                  <c:v>Gramercy Park/ Murray hill</c:v>
                </c:pt>
                <c:pt idx="1">
                  <c:v>New York City </c:v>
                </c:pt>
              </c:strCache>
            </c:strRef>
          </c:cat>
          <c:val>
            <c:numRef>
              <c:f>Sheet1!$C$2:$C$3</c:f>
              <c:numCache>
                <c:formatCode>General</c:formatCode>
                <c:ptCount val="2"/>
                <c:pt idx="0">
                  <c:v>7</c:v>
                </c:pt>
                <c:pt idx="1">
                  <c:v>8</c:v>
                </c:pt>
              </c:numCache>
            </c:numRef>
          </c:val>
        </c:ser>
        <c:overlap val="100"/>
        <c:axId val="107201664"/>
        <c:axId val="107203200"/>
      </c:barChart>
      <c:catAx>
        <c:axId val="107201664"/>
        <c:scaling>
          <c:orientation val="minMax"/>
        </c:scaling>
        <c:axPos val="b"/>
        <c:tickLblPos val="nextTo"/>
        <c:crossAx val="107203200"/>
        <c:crosses val="autoZero"/>
        <c:auto val="1"/>
        <c:lblAlgn val="ctr"/>
        <c:lblOffset val="100"/>
      </c:catAx>
      <c:valAx>
        <c:axId val="107203200"/>
        <c:scaling>
          <c:orientation val="minMax"/>
        </c:scaling>
        <c:axPos val="l"/>
        <c:majorGridlines/>
        <c:numFmt formatCode="General" sourceLinked="1"/>
        <c:tickLblPos val="nextTo"/>
        <c:crossAx val="107201664"/>
        <c:crosses val="autoZero"/>
        <c:crossBetween val="between"/>
      </c:valAx>
    </c:plotArea>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Many</a:t>
            </a:r>
            <a:r>
              <a:rPr lang="en-US" baseline="0" dirty="0" smtClean="0"/>
              <a:t> adults in Gramercy Park and Murray Hill are at high risk for </a:t>
            </a:r>
            <a:r>
              <a:rPr lang="en-US" baseline="0" dirty="0" smtClean="0"/>
              <a:t>HIV </a:t>
            </a:r>
            <a:r>
              <a:rPr lang="en-US" baseline="0" dirty="0" smtClean="0"/>
              <a:t>infection </a:t>
            </a:r>
            <a:endParaRPr lang="en-US" dirty="0"/>
          </a:p>
        </c:rich>
      </c:tx>
      <c:layout/>
    </c:title>
    <c:view3D>
      <c:rAngAx val="1"/>
    </c:view3D>
    <c:plotArea>
      <c:layout/>
      <c:bar3DChart>
        <c:barDir val="col"/>
        <c:grouping val="stacked"/>
        <c:ser>
          <c:idx val="0"/>
          <c:order val="0"/>
          <c:tx>
            <c:strRef>
              <c:f>Sheet1!$B$1</c:f>
              <c:strCache>
                <c:ptCount val="1"/>
                <c:pt idx="0">
                  <c:v>Series 1</c:v>
                </c:pt>
              </c:strCache>
            </c:strRef>
          </c:tx>
          <c:cat>
            <c:strRef>
              <c:f>Sheet1!$A$2:$A$3</c:f>
              <c:strCache>
                <c:ptCount val="2"/>
                <c:pt idx="0">
                  <c:v>Gramercy Park/ Murray Hill</c:v>
                </c:pt>
                <c:pt idx="1">
                  <c:v>New York City</c:v>
                </c:pt>
              </c:strCache>
            </c:strRef>
          </c:cat>
          <c:val>
            <c:numRef>
              <c:f>Sheet1!$B$2:$B$3</c:f>
              <c:numCache>
                <c:formatCode>General</c:formatCode>
                <c:ptCount val="2"/>
                <c:pt idx="0">
                  <c:v>4</c:v>
                </c:pt>
                <c:pt idx="1">
                  <c:v>5</c:v>
                </c:pt>
              </c:numCache>
            </c:numRef>
          </c:val>
        </c:ser>
        <c:shape val="cylinder"/>
        <c:axId val="107227008"/>
        <c:axId val="107228544"/>
        <c:axId val="0"/>
      </c:bar3DChart>
      <c:catAx>
        <c:axId val="107227008"/>
        <c:scaling>
          <c:orientation val="minMax"/>
        </c:scaling>
        <c:axPos val="b"/>
        <c:tickLblPos val="nextTo"/>
        <c:crossAx val="107228544"/>
        <c:crosses val="autoZero"/>
        <c:auto val="1"/>
        <c:lblAlgn val="ctr"/>
        <c:lblOffset val="100"/>
      </c:catAx>
      <c:valAx>
        <c:axId val="107228544"/>
        <c:scaling>
          <c:orientation val="minMax"/>
        </c:scaling>
        <c:axPos val="l"/>
        <c:majorGridlines/>
        <c:numFmt formatCode="General" sourceLinked="1"/>
        <c:tickLblPos val="nextTo"/>
        <c:crossAx val="107227008"/>
        <c:crosses val="autoZero"/>
        <c:crossBetween val="between"/>
      </c:valAx>
    </c:plotArea>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100" dirty="0" smtClean="0"/>
              <a:t>Access to medical care in</a:t>
            </a:r>
            <a:r>
              <a:rPr lang="en-US" sz="1100" baseline="0" dirty="0" smtClean="0"/>
              <a:t> Gramercy Park and Murray Hill</a:t>
            </a:r>
            <a:endParaRPr lang="en-US" sz="1100" dirty="0"/>
          </a:p>
        </c:rich>
      </c:tx>
      <c:layout/>
    </c:title>
    <c:view3D>
      <c:rAngAx val="1"/>
    </c:view3D>
    <c:plotArea>
      <c:layout/>
      <c:bar3DChart>
        <c:barDir val="col"/>
        <c:grouping val="clustered"/>
        <c:ser>
          <c:idx val="0"/>
          <c:order val="0"/>
          <c:tx>
            <c:strRef>
              <c:f>Sheet1!$B$1</c:f>
              <c:strCache>
                <c:ptCount val="1"/>
                <c:pt idx="0">
                  <c:v>Series 1</c:v>
                </c:pt>
              </c:strCache>
            </c:strRef>
          </c:tx>
          <c:cat>
            <c:strRef>
              <c:f>Sheet1!$A$2:$A$4</c:f>
              <c:strCache>
                <c:ptCount val="3"/>
                <c:pt idx="0">
                  <c:v>no health coverage</c:v>
                </c:pt>
                <c:pt idx="1">
                  <c:v>needed care but did not receive it </c:v>
                </c:pt>
                <c:pt idx="2">
                  <c:v>no personal doctor</c:v>
                </c:pt>
              </c:strCache>
            </c:strRef>
          </c:cat>
          <c:val>
            <c:numRef>
              <c:f>Sheet1!$B$2:$B$4</c:f>
              <c:numCache>
                <c:formatCode>General</c:formatCode>
                <c:ptCount val="3"/>
                <c:pt idx="0">
                  <c:v>5</c:v>
                </c:pt>
                <c:pt idx="1">
                  <c:v>1</c:v>
                </c:pt>
                <c:pt idx="2">
                  <c:v>23</c:v>
                </c:pt>
              </c:numCache>
            </c:numRef>
          </c:val>
        </c:ser>
        <c:ser>
          <c:idx val="1"/>
          <c:order val="1"/>
          <c:tx>
            <c:strRef>
              <c:f>Sheet1!$C$1</c:f>
              <c:strCache>
                <c:ptCount val="1"/>
                <c:pt idx="0">
                  <c:v>Series 2</c:v>
                </c:pt>
              </c:strCache>
            </c:strRef>
          </c:tx>
          <c:cat>
            <c:strRef>
              <c:f>Sheet1!$A$2:$A$4</c:f>
              <c:strCache>
                <c:ptCount val="3"/>
                <c:pt idx="0">
                  <c:v>no health coverage</c:v>
                </c:pt>
                <c:pt idx="1">
                  <c:v>needed care but did not receive it </c:v>
                </c:pt>
                <c:pt idx="2">
                  <c:v>no personal doctor</c:v>
                </c:pt>
              </c:strCache>
            </c:strRef>
          </c:cat>
          <c:val>
            <c:numRef>
              <c:f>Sheet1!$C$2:$C$4</c:f>
              <c:numCache>
                <c:formatCode>General</c:formatCode>
                <c:ptCount val="3"/>
                <c:pt idx="0">
                  <c:v>12</c:v>
                </c:pt>
                <c:pt idx="1">
                  <c:v>10</c:v>
                </c:pt>
                <c:pt idx="2">
                  <c:v>25</c:v>
                </c:pt>
              </c:numCache>
            </c:numRef>
          </c:val>
        </c:ser>
        <c:gapWidth val="75"/>
        <c:shape val="cylinder"/>
        <c:axId val="107266432"/>
        <c:axId val="107267968"/>
        <c:axId val="0"/>
      </c:bar3DChart>
      <c:catAx>
        <c:axId val="107266432"/>
        <c:scaling>
          <c:orientation val="minMax"/>
        </c:scaling>
        <c:axPos val="b"/>
        <c:majorTickMark val="none"/>
        <c:tickLblPos val="nextTo"/>
        <c:crossAx val="107267968"/>
        <c:crosses val="autoZero"/>
        <c:auto val="1"/>
        <c:lblAlgn val="ctr"/>
        <c:lblOffset val="100"/>
      </c:catAx>
      <c:valAx>
        <c:axId val="107267968"/>
        <c:scaling>
          <c:orientation val="minMax"/>
        </c:scaling>
        <c:axPos val="l"/>
        <c:majorGridlines/>
        <c:numFmt formatCode="General" sourceLinked="1"/>
        <c:majorTickMark val="none"/>
        <c:tickLblPos val="nextTo"/>
        <c:spPr>
          <a:ln w="9525">
            <a:noFill/>
          </a:ln>
        </c:spPr>
        <c:crossAx val="107266432"/>
        <c:crosses val="autoZero"/>
        <c:crossBetween val="between"/>
      </c:valAx>
    </c:plotArea>
    <c:plotVisOnly val="1"/>
  </c:chart>
  <c:spPr>
    <a:solidFill>
      <a:schemeClr val="bg1">
        <a:lumMod val="50000"/>
      </a:schemeClr>
    </a:solidFill>
  </c:spPr>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Preventive</a:t>
            </a:r>
            <a:r>
              <a:rPr lang="en-US" baseline="0" dirty="0" smtClean="0"/>
              <a:t> services in Gramercy park and Murray Hill</a:t>
            </a:r>
            <a:endParaRPr lang="en-US" dirty="0"/>
          </a:p>
        </c:rich>
      </c:tx>
      <c:layout/>
    </c:title>
    <c:plotArea>
      <c:layout/>
      <c:barChart>
        <c:barDir val="col"/>
        <c:grouping val="clustered"/>
        <c:ser>
          <c:idx val="0"/>
          <c:order val="0"/>
          <c:tx>
            <c:strRef>
              <c:f>Sheet1!$B$1</c:f>
              <c:strCache>
                <c:ptCount val="1"/>
                <c:pt idx="0">
                  <c:v>Series 1</c:v>
                </c:pt>
              </c:strCache>
            </c:strRef>
          </c:tx>
          <c:cat>
            <c:strRef>
              <c:f>Sheet1!$A$2:$A$6</c:f>
              <c:strCache>
                <c:ptCount val="5"/>
                <c:pt idx="0">
                  <c:v>Mammogram past 2 years</c:v>
                </c:pt>
                <c:pt idx="1">
                  <c:v>Pap Smear past 3 years</c:v>
                </c:pt>
                <c:pt idx="2">
                  <c:v>colon cancer screening cancer</c:v>
                </c:pt>
                <c:pt idx="3">
                  <c:v>dental visits past year</c:v>
                </c:pt>
                <c:pt idx="4">
                  <c:v>flu vaccination, past year</c:v>
                </c:pt>
              </c:strCache>
            </c:strRef>
          </c:cat>
          <c:val>
            <c:numRef>
              <c:f>Sheet1!$B$2:$B$6</c:f>
              <c:numCache>
                <c:formatCode>General</c:formatCode>
                <c:ptCount val="5"/>
                <c:pt idx="0">
                  <c:v>87</c:v>
                </c:pt>
                <c:pt idx="1">
                  <c:v>84</c:v>
                </c:pt>
                <c:pt idx="2">
                  <c:v>67</c:v>
                </c:pt>
                <c:pt idx="3">
                  <c:v>77</c:v>
                </c:pt>
                <c:pt idx="4">
                  <c:v>66</c:v>
                </c:pt>
              </c:numCache>
            </c:numRef>
          </c:val>
        </c:ser>
        <c:ser>
          <c:idx val="1"/>
          <c:order val="1"/>
          <c:tx>
            <c:strRef>
              <c:f>Sheet1!$C$1</c:f>
              <c:strCache>
                <c:ptCount val="1"/>
                <c:pt idx="0">
                  <c:v>Series 2</c:v>
                </c:pt>
              </c:strCache>
            </c:strRef>
          </c:tx>
          <c:cat>
            <c:strRef>
              <c:f>Sheet1!$A$2:$A$6</c:f>
              <c:strCache>
                <c:ptCount val="5"/>
                <c:pt idx="0">
                  <c:v>Mammogram past 2 years</c:v>
                </c:pt>
                <c:pt idx="1">
                  <c:v>Pap Smear past 3 years</c:v>
                </c:pt>
                <c:pt idx="2">
                  <c:v>colon cancer screening cancer</c:v>
                </c:pt>
                <c:pt idx="3">
                  <c:v>dental visits past year</c:v>
                </c:pt>
                <c:pt idx="4">
                  <c:v>flu vaccination, past year</c:v>
                </c:pt>
              </c:strCache>
            </c:strRef>
          </c:cat>
          <c:val>
            <c:numRef>
              <c:f>Sheet1!$C$2:$C$6</c:f>
              <c:numCache>
                <c:formatCode>General</c:formatCode>
                <c:ptCount val="5"/>
                <c:pt idx="0">
                  <c:v>77</c:v>
                </c:pt>
                <c:pt idx="1">
                  <c:v>80</c:v>
                </c:pt>
                <c:pt idx="2">
                  <c:v>50</c:v>
                </c:pt>
                <c:pt idx="3">
                  <c:v>68</c:v>
                </c:pt>
                <c:pt idx="4">
                  <c:v>63</c:v>
                </c:pt>
              </c:numCache>
            </c:numRef>
          </c:val>
        </c:ser>
        <c:gapWidth val="75"/>
        <c:overlap val="-25"/>
        <c:axId val="107430272"/>
        <c:axId val="107431808"/>
      </c:barChart>
      <c:catAx>
        <c:axId val="107430272"/>
        <c:scaling>
          <c:orientation val="minMax"/>
        </c:scaling>
        <c:axPos val="b"/>
        <c:majorTickMark val="none"/>
        <c:tickLblPos val="nextTo"/>
        <c:txPr>
          <a:bodyPr/>
          <a:lstStyle/>
          <a:p>
            <a:pPr>
              <a:defRPr sz="1100"/>
            </a:pPr>
            <a:endParaRPr lang="en-US"/>
          </a:p>
        </c:txPr>
        <c:crossAx val="107431808"/>
        <c:crosses val="autoZero"/>
        <c:auto val="1"/>
        <c:lblAlgn val="ctr"/>
        <c:lblOffset val="100"/>
      </c:catAx>
      <c:valAx>
        <c:axId val="107431808"/>
        <c:scaling>
          <c:orientation val="minMax"/>
        </c:scaling>
        <c:axPos val="l"/>
        <c:majorGridlines/>
        <c:numFmt formatCode="General" sourceLinked="1"/>
        <c:majorTickMark val="none"/>
        <c:tickLblPos val="nextTo"/>
        <c:spPr>
          <a:ln w="9525">
            <a:noFill/>
          </a:ln>
        </c:spPr>
        <c:crossAx val="107430272"/>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title>
    <c:plotArea>
      <c:layout/>
      <c:pieChart>
        <c:varyColors val="1"/>
        <c:ser>
          <c:idx val="0"/>
          <c:order val="0"/>
          <c:tx>
            <c:strRef>
              <c:f>Sheet1!$B$1</c:f>
              <c:strCache>
                <c:ptCount val="1"/>
                <c:pt idx="0">
                  <c:v>Sales</c:v>
                </c:pt>
              </c:strCache>
            </c:strRef>
          </c:tx>
          <c:cat>
            <c:strRef>
              <c:f>Sheet1!$A$2:$A$6</c:f>
              <c:strCache>
                <c:ptCount val="5"/>
                <c:pt idx="0">
                  <c:v>cancer</c:v>
                </c:pt>
                <c:pt idx="1">
                  <c:v>other causes</c:v>
                </c:pt>
                <c:pt idx="2">
                  <c:v>stroke</c:v>
                </c:pt>
                <c:pt idx="3">
                  <c:v>drug related</c:v>
                </c:pt>
                <c:pt idx="4">
                  <c:v>AIDs</c:v>
                </c:pt>
              </c:strCache>
            </c:strRef>
          </c:cat>
          <c:val>
            <c:numRef>
              <c:f>Sheet1!$B$2:$B$6</c:f>
              <c:numCache>
                <c:formatCode>0%</c:formatCode>
                <c:ptCount val="5"/>
                <c:pt idx="0">
                  <c:v>0.28000000000000008</c:v>
                </c:pt>
                <c:pt idx="1">
                  <c:v>0.35000000000000003</c:v>
                </c:pt>
                <c:pt idx="2">
                  <c:v>0.16</c:v>
                </c:pt>
                <c:pt idx="3">
                  <c:v>9.0000000000000011E-2</c:v>
                </c:pt>
                <c:pt idx="4">
                  <c:v>0.11</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Series 1</c:v>
                </c:pt>
              </c:strCache>
            </c:strRef>
          </c:tx>
          <c:trendline>
            <c:trendlineType val="linear"/>
          </c:trendline>
          <c:cat>
            <c:strRef>
              <c:f>Sheet1!$A$2</c:f>
              <c:strCache>
                <c:ptCount val="1"/>
                <c:pt idx="0">
                  <c:v>Category 1</c:v>
                </c:pt>
              </c:strCache>
            </c:strRef>
          </c:cat>
          <c:val>
            <c:numRef>
              <c:f>Sheet1!$B$2</c:f>
              <c:numCache>
                <c:formatCode>General</c:formatCode>
                <c:ptCount val="1"/>
                <c:pt idx="0">
                  <c:v>4.3</c:v>
                </c:pt>
              </c:numCache>
            </c:numRef>
          </c:val>
        </c:ser>
        <c:axId val="101511936"/>
        <c:axId val="101513472"/>
      </c:barChart>
      <c:catAx>
        <c:axId val="101511936"/>
        <c:scaling>
          <c:orientation val="minMax"/>
        </c:scaling>
        <c:delete val="1"/>
        <c:axPos val="b"/>
        <c:tickLblPos val="none"/>
        <c:crossAx val="101513472"/>
        <c:crosses val="autoZero"/>
        <c:auto val="1"/>
        <c:lblAlgn val="ctr"/>
        <c:lblOffset val="100"/>
      </c:catAx>
      <c:valAx>
        <c:axId val="101513472"/>
        <c:scaling>
          <c:orientation val="minMax"/>
        </c:scaling>
        <c:axPos val="l"/>
        <c:majorGridlines/>
        <c:numFmt formatCode="General" sourceLinked="1"/>
        <c:tickLblPos val="nextTo"/>
        <c:crossAx val="101511936"/>
        <c:crosses val="autoZero"/>
        <c:crossBetween val="between"/>
      </c:valAx>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7345308398950116E-2"/>
          <c:y val="0.57610162401574805"/>
          <c:w val="0.72515994094488201"/>
          <c:h val="0.29920570866141732"/>
        </c:manualLayout>
      </c:layout>
      <c:barChart>
        <c:barDir val="col"/>
        <c:grouping val="stacked"/>
        <c:overlap val="100"/>
        <c:axId val="101440896"/>
        <c:axId val="103402496"/>
      </c:barChart>
      <c:catAx>
        <c:axId val="101440896"/>
        <c:scaling>
          <c:orientation val="minMax"/>
        </c:scaling>
        <c:axPos val="b"/>
        <c:tickLblPos val="nextTo"/>
        <c:crossAx val="103402496"/>
        <c:crosses val="autoZero"/>
        <c:auto val="1"/>
        <c:lblAlgn val="ctr"/>
        <c:lblOffset val="100"/>
      </c:catAx>
      <c:valAx>
        <c:axId val="103402496"/>
        <c:scaling>
          <c:orientation val="minMax"/>
        </c:scaling>
        <c:axPos val="l"/>
        <c:majorGridlines/>
        <c:numFmt formatCode="General" sourceLinked="1"/>
        <c:tickLblPos val="nextTo"/>
        <c:crossAx val="101440896"/>
        <c:crosses val="autoZero"/>
        <c:crossBetween val="between"/>
      </c:valAx>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4"/>
  <c:chart>
    <c:title>
      <c:tx>
        <c:rich>
          <a:bodyPr/>
          <a:lstStyle/>
          <a:p>
            <a:pPr>
              <a:defRPr/>
            </a:pPr>
            <a:r>
              <a:rPr lang="en-US" sz="1400" dirty="0" smtClean="0"/>
              <a:t>Thousands</a:t>
            </a:r>
            <a:r>
              <a:rPr lang="en-US" sz="1400" baseline="0" dirty="0" smtClean="0"/>
              <a:t> of adults in Gramercy Park and  Murray Hill</a:t>
            </a:r>
          </a:p>
          <a:p>
            <a:pPr>
              <a:defRPr/>
            </a:pPr>
            <a:r>
              <a:rPr lang="en-US" sz="1400" baseline="0" dirty="0" smtClean="0"/>
              <a:t>Report serious emotional distress</a:t>
            </a:r>
          </a:p>
        </c:rich>
      </c:tx>
      <c:layout/>
    </c:title>
    <c:plotArea>
      <c:layout/>
      <c:barChart>
        <c:barDir val="col"/>
        <c:grouping val="stacked"/>
        <c:ser>
          <c:idx val="0"/>
          <c:order val="0"/>
          <c:tx>
            <c:strRef>
              <c:f>Sheet1!$B$1</c:f>
              <c:strCache>
                <c:ptCount val="1"/>
                <c:pt idx="0">
                  <c:v>Series 1</c:v>
                </c:pt>
              </c:strCache>
            </c:strRef>
          </c:tx>
          <c:cat>
            <c:strRef>
              <c:f>Sheet1!$A$2:$A$3</c:f>
              <c:strCache>
                <c:ptCount val="2"/>
                <c:pt idx="0">
                  <c:v>Category 1</c:v>
                </c:pt>
                <c:pt idx="1">
                  <c:v>Category 2</c:v>
                </c:pt>
              </c:strCache>
            </c:strRef>
          </c:cat>
          <c:val>
            <c:numRef>
              <c:f>Sheet1!$B$2:$B$3</c:f>
              <c:numCache>
                <c:formatCode>General</c:formatCode>
                <c:ptCount val="2"/>
                <c:pt idx="0">
                  <c:v>4</c:v>
                </c:pt>
                <c:pt idx="1">
                  <c:v>6</c:v>
                </c:pt>
              </c:numCache>
            </c:numRef>
          </c:val>
        </c:ser>
        <c:gapWidth val="75"/>
        <c:overlap val="100"/>
        <c:axId val="103409152"/>
        <c:axId val="103424000"/>
      </c:barChart>
      <c:catAx>
        <c:axId val="103409152"/>
        <c:scaling>
          <c:orientation val="minMax"/>
        </c:scaling>
        <c:axPos val="b"/>
        <c:majorTickMark val="none"/>
        <c:tickLblPos val="nextTo"/>
        <c:crossAx val="103424000"/>
        <c:crosses val="autoZero"/>
        <c:auto val="1"/>
        <c:lblAlgn val="ctr"/>
        <c:lblOffset val="100"/>
      </c:catAx>
      <c:valAx>
        <c:axId val="103424000"/>
        <c:scaling>
          <c:orientation val="minMax"/>
        </c:scaling>
        <c:axPos val="l"/>
        <c:majorGridlines/>
        <c:numFmt formatCode="General" sourceLinked="1"/>
        <c:majorTickMark val="none"/>
        <c:tickLblPos val="nextTo"/>
        <c:spPr>
          <a:ln w="9525">
            <a:noFill/>
          </a:ln>
        </c:spPr>
        <c:crossAx val="103409152"/>
        <c:crosses val="autoZero"/>
        <c:crossBetween val="between"/>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200" dirty="0" smtClean="0"/>
              <a:t>Women</a:t>
            </a:r>
            <a:r>
              <a:rPr lang="en-US" sz="1200" baseline="0" dirty="0" smtClean="0"/>
              <a:t> receive later or no Prenatal care, 2001</a:t>
            </a:r>
            <a:endParaRPr lang="en-US" sz="1200" dirty="0"/>
          </a:p>
        </c:rich>
      </c:tx>
      <c:layout/>
    </c:title>
    <c:plotArea>
      <c:layout/>
      <c:barChart>
        <c:barDir val="col"/>
        <c:grouping val="stacked"/>
        <c:ser>
          <c:idx val="0"/>
          <c:order val="0"/>
          <c:tx>
            <c:strRef>
              <c:f>Sheet1!$B$1</c:f>
              <c:strCache>
                <c:ptCount val="1"/>
                <c:pt idx="0">
                  <c:v>Series 1</c:v>
                </c:pt>
              </c:strCache>
            </c:strRef>
          </c:tx>
          <c:cat>
            <c:strRef>
              <c:f>Sheet1!$A$2:$A$3</c:f>
              <c:strCache>
                <c:ptCount val="2"/>
                <c:pt idx="0">
                  <c:v>Gramercy Park</c:v>
                </c:pt>
                <c:pt idx="1">
                  <c:v>New York City</c:v>
                </c:pt>
              </c:strCache>
            </c:strRef>
          </c:cat>
          <c:val>
            <c:numRef>
              <c:f>Sheet1!$B$2:$B$3</c:f>
              <c:numCache>
                <c:formatCode>General</c:formatCode>
                <c:ptCount val="2"/>
                <c:pt idx="0">
                  <c:v>15</c:v>
                </c:pt>
                <c:pt idx="1">
                  <c:v>30</c:v>
                </c:pt>
              </c:numCache>
            </c:numRef>
          </c:val>
        </c:ser>
        <c:overlap val="100"/>
        <c:axId val="105960576"/>
        <c:axId val="105962496"/>
      </c:barChart>
      <c:catAx>
        <c:axId val="105960576"/>
        <c:scaling>
          <c:orientation val="minMax"/>
        </c:scaling>
        <c:axPos val="b"/>
        <c:tickLblPos val="nextTo"/>
        <c:crossAx val="105962496"/>
        <c:crosses val="autoZero"/>
        <c:auto val="1"/>
        <c:lblAlgn val="ctr"/>
        <c:lblOffset val="100"/>
      </c:catAx>
      <c:valAx>
        <c:axId val="105962496"/>
        <c:scaling>
          <c:orientation val="minMax"/>
        </c:scaling>
        <c:axPos val="l"/>
        <c:majorGridlines/>
        <c:numFmt formatCode="General" sourceLinked="1"/>
        <c:tickLblPos val="nextTo"/>
        <c:crossAx val="105960576"/>
        <c:crosses val="autoZero"/>
        <c:crossBetween val="between"/>
      </c:valAx>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200" dirty="0" smtClean="0"/>
              <a:t>Babies</a:t>
            </a:r>
            <a:r>
              <a:rPr lang="en-US" sz="1200" baseline="0" dirty="0" smtClean="0"/>
              <a:t> born with low </a:t>
            </a:r>
            <a:r>
              <a:rPr lang="en-US" sz="1200" baseline="0" dirty="0" err="1" smtClean="0"/>
              <a:t>birthweight</a:t>
            </a:r>
            <a:r>
              <a:rPr lang="en-US" sz="1200" baseline="0" dirty="0" smtClean="0"/>
              <a:t>, 2001</a:t>
            </a:r>
          </a:p>
          <a:p>
            <a:pPr>
              <a:defRPr/>
            </a:pPr>
            <a:r>
              <a:rPr lang="en-US" sz="1200" baseline="0" dirty="0" smtClean="0"/>
              <a:t>(&lt;2,500 grams/5.5 lbs)</a:t>
            </a:r>
            <a:endParaRPr lang="en-US" sz="1200" dirty="0"/>
          </a:p>
        </c:rich>
      </c:tx>
      <c:layout/>
    </c:title>
    <c:plotArea>
      <c:layout/>
      <c:barChart>
        <c:barDir val="col"/>
        <c:grouping val="stacked"/>
        <c:ser>
          <c:idx val="0"/>
          <c:order val="0"/>
          <c:tx>
            <c:strRef>
              <c:f>Sheet1!$B$1</c:f>
              <c:strCache>
                <c:ptCount val="1"/>
                <c:pt idx="0">
                  <c:v>Series 1</c:v>
                </c:pt>
              </c:strCache>
            </c:strRef>
          </c:tx>
          <c:cat>
            <c:strRef>
              <c:f>Sheet1!$A$2:$A$3</c:f>
              <c:strCache>
                <c:ptCount val="2"/>
                <c:pt idx="0">
                  <c:v>Gramercy park</c:v>
                </c:pt>
                <c:pt idx="1">
                  <c:v>New York City</c:v>
                </c:pt>
              </c:strCache>
            </c:strRef>
          </c:cat>
          <c:val>
            <c:numRef>
              <c:f>Sheet1!$B$2:$B$3</c:f>
              <c:numCache>
                <c:formatCode>General</c:formatCode>
                <c:ptCount val="2"/>
                <c:pt idx="0">
                  <c:v>8</c:v>
                </c:pt>
                <c:pt idx="1">
                  <c:v>8</c:v>
                </c:pt>
              </c:numCache>
            </c:numRef>
          </c:val>
        </c:ser>
        <c:gapWidth val="75"/>
        <c:overlap val="100"/>
        <c:axId val="106329600"/>
        <c:axId val="106331136"/>
      </c:barChart>
      <c:catAx>
        <c:axId val="106329600"/>
        <c:scaling>
          <c:orientation val="minMax"/>
        </c:scaling>
        <c:axPos val="b"/>
        <c:majorTickMark val="none"/>
        <c:tickLblPos val="nextTo"/>
        <c:crossAx val="106331136"/>
        <c:crosses val="autoZero"/>
        <c:auto val="1"/>
        <c:lblAlgn val="ctr"/>
        <c:lblOffset val="100"/>
      </c:catAx>
      <c:valAx>
        <c:axId val="106331136"/>
        <c:scaling>
          <c:orientation val="minMax"/>
        </c:scaling>
        <c:axPos val="l"/>
        <c:majorGridlines/>
        <c:numFmt formatCode="General" sourceLinked="1"/>
        <c:majorTickMark val="none"/>
        <c:tickLblPos val="nextTo"/>
        <c:spPr>
          <a:ln w="9525">
            <a:noFill/>
          </a:ln>
        </c:spPr>
        <c:crossAx val="106329600"/>
        <c:crosses val="autoZero"/>
        <c:crossBetween val="between"/>
      </c:valAx>
    </c:plotArea>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0"/>
          <c:order val="0"/>
          <c:tx>
            <c:strRef>
              <c:f>Sheet1!$B$1</c:f>
              <c:strCache>
                <c:ptCount val="1"/>
                <c:pt idx="0">
                  <c:v>Series 1</c:v>
                </c:pt>
              </c:strCache>
            </c:strRef>
          </c:tx>
          <c:cat>
            <c:strRef>
              <c:f>Sheet1!$A$2:$A$3</c:f>
              <c:strCache>
                <c:ptCount val="2"/>
                <c:pt idx="0">
                  <c:v>Gramercy Park/murray Hill</c:v>
                </c:pt>
                <c:pt idx="1">
                  <c:v>New York City</c:v>
                </c:pt>
              </c:strCache>
            </c:strRef>
          </c:cat>
          <c:val>
            <c:numRef>
              <c:f>Sheet1!$B$2:$B$3</c:f>
              <c:numCache>
                <c:formatCode>General</c:formatCode>
                <c:ptCount val="2"/>
                <c:pt idx="0">
                  <c:v>3</c:v>
                </c:pt>
                <c:pt idx="1">
                  <c:v>6.2</c:v>
                </c:pt>
              </c:numCache>
            </c:numRef>
          </c:val>
        </c:ser>
        <c:overlap val="100"/>
        <c:axId val="105950208"/>
        <c:axId val="106382080"/>
      </c:barChart>
      <c:catAx>
        <c:axId val="105950208"/>
        <c:scaling>
          <c:orientation val="minMax"/>
        </c:scaling>
        <c:axPos val="b"/>
        <c:tickLblPos val="nextTo"/>
        <c:crossAx val="106382080"/>
        <c:crosses val="autoZero"/>
        <c:auto val="1"/>
        <c:lblAlgn val="ctr"/>
        <c:lblOffset val="100"/>
      </c:catAx>
      <c:valAx>
        <c:axId val="106382080"/>
        <c:scaling>
          <c:orientation val="minMax"/>
        </c:scaling>
        <c:axPos val="l"/>
        <c:majorGridlines/>
        <c:numFmt formatCode="General" sourceLinked="1"/>
        <c:tickLblPos val="nextTo"/>
        <c:crossAx val="105950208"/>
        <c:crosses val="autoZero"/>
        <c:crossBetween val="between"/>
      </c:valAx>
    </c:plotArea>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200" dirty="0" smtClean="0"/>
              <a:t>Gramercy</a:t>
            </a:r>
            <a:r>
              <a:rPr lang="en-US" sz="1200" baseline="0" dirty="0" smtClean="0"/>
              <a:t> Park and Murray Hill have lower asthma hospitalization rates than  New York City as a whole</a:t>
            </a:r>
            <a:endParaRPr lang="en-US" sz="1200" dirty="0"/>
          </a:p>
        </c:rich>
      </c:tx>
      <c:layout/>
    </c:title>
    <c:plotArea>
      <c:layout/>
      <c:barChart>
        <c:barDir val="col"/>
        <c:grouping val="stacked"/>
        <c:ser>
          <c:idx val="0"/>
          <c:order val="0"/>
          <c:tx>
            <c:strRef>
              <c:f>Sheet1!$B$1</c:f>
              <c:strCache>
                <c:ptCount val="1"/>
                <c:pt idx="0">
                  <c:v>Series 1</c:v>
                </c:pt>
              </c:strCache>
            </c:strRef>
          </c:tx>
          <c:cat>
            <c:strRef>
              <c:f>Sheet1!$A$2:$A$3</c:f>
              <c:strCache>
                <c:ptCount val="2"/>
                <c:pt idx="0">
                  <c:v>Gramercy Park/ Murray Hill</c:v>
                </c:pt>
                <c:pt idx="1">
                  <c:v>New York City</c:v>
                </c:pt>
              </c:strCache>
            </c:strRef>
          </c:cat>
          <c:val>
            <c:numRef>
              <c:f>Sheet1!$B$2:$B$3</c:f>
              <c:numCache>
                <c:formatCode>General</c:formatCode>
                <c:ptCount val="2"/>
                <c:pt idx="0">
                  <c:v>3</c:v>
                </c:pt>
                <c:pt idx="1">
                  <c:v>6</c:v>
                </c:pt>
              </c:numCache>
            </c:numRef>
          </c:val>
        </c:ser>
        <c:gapWidth val="55"/>
        <c:overlap val="100"/>
        <c:axId val="106427520"/>
        <c:axId val="106429056"/>
      </c:barChart>
      <c:catAx>
        <c:axId val="106427520"/>
        <c:scaling>
          <c:orientation val="minMax"/>
        </c:scaling>
        <c:axPos val="b"/>
        <c:majorTickMark val="none"/>
        <c:tickLblPos val="nextTo"/>
        <c:crossAx val="106429056"/>
        <c:crosses val="autoZero"/>
        <c:auto val="1"/>
        <c:lblAlgn val="ctr"/>
        <c:lblOffset val="100"/>
      </c:catAx>
      <c:valAx>
        <c:axId val="106429056"/>
        <c:scaling>
          <c:orientation val="minMax"/>
        </c:scaling>
        <c:axPos val="l"/>
        <c:majorGridlines/>
        <c:numFmt formatCode="General" sourceLinked="1"/>
        <c:majorTickMark val="none"/>
        <c:tickLblPos val="nextTo"/>
        <c:crossAx val="106427520"/>
        <c:crosses val="autoZero"/>
        <c:crossBetween val="between"/>
      </c:valAx>
    </c:plotArea>
    <c:plotVisOnly val="1"/>
  </c:chart>
  <c:spPr>
    <a:solidFill>
      <a:schemeClr val="bg1">
        <a:lumMod val="50000"/>
      </a:schemeClr>
    </a:solidFill>
  </c:spPr>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A10C68-06B5-47BB-93CB-707FD7A4C0DF}"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10C68-06B5-47BB-93CB-707FD7A4C0DF}"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10C68-06B5-47BB-93CB-707FD7A4C0DF}"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10C68-06B5-47BB-93CB-707FD7A4C0DF}"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A10C68-06B5-47BB-93CB-707FD7A4C0DF}"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A10C68-06B5-47BB-93CB-707FD7A4C0DF}"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A10C68-06B5-47BB-93CB-707FD7A4C0DF}" type="datetimeFigureOut">
              <a:rPr lang="en-US" smtClean="0"/>
              <a:pPr/>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A10C68-06B5-47BB-93CB-707FD7A4C0DF}" type="datetimeFigureOut">
              <a:rPr lang="en-US" smtClean="0"/>
              <a:pPr/>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10C68-06B5-47BB-93CB-707FD7A4C0DF}" type="datetimeFigureOut">
              <a:rPr lang="en-US" smtClean="0"/>
              <a:pPr/>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10C68-06B5-47BB-93CB-707FD7A4C0DF}"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10C68-06B5-47BB-93CB-707FD7A4C0DF}"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7E44E-6E2E-4B03-A717-5CCBCECAF3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10C68-06B5-47BB-93CB-707FD7A4C0DF}" type="datetimeFigureOut">
              <a:rPr lang="en-US" smtClean="0"/>
              <a:pPr/>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7E44E-6E2E-4B03-A717-5CCBCECAF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Community health profile</a:t>
            </a:r>
            <a:endParaRPr lang="en-US" dirty="0"/>
          </a:p>
        </p:txBody>
      </p:sp>
      <p:sp>
        <p:nvSpPr>
          <p:cNvPr id="5" name="Subtitle 4"/>
          <p:cNvSpPr>
            <a:spLocks noGrp="1"/>
          </p:cNvSpPr>
          <p:nvPr>
            <p:ph type="subTitle" idx="1"/>
          </p:nvPr>
        </p:nvSpPr>
        <p:spPr/>
        <p:txBody>
          <a:bodyPr>
            <a:noAutofit/>
          </a:bodyPr>
          <a:lstStyle/>
          <a:p>
            <a:r>
              <a:rPr lang="en-US" sz="2000" dirty="0">
                <a:solidFill>
                  <a:schemeClr val="tx1"/>
                </a:solidFill>
                <a:latin typeface="Times New Roman" pitchFamily="18" charset="0"/>
                <a:cs typeface="Times New Roman" pitchFamily="18" charset="0"/>
              </a:rPr>
              <a:t>The Health of</a:t>
            </a:r>
          </a:p>
          <a:p>
            <a:r>
              <a:rPr lang="en-US" sz="2000" dirty="0">
                <a:solidFill>
                  <a:schemeClr val="tx1"/>
                </a:solidFill>
                <a:latin typeface="Times New Roman" pitchFamily="18" charset="0"/>
                <a:cs typeface="Times New Roman" pitchFamily="18" charset="0"/>
              </a:rPr>
              <a:t>Gramercy</a:t>
            </a:r>
          </a:p>
          <a:p>
            <a:r>
              <a:rPr lang="en-US" sz="2000" dirty="0">
                <a:solidFill>
                  <a:schemeClr val="tx1"/>
                </a:solidFill>
                <a:latin typeface="Times New Roman" pitchFamily="18" charset="0"/>
                <a:cs typeface="Times New Roman" pitchFamily="18" charset="0"/>
              </a:rPr>
              <a:t>Park</a:t>
            </a:r>
          </a:p>
          <a:p>
            <a:r>
              <a:rPr lang="en-US" sz="2000" dirty="0">
                <a:solidFill>
                  <a:schemeClr val="tx1"/>
                </a:solidFill>
                <a:latin typeface="Times New Roman" pitchFamily="18" charset="0"/>
                <a:cs typeface="Times New Roman" pitchFamily="18" charset="0"/>
              </a:rPr>
              <a:t>and</a:t>
            </a:r>
          </a:p>
          <a:p>
            <a:r>
              <a:rPr lang="en-US" sz="2000" dirty="0">
                <a:solidFill>
                  <a:schemeClr val="tx1"/>
                </a:solidFill>
                <a:latin typeface="Times New Roman" pitchFamily="18" charset="0"/>
                <a:cs typeface="Times New Roman" pitchFamily="18" charset="0"/>
              </a:rPr>
              <a:t>Murray Hill</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endParaRPr lang="en-US"/>
          </a:p>
        </p:txBody>
      </p:sp>
      <p:sp>
        <p:nvSpPr>
          <p:cNvPr id="14" name="Content Placeholder 13"/>
          <p:cNvSpPr>
            <a:spLocks noGrp="1"/>
          </p:cNvSpPr>
          <p:nvPr>
            <p:ph sz="half" idx="1"/>
          </p:nvPr>
        </p:nvSpPr>
        <p:spPr/>
        <p:txBody>
          <a:bodyPr>
            <a:normAutofit fontScale="77500" lnSpcReduction="20000"/>
          </a:bodyPr>
          <a:lstStyle/>
          <a:p>
            <a:r>
              <a:rPr lang="en-US" dirty="0"/>
              <a:t>Three important measures of</a:t>
            </a:r>
          </a:p>
          <a:p>
            <a:pPr>
              <a:buNone/>
            </a:pPr>
            <a:r>
              <a:rPr lang="en-US" dirty="0"/>
              <a:t>maternal and infant health are:</a:t>
            </a:r>
          </a:p>
          <a:p>
            <a:r>
              <a:rPr lang="en-US" dirty="0"/>
              <a:t>1. Early prenatal care (care</a:t>
            </a:r>
          </a:p>
          <a:p>
            <a:pPr>
              <a:buNone/>
            </a:pPr>
            <a:r>
              <a:rPr lang="en-US" dirty="0"/>
              <a:t>initiated in the first trimester)</a:t>
            </a:r>
          </a:p>
          <a:p>
            <a:r>
              <a:rPr lang="en-US" dirty="0"/>
              <a:t>2. Low </a:t>
            </a:r>
            <a:r>
              <a:rPr lang="en-US" dirty="0" err="1"/>
              <a:t>birthweight</a:t>
            </a:r>
            <a:r>
              <a:rPr lang="en-US" dirty="0"/>
              <a:t>, which</a:t>
            </a:r>
          </a:p>
          <a:p>
            <a:pPr>
              <a:buNone/>
            </a:pPr>
            <a:r>
              <a:rPr lang="en-US" dirty="0"/>
              <a:t>increases the risk for </a:t>
            </a:r>
            <a:r>
              <a:rPr lang="en-US" dirty="0" smtClean="0"/>
              <a:t>many health problems</a:t>
            </a:r>
            <a:endParaRPr lang="en-US" dirty="0"/>
          </a:p>
          <a:p>
            <a:r>
              <a:rPr lang="en-US" dirty="0"/>
              <a:t>3. Infant mortality (deaths of</a:t>
            </a:r>
          </a:p>
          <a:p>
            <a:pPr>
              <a:buNone/>
            </a:pPr>
            <a:r>
              <a:rPr lang="en-US" dirty="0" smtClean="0"/>
              <a:t>      babies </a:t>
            </a:r>
            <a:r>
              <a:rPr lang="en-US" dirty="0"/>
              <a:t>under one year of </a:t>
            </a:r>
            <a:r>
              <a:rPr lang="en-US" dirty="0" smtClean="0"/>
              <a:t>age) Gramercy </a:t>
            </a:r>
            <a:r>
              <a:rPr lang="en-US" dirty="0"/>
              <a:t>Park and Murray Hill </a:t>
            </a:r>
            <a:r>
              <a:rPr lang="en-US" dirty="0" smtClean="0"/>
              <a:t>are at </a:t>
            </a:r>
            <a:r>
              <a:rPr lang="en-US" dirty="0"/>
              <a:t>or better than the </a:t>
            </a:r>
            <a:r>
              <a:rPr lang="en-US" dirty="0" smtClean="0"/>
              <a:t>citywide average </a:t>
            </a:r>
            <a:r>
              <a:rPr lang="en-US" dirty="0"/>
              <a:t>for these indicators.</a:t>
            </a:r>
          </a:p>
        </p:txBody>
      </p:sp>
      <p:graphicFrame>
        <p:nvGraphicFramePr>
          <p:cNvPr id="16" name="Content Placeholder 15"/>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normAutofit/>
          </a:bodyPr>
          <a:lstStyle/>
          <a:p>
            <a:r>
              <a:rPr lang="en-US" sz="2400" dirty="0" smtClean="0"/>
              <a:t>Children’s  Health </a:t>
            </a:r>
            <a:endParaRPr lang="en-US" sz="2400" dirty="0"/>
          </a:p>
        </p:txBody>
      </p:sp>
      <p:sp>
        <p:nvSpPr>
          <p:cNvPr id="3" name="Content Placeholder 2"/>
          <p:cNvSpPr>
            <a:spLocks noGrp="1"/>
          </p:cNvSpPr>
          <p:nvPr>
            <p:ph sz="half" idx="1"/>
          </p:nvPr>
        </p:nvSpPr>
        <p:spPr>
          <a:solidFill>
            <a:schemeClr val="accent2">
              <a:lumMod val="50000"/>
            </a:schemeClr>
          </a:solidFill>
        </p:spPr>
        <p:txBody>
          <a:bodyPr>
            <a:normAutofit/>
          </a:bodyPr>
          <a:lstStyle/>
          <a:p>
            <a:r>
              <a:rPr lang="en-US" dirty="0" smtClean="0"/>
              <a:t>Asthma</a:t>
            </a:r>
          </a:p>
          <a:p>
            <a:pPr>
              <a:buNone/>
            </a:pPr>
            <a:r>
              <a:rPr lang="en-US" sz="2100" dirty="0" smtClean="0"/>
              <a:t>    Asthma </a:t>
            </a:r>
            <a:r>
              <a:rPr lang="en-US" sz="2100" dirty="0"/>
              <a:t>affects a large </a:t>
            </a:r>
            <a:r>
              <a:rPr lang="en-US" sz="2100" dirty="0" smtClean="0"/>
              <a:t>number of   </a:t>
            </a:r>
            <a:endParaRPr lang="en-US" sz="2100" dirty="0"/>
          </a:p>
          <a:p>
            <a:pPr>
              <a:buNone/>
            </a:pPr>
            <a:r>
              <a:rPr lang="en-US" sz="2100" dirty="0" smtClean="0"/>
              <a:t>      New </a:t>
            </a:r>
            <a:r>
              <a:rPr lang="en-US" sz="2100" dirty="0"/>
              <a:t>York City’s children and is a</a:t>
            </a:r>
          </a:p>
          <a:p>
            <a:pPr>
              <a:buNone/>
            </a:pPr>
            <a:r>
              <a:rPr lang="en-US" sz="2100" dirty="0" smtClean="0"/>
              <a:t>      leading </a:t>
            </a:r>
            <a:r>
              <a:rPr lang="en-US" sz="2100" dirty="0"/>
              <a:t>cause of missed </a:t>
            </a:r>
            <a:r>
              <a:rPr lang="en-US" sz="2100" dirty="0" smtClean="0"/>
              <a:t>school days and </a:t>
            </a:r>
            <a:r>
              <a:rPr lang="en-US" sz="2100" dirty="0"/>
              <a:t>hospitalizations. </a:t>
            </a:r>
            <a:r>
              <a:rPr lang="en-US" sz="2100" dirty="0" smtClean="0"/>
              <a:t>There were 22 asthma </a:t>
            </a:r>
            <a:r>
              <a:rPr lang="en-US" sz="2100" dirty="0"/>
              <a:t>hospitalizations </a:t>
            </a:r>
            <a:r>
              <a:rPr lang="en-US" sz="2100" dirty="0" smtClean="0"/>
              <a:t>among children </a:t>
            </a:r>
            <a:r>
              <a:rPr lang="en-US" sz="2100" dirty="0"/>
              <a:t>in Gramercy Park </a:t>
            </a:r>
            <a:r>
              <a:rPr lang="en-US" sz="2100" dirty="0" smtClean="0"/>
              <a:t>and Murray </a:t>
            </a:r>
            <a:r>
              <a:rPr lang="en-US" sz="2100" dirty="0"/>
              <a:t>Hill in 2001.</a:t>
            </a:r>
            <a:endParaRPr lang="en-US" sz="2100" dirty="0" smtClean="0"/>
          </a:p>
        </p:txBody>
      </p:sp>
      <p:graphicFrame>
        <p:nvGraphicFramePr>
          <p:cNvPr id="5" name="Content Placeholder 4"/>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a:bodyPr>
          <a:lstStyle/>
          <a:p>
            <a:pPr>
              <a:buNone/>
            </a:pPr>
            <a:r>
              <a:rPr lang="en-US" dirty="0" smtClean="0"/>
              <a:t>Injuries </a:t>
            </a:r>
          </a:p>
          <a:p>
            <a:pPr>
              <a:buNone/>
            </a:pPr>
            <a:r>
              <a:rPr lang="en-US" dirty="0" smtClean="0"/>
              <a:t>   Injury </a:t>
            </a:r>
            <a:r>
              <a:rPr lang="en-US" dirty="0"/>
              <a:t>is a preventable threat </a:t>
            </a:r>
            <a:r>
              <a:rPr lang="en-US" dirty="0" smtClean="0"/>
              <a:t>to children’s </a:t>
            </a:r>
            <a:r>
              <a:rPr lang="en-US" dirty="0"/>
              <a:t>health. In 2001, 32 </a:t>
            </a:r>
            <a:r>
              <a:rPr lang="en-US" dirty="0" smtClean="0"/>
              <a:t>children in </a:t>
            </a:r>
            <a:r>
              <a:rPr lang="en-US" dirty="0"/>
              <a:t>Gramercy Park and Murray Hill were</a:t>
            </a:r>
          </a:p>
          <a:p>
            <a:pPr>
              <a:buNone/>
            </a:pPr>
            <a:r>
              <a:rPr lang="en-US" dirty="0" smtClean="0"/>
              <a:t>     hospitalized </a:t>
            </a:r>
            <a:r>
              <a:rPr lang="en-US" dirty="0"/>
              <a:t>with injuries, </a:t>
            </a:r>
            <a:r>
              <a:rPr lang="en-US" dirty="0" smtClean="0"/>
              <a:t>including those </a:t>
            </a:r>
            <a:r>
              <a:rPr lang="en-US" dirty="0"/>
              <a:t>from falls, burns, and </a:t>
            </a:r>
            <a:r>
              <a:rPr lang="en-US" dirty="0" smtClean="0"/>
              <a:t>motor-vehicle</a:t>
            </a:r>
            <a:endParaRPr lang="en-US" dirty="0"/>
          </a:p>
          <a:p>
            <a:pPr>
              <a:buNone/>
            </a:pPr>
            <a:r>
              <a:rPr lang="en-US" dirty="0" smtClean="0"/>
              <a:t>     crashes</a:t>
            </a:r>
            <a:r>
              <a:rPr lang="en-US" dirty="0"/>
              <a:t>.</a:t>
            </a:r>
          </a:p>
        </p:txBody>
      </p:sp>
      <p:graphicFrame>
        <p:nvGraphicFramePr>
          <p:cNvPr id="5" name="Content Placeholder 4"/>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a:bodyPr>
          <a:lstStyle/>
          <a:p>
            <a:pPr>
              <a:buNone/>
            </a:pPr>
            <a:r>
              <a:rPr lang="en-US" sz="1600" dirty="0" smtClean="0"/>
              <a:t>Lead Poisoning</a:t>
            </a:r>
          </a:p>
          <a:p>
            <a:pPr>
              <a:buNone/>
            </a:pPr>
            <a:r>
              <a:rPr lang="en-US" sz="1600" dirty="0"/>
              <a:t>Lead can cause neurologic, learning,</a:t>
            </a:r>
          </a:p>
          <a:p>
            <a:pPr>
              <a:buNone/>
            </a:pPr>
            <a:r>
              <a:rPr lang="en-US" sz="1600" dirty="0"/>
              <a:t>and behavioral problems, and lowered</a:t>
            </a:r>
          </a:p>
          <a:p>
            <a:pPr>
              <a:buNone/>
            </a:pPr>
            <a:r>
              <a:rPr lang="en-US" sz="1600" dirty="0"/>
              <a:t>intelligence. While the number of</a:t>
            </a:r>
          </a:p>
          <a:p>
            <a:pPr>
              <a:buNone/>
            </a:pPr>
            <a:r>
              <a:rPr lang="en-US" sz="1600" dirty="0"/>
              <a:t>lead-poisoned children in New York</a:t>
            </a:r>
          </a:p>
          <a:p>
            <a:pPr>
              <a:buNone/>
            </a:pPr>
            <a:r>
              <a:rPr lang="en-US" sz="1600" dirty="0"/>
              <a:t>City has decreased over the past</a:t>
            </a:r>
          </a:p>
          <a:p>
            <a:pPr>
              <a:buNone/>
            </a:pPr>
            <a:r>
              <a:rPr lang="en-US" sz="1600" dirty="0"/>
              <a:t>decade, the goal is to eliminate lead</a:t>
            </a:r>
          </a:p>
          <a:p>
            <a:pPr>
              <a:buNone/>
            </a:pPr>
            <a:r>
              <a:rPr lang="en-US" sz="1600" dirty="0"/>
              <a:t>poisoning by preventing children’s</a:t>
            </a:r>
          </a:p>
          <a:p>
            <a:pPr>
              <a:buNone/>
            </a:pPr>
            <a:r>
              <a:rPr lang="en-US" sz="1600" dirty="0"/>
              <a:t>exposure to lead paint and other</a:t>
            </a:r>
          </a:p>
          <a:p>
            <a:pPr>
              <a:buNone/>
            </a:pPr>
            <a:r>
              <a:rPr lang="en-US" sz="1600" dirty="0"/>
              <a:t>sources of lead. There were 28</a:t>
            </a:r>
          </a:p>
          <a:p>
            <a:pPr>
              <a:buNone/>
            </a:pPr>
            <a:r>
              <a:rPr lang="en-US" sz="1600" dirty="0"/>
              <a:t>children newly diagnosed with lead</a:t>
            </a:r>
          </a:p>
          <a:p>
            <a:pPr>
              <a:buNone/>
            </a:pPr>
            <a:r>
              <a:rPr lang="en-US" sz="1600" dirty="0"/>
              <a:t>poisoning in Gramercy Park and</a:t>
            </a:r>
          </a:p>
          <a:p>
            <a:pPr>
              <a:buNone/>
            </a:pPr>
            <a:r>
              <a:rPr lang="en-US" sz="1600" dirty="0"/>
              <a:t>Murray Hill in 2001 (defined as </a:t>
            </a:r>
            <a:r>
              <a:rPr lang="en-US" sz="1600" dirty="0" smtClean="0"/>
              <a:t>blood levels over </a:t>
            </a:r>
            <a:r>
              <a:rPr lang="en-US" sz="1600" dirty="0"/>
              <a:t>10 </a:t>
            </a:r>
            <a:r>
              <a:rPr lang="el-GR" sz="1600" dirty="0"/>
              <a:t>μ</a:t>
            </a:r>
            <a:r>
              <a:rPr lang="en-US" sz="1600" dirty="0"/>
              <a:t>g/</a:t>
            </a:r>
            <a:r>
              <a:rPr lang="en-US" sz="1600" dirty="0" err="1"/>
              <a:t>dL</a:t>
            </a:r>
            <a:r>
              <a:rPr lang="en-US" sz="1600" dirty="0"/>
              <a:t>).</a:t>
            </a:r>
          </a:p>
        </p:txBody>
      </p:sp>
      <p:graphicFrame>
        <p:nvGraphicFramePr>
          <p:cNvPr id="5" name="Content Placeholder 4"/>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1" dirty="0"/>
              <a:t>Promoting healthy behaviors and reducing risks</a:t>
            </a:r>
            <a:br>
              <a:rPr lang="en-US" sz="1200" b="1" dirty="0"/>
            </a:br>
            <a:r>
              <a:rPr lang="en-US" sz="1200" b="1" dirty="0"/>
              <a:t>Smoking</a:t>
            </a:r>
            <a:br>
              <a:rPr lang="en-US" sz="1200" b="1" dirty="0"/>
            </a:br>
            <a:r>
              <a:rPr lang="en-US" sz="1200" dirty="0"/>
              <a:t>Smoking causes heart disease, stroke, emphysema, lung cancer, and many other</a:t>
            </a:r>
            <a:br>
              <a:rPr lang="en-US" sz="1200" dirty="0"/>
            </a:br>
            <a:r>
              <a:rPr lang="en-US" sz="1200" dirty="0"/>
              <a:t>illnesses. Currently, about 1 in 7 adults in Gramercy Park and Murray Hill smokes.</a:t>
            </a:r>
            <a:br>
              <a:rPr lang="en-US" sz="1200" dirty="0"/>
            </a:br>
            <a:r>
              <a:rPr lang="en-US" sz="1200" dirty="0"/>
              <a:t>Most, however, want to quit, and more than half tried last year. There are a</a:t>
            </a:r>
            <a:br>
              <a:rPr lang="en-US" sz="1200" dirty="0"/>
            </a:br>
            <a:r>
              <a:rPr lang="en-US" sz="1200" dirty="0"/>
              <a:t>number of highly effective strategies, including medication (such as the nicotine</a:t>
            </a:r>
            <a:br>
              <a:rPr lang="en-US" sz="1200" dirty="0"/>
            </a:br>
            <a:r>
              <a:rPr lang="en-US" sz="1200" dirty="0"/>
              <a:t>patch) and counseling, to help smokers quit.</a:t>
            </a:r>
          </a:p>
        </p:txBody>
      </p:sp>
      <p:graphicFrame>
        <p:nvGraphicFramePr>
          <p:cNvPr id="5" name="Content Placeholder 4"/>
          <p:cNvGraphicFramePr>
            <a:graphicFrameLocks noGrp="1"/>
          </p:cNvGraphicFramePr>
          <p:nvPr>
            <p:ph sz="half" idx="1"/>
          </p:nvPr>
        </p:nvGraphicFramePr>
        <p:xfrm>
          <a:off x="457200" y="1676400"/>
          <a:ext cx="4038600" cy="4449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00" b="1" dirty="0"/>
              <a:t>Exercise, obesity, and diabetes</a:t>
            </a:r>
            <a:br>
              <a:rPr lang="en-US" sz="1600" b="1" dirty="0"/>
            </a:br>
            <a:r>
              <a:rPr lang="en-US" sz="1600" dirty="0"/>
              <a:t>As New Yorkers exercise less and eat more, we are becoming more overweight.</a:t>
            </a:r>
            <a:br>
              <a:rPr lang="en-US" sz="1600" dirty="0"/>
            </a:br>
            <a:r>
              <a:rPr lang="en-US" sz="1600" dirty="0"/>
              <a:t>Being overweight puts people at risk for heart disease and many other health</a:t>
            </a:r>
            <a:br>
              <a:rPr lang="en-US" sz="1600" dirty="0"/>
            </a:br>
            <a:r>
              <a:rPr lang="en-US" sz="1600" dirty="0"/>
              <a:t>problems, especially diabetes. Diabetes is a chronic illness that can lead to heart</a:t>
            </a:r>
            <a:br>
              <a:rPr lang="en-US" sz="1600" dirty="0"/>
            </a:br>
            <a:r>
              <a:rPr lang="en-US" sz="1600" dirty="0"/>
              <a:t>attack, blindness, kidney failure, and amputations. Many New Yorkers are not</a:t>
            </a:r>
            <a:br>
              <a:rPr lang="en-US" sz="1600" dirty="0"/>
            </a:br>
            <a:r>
              <a:rPr lang="en-US" sz="1600" dirty="0"/>
              <a:t>getting enough exercise and are obese.* Even modest increases in exercise and</a:t>
            </a:r>
            <a:br>
              <a:rPr lang="en-US" sz="1600" dirty="0"/>
            </a:br>
            <a:r>
              <a:rPr lang="en-US" sz="1600" dirty="0"/>
              <a:t>reductions in weight can reduce the risk of diabetes by more than half.</a:t>
            </a:r>
          </a:p>
        </p:txBody>
      </p:sp>
      <p:graphicFrame>
        <p:nvGraphicFramePr>
          <p:cNvPr id="8" name="Content Placeholder 7"/>
          <p:cNvGraphicFramePr>
            <a:graphicFrameLocks noGrp="1"/>
          </p:cNvGraphicFramePr>
          <p:nvPr>
            <p:ph sz="half" idx="1"/>
          </p:nvPr>
        </p:nvGraphicFramePr>
        <p:xfrm>
          <a:off x="457200" y="1752600"/>
          <a:ext cx="4038600" cy="43735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4"/>
          <p:cNvGraphicFramePr>
            <a:graphicFrameLocks noGrp="1"/>
          </p:cNvGraphicFramePr>
          <p:nvPr>
            <p:ph sz="half" idx="2"/>
          </p:nvPr>
        </p:nvGraphicFramePr>
        <p:xfrm>
          <a:off x="4648200" y="1752600"/>
          <a:ext cx="4038600" cy="43735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90601"/>
            <a:ext cx="7772400" cy="1905000"/>
          </a:xfrm>
        </p:spPr>
        <p:txBody>
          <a:bodyPr>
            <a:normAutofit/>
          </a:bodyPr>
          <a:lstStyle/>
          <a:p>
            <a:r>
              <a:rPr lang="en-US" sz="1600" b="1" dirty="0"/>
              <a:t>Alcohol</a:t>
            </a:r>
            <a:br>
              <a:rPr lang="en-US" sz="1600" b="1" dirty="0"/>
            </a:br>
            <a:r>
              <a:rPr lang="en-US" sz="1600" dirty="0"/>
              <a:t>Heavy drinking is responsible for a large number of preventable deaths and</a:t>
            </a:r>
            <a:br>
              <a:rPr lang="en-US" sz="1600" dirty="0"/>
            </a:br>
            <a:r>
              <a:rPr lang="en-US" sz="1600" dirty="0"/>
              <a:t>disabilities, including those caused by motor-vehicle crashes and other accidents,</a:t>
            </a:r>
            <a:br>
              <a:rPr lang="en-US" sz="1600" dirty="0"/>
            </a:br>
            <a:r>
              <a:rPr lang="en-US" sz="1600" dirty="0"/>
              <a:t>liver disease, and cancer. One pattern of alcohol misuse that can lead to violence and</a:t>
            </a:r>
            <a:br>
              <a:rPr lang="en-US" sz="1600" dirty="0"/>
            </a:br>
            <a:r>
              <a:rPr lang="en-US" sz="1600" dirty="0"/>
              <a:t>health problems is “binge” drinking (consuming 5 or more drinks on one occasion).</a:t>
            </a:r>
          </a:p>
        </p:txBody>
      </p:sp>
      <p:sp>
        <p:nvSpPr>
          <p:cNvPr id="6" name="Subtitle 5"/>
          <p:cNvSpPr>
            <a:spLocks noGrp="1"/>
          </p:cNvSpPr>
          <p:nvPr>
            <p:ph type="subTitle" idx="1"/>
          </p:nvPr>
        </p:nvSpPr>
        <p:spPr>
          <a:xfrm>
            <a:off x="1371600" y="2895600"/>
            <a:ext cx="6400800" cy="2743200"/>
          </a:xfrm>
        </p:spPr>
        <p:txBody>
          <a:bodyPr>
            <a:normAutofit/>
          </a:bodyPr>
          <a:lstStyle/>
          <a:p>
            <a:r>
              <a:rPr lang="en-US" sz="1200" dirty="0" smtClean="0">
                <a:solidFill>
                  <a:srgbClr val="C00000"/>
                </a:solidFill>
              </a:rPr>
              <a:t>Thousands of adults in Gramercy Park and Murray Hill</a:t>
            </a:r>
          </a:p>
          <a:p>
            <a:r>
              <a:rPr lang="en-US" sz="1200" dirty="0" smtClean="0">
                <a:solidFill>
                  <a:srgbClr val="C00000"/>
                </a:solidFill>
              </a:rPr>
              <a:t>Binge drink at least once a month</a:t>
            </a:r>
            <a:endParaRPr lang="en-US" sz="1200" dirty="0">
              <a:solidFill>
                <a:srgbClr val="C00000"/>
              </a:solidFill>
            </a:endParaRPr>
          </a:p>
        </p:txBody>
      </p:sp>
      <p:graphicFrame>
        <p:nvGraphicFramePr>
          <p:cNvPr id="7" name="Chart 6"/>
          <p:cNvGraphicFramePr/>
          <p:nvPr/>
        </p:nvGraphicFramePr>
        <p:xfrm>
          <a:off x="1524000" y="3352800"/>
          <a:ext cx="6096000" cy="2895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omb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a:t>Risk behaviors for HIV</a:t>
            </a:r>
            <a:br>
              <a:rPr lang="en-US" sz="1200" b="1" dirty="0"/>
            </a:br>
            <a:r>
              <a:rPr lang="en-US" sz="1200" dirty="0"/>
              <a:t>Many adults in Gramercy Park and Murray Hill report at least one of the following</a:t>
            </a:r>
            <a:br>
              <a:rPr lang="en-US" sz="1200" dirty="0"/>
            </a:br>
            <a:r>
              <a:rPr lang="en-US" sz="1200" dirty="0"/>
              <a:t>behaviors that put them at risk for HIV: using injection drugs, having unprotected</a:t>
            </a:r>
            <a:br>
              <a:rPr lang="en-US" sz="1200" dirty="0"/>
            </a:br>
            <a:r>
              <a:rPr lang="en-US" sz="1200" dirty="0"/>
              <a:t>anal intercourse, exchanging sex or drugs for money, or having a sexually</a:t>
            </a:r>
            <a:br>
              <a:rPr lang="en-US" sz="1200" dirty="0"/>
            </a:br>
            <a:r>
              <a:rPr lang="en-US" sz="1200" dirty="0"/>
              <a:t>transmitted disease.</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81000"/>
            <a:ext cx="8610600" cy="1754326"/>
          </a:xfrm>
          <a:prstGeom prst="rect">
            <a:avLst/>
          </a:prstGeom>
        </p:spPr>
        <p:txBody>
          <a:bodyPr wrap="square">
            <a:spAutoFit/>
          </a:bodyPr>
          <a:lstStyle/>
          <a:p>
            <a:r>
              <a:rPr lang="en-US" b="1" dirty="0"/>
              <a:t>Opportunities for prevention</a:t>
            </a:r>
          </a:p>
          <a:p>
            <a:r>
              <a:rPr lang="en-US" dirty="0"/>
              <a:t>The medical community — doctors, nurses, counselors, and others — can help</a:t>
            </a:r>
          </a:p>
          <a:p>
            <a:r>
              <a:rPr lang="en-US" dirty="0"/>
              <a:t>prevent illness. Screening and treatment for high blood pressure, high cholesterol,</a:t>
            </a:r>
          </a:p>
          <a:p>
            <a:r>
              <a:rPr lang="en-US" dirty="0"/>
              <a:t>and cancer can prolong life. Flu and pneumonia vaccinations prevent many</a:t>
            </a:r>
          </a:p>
          <a:p>
            <a:r>
              <a:rPr lang="en-US" dirty="0"/>
              <a:t>hospitalizations and deaths. Counseling to quit smoking or control drinking is</a:t>
            </a:r>
          </a:p>
          <a:p>
            <a:r>
              <a:rPr lang="en-US" dirty="0"/>
              <a:t>highly effective and helps people who want to improve their health.</a:t>
            </a:r>
          </a:p>
        </p:txBody>
      </p:sp>
      <p:sp>
        <p:nvSpPr>
          <p:cNvPr id="6" name="Rectangle 5"/>
          <p:cNvSpPr/>
          <p:nvPr/>
        </p:nvSpPr>
        <p:spPr>
          <a:xfrm>
            <a:off x="609600" y="2362200"/>
            <a:ext cx="8001000" cy="2554545"/>
          </a:xfrm>
          <a:prstGeom prst="rect">
            <a:avLst/>
          </a:prstGeom>
        </p:spPr>
        <p:txBody>
          <a:bodyPr wrap="square">
            <a:spAutoFit/>
          </a:bodyPr>
          <a:lstStyle/>
          <a:p>
            <a:r>
              <a:rPr lang="en-US" sz="2000" b="1" dirty="0">
                <a:solidFill>
                  <a:srgbClr val="FF0000"/>
                </a:solidFill>
              </a:rPr>
              <a:t>Access to care</a:t>
            </a:r>
          </a:p>
          <a:p>
            <a:r>
              <a:rPr lang="en-US" sz="2000" dirty="0">
                <a:solidFill>
                  <a:srgbClr val="FF0000"/>
                </a:solidFill>
              </a:rPr>
              <a:t>Preventing and treating illness depends on people’s ability to access </a:t>
            </a:r>
            <a:r>
              <a:rPr lang="en-US" sz="2000" dirty="0" smtClean="0">
                <a:solidFill>
                  <a:srgbClr val="FF0000"/>
                </a:solidFill>
              </a:rPr>
              <a:t>high-quality medical </a:t>
            </a:r>
            <a:r>
              <a:rPr lang="en-US" sz="2000" dirty="0">
                <a:solidFill>
                  <a:srgbClr val="FF0000"/>
                </a:solidFill>
              </a:rPr>
              <a:t>care. This means having health insurance and a “medical home” — </a:t>
            </a:r>
            <a:r>
              <a:rPr lang="en-US" sz="2000" dirty="0" smtClean="0">
                <a:solidFill>
                  <a:srgbClr val="FF0000"/>
                </a:solidFill>
              </a:rPr>
              <a:t>a personal </a:t>
            </a:r>
            <a:r>
              <a:rPr lang="en-US" sz="2000" dirty="0">
                <a:solidFill>
                  <a:srgbClr val="FF0000"/>
                </a:solidFill>
              </a:rPr>
              <a:t>doctor or nurse practitioner. Most Gramercy Park and Murray </a:t>
            </a:r>
            <a:r>
              <a:rPr lang="en-US" sz="2000" dirty="0" smtClean="0">
                <a:solidFill>
                  <a:srgbClr val="FF0000"/>
                </a:solidFill>
              </a:rPr>
              <a:t>Hill residents </a:t>
            </a:r>
            <a:r>
              <a:rPr lang="en-US" sz="2000" dirty="0">
                <a:solidFill>
                  <a:srgbClr val="FF0000"/>
                </a:solidFill>
              </a:rPr>
              <a:t>have good access to medical care. However, some do </a:t>
            </a:r>
            <a:r>
              <a:rPr lang="en-US" sz="2000" dirty="0" smtClean="0">
                <a:solidFill>
                  <a:srgbClr val="FF0000"/>
                </a:solidFill>
              </a:rPr>
              <a:t>not: about </a:t>
            </a:r>
            <a:r>
              <a:rPr lang="en-US" sz="2000" dirty="0">
                <a:solidFill>
                  <a:srgbClr val="FF0000"/>
                </a:solidFill>
              </a:rPr>
              <a:t>5,000 people report no current health care </a:t>
            </a:r>
            <a:r>
              <a:rPr lang="en-US" sz="2000" dirty="0" smtClean="0">
                <a:solidFill>
                  <a:srgbClr val="FF0000"/>
                </a:solidFill>
              </a:rPr>
              <a:t>coverage; 1,000 </a:t>
            </a:r>
            <a:r>
              <a:rPr lang="en-US" sz="2000" dirty="0">
                <a:solidFill>
                  <a:srgbClr val="FF0000"/>
                </a:solidFill>
              </a:rPr>
              <a:t>people did not get needed medical care in the </a:t>
            </a:r>
            <a:r>
              <a:rPr lang="en-US" sz="2000" dirty="0" smtClean="0">
                <a:solidFill>
                  <a:srgbClr val="FF0000"/>
                </a:solidFill>
              </a:rPr>
              <a:t>past year</a:t>
            </a:r>
            <a:r>
              <a:rPr lang="en-US" sz="2000" dirty="0">
                <a:solidFill>
                  <a:srgbClr val="FF0000"/>
                </a:solidFill>
              </a:rPr>
              <a:t>; and 27,000 people do not have a personal doctor</a:t>
            </a:r>
            <a:r>
              <a:rPr lang="en-US" dirty="0">
                <a:solidFill>
                  <a:srgbClr val="FF0000"/>
                </a:solidFill>
              </a:rPr>
              <a:t>.</a:t>
            </a: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a:t>
            </a:r>
            <a:br>
              <a:rPr lang="en-US" dirty="0"/>
            </a:br>
            <a:r>
              <a:rPr lang="en-US" dirty="0"/>
              <a:t>Card on</a:t>
            </a:r>
            <a:br>
              <a:rPr lang="en-US" dirty="0"/>
            </a:br>
            <a:r>
              <a:rPr lang="en-US" dirty="0"/>
              <a:t>Health</a:t>
            </a:r>
          </a:p>
        </p:txBody>
      </p:sp>
      <p:graphicFrame>
        <p:nvGraphicFramePr>
          <p:cNvPr id="11" name="Content Placeholder 10"/>
          <p:cNvGraphicFramePr>
            <a:graphicFrameLocks noGrp="1"/>
          </p:cNvGraphicFramePr>
          <p:nvPr>
            <p:ph idx="1"/>
          </p:nvPr>
        </p:nvGraphicFramePr>
        <p:xfrm>
          <a:off x="3733800" y="1371600"/>
          <a:ext cx="5111752" cy="4610739"/>
        </p:xfrm>
        <a:graphic>
          <a:graphicData uri="http://schemas.openxmlformats.org/drawingml/2006/table">
            <a:tbl>
              <a:tblPr firstRow="1" bandRow="1">
                <a:tableStyleId>{5C22544A-7EE6-4342-B048-85BDC9FD1C3A}</a:tableStyleId>
              </a:tblPr>
              <a:tblGrid>
                <a:gridCol w="1277938"/>
                <a:gridCol w="1277938"/>
                <a:gridCol w="1277938"/>
                <a:gridCol w="1277938"/>
              </a:tblGrid>
              <a:tr h="1120084">
                <a:tc>
                  <a:txBody>
                    <a:bodyPr/>
                    <a:lstStyle/>
                    <a:p>
                      <a:endParaRPr lang="en-US" dirty="0" smtClean="0"/>
                    </a:p>
                    <a:p>
                      <a:endParaRPr lang="en-US" dirty="0"/>
                    </a:p>
                  </a:txBody>
                  <a:tcPr/>
                </a:tc>
                <a:tc>
                  <a:txBody>
                    <a:bodyPr/>
                    <a:lstStyle/>
                    <a:p>
                      <a:r>
                        <a:rPr lang="en-US" sz="1100" dirty="0" smtClean="0"/>
                        <a:t>   below</a:t>
                      </a:r>
                      <a:r>
                        <a:rPr lang="en-US" sz="1100" baseline="0" dirty="0" smtClean="0"/>
                        <a:t> average</a:t>
                      </a:r>
                    </a:p>
                    <a:p>
                      <a:r>
                        <a:rPr lang="en-US" sz="1100" baseline="0" dirty="0" smtClean="0"/>
                        <a:t>    (bottom 10)</a:t>
                      </a:r>
                      <a:endParaRPr lang="en-US" sz="1100" dirty="0"/>
                    </a:p>
                  </a:txBody>
                  <a:tcPr/>
                </a:tc>
                <a:tc>
                  <a:txBody>
                    <a:bodyPr/>
                    <a:lstStyle/>
                    <a:p>
                      <a:r>
                        <a:rPr lang="en-US" sz="1100" dirty="0" smtClean="0"/>
                        <a:t>        Average</a:t>
                      </a:r>
                    </a:p>
                    <a:p>
                      <a:r>
                        <a:rPr lang="en-US" sz="1100" dirty="0" smtClean="0"/>
                        <a:t>      (middle 22)</a:t>
                      </a:r>
                      <a:endParaRPr lang="en-US" sz="1100" dirty="0"/>
                    </a:p>
                  </a:txBody>
                  <a:tcPr/>
                </a:tc>
                <a:tc>
                  <a:txBody>
                    <a:bodyPr/>
                    <a:lstStyle/>
                    <a:p>
                      <a:r>
                        <a:rPr lang="en-US" sz="1100" dirty="0" smtClean="0"/>
                        <a:t>About average</a:t>
                      </a:r>
                    </a:p>
                    <a:p>
                      <a:r>
                        <a:rPr lang="en-US" sz="1100" dirty="0" smtClean="0"/>
                        <a:t>      (top 10)</a:t>
                      </a:r>
                      <a:endParaRPr lang="en-US" sz="1100" dirty="0"/>
                    </a:p>
                  </a:txBody>
                  <a:tcPr/>
                </a:tc>
              </a:tr>
              <a:tr h="648937">
                <a:tc>
                  <a:txBody>
                    <a:bodyPr/>
                    <a:lstStyle/>
                    <a:p>
                      <a:r>
                        <a:rPr lang="en-US" sz="1400" dirty="0" smtClean="0"/>
                        <a:t>General</a:t>
                      </a:r>
                      <a:r>
                        <a:rPr lang="en-US" sz="1400" baseline="0" dirty="0" smtClean="0"/>
                        <a:t> health</a:t>
                      </a:r>
                      <a:endParaRPr lang="en-US" sz="1400" dirty="0"/>
                    </a:p>
                  </a:txBody>
                  <a:tcPr/>
                </a:tc>
                <a:tc>
                  <a:txBody>
                    <a:bodyPr/>
                    <a:lstStyle/>
                    <a:p>
                      <a:endParaRPr lang="en-US"/>
                    </a:p>
                  </a:txBody>
                  <a:tcPr/>
                </a:tc>
                <a:tc>
                  <a:txBody>
                    <a:bodyPr/>
                    <a:lstStyle/>
                    <a:p>
                      <a:endParaRPr lang="en-US"/>
                    </a:p>
                  </a:txBody>
                  <a:tcPr/>
                </a:tc>
                <a:tc>
                  <a:txBody>
                    <a:bodyPr/>
                    <a:lstStyle/>
                    <a:p>
                      <a:r>
                        <a:rPr lang="en-US" dirty="0" smtClean="0"/>
                        <a:t>          ×</a:t>
                      </a:r>
                      <a:endParaRPr lang="en-US" dirty="0"/>
                    </a:p>
                  </a:txBody>
                  <a:tcPr/>
                </a:tc>
              </a:tr>
              <a:tr h="746722">
                <a:tc>
                  <a:txBody>
                    <a:bodyPr/>
                    <a:lstStyle/>
                    <a:p>
                      <a:r>
                        <a:rPr lang="en-US" sz="1400" dirty="0" smtClean="0"/>
                        <a:t>maternal</a:t>
                      </a:r>
                      <a:r>
                        <a:rPr lang="en-US" sz="1400" baseline="0" dirty="0" smtClean="0"/>
                        <a:t> and child health</a:t>
                      </a:r>
                      <a:endParaRPr lang="en-US" sz="1400" dirty="0"/>
                    </a:p>
                  </a:txBody>
                  <a:tcPr/>
                </a:tc>
                <a:tc>
                  <a:txBody>
                    <a:bodyPr/>
                    <a:lstStyle/>
                    <a:p>
                      <a:endParaRPr lang="en-US"/>
                    </a:p>
                  </a:txBody>
                  <a:tcPr/>
                </a:tc>
                <a:tc>
                  <a:txBody>
                    <a:bodyPr/>
                    <a:lstStyle/>
                    <a:p>
                      <a:endParaRPr lang="en-US"/>
                    </a:p>
                  </a:txBody>
                  <a:tcPr/>
                </a:tc>
                <a:tc>
                  <a:txBody>
                    <a:bodyPr/>
                    <a:lstStyle/>
                    <a:p>
                      <a:r>
                        <a:rPr lang="en-US" dirty="0" smtClean="0"/>
                        <a:t>          ×</a:t>
                      </a:r>
                      <a:endParaRPr lang="en-US" dirty="0"/>
                    </a:p>
                  </a:txBody>
                  <a:tcPr/>
                </a:tc>
              </a:tr>
              <a:tr h="674137">
                <a:tc>
                  <a:txBody>
                    <a:bodyPr/>
                    <a:lstStyle/>
                    <a:p>
                      <a:r>
                        <a:rPr lang="en-US" sz="1400" dirty="0" smtClean="0"/>
                        <a:t>Infectious disease</a:t>
                      </a:r>
                      <a:endParaRPr lang="en-US" sz="1400" dirty="0"/>
                    </a:p>
                  </a:txBody>
                  <a:tcPr/>
                </a:tc>
                <a:tc>
                  <a:txBody>
                    <a:bodyPr/>
                    <a:lstStyle/>
                    <a:p>
                      <a:endParaRPr lang="en-US"/>
                    </a:p>
                  </a:txBody>
                  <a:tcPr/>
                </a:tc>
                <a:tc>
                  <a:txBody>
                    <a:bodyPr/>
                    <a:lstStyle/>
                    <a:p>
                      <a:r>
                        <a:rPr lang="en-US" dirty="0" smtClean="0"/>
                        <a:t>          ×</a:t>
                      </a:r>
                      <a:endParaRPr lang="en-US" dirty="0"/>
                    </a:p>
                  </a:txBody>
                  <a:tcPr/>
                </a:tc>
                <a:tc>
                  <a:txBody>
                    <a:bodyPr/>
                    <a:lstStyle/>
                    <a:p>
                      <a:endParaRPr lang="en-US"/>
                    </a:p>
                  </a:txBody>
                  <a:tcPr/>
                </a:tc>
              </a:tr>
              <a:tr h="674137">
                <a:tc>
                  <a:txBody>
                    <a:bodyPr/>
                    <a:lstStyle/>
                    <a:p>
                      <a:r>
                        <a:rPr lang="en-US" sz="1400" dirty="0" smtClean="0"/>
                        <a:t>Chronic disease</a:t>
                      </a:r>
                      <a:endParaRPr lang="en-US" sz="1400" dirty="0"/>
                    </a:p>
                  </a:txBody>
                  <a:tcPr/>
                </a:tc>
                <a:tc>
                  <a:txBody>
                    <a:bodyPr/>
                    <a:lstStyle/>
                    <a:p>
                      <a:endParaRPr lang="en-US"/>
                    </a:p>
                  </a:txBody>
                  <a:tcPr/>
                </a:tc>
                <a:tc>
                  <a:txBody>
                    <a:bodyPr/>
                    <a:lstStyle/>
                    <a:p>
                      <a:endParaRPr lang="en-US" dirty="0"/>
                    </a:p>
                  </a:txBody>
                  <a:tcPr/>
                </a:tc>
                <a:tc>
                  <a:txBody>
                    <a:bodyPr/>
                    <a:lstStyle/>
                    <a:p>
                      <a:r>
                        <a:rPr lang="en-US" dirty="0" smtClean="0"/>
                        <a:t>          ×</a:t>
                      </a:r>
                      <a:endParaRPr lang="en-US" dirty="0"/>
                    </a:p>
                  </a:txBody>
                  <a:tcPr/>
                </a:tc>
              </a:tr>
              <a:tr h="746722">
                <a:tc>
                  <a:txBody>
                    <a:bodyPr/>
                    <a:lstStyle/>
                    <a:p>
                      <a:r>
                        <a:rPr lang="en-US" sz="1400" dirty="0" smtClean="0"/>
                        <a:t>prevention in</a:t>
                      </a:r>
                      <a:r>
                        <a:rPr lang="en-US" sz="1400" baseline="0" dirty="0" smtClean="0"/>
                        <a:t> doctors ‘ office</a:t>
                      </a:r>
                      <a:endParaRPr lang="en-US" sz="1400" dirty="0" smtClean="0"/>
                    </a:p>
                  </a:txBody>
                  <a:tcPr/>
                </a:tc>
                <a:tc>
                  <a:txBody>
                    <a:bodyPr/>
                    <a:lstStyle/>
                    <a:p>
                      <a:endParaRPr lang="en-US"/>
                    </a:p>
                  </a:txBody>
                  <a:tcPr/>
                </a:tc>
                <a:tc>
                  <a:txBody>
                    <a:bodyPr/>
                    <a:lstStyle/>
                    <a:p>
                      <a:endParaRPr lang="en-US"/>
                    </a:p>
                  </a:txBody>
                  <a:tcPr/>
                </a:tc>
                <a:tc>
                  <a:txBody>
                    <a:bodyPr/>
                    <a:lstStyle/>
                    <a:p>
                      <a:r>
                        <a:rPr lang="en-US" dirty="0" smtClean="0"/>
                        <a:t>          ×</a:t>
                      </a:r>
                    </a:p>
                  </a:txBody>
                  <a:tcPr/>
                </a:tc>
              </a:tr>
            </a:tbl>
          </a:graphicData>
        </a:graphic>
      </p:graphicFrame>
      <p:sp>
        <p:nvSpPr>
          <p:cNvPr id="6" name="Text Placeholder 5"/>
          <p:cNvSpPr>
            <a:spLocks noGrp="1"/>
          </p:cNvSpPr>
          <p:nvPr>
            <p:ph type="body" sz="half" idx="2"/>
          </p:nvPr>
        </p:nvSpPr>
        <p:spPr/>
        <p:txBody>
          <a:bodyPr>
            <a:normAutofit/>
          </a:bodyPr>
          <a:lstStyle/>
          <a:p>
            <a:r>
              <a:rPr lang="en-US" dirty="0"/>
              <a:t>This summary shows how the health of residents of Gramercy Park and Murray Hill</a:t>
            </a:r>
          </a:p>
          <a:p>
            <a:r>
              <a:rPr lang="en-US" dirty="0"/>
              <a:t>compares to 41 other neighborhoods in New York City. In general, people living in</a:t>
            </a:r>
          </a:p>
          <a:p>
            <a:r>
              <a:rPr lang="en-US" dirty="0"/>
              <a:t>Gramercy Park and Murray Hill are healthier than residents of other New York City</a:t>
            </a:r>
          </a:p>
          <a:p>
            <a:r>
              <a:rPr lang="en-US" dirty="0"/>
              <a:t>neighborhoods. However, there remain many health issues that can be improved.</a:t>
            </a:r>
          </a:p>
          <a:p>
            <a:r>
              <a:rPr lang="en-US" dirty="0"/>
              <a:t>The challenge of improving these indicators does not fall only on neighborhood</a:t>
            </a:r>
          </a:p>
          <a:p>
            <a:r>
              <a:rPr lang="en-US" dirty="0"/>
              <a:t>residents but is a shared responsibility between all sectors of society.</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b="1" dirty="0"/>
              <a:t>Cancer screening and other preventive services</a:t>
            </a:r>
            <a:br>
              <a:rPr lang="en-US" sz="1600" b="1" dirty="0"/>
            </a:br>
            <a:r>
              <a:rPr lang="en-US" sz="1600" dirty="0"/>
              <a:t>Cancer screening and other clinical services can prevent or reduce the severity of</a:t>
            </a:r>
            <a:br>
              <a:rPr lang="en-US" sz="1600" dirty="0"/>
            </a:br>
            <a:r>
              <a:rPr lang="en-US" sz="1600" dirty="0"/>
              <a:t>many illnesses. This graph shows how rates in Gramercy Park and Murray Hill</a:t>
            </a:r>
            <a:br>
              <a:rPr lang="en-US" sz="1600" dirty="0"/>
            </a:br>
            <a:r>
              <a:rPr lang="en-US" sz="1600" dirty="0"/>
              <a:t>compare to New York City as a whole and to some national goals.</a:t>
            </a:r>
          </a:p>
        </p:txBody>
      </p:sp>
      <p:graphicFrame>
        <p:nvGraphicFramePr>
          <p:cNvPr id="3" name="Chart 2"/>
          <p:cNvGraphicFramePr/>
          <p:nvPr/>
        </p:nvGraphicFramePr>
        <p:xfrm>
          <a:off x="1524000" y="13716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Environmental Health in Gramercy Park - Murray Hill</a:t>
            </a:r>
            <a:r>
              <a:rPr lang="en-US" dirty="0" smtClean="0"/>
              <a:t> </a:t>
            </a:r>
            <a:endParaRPr lang="en-US" dirty="0"/>
          </a:p>
        </p:txBody>
      </p:sp>
      <p:graphicFrame>
        <p:nvGraphicFramePr>
          <p:cNvPr id="9" name="Content Placeholder 8"/>
          <p:cNvGraphicFramePr>
            <a:graphicFrameLocks noGrp="1"/>
          </p:cNvGraphicFramePr>
          <p:nvPr>
            <p:ph idx="1"/>
          </p:nvPr>
        </p:nvGraphicFramePr>
        <p:xfrm>
          <a:off x="3575050" y="273050"/>
          <a:ext cx="5111748" cy="6410960"/>
        </p:xfrm>
        <a:graphic>
          <a:graphicData uri="http://schemas.openxmlformats.org/drawingml/2006/table">
            <a:tbl>
              <a:tblPr firstRow="1" bandRow="1">
                <a:tableStyleId>{5C22544A-7EE6-4342-B048-85BDC9FD1C3A}</a:tableStyleId>
              </a:tblPr>
              <a:tblGrid>
                <a:gridCol w="851958"/>
                <a:gridCol w="851958"/>
                <a:gridCol w="851958"/>
                <a:gridCol w="851958"/>
                <a:gridCol w="851958"/>
                <a:gridCol w="851958"/>
              </a:tblGrid>
              <a:tr h="1022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chemeClr val="bg1"/>
                          </a:solidFill>
                          <a:latin typeface="+mn-lt"/>
                          <a:ea typeface="Arial"/>
                          <a:cs typeface="Times New Roman"/>
                        </a:rPr>
                        <a:t>These indicators describe health outcomes that are known to be made worse by environmental exposures.</a:t>
                      </a:r>
                      <a:endParaRPr lang="en-US" sz="900" b="1" kern="1200" dirty="0" smtClean="0">
                        <a:solidFill>
                          <a:schemeClr val="bg1"/>
                        </a:solidFill>
                        <a:latin typeface="+mn-lt"/>
                        <a:ea typeface="Times New Roman"/>
                        <a:cs typeface="Times New Roman"/>
                      </a:endParaRPr>
                    </a:p>
                    <a:p>
                      <a:pPr marL="0" marR="0">
                        <a:spcBef>
                          <a:spcPts val="0"/>
                        </a:spcBef>
                        <a:spcAft>
                          <a:spcPts val="0"/>
                        </a:spcAft>
                      </a:pPr>
                      <a:endParaRPr lang="en-US" sz="900" dirty="0">
                        <a:latin typeface="Times New Roman"/>
                        <a:ea typeface="Times New Roman"/>
                        <a:cs typeface="Times New Roman"/>
                      </a:endParaRPr>
                    </a:p>
                  </a:txBody>
                  <a:tcPr marL="25400" marR="25400" marT="25400" marB="25400"/>
                </a:tc>
                <a:tc>
                  <a:txBody>
                    <a:bodyPr/>
                    <a:lstStyle/>
                    <a:p>
                      <a:endParaRPr lang="en-US" sz="900" b="1" kern="1200" dirty="0" smtClean="0">
                        <a:solidFill>
                          <a:schemeClr val="lt1"/>
                        </a:solidFill>
                        <a:latin typeface="+mn-lt"/>
                        <a:ea typeface="+mn-ea"/>
                        <a:cs typeface="+mn-cs"/>
                      </a:endParaRPr>
                    </a:p>
                    <a:p>
                      <a:endParaRPr lang="en-US" sz="900" b="1" kern="1200" dirty="0" smtClean="0">
                        <a:solidFill>
                          <a:schemeClr val="lt1"/>
                        </a:solidFill>
                        <a:latin typeface="+mn-lt"/>
                        <a:ea typeface="+mn-ea"/>
                        <a:cs typeface="+mn-cs"/>
                      </a:endParaRPr>
                    </a:p>
                    <a:p>
                      <a:r>
                        <a:rPr lang="en-US" sz="900" b="1" kern="1200" dirty="0" smtClean="0">
                          <a:solidFill>
                            <a:schemeClr val="lt1"/>
                          </a:solidFill>
                          <a:latin typeface="+mn-lt"/>
                          <a:ea typeface="+mn-ea"/>
                          <a:cs typeface="+mn-cs"/>
                        </a:rPr>
                        <a:t>Gramercy Park - Murray Hill</a:t>
                      </a:r>
                      <a:endParaRPr lang="en-US" sz="900" dirty="0"/>
                    </a:p>
                  </a:txBody>
                  <a:tcPr/>
                </a:tc>
                <a:tc>
                  <a:txBody>
                    <a:bodyPr/>
                    <a:lstStyle/>
                    <a:p>
                      <a:endParaRPr lang="en-US" sz="900" b="1" kern="1200" dirty="0" smtClean="0">
                        <a:solidFill>
                          <a:schemeClr val="lt1"/>
                        </a:solidFill>
                        <a:latin typeface="+mn-lt"/>
                        <a:ea typeface="+mn-ea"/>
                        <a:cs typeface="+mn-cs"/>
                      </a:endParaRPr>
                    </a:p>
                    <a:p>
                      <a:endParaRPr lang="en-US" sz="900" b="1" kern="1200" dirty="0" smtClean="0">
                        <a:solidFill>
                          <a:schemeClr val="lt1"/>
                        </a:solidFill>
                        <a:latin typeface="+mn-lt"/>
                        <a:ea typeface="+mn-ea"/>
                        <a:cs typeface="+mn-cs"/>
                      </a:endParaRPr>
                    </a:p>
                    <a:p>
                      <a:r>
                        <a:rPr lang="en-US" sz="900" b="1" kern="1200" dirty="0" smtClean="0">
                          <a:solidFill>
                            <a:schemeClr val="lt1"/>
                          </a:solidFill>
                          <a:latin typeface="+mn-lt"/>
                          <a:ea typeface="+mn-ea"/>
                          <a:cs typeface="+mn-cs"/>
                        </a:rPr>
                        <a:t>Manhattan</a:t>
                      </a:r>
                      <a:endParaRPr lang="en-US" sz="900" dirty="0"/>
                    </a:p>
                  </a:txBody>
                  <a:tcPr/>
                </a:tc>
                <a:tc>
                  <a:txBody>
                    <a:bodyPr/>
                    <a:lstStyle/>
                    <a:p>
                      <a:endParaRPr lang="en-US" sz="900" b="1" kern="1200" dirty="0" smtClean="0">
                        <a:solidFill>
                          <a:schemeClr val="lt1"/>
                        </a:solidFill>
                        <a:latin typeface="+mn-lt"/>
                        <a:ea typeface="+mn-ea"/>
                        <a:cs typeface="+mn-cs"/>
                      </a:endParaRPr>
                    </a:p>
                    <a:p>
                      <a:endParaRPr lang="en-US" sz="900" b="1" kern="1200" dirty="0" smtClean="0">
                        <a:solidFill>
                          <a:schemeClr val="lt1"/>
                        </a:solidFill>
                        <a:latin typeface="+mn-lt"/>
                        <a:ea typeface="+mn-ea"/>
                        <a:cs typeface="+mn-cs"/>
                      </a:endParaRPr>
                    </a:p>
                    <a:p>
                      <a:r>
                        <a:rPr lang="en-US" sz="900" b="1" kern="1200" dirty="0" smtClean="0">
                          <a:solidFill>
                            <a:schemeClr val="lt1"/>
                          </a:solidFill>
                          <a:latin typeface="+mn-lt"/>
                          <a:ea typeface="+mn-ea"/>
                          <a:cs typeface="+mn-cs"/>
                        </a:rPr>
                        <a:t>         NYC</a:t>
                      </a:r>
                      <a:endParaRPr lang="en-US" sz="900" dirty="0"/>
                    </a:p>
                  </a:txBody>
                  <a:tcPr/>
                </a:tc>
                <a:tc>
                  <a:txBody>
                    <a:bodyPr/>
                    <a:lstStyle/>
                    <a:p>
                      <a:endParaRPr lang="en-US" sz="900" b="1" kern="1200" dirty="0" smtClean="0">
                        <a:solidFill>
                          <a:schemeClr val="lt1"/>
                        </a:solidFill>
                        <a:latin typeface="+mn-lt"/>
                        <a:ea typeface="+mn-ea"/>
                        <a:cs typeface="+mn-cs"/>
                      </a:endParaRPr>
                    </a:p>
                    <a:p>
                      <a:endParaRPr lang="en-US" sz="900" b="1" kern="1200" dirty="0" smtClean="0">
                        <a:solidFill>
                          <a:schemeClr val="lt1"/>
                        </a:solidFill>
                        <a:latin typeface="+mn-lt"/>
                        <a:ea typeface="+mn-ea"/>
                        <a:cs typeface="+mn-cs"/>
                      </a:endParaRPr>
                    </a:p>
                    <a:p>
                      <a:r>
                        <a:rPr lang="en-US" sz="900" b="1" kern="1200" dirty="0" smtClean="0">
                          <a:solidFill>
                            <a:schemeClr val="lt1"/>
                          </a:solidFill>
                          <a:latin typeface="+mn-lt"/>
                          <a:ea typeface="+mn-ea"/>
                          <a:cs typeface="+mn-cs"/>
                        </a:rPr>
                        <a:t>Compared with other NYC neighborhoods*</a:t>
                      </a:r>
                      <a:endParaRPr lang="en-US" sz="900" dirty="0"/>
                    </a:p>
                  </a:txBody>
                  <a:tcPr/>
                </a:tc>
                <a:tc>
                  <a:txBody>
                    <a:bodyPr/>
                    <a:lstStyle/>
                    <a:p>
                      <a:endParaRPr lang="en-US" sz="900" b="1" kern="1200" dirty="0" smtClean="0">
                        <a:solidFill>
                          <a:schemeClr val="lt1"/>
                        </a:solidFill>
                        <a:latin typeface="+mn-lt"/>
                        <a:ea typeface="+mn-ea"/>
                        <a:cs typeface="+mn-cs"/>
                      </a:endParaRPr>
                    </a:p>
                    <a:p>
                      <a:endParaRPr lang="en-US" sz="900" b="1" kern="1200" dirty="0" smtClean="0">
                        <a:solidFill>
                          <a:schemeClr val="lt1"/>
                        </a:solidFill>
                        <a:latin typeface="+mn-lt"/>
                        <a:ea typeface="+mn-ea"/>
                        <a:cs typeface="+mn-cs"/>
                      </a:endParaRPr>
                    </a:p>
                    <a:p>
                      <a:r>
                        <a:rPr lang="en-US" sz="900" b="1" kern="1200" dirty="0" smtClean="0">
                          <a:solidFill>
                            <a:schemeClr val="lt1"/>
                          </a:solidFill>
                          <a:latin typeface="+mn-lt"/>
                          <a:ea typeface="+mn-ea"/>
                          <a:cs typeface="+mn-cs"/>
                        </a:rPr>
                        <a:t>Trend over time</a:t>
                      </a:r>
                      <a:endParaRPr lang="en-US" sz="9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Asthma hospitalizations among children less than 5 years old (rate per 10,000) 2011</a:t>
                      </a:r>
                    </a:p>
                    <a:p>
                      <a:pPr marL="0" marR="0">
                        <a:spcBef>
                          <a:spcPts val="0"/>
                        </a:spcBef>
                        <a:spcAft>
                          <a:spcPts val="0"/>
                        </a:spcAft>
                      </a:pPr>
                      <a:endParaRPr lang="en-US" sz="900" dirty="0">
                        <a:latin typeface="+mj-lt"/>
                        <a:ea typeface="Times New Roman"/>
                        <a:cs typeface="Times New Roman"/>
                      </a:endParaRPr>
                    </a:p>
                  </a:txBody>
                  <a:tcPr marL="25400" marR="25400" marT="25400" marB="25400"/>
                </a:tc>
                <a:tc>
                  <a:txBody>
                    <a:bodyPr/>
                    <a:lstStyle/>
                    <a:p>
                      <a:r>
                        <a:rPr lang="en-US" sz="900" kern="1200" dirty="0" smtClean="0">
                          <a:solidFill>
                            <a:schemeClr val="dk1"/>
                          </a:solidFill>
                          <a:latin typeface="+mn-lt"/>
                          <a:ea typeface="+mn-ea"/>
                          <a:cs typeface="+mn-cs"/>
                        </a:rPr>
                        <a:t>       19**</a:t>
                      </a:r>
                      <a:endParaRPr lang="en-US" sz="900" dirty="0"/>
                    </a:p>
                  </a:txBody>
                  <a:tcPr/>
                </a:tc>
                <a:tc>
                  <a:txBody>
                    <a:bodyPr/>
                    <a:lstStyle/>
                    <a:p>
                      <a:r>
                        <a:rPr lang="en-US" sz="900" kern="1200" dirty="0" smtClean="0">
                          <a:solidFill>
                            <a:schemeClr val="dk1"/>
                          </a:solidFill>
                          <a:latin typeface="+mn-lt"/>
                          <a:ea typeface="+mn-ea"/>
                          <a:cs typeface="+mn-cs"/>
                        </a:rPr>
                        <a:t>          58.8</a:t>
                      </a:r>
                      <a:endParaRPr lang="en-US" sz="900" dirty="0"/>
                    </a:p>
                  </a:txBody>
                  <a:tcPr/>
                </a:tc>
                <a:tc>
                  <a:txBody>
                    <a:bodyPr/>
                    <a:lstStyle/>
                    <a:p>
                      <a:r>
                        <a:rPr lang="en-US" sz="900" kern="1200" dirty="0" smtClean="0">
                          <a:solidFill>
                            <a:schemeClr val="dk1"/>
                          </a:solidFill>
                          <a:latin typeface="+mn-lt"/>
                          <a:ea typeface="+mn-ea"/>
                          <a:cs typeface="+mn-cs"/>
                        </a:rPr>
                        <a:t>          76.1</a:t>
                      </a:r>
                      <a:endParaRPr lang="en-US" sz="900" dirty="0"/>
                    </a:p>
                  </a:txBody>
                  <a:tcPr/>
                </a:tc>
                <a:tc>
                  <a:txBody>
                    <a:bodyPr/>
                    <a:lstStyle/>
                    <a:p>
                      <a:r>
                        <a:rPr lang="en-US" sz="900" kern="1200" dirty="0" smtClean="0">
                          <a:solidFill>
                            <a:schemeClr val="dk1"/>
                          </a:solidFill>
                          <a:latin typeface="+mn-lt"/>
                          <a:ea typeface="+mn-ea"/>
                          <a:cs typeface="+mn-cs"/>
                        </a:rPr>
                        <a:t>       </a:t>
                      </a:r>
                    </a:p>
                    <a:p>
                      <a:endParaRPr lang="en-US" sz="900" kern="1200" dirty="0" smtClean="0">
                        <a:solidFill>
                          <a:schemeClr val="dk1"/>
                        </a:solidFill>
                        <a:latin typeface="+mn-lt"/>
                        <a:ea typeface="+mn-ea"/>
                        <a:cs typeface="+mn-cs"/>
                      </a:endParaRPr>
                    </a:p>
                    <a:p>
                      <a:r>
                        <a:rPr lang="en-US" sz="900" kern="1200" dirty="0" smtClean="0">
                          <a:solidFill>
                            <a:schemeClr val="dk1"/>
                          </a:solidFill>
                          <a:latin typeface="+mn-lt"/>
                          <a:ea typeface="+mn-ea"/>
                          <a:cs typeface="+mn-cs"/>
                        </a:rPr>
                        <a:t>         </a:t>
                      </a:r>
                    </a:p>
                    <a:p>
                      <a:r>
                        <a:rPr lang="en-US" sz="900" kern="1200" dirty="0" smtClean="0">
                          <a:solidFill>
                            <a:schemeClr val="dk1"/>
                          </a:solidFill>
                          <a:latin typeface="+mn-lt"/>
                          <a:ea typeface="+mn-ea"/>
                          <a:cs typeface="+mn-cs"/>
                        </a:rPr>
                        <a:t>         BETTER</a:t>
                      </a:r>
                      <a:endParaRPr lang="en-US" sz="900" dirty="0"/>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Asthma hospitalizations among children aged 5 to 14 years (rate per 10,000) 2011</a:t>
                      </a:r>
                    </a:p>
                    <a:p>
                      <a:endParaRPr lang="en-US" sz="900" dirty="0"/>
                    </a:p>
                  </a:txBody>
                  <a:tcPr/>
                </a:tc>
                <a:tc>
                  <a:txBody>
                    <a:bodyPr/>
                    <a:lstStyle/>
                    <a:p>
                      <a:r>
                        <a:rPr lang="en-US" sz="900" kern="1200" dirty="0" smtClean="0">
                          <a:solidFill>
                            <a:schemeClr val="dk1"/>
                          </a:solidFill>
                          <a:latin typeface="+mn-lt"/>
                          <a:ea typeface="+mn-ea"/>
                          <a:cs typeface="+mn-cs"/>
                        </a:rPr>
                        <a:t>Suppressed</a:t>
                      </a:r>
                      <a:endParaRPr lang="en-US" sz="900" dirty="0"/>
                    </a:p>
                  </a:txBody>
                  <a:tcPr/>
                </a:tc>
                <a:tc>
                  <a:txBody>
                    <a:bodyPr/>
                    <a:lstStyle/>
                    <a:p>
                      <a:r>
                        <a:rPr lang="en-US" sz="900" dirty="0" smtClean="0"/>
                        <a:t>          31.5</a:t>
                      </a:r>
                      <a:endParaRPr lang="en-US" sz="900" dirty="0"/>
                    </a:p>
                  </a:txBody>
                  <a:tcPr/>
                </a:tc>
                <a:tc>
                  <a:txBody>
                    <a:bodyPr/>
                    <a:lstStyle/>
                    <a:p>
                      <a:r>
                        <a:rPr lang="en-US" sz="900" dirty="0" smtClean="0"/>
                        <a:t>         33.8</a:t>
                      </a:r>
                      <a:endParaRPr lang="en-US" sz="900" dirty="0"/>
                    </a:p>
                  </a:txBody>
                  <a:tcPr/>
                </a:tc>
                <a:tc>
                  <a:txBody>
                    <a:bodyPr/>
                    <a:lstStyle/>
                    <a:p>
                      <a:endParaRPr lang="en-US" sz="900" dirty="0"/>
                    </a:p>
                  </a:txBody>
                  <a:tcPr/>
                </a:tc>
                <a:tc>
                  <a:txBody>
                    <a:bodyPr/>
                    <a:lstStyle/>
                    <a:p>
                      <a:endParaRPr lang="en-US" sz="9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Asthma hospitalizations among youths and adults aged 15 and older (age-adjusted rate per 10,000) 2011</a:t>
                      </a:r>
                    </a:p>
                    <a:p>
                      <a:endParaRPr lang="en-US" sz="900" dirty="0"/>
                    </a:p>
                  </a:txBody>
                  <a:tcPr/>
                </a:tc>
                <a:tc>
                  <a:txBody>
                    <a:bodyPr/>
                    <a:lstStyle/>
                    <a:p>
                      <a:r>
                        <a:rPr lang="en-US" sz="900" dirty="0" smtClean="0"/>
                        <a:t>            8.1</a:t>
                      </a:r>
                      <a:endParaRPr lang="en-US" sz="900" dirty="0"/>
                    </a:p>
                  </a:txBody>
                  <a:tcPr/>
                </a:tc>
                <a:tc>
                  <a:txBody>
                    <a:bodyPr/>
                    <a:lstStyle/>
                    <a:p>
                      <a:r>
                        <a:rPr lang="en-US" sz="900" dirty="0" smtClean="0"/>
                        <a:t>           20.4</a:t>
                      </a:r>
                      <a:endParaRPr lang="en-US" sz="900" dirty="0"/>
                    </a:p>
                  </a:txBody>
                  <a:tcPr/>
                </a:tc>
                <a:tc>
                  <a:txBody>
                    <a:bodyPr/>
                    <a:lstStyle/>
                    <a:p>
                      <a:r>
                        <a:rPr lang="en-US" sz="900" dirty="0" smtClean="0"/>
                        <a:t>           25.8</a:t>
                      </a:r>
                      <a:endParaRPr lang="en-US" sz="900" dirty="0"/>
                    </a:p>
                  </a:txBody>
                  <a:tcPr/>
                </a:tc>
                <a:tc>
                  <a:txBody>
                    <a:bodyPr/>
                    <a:lstStyle/>
                    <a:p>
                      <a:r>
                        <a:rPr lang="en-US" sz="900" dirty="0" smtClean="0"/>
                        <a:t>      </a:t>
                      </a:r>
                    </a:p>
                    <a:p>
                      <a:endParaRPr lang="en-US" sz="900" dirty="0" smtClean="0"/>
                    </a:p>
                    <a:p>
                      <a:endParaRPr lang="en-US" sz="900" dirty="0" smtClean="0"/>
                    </a:p>
                    <a:p>
                      <a:r>
                        <a:rPr lang="en-US" sz="900" dirty="0" smtClean="0"/>
                        <a:t>       </a:t>
                      </a:r>
                    </a:p>
                    <a:p>
                      <a:r>
                        <a:rPr lang="en-US" sz="900" dirty="0" smtClean="0"/>
                        <a:t>         BETTER</a:t>
                      </a:r>
                      <a:endParaRPr lang="en-US" sz="900" dirty="0"/>
                    </a:p>
                  </a:txBody>
                  <a:tcPr>
                    <a:solidFill>
                      <a:srgbClr val="FF0000"/>
                    </a:solidFill>
                  </a:tcPr>
                </a:tc>
                <a:tc>
                  <a:txBody>
                    <a:bodyPr/>
                    <a:lstStyle/>
                    <a:p>
                      <a:r>
                        <a:rPr lang="en-US" sz="900" dirty="0" smtClean="0"/>
                        <a:t>   </a:t>
                      </a:r>
                    </a:p>
                    <a:p>
                      <a:endParaRPr lang="en-US" sz="900" dirty="0" smtClean="0"/>
                    </a:p>
                    <a:p>
                      <a:endParaRPr lang="en-US" sz="900" dirty="0" smtClean="0"/>
                    </a:p>
                    <a:p>
                      <a:endParaRPr lang="en-US" sz="900" dirty="0" smtClean="0"/>
                    </a:p>
                    <a:p>
                      <a:endParaRPr lang="en-US" sz="9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Heart attack hospitalizations among adults aged 65 and older (age-adjusted rate per 10,000 residents) 2011</a:t>
                      </a:r>
                    </a:p>
                    <a:p>
                      <a:endParaRPr lang="en-US" sz="900" dirty="0"/>
                    </a:p>
                  </a:txBody>
                  <a:tcPr/>
                </a:tc>
                <a:tc>
                  <a:txBody>
                    <a:bodyPr/>
                    <a:lstStyle/>
                    <a:p>
                      <a:endParaRPr lang="en-US" sz="900" dirty="0" smtClean="0"/>
                    </a:p>
                    <a:p>
                      <a:endParaRPr lang="en-US" sz="900" dirty="0" smtClean="0"/>
                    </a:p>
                    <a:p>
                      <a:endParaRPr lang="en-US" sz="900" dirty="0" smtClean="0"/>
                    </a:p>
                    <a:p>
                      <a:r>
                        <a:rPr lang="en-US" sz="900" dirty="0" smtClean="0"/>
                        <a:t>          40.5</a:t>
                      </a:r>
                      <a:endParaRPr lang="en-US" sz="900" dirty="0"/>
                    </a:p>
                  </a:txBody>
                  <a:tcPr/>
                </a:tc>
                <a:tc>
                  <a:txBody>
                    <a:bodyPr/>
                    <a:lstStyle/>
                    <a:p>
                      <a:endParaRPr lang="en-US" sz="900" dirty="0" smtClean="0"/>
                    </a:p>
                    <a:p>
                      <a:endParaRPr lang="en-US" sz="900" dirty="0" smtClean="0"/>
                    </a:p>
                    <a:p>
                      <a:endParaRPr lang="en-US" sz="900" dirty="0" smtClean="0"/>
                    </a:p>
                    <a:p>
                      <a:r>
                        <a:rPr lang="en-US" sz="900" baseline="0" dirty="0" smtClean="0"/>
                        <a:t>          46.9</a:t>
                      </a:r>
                      <a:endParaRPr lang="en-US" sz="900" dirty="0" smtClean="0"/>
                    </a:p>
                  </a:txBody>
                  <a:tcPr/>
                </a:tc>
                <a:tc>
                  <a:txBody>
                    <a:bodyPr/>
                    <a:lstStyle/>
                    <a:p>
                      <a:endParaRPr lang="en-US" sz="900" dirty="0" smtClean="0"/>
                    </a:p>
                    <a:p>
                      <a:endParaRPr lang="en-US" sz="900" dirty="0" smtClean="0"/>
                    </a:p>
                    <a:p>
                      <a:endParaRPr lang="en-US" sz="900" dirty="0" smtClean="0"/>
                    </a:p>
                    <a:p>
                      <a:r>
                        <a:rPr lang="en-US" sz="900" dirty="0" smtClean="0"/>
                        <a:t>           67.5</a:t>
                      </a:r>
                      <a:endParaRPr lang="en-US" sz="900" dirty="0"/>
                    </a:p>
                  </a:txBody>
                  <a:tcPr/>
                </a:tc>
                <a:tc>
                  <a:txBody>
                    <a:bodyPr/>
                    <a:lstStyle/>
                    <a:p>
                      <a:endParaRPr lang="en-US" sz="900" dirty="0" smtClean="0"/>
                    </a:p>
                    <a:p>
                      <a:endParaRPr lang="en-US" sz="900" dirty="0" smtClean="0"/>
                    </a:p>
                    <a:p>
                      <a:endParaRPr lang="en-US" sz="900" dirty="0" smtClean="0"/>
                    </a:p>
                    <a:p>
                      <a:endParaRPr lang="en-US" sz="900" dirty="0" smtClean="0"/>
                    </a:p>
                    <a:p>
                      <a:endParaRPr lang="en-US" sz="900" dirty="0" smtClean="0"/>
                    </a:p>
                    <a:p>
                      <a:r>
                        <a:rPr lang="en-US" sz="900" dirty="0" smtClean="0"/>
                        <a:t>      BETTER</a:t>
                      </a:r>
                    </a:p>
                  </a:txBody>
                  <a:tcPr>
                    <a:solidFill>
                      <a:srgbClr val="FF0000"/>
                    </a:solidFill>
                  </a:tcPr>
                </a:tc>
                <a:tc>
                  <a:txBody>
                    <a:bodyPr/>
                    <a:lstStyle/>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a:p>
                  </a:txBody>
                  <a:tcPr/>
                </a:tc>
              </a:tr>
            </a:tbl>
          </a:graphicData>
        </a:graphic>
      </p:graphicFrame>
      <p:sp>
        <p:nvSpPr>
          <p:cNvPr id="8" name="Text Placeholder 7"/>
          <p:cNvSpPr>
            <a:spLocks noGrp="1"/>
          </p:cNvSpPr>
          <p:nvPr>
            <p:ph type="body" sz="half" idx="2"/>
          </p:nvPr>
        </p:nvSpPr>
        <p:spPr/>
        <p:txBody>
          <a:bodyPr/>
          <a:lstStyle/>
          <a:p>
            <a:r>
              <a:rPr lang="en-US" dirty="0"/>
              <a:t>This report provides a neighborhood summary of environmental public health. It describes health conditions that are known to be made worse by environmental exposures, and population characteristics that are often associated with environmental and health problems.</a:t>
            </a:r>
            <a:r>
              <a:rPr lang="en-US" dirty="0" smtClean="0"/>
              <a:t> </a:t>
            </a:r>
            <a:endParaRPr lang="en-US" dirty="0"/>
          </a:p>
        </p:txBody>
      </p:sp>
      <p:pic>
        <p:nvPicPr>
          <p:cNvPr id="11" name="Picture 10" descr="5iT0R0R0x0S0T0"/>
          <p:cNvPicPr/>
          <p:nvPr/>
        </p:nvPicPr>
        <p:blipFill>
          <a:blip r:embed="rId2" cstate="print"/>
          <a:srcRect/>
          <a:stretch>
            <a:fillRect/>
          </a:stretch>
        </p:blipFill>
        <p:spPr bwMode="auto">
          <a:xfrm>
            <a:off x="7848600" y="1524000"/>
            <a:ext cx="838200" cy="381000"/>
          </a:xfrm>
          <a:prstGeom prst="rect">
            <a:avLst/>
          </a:prstGeom>
          <a:noFill/>
        </p:spPr>
      </p:pic>
      <p:pic>
        <p:nvPicPr>
          <p:cNvPr id="12" name="Picture 11" descr="5iT0R0R0x2S0T0"/>
          <p:cNvPicPr>
            <a:picLocks noChangeAspect="1" noChangeArrowheads="1"/>
          </p:cNvPicPr>
          <p:nvPr/>
        </p:nvPicPr>
        <p:blipFill>
          <a:blip r:embed="rId3" cstate="print"/>
          <a:srcRect/>
          <a:stretch>
            <a:fillRect/>
          </a:stretch>
        </p:blipFill>
        <p:spPr bwMode="auto">
          <a:xfrm>
            <a:off x="7848600" y="4114800"/>
            <a:ext cx="838200" cy="685800"/>
          </a:xfrm>
          <a:prstGeom prst="rect">
            <a:avLst/>
          </a:prstGeom>
          <a:noFill/>
        </p:spPr>
      </p:pic>
      <p:pic>
        <p:nvPicPr>
          <p:cNvPr id="13" name="Picture 12" descr="5iT0R0R0x3S0T0"/>
          <p:cNvPicPr>
            <a:picLocks noChangeAspect="1" noChangeArrowheads="1"/>
          </p:cNvPicPr>
          <p:nvPr/>
        </p:nvPicPr>
        <p:blipFill>
          <a:blip r:embed="rId4" cstate="print"/>
          <a:srcRect/>
          <a:stretch>
            <a:fillRect/>
          </a:stretch>
        </p:blipFill>
        <p:spPr bwMode="auto">
          <a:xfrm>
            <a:off x="7848600" y="5791200"/>
            <a:ext cx="838200" cy="5334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a:t>Childhood Lead Poisoning</a:t>
            </a:r>
          </a:p>
        </p:txBody>
      </p:sp>
      <p:graphicFrame>
        <p:nvGraphicFramePr>
          <p:cNvPr id="32" name="Table 31"/>
          <p:cNvGraphicFramePr>
            <a:graphicFrameLocks noGrp="1"/>
          </p:cNvGraphicFramePr>
          <p:nvPr/>
        </p:nvGraphicFramePr>
        <p:xfrm>
          <a:off x="1600200" y="1905000"/>
          <a:ext cx="6096000" cy="3657600"/>
        </p:xfrm>
        <a:graphic>
          <a:graphicData uri="http://schemas.openxmlformats.org/drawingml/2006/table">
            <a:tbl>
              <a:tblPr firstRow="1" bandRow="1">
                <a:tableStyleId>{5C22544A-7EE6-4342-B048-85BDC9FD1C3A}</a:tableStyleId>
              </a:tblPr>
              <a:tblGrid>
                <a:gridCol w="990600"/>
                <a:gridCol w="1041400"/>
                <a:gridCol w="1016000"/>
                <a:gridCol w="1016000"/>
                <a:gridCol w="1016000"/>
                <a:gridCol w="1016000"/>
              </a:tblGrid>
              <a:tr h="1414272">
                <a:tc>
                  <a:txBody>
                    <a:bodyPr/>
                    <a:lstStyle/>
                    <a:p>
                      <a:r>
                        <a:rPr lang="en-US" sz="900" b="1" kern="1200" dirty="0" smtClean="0">
                          <a:solidFill>
                            <a:schemeClr val="lt1"/>
                          </a:solidFill>
                          <a:latin typeface="+mn-lt"/>
                          <a:ea typeface="+mn-ea"/>
                          <a:cs typeface="+mn-cs"/>
                        </a:rPr>
                        <a:t>These indicators measure testing for and exposure to lead - a toxic metal that can cause developmental problems in children.</a:t>
                      </a:r>
                      <a:endParaRPr lang="en-US" sz="900" dirty="0"/>
                    </a:p>
                  </a:txBody>
                  <a:tcPr/>
                </a:tc>
                <a:tc>
                  <a:txBody>
                    <a:bodyPr/>
                    <a:lstStyle/>
                    <a:p>
                      <a:r>
                        <a:rPr lang="en-US" sz="900" b="1" kern="1200" dirty="0" smtClean="0">
                          <a:solidFill>
                            <a:schemeClr val="lt1"/>
                          </a:solidFill>
                          <a:latin typeface="+mn-lt"/>
                          <a:ea typeface="+mn-ea"/>
                          <a:cs typeface="+mn-cs"/>
                        </a:rPr>
                        <a:t>Gramercy Park - Murray Hill</a:t>
                      </a:r>
                      <a:endParaRPr lang="en-US" sz="900" dirty="0"/>
                    </a:p>
                  </a:txBody>
                  <a:tcPr/>
                </a:tc>
                <a:tc>
                  <a:txBody>
                    <a:bodyPr/>
                    <a:lstStyle/>
                    <a:p>
                      <a:r>
                        <a:rPr lang="en-US" sz="900" b="1" kern="1200" dirty="0" smtClean="0">
                          <a:solidFill>
                            <a:schemeClr val="lt1"/>
                          </a:solidFill>
                          <a:latin typeface="+mn-lt"/>
                          <a:ea typeface="+mn-ea"/>
                          <a:cs typeface="+mn-cs"/>
                        </a:rPr>
                        <a:t>Manhattan</a:t>
                      </a:r>
                      <a:endParaRPr lang="en-US" sz="900" dirty="0"/>
                    </a:p>
                  </a:txBody>
                  <a:tcPr/>
                </a:tc>
                <a:tc>
                  <a:txBody>
                    <a:bodyPr/>
                    <a:lstStyle/>
                    <a:p>
                      <a:r>
                        <a:rPr lang="en-US" sz="900" b="1" kern="1200" dirty="0" smtClean="0">
                          <a:solidFill>
                            <a:schemeClr val="lt1"/>
                          </a:solidFill>
                          <a:latin typeface="+mn-lt"/>
                          <a:ea typeface="+mn-ea"/>
                          <a:cs typeface="+mn-cs"/>
                        </a:rPr>
                        <a:t>NYC</a:t>
                      </a:r>
                      <a:endParaRPr lang="en-US" sz="900" dirty="0"/>
                    </a:p>
                  </a:txBody>
                  <a:tcPr/>
                </a:tc>
                <a:tc>
                  <a:txBody>
                    <a:bodyPr/>
                    <a:lstStyle/>
                    <a:p>
                      <a:r>
                        <a:rPr lang="en-US" sz="900" b="1" kern="1200" dirty="0" smtClean="0">
                          <a:solidFill>
                            <a:schemeClr val="lt1"/>
                          </a:solidFill>
                          <a:latin typeface="+mn-lt"/>
                          <a:ea typeface="+mn-ea"/>
                          <a:cs typeface="+mn-cs"/>
                        </a:rPr>
                        <a:t>Compared with other NYC neighborhoods*</a:t>
                      </a:r>
                      <a:endParaRPr lang="en-US" sz="900" dirty="0"/>
                    </a:p>
                  </a:txBody>
                  <a:tcPr/>
                </a:tc>
                <a:tc>
                  <a:txBody>
                    <a:bodyPr/>
                    <a:lstStyle/>
                    <a:p>
                      <a:r>
                        <a:rPr lang="en-US" sz="900" b="1" kern="1200" dirty="0" smtClean="0">
                          <a:solidFill>
                            <a:schemeClr val="lt1"/>
                          </a:solidFill>
                          <a:latin typeface="+mn-lt"/>
                          <a:ea typeface="+mn-ea"/>
                          <a:cs typeface="+mn-cs"/>
                        </a:rPr>
                        <a:t>Trend over time</a:t>
                      </a:r>
                      <a:endParaRPr lang="en-US" sz="900" dirty="0"/>
                    </a:p>
                  </a:txBody>
                  <a:tcPr/>
                </a:tc>
              </a:tr>
              <a:tr h="829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Blood lead testing in 1 and 2 year olds (percent) 2007</a:t>
                      </a:r>
                    </a:p>
                    <a:p>
                      <a:endParaRPr lang="en-US" sz="900" dirty="0"/>
                    </a:p>
                  </a:txBody>
                  <a:tcPr/>
                </a:tc>
                <a:tc>
                  <a:txBody>
                    <a:bodyPr/>
                    <a:lstStyle/>
                    <a:p>
                      <a:endParaRPr lang="en-US" sz="900" dirty="0" smtClean="0"/>
                    </a:p>
                    <a:p>
                      <a:endParaRPr lang="en-US" sz="900" dirty="0" smtClean="0"/>
                    </a:p>
                    <a:p>
                      <a:r>
                        <a:rPr lang="en-US" sz="900" dirty="0" smtClean="0"/>
                        <a:t>            85</a:t>
                      </a:r>
                      <a:endParaRPr lang="en-US" sz="900" dirty="0"/>
                    </a:p>
                  </a:txBody>
                  <a:tcPr/>
                </a:tc>
                <a:tc>
                  <a:txBody>
                    <a:bodyPr/>
                    <a:lstStyle/>
                    <a:p>
                      <a:endParaRPr lang="en-US" sz="900" dirty="0" smtClean="0"/>
                    </a:p>
                    <a:p>
                      <a:endParaRPr lang="en-US" sz="900" dirty="0" smtClean="0"/>
                    </a:p>
                    <a:p>
                      <a:r>
                        <a:rPr lang="en-US" sz="900" dirty="0" smtClean="0"/>
                        <a:t>              78</a:t>
                      </a:r>
                      <a:endParaRPr lang="en-US" sz="900" dirty="0"/>
                    </a:p>
                  </a:txBody>
                  <a:tcPr/>
                </a:tc>
                <a:tc>
                  <a:txBody>
                    <a:bodyPr/>
                    <a:lstStyle/>
                    <a:p>
                      <a:endParaRPr lang="en-US" sz="900" dirty="0" smtClean="0"/>
                    </a:p>
                    <a:p>
                      <a:endParaRPr lang="en-US" sz="900" dirty="0" smtClean="0"/>
                    </a:p>
                    <a:p>
                      <a:r>
                        <a:rPr lang="en-US" sz="900" baseline="0" dirty="0" smtClean="0"/>
                        <a:t>               72</a:t>
                      </a:r>
                      <a:endParaRPr lang="en-US" sz="900" dirty="0" smtClean="0"/>
                    </a:p>
                  </a:txBody>
                  <a:tcPr/>
                </a:tc>
                <a:tc>
                  <a:txBody>
                    <a:bodyPr/>
                    <a:lstStyle/>
                    <a:p>
                      <a:endParaRPr lang="en-US" sz="900" dirty="0" smtClean="0"/>
                    </a:p>
                    <a:p>
                      <a:endParaRPr lang="en-US" sz="900" dirty="0" smtClean="0"/>
                    </a:p>
                    <a:p>
                      <a:r>
                        <a:rPr lang="en-US" sz="900" baseline="0" dirty="0" smtClean="0"/>
                        <a:t>      BETTER</a:t>
                      </a:r>
                      <a:endParaRPr lang="en-US" sz="900" dirty="0" smtClean="0"/>
                    </a:p>
                  </a:txBody>
                  <a:tcPr>
                    <a:solidFill>
                      <a:srgbClr val="FF0000"/>
                    </a:solidFill>
                  </a:tcPr>
                </a:tc>
                <a:tc>
                  <a:txBody>
                    <a:bodyPr/>
                    <a:lstStyle/>
                    <a:p>
                      <a:endParaRPr lang="en-US" sz="900" dirty="0"/>
                    </a:p>
                  </a:txBody>
                  <a:tcPr/>
                </a:tc>
              </a:tr>
              <a:tr h="14142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Blood lead levels of 10 µg/</a:t>
                      </a:r>
                      <a:r>
                        <a:rPr lang="en-US" sz="900" kern="1200" dirty="0" err="1" smtClean="0">
                          <a:solidFill>
                            <a:schemeClr val="dk1"/>
                          </a:solidFill>
                          <a:latin typeface="+mn-lt"/>
                          <a:ea typeface="+mn-ea"/>
                          <a:cs typeface="+mn-cs"/>
                        </a:rPr>
                        <a:t>dL</a:t>
                      </a:r>
                      <a:r>
                        <a:rPr lang="en-US" sz="900" kern="1200" dirty="0" smtClean="0">
                          <a:solidFill>
                            <a:schemeClr val="dk1"/>
                          </a:solidFill>
                          <a:latin typeface="+mn-lt"/>
                          <a:ea typeface="+mn-ea"/>
                          <a:cs typeface="+mn-cs"/>
                        </a:rPr>
                        <a:t> or higher among children aged 6 months to less than 6 years (rate per 1,000 tested) 2012</a:t>
                      </a:r>
                    </a:p>
                    <a:p>
                      <a:endParaRPr lang="en-US" sz="900" dirty="0"/>
                    </a:p>
                  </a:txBody>
                  <a:tcPr/>
                </a:tc>
                <a:tc>
                  <a:txBody>
                    <a:bodyPr/>
                    <a:lstStyle/>
                    <a:p>
                      <a:endParaRPr lang="en-US" sz="900" dirty="0" smtClean="0"/>
                    </a:p>
                    <a:p>
                      <a:endParaRPr lang="en-US" sz="900" dirty="0" smtClean="0"/>
                    </a:p>
                    <a:p>
                      <a:endParaRPr lang="en-US" sz="900" dirty="0" smtClean="0"/>
                    </a:p>
                    <a:p>
                      <a:endParaRPr lang="en-US" sz="900" dirty="0" smtClean="0"/>
                    </a:p>
                    <a:p>
                      <a:r>
                        <a:rPr lang="en-US" sz="900" dirty="0" smtClean="0"/>
                        <a:t>            2.5</a:t>
                      </a:r>
                      <a:endParaRPr lang="en-US" sz="900" dirty="0"/>
                    </a:p>
                  </a:txBody>
                  <a:tcPr/>
                </a:tc>
                <a:tc>
                  <a:txBody>
                    <a:bodyPr/>
                    <a:lstStyle/>
                    <a:p>
                      <a:endParaRPr lang="en-US" sz="900" dirty="0" smtClean="0"/>
                    </a:p>
                    <a:p>
                      <a:endParaRPr lang="en-US" sz="900" dirty="0" smtClean="0"/>
                    </a:p>
                    <a:p>
                      <a:endParaRPr lang="en-US" sz="900" dirty="0" smtClean="0"/>
                    </a:p>
                    <a:p>
                      <a:endParaRPr lang="en-US" sz="900" dirty="0" smtClean="0"/>
                    </a:p>
                    <a:p>
                      <a:r>
                        <a:rPr lang="en-US" sz="900" dirty="0" smtClean="0"/>
                        <a:t>               2</a:t>
                      </a:r>
                      <a:endParaRPr lang="en-US" sz="900" dirty="0"/>
                    </a:p>
                  </a:txBody>
                  <a:tcPr/>
                </a:tc>
                <a:tc>
                  <a:txBody>
                    <a:bodyPr/>
                    <a:lstStyle/>
                    <a:p>
                      <a:endParaRPr lang="en-US" sz="900" dirty="0" smtClean="0"/>
                    </a:p>
                    <a:p>
                      <a:endParaRPr lang="en-US" sz="900" dirty="0" smtClean="0"/>
                    </a:p>
                    <a:p>
                      <a:endParaRPr lang="en-US" sz="900" dirty="0" smtClean="0"/>
                    </a:p>
                    <a:p>
                      <a:endParaRPr lang="en-US" sz="900" dirty="0" smtClean="0"/>
                    </a:p>
                    <a:p>
                      <a:r>
                        <a:rPr lang="en-US" sz="900" dirty="0" smtClean="0"/>
                        <a:t>               2.7</a:t>
                      </a:r>
                      <a:endParaRPr lang="en-US" sz="900" dirty="0"/>
                    </a:p>
                  </a:txBody>
                  <a:tcPr/>
                </a:tc>
                <a:tc>
                  <a:txBody>
                    <a:bodyPr/>
                    <a:lstStyle/>
                    <a:p>
                      <a:endParaRPr lang="en-US" sz="900" dirty="0" smtClean="0"/>
                    </a:p>
                    <a:p>
                      <a:endParaRPr lang="en-US" sz="900" dirty="0" smtClean="0"/>
                    </a:p>
                    <a:p>
                      <a:endParaRPr lang="en-US" sz="900" dirty="0" smtClean="0"/>
                    </a:p>
                    <a:p>
                      <a:endParaRPr lang="en-US" sz="900" dirty="0" smtClean="0"/>
                    </a:p>
                    <a:p>
                      <a:r>
                        <a:rPr lang="en-US" sz="900" dirty="0" smtClean="0"/>
                        <a:t>         MIDDLE</a:t>
                      </a:r>
                      <a:endParaRPr lang="en-US" sz="900" dirty="0"/>
                    </a:p>
                  </a:txBody>
                  <a:tcPr>
                    <a:solidFill>
                      <a:schemeClr val="accent6">
                        <a:lumMod val="60000"/>
                        <a:lumOff val="40000"/>
                      </a:schemeClr>
                    </a:solidFill>
                  </a:tcPr>
                </a:tc>
                <a:tc>
                  <a:txBody>
                    <a:bodyPr/>
                    <a:lstStyle/>
                    <a:p>
                      <a:endParaRPr lang="en-US" sz="900" dirty="0"/>
                    </a:p>
                  </a:txBody>
                  <a:tcPr/>
                </a:tc>
              </a:tr>
            </a:tbl>
          </a:graphicData>
        </a:graphic>
      </p:graphicFrame>
      <p:pic>
        <p:nvPicPr>
          <p:cNvPr id="33" name="Picture 32" descr="5iT0R1R0x0S0T0"/>
          <p:cNvPicPr>
            <a:picLocks noChangeAspect="1" noChangeArrowheads="1"/>
          </p:cNvPicPr>
          <p:nvPr/>
        </p:nvPicPr>
        <p:blipFill>
          <a:blip r:embed="rId2" cstate="print"/>
          <a:srcRect/>
          <a:stretch>
            <a:fillRect/>
          </a:stretch>
        </p:blipFill>
        <p:spPr bwMode="auto">
          <a:xfrm>
            <a:off x="6705600" y="3505200"/>
            <a:ext cx="990600" cy="381000"/>
          </a:xfrm>
          <a:prstGeom prst="rect">
            <a:avLst/>
          </a:prstGeom>
          <a:noFill/>
        </p:spPr>
      </p:pic>
      <p:pic>
        <p:nvPicPr>
          <p:cNvPr id="35" name="Picture 34" descr="5iT0R1R0x1S0T0"/>
          <p:cNvPicPr>
            <a:picLocks noChangeAspect="1" noChangeArrowheads="1"/>
          </p:cNvPicPr>
          <p:nvPr/>
        </p:nvPicPr>
        <p:blipFill>
          <a:blip r:embed="rId3" cstate="print"/>
          <a:srcRect/>
          <a:stretch>
            <a:fillRect/>
          </a:stretch>
        </p:blipFill>
        <p:spPr bwMode="auto">
          <a:xfrm>
            <a:off x="6705600" y="4572000"/>
            <a:ext cx="990600" cy="457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Pests &amp; Pesticide Use</a:t>
            </a:r>
            <a:endParaRPr lang="en-US" dirty="0"/>
          </a:p>
        </p:txBody>
      </p:sp>
      <p:graphicFrame>
        <p:nvGraphicFramePr>
          <p:cNvPr id="5" name="Content Placeholder 4"/>
          <p:cNvGraphicFramePr>
            <a:graphicFrameLocks noGrp="1"/>
          </p:cNvGraphicFramePr>
          <p:nvPr>
            <p:ph idx="1"/>
          </p:nvPr>
        </p:nvGraphicFramePr>
        <p:xfrm>
          <a:off x="457200" y="1600200"/>
          <a:ext cx="8229600" cy="40386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1295400">
                <a:tc>
                  <a:txBody>
                    <a:bodyPr/>
                    <a:lstStyle/>
                    <a:p>
                      <a:r>
                        <a:rPr lang="en-US" sz="1000" b="1" kern="1200" dirty="0" smtClean="0">
                          <a:solidFill>
                            <a:schemeClr val="lt1"/>
                          </a:solidFill>
                          <a:latin typeface="+mn-lt"/>
                          <a:ea typeface="+mn-ea"/>
                          <a:cs typeface="+mn-cs"/>
                        </a:rPr>
                        <a:t>These indicators measure common urban pests and control methods that can be unsafe.</a:t>
                      </a:r>
                      <a:endParaRPr lang="en-US" sz="1000" dirty="0"/>
                    </a:p>
                  </a:txBody>
                  <a:tcPr/>
                </a:tc>
                <a:tc>
                  <a:txBody>
                    <a:bodyPr/>
                    <a:lstStyle/>
                    <a:p>
                      <a:r>
                        <a:rPr lang="en-US" sz="1000" b="1" kern="1200" dirty="0" smtClean="0">
                          <a:solidFill>
                            <a:schemeClr val="lt1"/>
                          </a:solidFill>
                          <a:latin typeface="+mn-lt"/>
                          <a:ea typeface="+mn-ea"/>
                          <a:cs typeface="+mn-cs"/>
                        </a:rPr>
                        <a:t>Gramercy Park - Murray Hill</a:t>
                      </a:r>
                      <a:endParaRPr lang="en-US" sz="1000" dirty="0"/>
                    </a:p>
                  </a:txBody>
                  <a:tcPr/>
                </a:tc>
                <a:tc>
                  <a:txBody>
                    <a:bodyPr/>
                    <a:lstStyle/>
                    <a:p>
                      <a:r>
                        <a:rPr lang="en-US" sz="1000" b="1" kern="1200" dirty="0" smtClean="0">
                          <a:solidFill>
                            <a:schemeClr val="lt1"/>
                          </a:solidFill>
                          <a:latin typeface="+mn-lt"/>
                          <a:ea typeface="+mn-ea"/>
                          <a:cs typeface="+mn-cs"/>
                        </a:rPr>
                        <a:t>Manhattan</a:t>
                      </a:r>
                      <a:endParaRPr lang="en-US" sz="1000" dirty="0"/>
                    </a:p>
                  </a:txBody>
                  <a:tcPr/>
                </a:tc>
                <a:tc>
                  <a:txBody>
                    <a:bodyPr/>
                    <a:lstStyle/>
                    <a:p>
                      <a:r>
                        <a:rPr lang="en-US" sz="1000" b="1" kern="1200" dirty="0" smtClean="0">
                          <a:solidFill>
                            <a:schemeClr val="lt1"/>
                          </a:solidFill>
                          <a:latin typeface="+mn-lt"/>
                          <a:ea typeface="+mn-ea"/>
                          <a:cs typeface="+mn-cs"/>
                        </a:rPr>
                        <a:t>NYC</a:t>
                      </a:r>
                      <a:endParaRPr lang="en-US" sz="1000" dirty="0"/>
                    </a:p>
                  </a:txBody>
                  <a:tcPr/>
                </a:tc>
                <a:tc>
                  <a:txBody>
                    <a:bodyPr/>
                    <a:lstStyle/>
                    <a:p>
                      <a:r>
                        <a:rPr lang="en-US" sz="1000" b="1" kern="1200" dirty="0" smtClean="0">
                          <a:solidFill>
                            <a:schemeClr val="lt1"/>
                          </a:solidFill>
                          <a:latin typeface="+mn-lt"/>
                          <a:ea typeface="+mn-ea"/>
                          <a:cs typeface="+mn-cs"/>
                        </a:rPr>
                        <a:t>Compared with other NYC neighborhoods*</a:t>
                      </a:r>
                      <a:endParaRPr lang="en-US" sz="1000" dirty="0"/>
                    </a:p>
                  </a:txBody>
                  <a:tcPr/>
                </a:tc>
                <a:tc>
                  <a:txBody>
                    <a:bodyPr/>
                    <a:lstStyle/>
                    <a:p>
                      <a:r>
                        <a:rPr lang="en-US" sz="1000" b="1" kern="1200" dirty="0" smtClean="0">
                          <a:solidFill>
                            <a:schemeClr val="lt1"/>
                          </a:solidFill>
                          <a:latin typeface="+mn-lt"/>
                          <a:ea typeface="+mn-ea"/>
                          <a:cs typeface="+mn-cs"/>
                        </a:rPr>
                        <a:t>Trend over time</a:t>
                      </a:r>
                      <a:endParaRPr lang="en-US" sz="1000" dirty="0"/>
                    </a:p>
                  </a:txBody>
                  <a:tcPr/>
                </a:tc>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Homes with cockroaches (percent) 2011</a:t>
                      </a:r>
                    </a:p>
                  </a:txBody>
                  <a:tcPr/>
                </a:tc>
                <a:tc>
                  <a:txBody>
                    <a:bodyPr/>
                    <a:lstStyle/>
                    <a:p>
                      <a:r>
                        <a:rPr lang="en-US" sz="1000" baseline="0" dirty="0" smtClean="0"/>
                        <a:t>                   10.6</a:t>
                      </a:r>
                      <a:endParaRPr lang="en-US" sz="1000" dirty="0" smtClean="0"/>
                    </a:p>
                    <a:p>
                      <a:endParaRPr lang="en-US" sz="1000" dirty="0" smtClean="0"/>
                    </a:p>
                  </a:txBody>
                  <a:tcPr/>
                </a:tc>
                <a:tc>
                  <a:txBody>
                    <a:bodyPr/>
                    <a:lstStyle/>
                    <a:p>
                      <a:r>
                        <a:rPr lang="en-US" sz="1000" dirty="0" smtClean="0"/>
                        <a:t>             20.6</a:t>
                      </a:r>
                      <a:endParaRPr lang="en-US" sz="1000" dirty="0"/>
                    </a:p>
                  </a:txBody>
                  <a:tcPr/>
                </a:tc>
                <a:tc>
                  <a:txBody>
                    <a:bodyPr/>
                    <a:lstStyle/>
                    <a:p>
                      <a:r>
                        <a:rPr lang="en-US" sz="1000" dirty="0" smtClean="0"/>
                        <a:t>                  24</a:t>
                      </a:r>
                      <a:endParaRPr lang="en-US" sz="1000" dirty="0"/>
                    </a:p>
                  </a:txBody>
                  <a:tcPr/>
                </a:tc>
                <a:tc>
                  <a:txBody>
                    <a:bodyPr/>
                    <a:lstStyle/>
                    <a:p>
                      <a:endParaRPr lang="en-US" sz="1000" dirty="0" smtClean="0"/>
                    </a:p>
                    <a:p>
                      <a:r>
                        <a:rPr lang="en-US" sz="1000" dirty="0" smtClean="0"/>
                        <a:t>               BETTER </a:t>
                      </a:r>
                    </a:p>
                    <a:p>
                      <a:endParaRPr lang="en-US" sz="1000" dirty="0"/>
                    </a:p>
                  </a:txBody>
                  <a:tcPr>
                    <a:solidFill>
                      <a:srgbClr val="FF0000"/>
                    </a:solidFill>
                  </a:tcPr>
                </a:tc>
                <a:tc>
                  <a:txBody>
                    <a:bodyPr/>
                    <a:lstStyle/>
                    <a:p>
                      <a:endParaRPr lang="en-US" sz="1000" dirty="0"/>
                    </a:p>
                  </a:txBody>
                  <a:tcPr/>
                </a:tc>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Homes with mice or rats in the building (percent) 2011</a:t>
                      </a:r>
                    </a:p>
                  </a:txBody>
                  <a:tcPr/>
                </a:tc>
                <a:tc>
                  <a:txBody>
                    <a:bodyPr/>
                    <a:lstStyle/>
                    <a:p>
                      <a:endParaRPr lang="en-US" sz="1000" dirty="0" smtClean="0"/>
                    </a:p>
                    <a:p>
                      <a:r>
                        <a:rPr lang="en-US" sz="1000" dirty="0" smtClean="0"/>
                        <a:t>                    13.7</a:t>
                      </a:r>
                      <a:endParaRPr lang="en-US" sz="1000" dirty="0"/>
                    </a:p>
                  </a:txBody>
                  <a:tcPr/>
                </a:tc>
                <a:tc>
                  <a:txBody>
                    <a:bodyPr/>
                    <a:lstStyle/>
                    <a:p>
                      <a:endParaRPr lang="en-US" sz="1000" dirty="0" smtClean="0"/>
                    </a:p>
                    <a:p>
                      <a:r>
                        <a:rPr lang="en-US" sz="1000" dirty="0" smtClean="0"/>
                        <a:t>               21.7</a:t>
                      </a:r>
                      <a:endParaRPr lang="en-US" sz="1000" dirty="0"/>
                    </a:p>
                  </a:txBody>
                  <a:tcPr/>
                </a:tc>
                <a:tc>
                  <a:txBody>
                    <a:bodyPr/>
                    <a:lstStyle/>
                    <a:p>
                      <a:endParaRPr lang="en-US" sz="1000" dirty="0" smtClean="0"/>
                    </a:p>
                    <a:p>
                      <a:r>
                        <a:rPr lang="en-US" sz="1000" dirty="0" smtClean="0"/>
                        <a:t>                 22.8</a:t>
                      </a:r>
                      <a:endParaRPr lang="en-US" sz="1000" dirty="0"/>
                    </a:p>
                  </a:txBody>
                  <a:tcPr/>
                </a:tc>
                <a:tc>
                  <a:txBody>
                    <a:bodyPr/>
                    <a:lstStyle/>
                    <a:p>
                      <a:endParaRPr lang="en-US" sz="1000" dirty="0" smtClean="0"/>
                    </a:p>
                    <a:p>
                      <a:r>
                        <a:rPr lang="en-US" sz="1000" dirty="0" smtClean="0"/>
                        <a:t>               BETTER</a:t>
                      </a:r>
                      <a:endParaRPr lang="en-US" sz="1000" dirty="0"/>
                    </a:p>
                  </a:txBody>
                  <a:tcPr>
                    <a:solidFill>
                      <a:srgbClr val="FF0000"/>
                    </a:solidFill>
                  </a:tcPr>
                </a:tc>
                <a:tc>
                  <a:txBody>
                    <a:bodyPr/>
                    <a:lstStyle/>
                    <a:p>
                      <a:endParaRPr lang="en-US" sz="1000" dirty="0"/>
                    </a:p>
                  </a:txBody>
                  <a:tcPr/>
                </a:tc>
              </a:tr>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Homes with personal use of pesticide sprays, bombs or foggers (percent) 2003</a:t>
                      </a:r>
                    </a:p>
                  </a:txBody>
                  <a:tcPr/>
                </a:tc>
                <a:tc>
                  <a:txBody>
                    <a:bodyPr/>
                    <a:lstStyle/>
                    <a:p>
                      <a:endParaRPr lang="en-US" sz="1000" dirty="0" smtClean="0"/>
                    </a:p>
                    <a:p>
                      <a:endParaRPr lang="en-US" sz="1000" dirty="0" smtClean="0"/>
                    </a:p>
                    <a:p>
                      <a:r>
                        <a:rPr lang="en-US" sz="1000" dirty="0" smtClean="0"/>
                        <a:t>                    13.4</a:t>
                      </a:r>
                      <a:endParaRPr lang="en-US" sz="1000" dirty="0"/>
                    </a:p>
                  </a:txBody>
                  <a:tcPr/>
                </a:tc>
                <a:tc>
                  <a:txBody>
                    <a:bodyPr/>
                    <a:lstStyle/>
                    <a:p>
                      <a:endParaRPr lang="en-US" sz="1000" dirty="0" smtClean="0"/>
                    </a:p>
                    <a:p>
                      <a:endParaRPr lang="en-US" sz="1000" dirty="0" smtClean="0"/>
                    </a:p>
                    <a:p>
                      <a:r>
                        <a:rPr lang="en-US" sz="1000" baseline="0" dirty="0" smtClean="0"/>
                        <a:t>                  31.6</a:t>
                      </a:r>
                      <a:endParaRPr lang="en-US" sz="1000" dirty="0" smtClean="0"/>
                    </a:p>
                  </a:txBody>
                  <a:tcPr/>
                </a:tc>
                <a:tc>
                  <a:txBody>
                    <a:bodyPr/>
                    <a:lstStyle/>
                    <a:p>
                      <a:endParaRPr lang="en-US" sz="1000" dirty="0" smtClean="0"/>
                    </a:p>
                    <a:p>
                      <a:endParaRPr lang="en-US" sz="1000" dirty="0" smtClean="0"/>
                    </a:p>
                    <a:p>
                      <a:r>
                        <a:rPr lang="en-US" sz="1000" dirty="0" smtClean="0"/>
                        <a:t>                  34.6</a:t>
                      </a:r>
                      <a:endParaRPr lang="en-US" sz="1000" dirty="0"/>
                    </a:p>
                  </a:txBody>
                  <a:tcPr/>
                </a:tc>
                <a:tc>
                  <a:txBody>
                    <a:bodyPr/>
                    <a:lstStyle/>
                    <a:p>
                      <a:endParaRPr lang="en-US" sz="1000" dirty="0" smtClean="0"/>
                    </a:p>
                    <a:p>
                      <a:endParaRPr lang="en-US" sz="1000" dirty="0" smtClean="0"/>
                    </a:p>
                    <a:p>
                      <a:r>
                        <a:rPr lang="en-US" sz="1000" dirty="0" smtClean="0"/>
                        <a:t>                 BETTER</a:t>
                      </a:r>
                      <a:endParaRPr lang="en-US" sz="1000" dirty="0"/>
                    </a:p>
                  </a:txBody>
                  <a:tcPr>
                    <a:solidFill>
                      <a:srgbClr val="FF0000"/>
                    </a:solidFill>
                  </a:tcPr>
                </a:tc>
                <a:tc>
                  <a:txBody>
                    <a:bodyPr/>
                    <a:lstStyle/>
                    <a:p>
                      <a:endParaRPr lang="en-US" sz="1000" dirty="0" smtClean="0"/>
                    </a:p>
                    <a:p>
                      <a:endParaRPr lang="en-US" sz="1000" dirty="0" smtClean="0"/>
                    </a:p>
                    <a:p>
                      <a:endParaRPr lang="en-US" sz="1000" dirty="0" smtClean="0"/>
                    </a:p>
                    <a:p>
                      <a:r>
                        <a:rPr lang="en-US" sz="1000" dirty="0" smtClean="0"/>
                        <a:t>NOT AVAILABLE</a:t>
                      </a:r>
                      <a:endParaRPr lang="en-US" sz="1000" dirty="0"/>
                    </a:p>
                  </a:txBody>
                  <a:tcPr/>
                </a:tc>
              </a:tr>
            </a:tbl>
          </a:graphicData>
        </a:graphic>
      </p:graphicFrame>
      <p:pic>
        <p:nvPicPr>
          <p:cNvPr id="6" name="Picture 5" descr="5iT0R2R0x0S0T0"/>
          <p:cNvPicPr>
            <a:picLocks noChangeAspect="1" noChangeArrowheads="1"/>
          </p:cNvPicPr>
          <p:nvPr/>
        </p:nvPicPr>
        <p:blipFill>
          <a:blip r:embed="rId2" cstate="print"/>
          <a:srcRect/>
          <a:stretch>
            <a:fillRect/>
          </a:stretch>
        </p:blipFill>
        <p:spPr bwMode="auto">
          <a:xfrm>
            <a:off x="7391400" y="3200400"/>
            <a:ext cx="1123950" cy="333375"/>
          </a:xfrm>
          <a:prstGeom prst="rect">
            <a:avLst/>
          </a:prstGeom>
          <a:noFill/>
        </p:spPr>
      </p:pic>
      <p:pic>
        <p:nvPicPr>
          <p:cNvPr id="7" name="Picture 6" descr="5iT0R2R0x1S0T0"/>
          <p:cNvPicPr>
            <a:picLocks noChangeAspect="1" noChangeArrowheads="1"/>
          </p:cNvPicPr>
          <p:nvPr/>
        </p:nvPicPr>
        <p:blipFill>
          <a:blip r:embed="rId3" cstate="print"/>
          <a:srcRect/>
          <a:stretch>
            <a:fillRect/>
          </a:stretch>
        </p:blipFill>
        <p:spPr bwMode="auto">
          <a:xfrm>
            <a:off x="7467600" y="4114800"/>
            <a:ext cx="1123950" cy="25717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Home Safety and Maintenance</a:t>
            </a:r>
            <a:endParaRPr lang="en-US" dirty="0"/>
          </a:p>
        </p:txBody>
      </p:sp>
      <p:graphicFrame>
        <p:nvGraphicFramePr>
          <p:cNvPr id="4" name="Content Placeholder 3"/>
          <p:cNvGraphicFramePr>
            <a:graphicFrameLocks noGrp="1"/>
          </p:cNvGraphicFramePr>
          <p:nvPr>
            <p:ph idx="1"/>
          </p:nvPr>
        </p:nvGraphicFramePr>
        <p:xfrm>
          <a:off x="457200" y="1600200"/>
          <a:ext cx="8229600" cy="38404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sz="900" b="1" kern="1200" dirty="0" smtClean="0">
                          <a:solidFill>
                            <a:schemeClr val="lt1"/>
                          </a:solidFill>
                          <a:latin typeface="+mn-lt"/>
                          <a:ea typeface="+mn-ea"/>
                          <a:cs typeface="+mn-cs"/>
                        </a:rPr>
                        <a:t>These indicators describe conditions in homes that can affect health.</a:t>
                      </a:r>
                      <a:endParaRPr lang="en-US" sz="900" dirty="0"/>
                    </a:p>
                  </a:txBody>
                  <a:tcPr/>
                </a:tc>
                <a:tc>
                  <a:txBody>
                    <a:bodyPr/>
                    <a:lstStyle/>
                    <a:p>
                      <a:r>
                        <a:rPr lang="en-US" sz="900" b="1" kern="1200" dirty="0" smtClean="0">
                          <a:solidFill>
                            <a:schemeClr val="lt1"/>
                          </a:solidFill>
                          <a:latin typeface="+mn-lt"/>
                          <a:ea typeface="+mn-ea"/>
                          <a:cs typeface="+mn-cs"/>
                        </a:rPr>
                        <a:t>Gramercy Park - Murray Hill</a:t>
                      </a:r>
                      <a:endParaRPr lang="en-US" sz="900" dirty="0"/>
                    </a:p>
                  </a:txBody>
                  <a:tcPr/>
                </a:tc>
                <a:tc>
                  <a:txBody>
                    <a:bodyPr/>
                    <a:lstStyle/>
                    <a:p>
                      <a:r>
                        <a:rPr lang="en-US" sz="900" b="1" kern="1200" dirty="0" smtClean="0">
                          <a:solidFill>
                            <a:schemeClr val="lt1"/>
                          </a:solidFill>
                          <a:latin typeface="+mn-lt"/>
                          <a:ea typeface="+mn-ea"/>
                          <a:cs typeface="+mn-cs"/>
                        </a:rPr>
                        <a:t>Manhattan</a:t>
                      </a:r>
                      <a:endParaRPr lang="en-US" sz="900" dirty="0"/>
                    </a:p>
                  </a:txBody>
                  <a:tcPr/>
                </a:tc>
                <a:tc>
                  <a:txBody>
                    <a:bodyPr/>
                    <a:lstStyle/>
                    <a:p>
                      <a:r>
                        <a:rPr lang="en-US" sz="900" b="1" kern="1200" dirty="0" smtClean="0">
                          <a:solidFill>
                            <a:schemeClr val="lt1"/>
                          </a:solidFill>
                          <a:latin typeface="+mn-lt"/>
                          <a:ea typeface="+mn-ea"/>
                          <a:cs typeface="+mn-cs"/>
                        </a:rPr>
                        <a:t>NYC</a:t>
                      </a:r>
                      <a:endParaRPr lang="en-US" sz="900" dirty="0"/>
                    </a:p>
                  </a:txBody>
                  <a:tcPr/>
                </a:tc>
                <a:tc>
                  <a:txBody>
                    <a:bodyPr/>
                    <a:lstStyle/>
                    <a:p>
                      <a:r>
                        <a:rPr lang="en-US" sz="900" b="1" kern="1200" dirty="0" smtClean="0">
                          <a:solidFill>
                            <a:schemeClr val="lt1"/>
                          </a:solidFill>
                          <a:latin typeface="+mn-lt"/>
                          <a:ea typeface="+mn-ea"/>
                          <a:cs typeface="+mn-cs"/>
                        </a:rPr>
                        <a:t>Compared with other NYC neighborhoods*</a:t>
                      </a:r>
                      <a:endParaRPr lang="en-US" sz="900" dirty="0"/>
                    </a:p>
                  </a:txBody>
                  <a:tcPr/>
                </a:tc>
                <a:tc>
                  <a:txBody>
                    <a:bodyPr/>
                    <a:lstStyle/>
                    <a:p>
                      <a:r>
                        <a:rPr lang="en-US" sz="900" b="1" kern="1200" dirty="0" smtClean="0">
                          <a:solidFill>
                            <a:schemeClr val="lt1"/>
                          </a:solidFill>
                          <a:latin typeface="+mn-lt"/>
                          <a:ea typeface="+mn-ea"/>
                          <a:cs typeface="+mn-cs"/>
                        </a:rPr>
                        <a:t>Trend over time</a:t>
                      </a:r>
                      <a:endParaRPr lang="en-US" sz="9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Number of carbon monoxide incidents where there was no CO alarm at the scene 2010</a:t>
                      </a:r>
                    </a:p>
                    <a:p>
                      <a:endParaRPr lang="en-US" sz="900" dirty="0"/>
                    </a:p>
                  </a:txBody>
                  <a:tcPr/>
                </a:tc>
                <a:tc>
                  <a:txBody>
                    <a:bodyPr/>
                    <a:lstStyle/>
                    <a:p>
                      <a:endParaRPr lang="en-US" sz="900" dirty="0" smtClean="0"/>
                    </a:p>
                    <a:p>
                      <a:endParaRPr lang="en-US" sz="900" dirty="0" smtClean="0"/>
                    </a:p>
                    <a:p>
                      <a:r>
                        <a:rPr lang="en-US" sz="900" dirty="0" smtClean="0"/>
                        <a:t>                  2</a:t>
                      </a:r>
                      <a:endParaRPr lang="en-US" sz="900" dirty="0"/>
                    </a:p>
                  </a:txBody>
                  <a:tcPr/>
                </a:tc>
                <a:tc>
                  <a:txBody>
                    <a:bodyPr/>
                    <a:lstStyle/>
                    <a:p>
                      <a:endParaRPr lang="en-US" sz="900" dirty="0" smtClean="0"/>
                    </a:p>
                    <a:p>
                      <a:endParaRPr lang="en-US" sz="900" dirty="0" smtClean="0"/>
                    </a:p>
                    <a:p>
                      <a:r>
                        <a:rPr lang="en-US" sz="900" dirty="0" smtClean="0"/>
                        <a:t>                  25</a:t>
                      </a:r>
                      <a:endParaRPr lang="en-US" sz="900" dirty="0"/>
                    </a:p>
                  </a:txBody>
                  <a:tcPr/>
                </a:tc>
                <a:tc>
                  <a:txBody>
                    <a:bodyPr/>
                    <a:lstStyle/>
                    <a:p>
                      <a:endParaRPr lang="en-US" sz="900" dirty="0" smtClean="0"/>
                    </a:p>
                    <a:p>
                      <a:endParaRPr lang="en-US" sz="900" dirty="0" smtClean="0"/>
                    </a:p>
                    <a:p>
                      <a:r>
                        <a:rPr lang="en-US" sz="900" baseline="0" dirty="0" smtClean="0"/>
                        <a:t>              135</a:t>
                      </a:r>
                      <a:endParaRPr lang="en-US" sz="900" dirty="0" smtClean="0"/>
                    </a:p>
                  </a:txBody>
                  <a:tcPr/>
                </a:tc>
                <a:tc>
                  <a:txBody>
                    <a:bodyPr/>
                    <a:lstStyle/>
                    <a:p>
                      <a:endParaRPr lang="en-US" sz="900" dirty="0" smtClean="0"/>
                    </a:p>
                    <a:p>
                      <a:endParaRPr lang="en-US" sz="900" dirty="0" smtClean="0"/>
                    </a:p>
                    <a:p>
                      <a:r>
                        <a:rPr lang="en-US" sz="900" dirty="0" smtClean="0"/>
                        <a:t>              MIDDLE</a:t>
                      </a:r>
                      <a:endParaRPr lang="en-US" sz="900" dirty="0"/>
                    </a:p>
                  </a:txBody>
                  <a:tcPr>
                    <a:solidFill>
                      <a:schemeClr val="accent6">
                        <a:lumMod val="60000"/>
                        <a:lumOff val="40000"/>
                      </a:schemeClr>
                    </a:solidFill>
                  </a:tcPr>
                </a:tc>
                <a:tc>
                  <a:txBody>
                    <a:bodyPr/>
                    <a:lstStyle/>
                    <a:p>
                      <a:endParaRPr lang="en-US" sz="9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Adults reporting second-hand smoke at home (percent) 2012</a:t>
                      </a:r>
                    </a:p>
                    <a:p>
                      <a:endParaRPr lang="en-US" sz="900" dirty="0"/>
                    </a:p>
                  </a:txBody>
                  <a:tcPr/>
                </a:tc>
                <a:tc>
                  <a:txBody>
                    <a:bodyPr/>
                    <a:lstStyle/>
                    <a:p>
                      <a:endParaRPr lang="en-US" sz="900" dirty="0" smtClean="0"/>
                    </a:p>
                    <a:p>
                      <a:endParaRPr lang="en-US" sz="900" dirty="0" smtClean="0"/>
                    </a:p>
                    <a:p>
                      <a:r>
                        <a:rPr lang="en-US" sz="900" dirty="0" smtClean="0"/>
                        <a:t>           SURPRESSED</a:t>
                      </a:r>
                      <a:endParaRPr lang="en-US" sz="900" dirty="0"/>
                    </a:p>
                  </a:txBody>
                  <a:tcPr/>
                </a:tc>
                <a:tc>
                  <a:txBody>
                    <a:bodyPr/>
                    <a:lstStyle/>
                    <a:p>
                      <a:endParaRPr lang="en-US" sz="900" dirty="0" smtClean="0"/>
                    </a:p>
                    <a:p>
                      <a:endParaRPr lang="en-US" sz="900" dirty="0" smtClean="0"/>
                    </a:p>
                    <a:p>
                      <a:r>
                        <a:rPr lang="en-US" sz="900" dirty="0" smtClean="0"/>
                        <a:t>                    4.3</a:t>
                      </a:r>
                      <a:endParaRPr lang="en-US" sz="900" dirty="0"/>
                    </a:p>
                  </a:txBody>
                  <a:tcPr/>
                </a:tc>
                <a:tc>
                  <a:txBody>
                    <a:bodyPr/>
                    <a:lstStyle/>
                    <a:p>
                      <a:endParaRPr lang="en-US" sz="900" dirty="0" smtClean="0"/>
                    </a:p>
                    <a:p>
                      <a:endParaRPr lang="en-US" sz="900" dirty="0" smtClean="0"/>
                    </a:p>
                    <a:p>
                      <a:r>
                        <a:rPr lang="en-US" sz="900" dirty="0" smtClean="0"/>
                        <a:t>                   4.9</a:t>
                      </a:r>
                      <a:endParaRPr lang="en-US" sz="900" dirty="0"/>
                    </a:p>
                  </a:txBody>
                  <a:tcPr/>
                </a:tc>
                <a:tc>
                  <a:txBody>
                    <a:bodyPr/>
                    <a:lstStyle/>
                    <a:p>
                      <a:endParaRPr lang="en-US" sz="900" dirty="0" smtClean="0"/>
                    </a:p>
                    <a:p>
                      <a:endParaRPr lang="en-US" sz="900" dirty="0" smtClean="0"/>
                    </a:p>
                    <a:p>
                      <a:r>
                        <a:rPr lang="en-US" sz="900" dirty="0" smtClean="0"/>
                        <a:t>              </a:t>
                      </a:r>
                      <a:endParaRPr lang="en-US" sz="900" dirty="0"/>
                    </a:p>
                  </a:txBody>
                  <a:tcPr>
                    <a:noFill/>
                  </a:tcPr>
                </a:tc>
                <a:tc>
                  <a:txBody>
                    <a:bodyPr/>
                    <a:lstStyle/>
                    <a:p>
                      <a:endParaRPr lang="en-US" sz="9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Homes with cracks or holes (percent) 2011</a:t>
                      </a:r>
                    </a:p>
                    <a:p>
                      <a:endParaRPr lang="en-US" sz="900" dirty="0"/>
                    </a:p>
                  </a:txBody>
                  <a:tcPr/>
                </a:tc>
                <a:tc>
                  <a:txBody>
                    <a:bodyPr/>
                    <a:lstStyle/>
                    <a:p>
                      <a:endParaRPr lang="en-US" sz="900" dirty="0" smtClean="0"/>
                    </a:p>
                    <a:p>
                      <a:r>
                        <a:rPr lang="en-US" sz="900" baseline="0" dirty="0" smtClean="0"/>
                        <a:t>                    8.3</a:t>
                      </a:r>
                      <a:endParaRPr lang="en-US" sz="900" dirty="0" smtClean="0"/>
                    </a:p>
                  </a:txBody>
                  <a:tcPr/>
                </a:tc>
                <a:tc>
                  <a:txBody>
                    <a:bodyPr/>
                    <a:lstStyle/>
                    <a:p>
                      <a:endParaRPr lang="en-US" sz="900" dirty="0" smtClean="0"/>
                    </a:p>
                    <a:p>
                      <a:r>
                        <a:rPr lang="en-US" sz="900" baseline="0" dirty="0" smtClean="0"/>
                        <a:t>                    16.2</a:t>
                      </a:r>
                      <a:endParaRPr lang="en-US" sz="900" dirty="0" smtClean="0"/>
                    </a:p>
                  </a:txBody>
                  <a:tcPr/>
                </a:tc>
                <a:tc>
                  <a:txBody>
                    <a:bodyPr/>
                    <a:lstStyle/>
                    <a:p>
                      <a:endParaRPr lang="en-US" sz="900" dirty="0" smtClean="0"/>
                    </a:p>
                    <a:p>
                      <a:r>
                        <a:rPr lang="en-US" sz="900" dirty="0" smtClean="0"/>
                        <a:t>                  15.7</a:t>
                      </a:r>
                      <a:endParaRPr lang="en-US" sz="900" dirty="0"/>
                    </a:p>
                  </a:txBody>
                  <a:tcPr/>
                </a:tc>
                <a:tc>
                  <a:txBody>
                    <a:bodyPr/>
                    <a:lstStyle/>
                    <a:p>
                      <a:endParaRPr lang="en-US" sz="900" dirty="0" smtClean="0"/>
                    </a:p>
                    <a:p>
                      <a:r>
                        <a:rPr lang="en-US" sz="900" dirty="0" smtClean="0"/>
                        <a:t>              BETTER</a:t>
                      </a:r>
                    </a:p>
                    <a:p>
                      <a:endParaRPr lang="en-US" sz="900" dirty="0"/>
                    </a:p>
                  </a:txBody>
                  <a:tcPr>
                    <a:solidFill>
                      <a:srgbClr val="FF0000"/>
                    </a:solidFill>
                  </a:tcPr>
                </a:tc>
                <a:tc>
                  <a:txBody>
                    <a:bodyPr/>
                    <a:lstStyle/>
                    <a:p>
                      <a:endParaRPr lang="en-US" sz="9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Homes with leaks (percent) 2011</a:t>
                      </a:r>
                    </a:p>
                    <a:p>
                      <a:endParaRPr lang="en-US" sz="900" dirty="0"/>
                    </a:p>
                  </a:txBody>
                  <a:tcPr/>
                </a:tc>
                <a:tc>
                  <a:txBody>
                    <a:bodyPr/>
                    <a:lstStyle/>
                    <a:p>
                      <a:endParaRPr lang="en-US" sz="900" dirty="0" smtClean="0"/>
                    </a:p>
                    <a:p>
                      <a:r>
                        <a:rPr lang="en-US" sz="900" baseline="0" dirty="0" smtClean="0"/>
                        <a:t>                    14.1</a:t>
                      </a:r>
                      <a:endParaRPr lang="en-US" sz="900" dirty="0" smtClean="0"/>
                    </a:p>
                  </a:txBody>
                  <a:tcPr/>
                </a:tc>
                <a:tc>
                  <a:txBody>
                    <a:bodyPr/>
                    <a:lstStyle/>
                    <a:p>
                      <a:endParaRPr lang="en-US" sz="900" dirty="0" smtClean="0"/>
                    </a:p>
                    <a:p>
                      <a:r>
                        <a:rPr lang="en-US" sz="900" dirty="0" smtClean="0"/>
                        <a:t>                     21.8</a:t>
                      </a:r>
                      <a:endParaRPr lang="en-US" sz="900" dirty="0"/>
                    </a:p>
                  </a:txBody>
                  <a:tcPr/>
                </a:tc>
                <a:tc>
                  <a:txBody>
                    <a:bodyPr/>
                    <a:lstStyle/>
                    <a:p>
                      <a:endParaRPr lang="en-US" sz="900" dirty="0" smtClean="0"/>
                    </a:p>
                    <a:p>
                      <a:r>
                        <a:rPr lang="en-US" sz="900" dirty="0" smtClean="0"/>
                        <a:t>                   20.6</a:t>
                      </a:r>
                      <a:endParaRPr lang="en-US" sz="900" dirty="0"/>
                    </a:p>
                  </a:txBody>
                  <a:tcPr/>
                </a:tc>
                <a:tc>
                  <a:txBody>
                    <a:bodyPr/>
                    <a:lstStyle/>
                    <a:p>
                      <a:endParaRPr lang="en-US" sz="900" dirty="0" smtClean="0"/>
                    </a:p>
                    <a:p>
                      <a:r>
                        <a:rPr lang="en-US" sz="900" dirty="0" smtClean="0"/>
                        <a:t>                BETTER</a:t>
                      </a:r>
                      <a:endParaRPr lang="en-US" sz="900" dirty="0"/>
                    </a:p>
                  </a:txBody>
                  <a:tcPr>
                    <a:solidFill>
                      <a:srgbClr val="FF0000"/>
                    </a:solidFill>
                  </a:tcPr>
                </a:tc>
                <a:tc>
                  <a:txBody>
                    <a:bodyPr/>
                    <a:lstStyle/>
                    <a:p>
                      <a:endParaRPr lang="en-US" sz="9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Households rating neighborhood structures good or excellent (percent) 2011</a:t>
                      </a:r>
                    </a:p>
                    <a:p>
                      <a:endParaRPr lang="en-US" sz="900" dirty="0"/>
                    </a:p>
                  </a:txBody>
                  <a:tcPr/>
                </a:tc>
                <a:tc>
                  <a:txBody>
                    <a:bodyPr/>
                    <a:lstStyle/>
                    <a:p>
                      <a:endParaRPr lang="en-US" sz="900" dirty="0" smtClean="0"/>
                    </a:p>
                    <a:p>
                      <a:endParaRPr lang="en-US" sz="900" dirty="0" smtClean="0"/>
                    </a:p>
                    <a:p>
                      <a:r>
                        <a:rPr lang="en-US" sz="900" baseline="0" dirty="0" smtClean="0"/>
                        <a:t>                     94.2</a:t>
                      </a:r>
                      <a:endParaRPr lang="en-US" sz="900" dirty="0" smtClean="0"/>
                    </a:p>
                  </a:txBody>
                  <a:tcPr/>
                </a:tc>
                <a:tc>
                  <a:txBody>
                    <a:bodyPr/>
                    <a:lstStyle/>
                    <a:p>
                      <a:endParaRPr lang="en-US" sz="900" dirty="0" smtClean="0"/>
                    </a:p>
                    <a:p>
                      <a:endParaRPr lang="en-US" sz="900" dirty="0" smtClean="0"/>
                    </a:p>
                    <a:p>
                      <a:r>
                        <a:rPr lang="en-US" sz="900" dirty="0" smtClean="0"/>
                        <a:t>                     80.1</a:t>
                      </a:r>
                      <a:endParaRPr lang="en-US" sz="900" dirty="0"/>
                    </a:p>
                  </a:txBody>
                  <a:tcPr/>
                </a:tc>
                <a:tc>
                  <a:txBody>
                    <a:bodyPr/>
                    <a:lstStyle/>
                    <a:p>
                      <a:endParaRPr lang="en-US" sz="900" dirty="0" smtClean="0"/>
                    </a:p>
                    <a:p>
                      <a:endParaRPr lang="en-US" sz="900" dirty="0" smtClean="0"/>
                    </a:p>
                    <a:p>
                      <a:r>
                        <a:rPr lang="en-US" sz="900" dirty="0" smtClean="0"/>
                        <a:t>                    75.2</a:t>
                      </a:r>
                      <a:endParaRPr lang="en-US" sz="900" dirty="0"/>
                    </a:p>
                  </a:txBody>
                  <a:tcPr/>
                </a:tc>
                <a:tc>
                  <a:txBody>
                    <a:bodyPr/>
                    <a:lstStyle/>
                    <a:p>
                      <a:endParaRPr lang="en-US" sz="900" dirty="0" smtClean="0"/>
                    </a:p>
                    <a:p>
                      <a:r>
                        <a:rPr lang="en-US" sz="900" dirty="0" smtClean="0"/>
                        <a:t>      </a:t>
                      </a:r>
                    </a:p>
                    <a:p>
                      <a:r>
                        <a:rPr lang="en-US" sz="900" dirty="0" smtClean="0"/>
                        <a:t>                 BETTER</a:t>
                      </a:r>
                      <a:endParaRPr lang="en-US" sz="900" dirty="0"/>
                    </a:p>
                  </a:txBody>
                  <a:tcPr>
                    <a:solidFill>
                      <a:srgbClr val="FF0000"/>
                    </a:solidFill>
                  </a:tcPr>
                </a:tc>
                <a:tc>
                  <a:txBody>
                    <a:bodyPr/>
                    <a:lstStyle/>
                    <a:p>
                      <a:endParaRPr lang="en-US" sz="900" dirty="0"/>
                    </a:p>
                  </a:txBody>
                  <a:tcPr/>
                </a:tc>
              </a:tr>
            </a:tbl>
          </a:graphicData>
        </a:graphic>
      </p:graphicFrame>
      <p:pic>
        <p:nvPicPr>
          <p:cNvPr id="5" name="Picture 4" descr="5iT0R3R0x0S0T0"/>
          <p:cNvPicPr>
            <a:picLocks noChangeAspect="1" noChangeArrowheads="1"/>
          </p:cNvPicPr>
          <p:nvPr/>
        </p:nvPicPr>
        <p:blipFill>
          <a:blip r:embed="rId2" cstate="print"/>
          <a:srcRect/>
          <a:stretch>
            <a:fillRect/>
          </a:stretch>
        </p:blipFill>
        <p:spPr bwMode="auto">
          <a:xfrm>
            <a:off x="7467600" y="2514600"/>
            <a:ext cx="1123950" cy="257175"/>
          </a:xfrm>
          <a:prstGeom prst="rect">
            <a:avLst/>
          </a:prstGeom>
          <a:noFill/>
        </p:spPr>
      </p:pic>
      <p:pic>
        <p:nvPicPr>
          <p:cNvPr id="7" name="Picture 6" descr="5iT0R3R0x3S0T0"/>
          <p:cNvPicPr>
            <a:picLocks noChangeAspect="1" noChangeArrowheads="1"/>
          </p:cNvPicPr>
          <p:nvPr/>
        </p:nvPicPr>
        <p:blipFill>
          <a:blip r:embed="rId3" cstate="print"/>
          <a:srcRect/>
          <a:stretch>
            <a:fillRect/>
          </a:stretch>
        </p:blipFill>
        <p:spPr bwMode="auto">
          <a:xfrm>
            <a:off x="7391400" y="3810000"/>
            <a:ext cx="1123950" cy="257175"/>
          </a:xfrm>
          <a:prstGeom prst="rect">
            <a:avLst/>
          </a:prstGeom>
          <a:noFill/>
        </p:spPr>
      </p:pic>
      <p:pic>
        <p:nvPicPr>
          <p:cNvPr id="8" name="Picture 7" descr="5iT0R3R0x4S0T0"/>
          <p:cNvPicPr>
            <a:picLocks noChangeAspect="1" noChangeArrowheads="1"/>
          </p:cNvPicPr>
          <p:nvPr/>
        </p:nvPicPr>
        <p:blipFill>
          <a:blip r:embed="rId4" cstate="print"/>
          <a:srcRect/>
          <a:stretch>
            <a:fillRect/>
          </a:stretch>
        </p:blipFill>
        <p:spPr bwMode="auto">
          <a:xfrm>
            <a:off x="7391400" y="4343400"/>
            <a:ext cx="1123950" cy="25717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52600" y="1752597"/>
          <a:ext cx="6094183" cy="4827618"/>
        </p:xfrm>
        <a:graphic>
          <a:graphicData uri="http://schemas.openxmlformats.org/drawingml/2006/table">
            <a:tbl>
              <a:tblPr/>
              <a:tblGrid>
                <a:gridCol w="6094183"/>
              </a:tblGrid>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CURRENT POPULATIONS:                                                                                                                                                    31,918</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2010 POPULATION:                                                                                                                                                                 31,834</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HOUSEHOLD PER ZIP CODE:                                                                                                                                                   16,556</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71">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AVERAGE HOUSE VALUE:                                                                                                                                                   $732,600</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AVG. INCOME PER HOUSEHOLD:                                                                                                                                       $94,242</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PERSONS PER HOUSEHOLD:                                                                                                                                                       1.68</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WHITE POPULATION:                                                                                                                                                              24,326</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71">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BLACK POPULATION:                                                                                                                                                                 2,212</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HISPANIC POPULATION:                                                                                                                                                           3,015</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ASAIN POPULATION:                                                                                                                                                                 5,154</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AMERICAN INDIAN POPULATION:                                                                                                                                             194</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HAWAIIAN POPULATION:                                                                                                                                                              59</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OTHER POPULATION:                                                                                                                                                                   995</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71">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MALE POPULATION:                                                                                                                                                                14,755</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FEMALE POPULATION:                                                                                                                                                            17,079</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MEDIAN AGE:                                                                                                                                                                 33.30 YEARS</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MALE MEDIAN AGE:                                                                                                                                                      34.60 YEARS</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27">
                <a:tc>
                  <a:txBody>
                    <a:bodyPr/>
                    <a:lstStyle/>
                    <a:p>
                      <a:pPr marL="0" marR="0">
                        <a:lnSpc>
                          <a:spcPct val="115000"/>
                        </a:lnSpc>
                        <a:spcBef>
                          <a:spcPts val="0"/>
                        </a:spcBef>
                        <a:spcAft>
                          <a:spcPts val="0"/>
                        </a:spcAft>
                      </a:pPr>
                      <a:r>
                        <a:rPr lang="en-US" sz="1000" b="1" dirty="0" smtClean="0">
                          <a:solidFill>
                            <a:schemeClr val="tx1"/>
                          </a:solidFill>
                          <a:latin typeface="Calibri"/>
                          <a:ea typeface="Calibri"/>
                          <a:cs typeface="Times New Roman"/>
                        </a:rPr>
                        <a:t>FEMALE MEDIAN AGE:                                                                                                                                                 32.10 YEARS</a:t>
                      </a:r>
                      <a:endParaRPr lang="en-US" sz="1000" b="1" dirty="0">
                        <a:solidFill>
                          <a:schemeClr val="tx1"/>
                        </a:solidFill>
                        <a:latin typeface="Calibri"/>
                        <a:ea typeface="Calibri"/>
                        <a:cs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itle 6"/>
          <p:cNvSpPr>
            <a:spLocks noGrp="1"/>
          </p:cNvSpPr>
          <p:nvPr>
            <p:ph type="title"/>
          </p:nvPr>
        </p:nvSpPr>
        <p:spPr>
          <a:xfrm>
            <a:off x="457200" y="274638"/>
            <a:ext cx="8229600" cy="1477962"/>
          </a:xfrm>
        </p:spPr>
        <p:txBody>
          <a:bodyPr>
            <a:normAutofit/>
          </a:bodyPr>
          <a:lstStyle/>
          <a:p>
            <a:r>
              <a:rPr lang="en-US" dirty="0" smtClean="0"/>
              <a:t>AREAS OF ASSESSMENT</a:t>
            </a:r>
            <a:br>
              <a:rPr lang="en-US" dirty="0" smtClean="0"/>
            </a:br>
            <a:r>
              <a:rPr lang="en-US" sz="1100" dirty="0" smtClean="0"/>
              <a:t>DEMOGRAPHICS</a:t>
            </a:r>
            <a:br>
              <a:rPr lang="en-US" sz="1100" dirty="0" smtClean="0"/>
            </a:br>
            <a:r>
              <a:rPr lang="en-US" sz="1100" dirty="0" smtClean="0"/>
              <a:t>ZIP CODE 10010 2010 CENSUS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residents rate their own health.</a:t>
            </a:r>
            <a:endParaRPr lang="en-US" dirty="0"/>
          </a:p>
        </p:txBody>
      </p:sp>
      <p:graphicFrame>
        <p:nvGraphicFramePr>
          <p:cNvPr id="8" name="Content Placeholder 7"/>
          <p:cNvGraphicFramePr>
            <a:graphicFrameLocks noGrp="1"/>
          </p:cNvGraphicFramePr>
          <p:nvPr>
            <p:ph idx="1"/>
          </p:nvPr>
        </p:nvGraphicFramePr>
        <p:xfrm>
          <a:off x="3657600" y="533400"/>
          <a:ext cx="4724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p:cNvSpPr>
            <a:spLocks noGrp="1"/>
          </p:cNvSpPr>
          <p:nvPr>
            <p:ph type="body" sz="half" idx="2"/>
          </p:nvPr>
        </p:nvSpPr>
        <p:spPr/>
        <p:txBody>
          <a:bodyPr>
            <a:normAutofit/>
          </a:bodyPr>
          <a:lstStyle/>
          <a:p>
            <a:r>
              <a:rPr lang="en-US" dirty="0"/>
              <a:t>In a recent survey, adults in Gramercy Park and Murray Hill and across New York</a:t>
            </a:r>
          </a:p>
          <a:p>
            <a:r>
              <a:rPr lang="en-US" dirty="0"/>
              <a:t>City were asked to rate their own health. The options were “Excellent,” “Very</a:t>
            </a:r>
          </a:p>
          <a:p>
            <a:r>
              <a:rPr lang="en-US" dirty="0"/>
              <a:t>Good,” “Good,” “Fair,” and “Poor.” In Gramercy Park and Murray Hill, 90% said</a:t>
            </a:r>
          </a:p>
          <a:p>
            <a:r>
              <a:rPr lang="en-US" dirty="0"/>
              <a:t>their health is “Good,” “Very Good,” or “Excellent.” How people rate their own</a:t>
            </a:r>
          </a:p>
          <a:p>
            <a:r>
              <a:rPr lang="en-US" dirty="0"/>
              <a:t>health is a good indication of the overall health of a community.</a:t>
            </a:r>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3008313" cy="1143000"/>
          </a:xfrm>
        </p:spPr>
        <p:txBody>
          <a:bodyPr>
            <a:noAutofit/>
          </a:bodyPr>
          <a:lstStyle/>
          <a:p>
            <a:r>
              <a:rPr lang="en-US" sz="1600" dirty="0">
                <a:solidFill>
                  <a:srgbClr val="FF0000"/>
                </a:solidFill>
              </a:rPr>
              <a:t>Major</a:t>
            </a:r>
            <a:br>
              <a:rPr lang="en-US" sz="1600" dirty="0">
                <a:solidFill>
                  <a:srgbClr val="FF0000"/>
                </a:solidFill>
              </a:rPr>
            </a:br>
            <a:r>
              <a:rPr lang="en-US" sz="1600" dirty="0">
                <a:solidFill>
                  <a:srgbClr val="FF0000"/>
                </a:solidFill>
              </a:rPr>
              <a:t>Causes of</a:t>
            </a:r>
            <a:br>
              <a:rPr lang="en-US" sz="1600" dirty="0">
                <a:solidFill>
                  <a:srgbClr val="FF0000"/>
                </a:solidFill>
              </a:rPr>
            </a:br>
            <a:r>
              <a:rPr lang="en-US" sz="1600" dirty="0">
                <a:solidFill>
                  <a:srgbClr val="FF0000"/>
                </a:solidFill>
              </a:rPr>
              <a:t>Death</a:t>
            </a:r>
            <a:br>
              <a:rPr lang="en-US" sz="1600" dirty="0">
                <a:solidFill>
                  <a:srgbClr val="FF0000"/>
                </a:solidFill>
              </a:rPr>
            </a:br>
            <a:r>
              <a:rPr lang="en-US" sz="1600" dirty="0">
                <a:solidFill>
                  <a:srgbClr val="FF0000"/>
                </a:solidFill>
              </a:rPr>
              <a:t>and</a:t>
            </a:r>
            <a:br>
              <a:rPr lang="en-US" sz="1600" dirty="0">
                <a:solidFill>
                  <a:srgbClr val="FF0000"/>
                </a:solidFill>
              </a:rPr>
            </a:br>
            <a:r>
              <a:rPr lang="en-US" sz="1600" dirty="0" smtClean="0">
                <a:solidFill>
                  <a:srgbClr val="FF0000"/>
                </a:solidFill>
              </a:rPr>
              <a:t>Hospital Admissions</a:t>
            </a:r>
            <a:endParaRPr lang="en-US" sz="1600"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en-US" sz="1200" dirty="0"/>
              <a:t>Heart disease and cancer caused the most deaths in 2001 among Gramercy Park</a:t>
            </a:r>
          </a:p>
          <a:p>
            <a:pPr algn="just">
              <a:buNone/>
            </a:pPr>
            <a:r>
              <a:rPr lang="en-US" sz="1200" dirty="0"/>
              <a:t>and Murray Hill residents. The death rates for most causes were lower in</a:t>
            </a:r>
          </a:p>
          <a:p>
            <a:pPr algn="just">
              <a:buNone/>
            </a:pPr>
            <a:r>
              <a:rPr lang="en-US" sz="1200" dirty="0"/>
              <a:t>Gramercy Park and Murray Hill than in New York City as a whole, though the</a:t>
            </a:r>
          </a:p>
          <a:p>
            <a:pPr algn="just">
              <a:buNone/>
            </a:pPr>
            <a:r>
              <a:rPr lang="en-US" sz="1200" dirty="0"/>
              <a:t>suicide rate was higher</a:t>
            </a:r>
            <a:r>
              <a:rPr lang="en-US" sz="1200" dirty="0" smtClean="0"/>
              <a:t>. </a:t>
            </a:r>
          </a:p>
          <a:p>
            <a:pPr algn="just">
              <a:buNone/>
            </a:pPr>
            <a:endParaRPr lang="en-US" sz="1200" dirty="0"/>
          </a:p>
          <a:p>
            <a:pPr algn="just">
              <a:buNone/>
            </a:pPr>
            <a:endParaRPr lang="en-US" sz="1200" dirty="0" smtClean="0"/>
          </a:p>
          <a:p>
            <a:pPr algn="just">
              <a:buNone/>
            </a:pPr>
            <a:endParaRPr lang="en-US" sz="1200" dirty="0"/>
          </a:p>
        </p:txBody>
      </p:sp>
      <p:sp>
        <p:nvSpPr>
          <p:cNvPr id="4" name="Text Placeholder 3"/>
          <p:cNvSpPr>
            <a:spLocks noGrp="1"/>
          </p:cNvSpPr>
          <p:nvPr>
            <p:ph type="body" sz="half" idx="2"/>
          </p:nvPr>
        </p:nvSpPr>
        <p:spPr/>
        <p:txBody>
          <a:bodyPr>
            <a:normAutofit/>
          </a:bodyPr>
          <a:lstStyle/>
          <a:p>
            <a:r>
              <a:rPr lang="en-US" sz="2000" b="1" dirty="0"/>
              <a:t>Many </a:t>
            </a:r>
            <a:r>
              <a:rPr lang="en-US" sz="2000" b="1" dirty="0" smtClean="0"/>
              <a:t>deaths from heart disease</a:t>
            </a:r>
            <a:r>
              <a:rPr lang="en-US" sz="2000" b="1" dirty="0"/>
              <a:t>, </a:t>
            </a:r>
            <a:r>
              <a:rPr lang="en-US" sz="2000" b="1" dirty="0" smtClean="0"/>
              <a:t>the biggest </a:t>
            </a:r>
            <a:r>
              <a:rPr lang="en-US" sz="2000" b="1" dirty="0"/>
              <a:t>killer </a:t>
            </a:r>
            <a:r>
              <a:rPr lang="en-US" sz="2000" b="1" dirty="0" smtClean="0"/>
              <a:t>in New </a:t>
            </a:r>
            <a:r>
              <a:rPr lang="en-US" sz="2000" b="1" dirty="0"/>
              <a:t>York </a:t>
            </a:r>
            <a:r>
              <a:rPr lang="en-US" sz="2000" b="1" dirty="0" smtClean="0"/>
              <a:t>City and nationwide, are </a:t>
            </a:r>
            <a:r>
              <a:rPr lang="en-US" sz="2000" b="1" dirty="0"/>
              <a:t>caused by</a:t>
            </a:r>
          </a:p>
          <a:p>
            <a:r>
              <a:rPr lang="en-US" sz="2000" b="1" dirty="0"/>
              <a:t>preventable </a:t>
            </a:r>
            <a:r>
              <a:rPr lang="en-US" sz="2000" b="1" dirty="0" smtClean="0"/>
              <a:t>or controllable factors</a:t>
            </a:r>
            <a:r>
              <a:rPr lang="en-US" sz="2000" b="1" dirty="0"/>
              <a:t>, such </a:t>
            </a:r>
            <a:r>
              <a:rPr lang="en-US" sz="2000" b="1" dirty="0" smtClean="0"/>
              <a:t>as smoking</a:t>
            </a:r>
            <a:r>
              <a:rPr lang="en-US" sz="2000" b="1" dirty="0"/>
              <a:t>, </a:t>
            </a:r>
            <a:r>
              <a:rPr lang="en-US" sz="2000" b="1" dirty="0" smtClean="0"/>
              <a:t>high blood pressure, high cholesterol, diabetes</a:t>
            </a:r>
            <a:r>
              <a:rPr lang="en-US" sz="2000" b="1" dirty="0"/>
              <a:t>, </a:t>
            </a:r>
            <a:r>
              <a:rPr lang="en-US" sz="2000" b="1" dirty="0" smtClean="0"/>
              <a:t>and </a:t>
            </a:r>
            <a:r>
              <a:rPr lang="en-US" sz="2000" b="1" dirty="0"/>
              <a:t>obesity.</a:t>
            </a:r>
            <a:endParaRPr lang="en-US" sz="2000" dirty="0"/>
          </a:p>
        </p:txBody>
      </p:sp>
      <p:graphicFrame>
        <p:nvGraphicFramePr>
          <p:cNvPr id="5" name="Table 4"/>
          <p:cNvGraphicFramePr>
            <a:graphicFrameLocks noGrp="1"/>
          </p:cNvGraphicFramePr>
          <p:nvPr/>
        </p:nvGraphicFramePr>
        <p:xfrm>
          <a:off x="3581400" y="1905002"/>
          <a:ext cx="5181600" cy="4457611"/>
        </p:xfrm>
        <a:graphic>
          <a:graphicData uri="http://schemas.openxmlformats.org/drawingml/2006/table">
            <a:tbl>
              <a:tblPr firstRow="1" bandRow="1">
                <a:tableStyleId>{5C22544A-7EE6-4342-B048-85BDC9FD1C3A}</a:tableStyleId>
              </a:tblPr>
              <a:tblGrid>
                <a:gridCol w="863600"/>
                <a:gridCol w="863600"/>
                <a:gridCol w="863600"/>
                <a:gridCol w="863600"/>
                <a:gridCol w="863600"/>
                <a:gridCol w="863600"/>
              </a:tblGrid>
              <a:tr h="685798">
                <a:tc>
                  <a:txBody>
                    <a:bodyPr/>
                    <a:lstStyle/>
                    <a:p>
                      <a:endParaRPr lang="en-US" sz="1100" dirty="0"/>
                    </a:p>
                  </a:txBody>
                  <a:tcPr/>
                </a:tc>
                <a:tc>
                  <a:txBody>
                    <a:bodyPr/>
                    <a:lstStyle/>
                    <a:p>
                      <a:r>
                        <a:rPr lang="en-US" sz="1100" dirty="0" smtClean="0"/>
                        <a:t>No. of </a:t>
                      </a:r>
                    </a:p>
                    <a:p>
                      <a:r>
                        <a:rPr lang="en-US" sz="1100" dirty="0" smtClean="0"/>
                        <a:t>deaths</a:t>
                      </a:r>
                      <a:endParaRPr lang="en-US" sz="1100" dirty="0"/>
                    </a:p>
                  </a:txBody>
                  <a:tcPr/>
                </a:tc>
                <a:tc>
                  <a:txBody>
                    <a:bodyPr/>
                    <a:lstStyle/>
                    <a:p>
                      <a:r>
                        <a:rPr lang="en-US" sz="1100" dirty="0" smtClean="0"/>
                        <a:t>Death rare</a:t>
                      </a:r>
                    </a:p>
                    <a:p>
                      <a:r>
                        <a:rPr lang="en-US" sz="1100" dirty="0" smtClean="0"/>
                        <a:t>Per</a:t>
                      </a:r>
                      <a:r>
                        <a:rPr lang="en-US" sz="1100" baseline="0" dirty="0" smtClean="0"/>
                        <a:t> 100,000</a:t>
                      </a:r>
                      <a:endParaRPr lang="en-US" sz="1100" dirty="0"/>
                    </a:p>
                  </a:txBody>
                  <a:tcPr/>
                </a:tc>
                <a:tc>
                  <a:txBody>
                    <a:bodyPr/>
                    <a:lstStyle/>
                    <a:p>
                      <a:r>
                        <a:rPr lang="en-US" sz="1100" dirty="0" smtClean="0"/>
                        <a:t>Death</a:t>
                      </a:r>
                      <a:r>
                        <a:rPr lang="en-US" sz="1100" baseline="0" dirty="0" smtClean="0"/>
                        <a:t> rate </a:t>
                      </a:r>
                    </a:p>
                    <a:p>
                      <a:r>
                        <a:rPr lang="en-US" sz="1100" baseline="0" dirty="0" smtClean="0"/>
                        <a:t>Per 100,00</a:t>
                      </a:r>
                      <a:endParaRPr lang="en-US" sz="1100" dirty="0"/>
                    </a:p>
                  </a:txBody>
                  <a:tcPr/>
                </a:tc>
                <a:tc>
                  <a:txBody>
                    <a:bodyPr/>
                    <a:lstStyle/>
                    <a:p>
                      <a:r>
                        <a:rPr lang="en-US" sz="1100" dirty="0" smtClean="0"/>
                        <a:t>Higher by</a:t>
                      </a:r>
                      <a:endParaRPr lang="en-US" sz="1100" dirty="0"/>
                    </a:p>
                  </a:txBody>
                  <a:tcPr/>
                </a:tc>
                <a:tc>
                  <a:txBody>
                    <a:bodyPr/>
                    <a:lstStyle/>
                    <a:p>
                      <a:r>
                        <a:rPr lang="en-US" sz="1100" dirty="0" smtClean="0"/>
                        <a:t>Lower by</a:t>
                      </a:r>
                      <a:endParaRPr lang="en-US" sz="1100" dirty="0"/>
                    </a:p>
                  </a:txBody>
                  <a:tcPr/>
                </a:tc>
              </a:tr>
              <a:tr h="292789">
                <a:tc>
                  <a:txBody>
                    <a:bodyPr/>
                    <a:lstStyle/>
                    <a:p>
                      <a:r>
                        <a:rPr lang="en-US" sz="1100" dirty="0" smtClean="0"/>
                        <a:t>All causes</a:t>
                      </a:r>
                      <a:endParaRPr lang="en-US" sz="1100" dirty="0"/>
                    </a:p>
                  </a:txBody>
                  <a:tcPr/>
                </a:tc>
                <a:tc>
                  <a:txBody>
                    <a:bodyPr/>
                    <a:lstStyle/>
                    <a:p>
                      <a:r>
                        <a:rPr lang="en-US" sz="1100" dirty="0" smtClean="0"/>
                        <a:t>783</a:t>
                      </a:r>
                      <a:endParaRPr lang="en-US" sz="1100" dirty="0"/>
                    </a:p>
                  </a:txBody>
                  <a:tcPr/>
                </a:tc>
                <a:tc>
                  <a:txBody>
                    <a:bodyPr/>
                    <a:lstStyle/>
                    <a:p>
                      <a:r>
                        <a:rPr lang="en-US" sz="1100" dirty="0" smtClean="0"/>
                        <a:t>572</a:t>
                      </a:r>
                      <a:endParaRPr lang="en-US" sz="1100" dirty="0"/>
                    </a:p>
                  </a:txBody>
                  <a:tcPr/>
                </a:tc>
                <a:tc>
                  <a:txBody>
                    <a:bodyPr/>
                    <a:lstStyle/>
                    <a:p>
                      <a:r>
                        <a:rPr lang="en-US" sz="1100" dirty="0" smtClean="0"/>
                        <a:t>736</a:t>
                      </a:r>
                      <a:endParaRPr lang="en-US" sz="1100" dirty="0"/>
                    </a:p>
                  </a:txBody>
                  <a:tcPr/>
                </a:tc>
                <a:tc>
                  <a:txBody>
                    <a:bodyPr/>
                    <a:lstStyle/>
                    <a:p>
                      <a:endParaRPr lang="en-US" sz="1100" dirty="0"/>
                    </a:p>
                  </a:txBody>
                  <a:tcPr/>
                </a:tc>
                <a:tc>
                  <a:txBody>
                    <a:bodyPr/>
                    <a:lstStyle/>
                    <a:p>
                      <a:r>
                        <a:rPr lang="en-US" sz="1100" dirty="0" smtClean="0"/>
                        <a:t>20%</a:t>
                      </a:r>
                      <a:endParaRPr lang="en-US" sz="1100" dirty="0"/>
                    </a:p>
                  </a:txBody>
                  <a:tcPr/>
                </a:tc>
              </a:tr>
              <a:tr h="482241">
                <a:tc>
                  <a:txBody>
                    <a:bodyPr/>
                    <a:lstStyle/>
                    <a:p>
                      <a:r>
                        <a:rPr lang="en-US" sz="1100" dirty="0" smtClean="0"/>
                        <a:t>Hearth disease</a:t>
                      </a:r>
                      <a:r>
                        <a:rPr lang="en-US" sz="1100" baseline="0" dirty="0" smtClean="0"/>
                        <a:t> </a:t>
                      </a:r>
                      <a:endParaRPr lang="en-US" sz="1100" dirty="0"/>
                    </a:p>
                  </a:txBody>
                  <a:tcPr/>
                </a:tc>
                <a:tc>
                  <a:txBody>
                    <a:bodyPr/>
                    <a:lstStyle/>
                    <a:p>
                      <a:r>
                        <a:rPr lang="en-US" sz="1100" dirty="0" smtClean="0"/>
                        <a:t>262</a:t>
                      </a:r>
                      <a:endParaRPr lang="en-US" sz="1100" dirty="0"/>
                    </a:p>
                  </a:txBody>
                  <a:tcPr/>
                </a:tc>
                <a:tc>
                  <a:txBody>
                    <a:bodyPr/>
                    <a:lstStyle/>
                    <a:p>
                      <a:r>
                        <a:rPr lang="en-US" sz="1100" dirty="0" smtClean="0"/>
                        <a:t>190</a:t>
                      </a:r>
                      <a:endParaRPr lang="en-US" sz="1100" dirty="0"/>
                    </a:p>
                  </a:txBody>
                  <a:tcPr/>
                </a:tc>
                <a:tc>
                  <a:txBody>
                    <a:bodyPr/>
                    <a:lstStyle/>
                    <a:p>
                      <a:r>
                        <a:rPr lang="en-US" sz="1100" dirty="0" smtClean="0"/>
                        <a:t>304</a:t>
                      </a:r>
                      <a:endParaRPr lang="en-US" sz="1100" dirty="0"/>
                    </a:p>
                  </a:txBody>
                  <a:tcPr/>
                </a:tc>
                <a:tc>
                  <a:txBody>
                    <a:bodyPr/>
                    <a:lstStyle/>
                    <a:p>
                      <a:endParaRPr lang="en-US" sz="1100" dirty="0"/>
                    </a:p>
                  </a:txBody>
                  <a:tcPr/>
                </a:tc>
                <a:tc>
                  <a:txBody>
                    <a:bodyPr/>
                    <a:lstStyle/>
                    <a:p>
                      <a:r>
                        <a:rPr lang="en-US" sz="1100" dirty="0" smtClean="0"/>
                        <a:t>40%</a:t>
                      </a:r>
                      <a:endParaRPr lang="en-US" sz="1100" dirty="0"/>
                    </a:p>
                  </a:txBody>
                  <a:tcPr/>
                </a:tc>
              </a:tr>
              <a:tr h="292789">
                <a:tc>
                  <a:txBody>
                    <a:bodyPr/>
                    <a:lstStyle/>
                    <a:p>
                      <a:r>
                        <a:rPr lang="en-US" sz="1100" dirty="0" smtClean="0"/>
                        <a:t>Cancer </a:t>
                      </a:r>
                      <a:endParaRPr lang="en-US" sz="1100" dirty="0"/>
                    </a:p>
                  </a:txBody>
                  <a:tcPr/>
                </a:tc>
                <a:tc>
                  <a:txBody>
                    <a:bodyPr/>
                    <a:lstStyle/>
                    <a:p>
                      <a:r>
                        <a:rPr lang="en-US" sz="1100" dirty="0" smtClean="0"/>
                        <a:t>246</a:t>
                      </a:r>
                      <a:endParaRPr lang="en-US" sz="1100" dirty="0"/>
                    </a:p>
                  </a:txBody>
                  <a:tcPr/>
                </a:tc>
                <a:tc>
                  <a:txBody>
                    <a:bodyPr/>
                    <a:lstStyle/>
                    <a:p>
                      <a:r>
                        <a:rPr lang="en-US" sz="1100" dirty="0" smtClean="0"/>
                        <a:t>175</a:t>
                      </a:r>
                      <a:endParaRPr lang="en-US" sz="1100" dirty="0"/>
                    </a:p>
                  </a:txBody>
                  <a:tcPr/>
                </a:tc>
                <a:tc>
                  <a:txBody>
                    <a:bodyPr/>
                    <a:lstStyle/>
                    <a:p>
                      <a:r>
                        <a:rPr lang="en-US" sz="1100" dirty="0" smtClean="0"/>
                        <a:t>167</a:t>
                      </a:r>
                      <a:endParaRPr lang="en-US" sz="1100" dirty="0"/>
                    </a:p>
                  </a:txBody>
                  <a:tcPr/>
                </a:tc>
                <a:tc>
                  <a:txBody>
                    <a:bodyPr/>
                    <a:lstStyle/>
                    <a:p>
                      <a:r>
                        <a:rPr lang="en-US" sz="1100" dirty="0" smtClean="0"/>
                        <a:t>5%</a:t>
                      </a:r>
                      <a:endParaRPr lang="en-US" sz="1100" dirty="0"/>
                    </a:p>
                  </a:txBody>
                  <a:tcPr/>
                </a:tc>
                <a:tc>
                  <a:txBody>
                    <a:bodyPr/>
                    <a:lstStyle/>
                    <a:p>
                      <a:endParaRPr lang="en-US" sz="1100" dirty="0"/>
                    </a:p>
                  </a:txBody>
                  <a:tcPr/>
                </a:tc>
              </a:tr>
              <a:tr h="671693">
                <a:tc>
                  <a:txBody>
                    <a:bodyPr/>
                    <a:lstStyle/>
                    <a:p>
                      <a:r>
                        <a:rPr lang="en-US" sz="1100" kern="1200" baseline="0" dirty="0" smtClean="0">
                          <a:solidFill>
                            <a:schemeClr val="dk1"/>
                          </a:solidFill>
                          <a:latin typeface="+mn-lt"/>
                          <a:ea typeface="+mn-ea"/>
                          <a:cs typeface="+mn-cs"/>
                        </a:rPr>
                        <a:t>Pneumonia and influenza</a:t>
                      </a:r>
                      <a:endParaRPr lang="en-US" sz="1100" dirty="0"/>
                    </a:p>
                  </a:txBody>
                  <a:tcPr/>
                </a:tc>
                <a:tc>
                  <a:txBody>
                    <a:bodyPr/>
                    <a:lstStyle/>
                    <a:p>
                      <a:r>
                        <a:rPr lang="en-US" sz="1100" dirty="0" smtClean="0"/>
                        <a:t>37</a:t>
                      </a:r>
                      <a:endParaRPr lang="en-US" sz="1100" dirty="0"/>
                    </a:p>
                  </a:txBody>
                  <a:tcPr/>
                </a:tc>
                <a:tc>
                  <a:txBody>
                    <a:bodyPr/>
                    <a:lstStyle/>
                    <a:p>
                      <a:r>
                        <a:rPr lang="en-US" sz="1100" dirty="0" smtClean="0"/>
                        <a:t>27</a:t>
                      </a:r>
                      <a:endParaRPr lang="en-US" sz="1100" dirty="0"/>
                    </a:p>
                  </a:txBody>
                  <a:tcPr/>
                </a:tc>
                <a:tc>
                  <a:txBody>
                    <a:bodyPr/>
                    <a:lstStyle/>
                    <a:p>
                      <a:r>
                        <a:rPr lang="en-US" sz="1100" dirty="0" smtClean="0"/>
                        <a:t>32</a:t>
                      </a:r>
                      <a:endParaRPr lang="en-US" sz="1100" dirty="0"/>
                    </a:p>
                  </a:txBody>
                  <a:tcPr/>
                </a:tc>
                <a:tc>
                  <a:txBody>
                    <a:bodyPr/>
                    <a:lstStyle/>
                    <a:p>
                      <a:endParaRPr lang="en-US" sz="1100" dirty="0"/>
                    </a:p>
                  </a:txBody>
                  <a:tcPr/>
                </a:tc>
                <a:tc>
                  <a:txBody>
                    <a:bodyPr/>
                    <a:lstStyle/>
                    <a:p>
                      <a:r>
                        <a:rPr lang="en-US" sz="1100" dirty="0" smtClean="0"/>
                        <a:t>15%</a:t>
                      </a:r>
                      <a:endParaRPr lang="en-US" sz="1100" dirty="0"/>
                    </a:p>
                  </a:txBody>
                  <a:tcPr/>
                </a:tc>
              </a:tr>
              <a:tr h="671693">
                <a:tc>
                  <a:txBody>
                    <a:bodyPr/>
                    <a:lstStyle/>
                    <a:p>
                      <a:r>
                        <a:rPr lang="en-US" sz="1100" dirty="0" smtClean="0"/>
                        <a:t>Chronic</a:t>
                      </a:r>
                      <a:r>
                        <a:rPr lang="en-US" sz="1100" baseline="0" dirty="0" smtClean="0"/>
                        <a:t> lung disease </a:t>
                      </a:r>
                      <a:endParaRPr lang="en-US" sz="1100" dirty="0"/>
                    </a:p>
                  </a:txBody>
                  <a:tcPr/>
                </a:tc>
                <a:tc>
                  <a:txBody>
                    <a:bodyPr/>
                    <a:lstStyle/>
                    <a:p>
                      <a:r>
                        <a:rPr lang="en-US" sz="1100" dirty="0" smtClean="0"/>
                        <a:t>27</a:t>
                      </a:r>
                      <a:endParaRPr lang="en-US" sz="1100" dirty="0"/>
                    </a:p>
                  </a:txBody>
                  <a:tcPr/>
                </a:tc>
                <a:tc>
                  <a:txBody>
                    <a:bodyPr/>
                    <a:lstStyle/>
                    <a:p>
                      <a:r>
                        <a:rPr lang="en-US" sz="1100" dirty="0" smtClean="0"/>
                        <a:t>20</a:t>
                      </a:r>
                      <a:endParaRPr lang="en-US" sz="1100" dirty="0"/>
                    </a:p>
                  </a:txBody>
                  <a:tcPr/>
                </a:tc>
                <a:tc>
                  <a:txBody>
                    <a:bodyPr/>
                    <a:lstStyle/>
                    <a:p>
                      <a:r>
                        <a:rPr lang="en-US" sz="1100" dirty="0" smtClean="0"/>
                        <a:t>21</a:t>
                      </a:r>
                      <a:endParaRPr lang="en-US" sz="1100" dirty="0"/>
                    </a:p>
                  </a:txBody>
                  <a:tcPr/>
                </a:tc>
                <a:tc>
                  <a:txBody>
                    <a:bodyPr/>
                    <a:lstStyle/>
                    <a:p>
                      <a:endParaRPr lang="en-US" sz="1100" dirty="0"/>
                    </a:p>
                  </a:txBody>
                  <a:tcPr/>
                </a:tc>
                <a:tc>
                  <a:txBody>
                    <a:bodyPr/>
                    <a:lstStyle/>
                    <a:p>
                      <a:r>
                        <a:rPr lang="en-US" sz="1100" dirty="0" smtClean="0"/>
                        <a:t>5%</a:t>
                      </a:r>
                      <a:endParaRPr lang="en-US" sz="1100" dirty="0"/>
                    </a:p>
                  </a:txBody>
                  <a:tcPr/>
                </a:tc>
              </a:tr>
              <a:tr h="292789">
                <a:tc>
                  <a:txBody>
                    <a:bodyPr/>
                    <a:lstStyle/>
                    <a:p>
                      <a:r>
                        <a:rPr lang="en-US" sz="1100" dirty="0" smtClean="0"/>
                        <a:t>Stroke </a:t>
                      </a:r>
                      <a:endParaRPr lang="en-US" sz="1100" dirty="0"/>
                    </a:p>
                  </a:txBody>
                  <a:tcPr/>
                </a:tc>
                <a:tc>
                  <a:txBody>
                    <a:bodyPr/>
                    <a:lstStyle/>
                    <a:p>
                      <a:r>
                        <a:rPr lang="en-US" sz="1100" dirty="0" smtClean="0"/>
                        <a:t>27</a:t>
                      </a:r>
                      <a:endParaRPr lang="en-US" sz="1100" dirty="0"/>
                    </a:p>
                  </a:txBody>
                  <a:tcPr/>
                </a:tc>
                <a:tc>
                  <a:txBody>
                    <a:bodyPr/>
                    <a:lstStyle/>
                    <a:p>
                      <a:r>
                        <a:rPr lang="en-US" sz="1100" dirty="0" smtClean="0"/>
                        <a:t>20</a:t>
                      </a:r>
                      <a:endParaRPr lang="en-US" sz="1100" dirty="0"/>
                    </a:p>
                  </a:txBody>
                  <a:tcPr/>
                </a:tc>
                <a:tc>
                  <a:txBody>
                    <a:bodyPr/>
                    <a:lstStyle/>
                    <a:p>
                      <a:r>
                        <a:rPr lang="en-US" sz="1100" dirty="0" smtClean="0"/>
                        <a:t>24</a:t>
                      </a:r>
                      <a:endParaRPr lang="en-US" sz="1100" dirty="0"/>
                    </a:p>
                  </a:txBody>
                  <a:tcPr/>
                </a:tc>
                <a:tc>
                  <a:txBody>
                    <a:bodyPr/>
                    <a:lstStyle/>
                    <a:p>
                      <a:endParaRPr lang="en-US" sz="1100" dirty="0"/>
                    </a:p>
                  </a:txBody>
                  <a:tcPr/>
                </a:tc>
                <a:tc>
                  <a:txBody>
                    <a:bodyPr/>
                    <a:lstStyle/>
                    <a:p>
                      <a:r>
                        <a:rPr lang="en-US" sz="1100" dirty="0" smtClean="0"/>
                        <a:t>15%</a:t>
                      </a:r>
                      <a:endParaRPr lang="en-US" sz="1100" dirty="0"/>
                    </a:p>
                  </a:txBody>
                  <a:tcPr/>
                </a:tc>
              </a:tr>
              <a:tr h="482241">
                <a:tc>
                  <a:txBody>
                    <a:bodyPr/>
                    <a:lstStyle/>
                    <a:p>
                      <a:r>
                        <a:rPr lang="en-US" sz="1100" dirty="0" smtClean="0"/>
                        <a:t>Drug related</a:t>
                      </a:r>
                      <a:endParaRPr lang="en-US" sz="1100" dirty="0"/>
                    </a:p>
                  </a:txBody>
                  <a:tcPr/>
                </a:tc>
                <a:tc>
                  <a:txBody>
                    <a:bodyPr/>
                    <a:lstStyle/>
                    <a:p>
                      <a:r>
                        <a:rPr lang="en-US" sz="1100" dirty="0" smtClean="0"/>
                        <a:t>19</a:t>
                      </a:r>
                      <a:endParaRPr lang="en-US" sz="1100" dirty="0"/>
                    </a:p>
                  </a:txBody>
                  <a:tcPr/>
                </a:tc>
                <a:tc>
                  <a:txBody>
                    <a:bodyPr/>
                    <a:lstStyle/>
                    <a:p>
                      <a:r>
                        <a:rPr lang="en-US" sz="1100" dirty="0" smtClean="0"/>
                        <a:t>13</a:t>
                      </a:r>
                      <a:endParaRPr lang="en-US" sz="1100" dirty="0"/>
                    </a:p>
                  </a:txBody>
                  <a:tcPr/>
                </a:tc>
                <a:tc>
                  <a:txBody>
                    <a:bodyPr/>
                    <a:lstStyle/>
                    <a:p>
                      <a:r>
                        <a:rPr lang="en-US" sz="1100" dirty="0" smtClean="0"/>
                        <a:t>10</a:t>
                      </a:r>
                      <a:endParaRPr lang="en-US" sz="1100" dirty="0"/>
                    </a:p>
                  </a:txBody>
                  <a:tcPr/>
                </a:tc>
                <a:tc>
                  <a:txBody>
                    <a:bodyPr/>
                    <a:lstStyle/>
                    <a:p>
                      <a:r>
                        <a:rPr lang="en-US" sz="1100" dirty="0" smtClean="0"/>
                        <a:t>40%</a:t>
                      </a:r>
                      <a:endParaRPr lang="en-US" sz="1100" dirty="0"/>
                    </a:p>
                  </a:txBody>
                  <a:tcPr/>
                </a:tc>
                <a:tc>
                  <a:txBody>
                    <a:bodyPr/>
                    <a:lstStyle/>
                    <a:p>
                      <a:endParaRPr lang="en-US" sz="1100" dirty="0"/>
                    </a:p>
                  </a:txBody>
                  <a:tcPr/>
                </a:tc>
              </a:tr>
              <a:tr h="292789">
                <a:tc>
                  <a:txBody>
                    <a:bodyPr/>
                    <a:lstStyle/>
                    <a:p>
                      <a:r>
                        <a:rPr lang="en-US" sz="1100" dirty="0" smtClean="0"/>
                        <a:t>AIDS</a:t>
                      </a:r>
                      <a:endParaRPr lang="en-US" sz="1100" dirty="0"/>
                    </a:p>
                  </a:txBody>
                  <a:tcPr/>
                </a:tc>
                <a:tc>
                  <a:txBody>
                    <a:bodyPr/>
                    <a:lstStyle/>
                    <a:p>
                      <a:r>
                        <a:rPr lang="en-US" sz="1100" dirty="0" smtClean="0"/>
                        <a:t>17</a:t>
                      </a:r>
                      <a:endParaRPr lang="en-US" sz="1100" dirty="0"/>
                    </a:p>
                  </a:txBody>
                  <a:tcPr/>
                </a:tc>
                <a:tc>
                  <a:txBody>
                    <a:bodyPr/>
                    <a:lstStyle/>
                    <a:p>
                      <a:r>
                        <a:rPr lang="en-US" sz="1100" dirty="0" smtClean="0"/>
                        <a:t>12</a:t>
                      </a:r>
                      <a:endParaRPr lang="en-US" sz="1100" dirty="0"/>
                    </a:p>
                  </a:txBody>
                  <a:tcPr/>
                </a:tc>
                <a:tc>
                  <a:txBody>
                    <a:bodyPr/>
                    <a:lstStyle/>
                    <a:p>
                      <a:r>
                        <a:rPr lang="en-US" sz="1100" dirty="0" smtClean="0"/>
                        <a:t>22</a:t>
                      </a:r>
                      <a:endParaRPr lang="en-US" sz="1100" dirty="0"/>
                    </a:p>
                  </a:txBody>
                  <a:tcPr/>
                </a:tc>
                <a:tc>
                  <a:txBody>
                    <a:bodyPr/>
                    <a:lstStyle/>
                    <a:p>
                      <a:endParaRPr lang="en-US" sz="1100" dirty="0"/>
                    </a:p>
                  </a:txBody>
                  <a:tcPr/>
                </a:tc>
                <a:tc>
                  <a:txBody>
                    <a:bodyPr/>
                    <a:lstStyle/>
                    <a:p>
                      <a:r>
                        <a:rPr lang="en-US" sz="1100" dirty="0" smtClean="0"/>
                        <a:t>45%</a:t>
                      </a:r>
                      <a:endParaRPr lang="en-US" sz="1100" dirty="0"/>
                    </a:p>
                  </a:txBody>
                  <a:tcPr/>
                </a:tc>
              </a:tr>
              <a:tr h="292789">
                <a:tc>
                  <a:txBody>
                    <a:bodyPr/>
                    <a:lstStyle/>
                    <a:p>
                      <a:r>
                        <a:rPr lang="en-US" sz="1100" dirty="0" smtClean="0"/>
                        <a:t>Suicide </a:t>
                      </a:r>
                      <a:endParaRPr lang="en-US" sz="1100" dirty="0"/>
                    </a:p>
                  </a:txBody>
                  <a:tcPr/>
                </a:tc>
                <a:tc>
                  <a:txBody>
                    <a:bodyPr/>
                    <a:lstStyle/>
                    <a:p>
                      <a:r>
                        <a:rPr lang="en-US" sz="1100" dirty="0" smtClean="0"/>
                        <a:t>15</a:t>
                      </a:r>
                      <a:endParaRPr lang="en-US" sz="1100" dirty="0"/>
                    </a:p>
                  </a:txBody>
                  <a:tcPr/>
                </a:tc>
                <a:tc>
                  <a:txBody>
                    <a:bodyPr/>
                    <a:lstStyle/>
                    <a:p>
                      <a:r>
                        <a:rPr lang="en-US" sz="1100" dirty="0" smtClean="0"/>
                        <a:t>10</a:t>
                      </a:r>
                      <a:endParaRPr lang="en-US" sz="1100" dirty="0"/>
                    </a:p>
                  </a:txBody>
                  <a:tcPr/>
                </a:tc>
                <a:tc>
                  <a:txBody>
                    <a:bodyPr/>
                    <a:lstStyle/>
                    <a:p>
                      <a:r>
                        <a:rPr lang="en-US" sz="1100" dirty="0" smtClean="0"/>
                        <a:t>5</a:t>
                      </a:r>
                      <a:endParaRPr lang="en-US" sz="1100" dirty="0"/>
                    </a:p>
                  </a:txBody>
                  <a:tcPr/>
                </a:tc>
                <a:tc>
                  <a:txBody>
                    <a:bodyPr/>
                    <a:lstStyle/>
                    <a:p>
                      <a:r>
                        <a:rPr lang="en-US" sz="1100" dirty="0" smtClean="0"/>
                        <a:t>2 times</a:t>
                      </a:r>
                      <a:endParaRPr lang="en-US" sz="1100" dirty="0"/>
                    </a:p>
                  </a:txBody>
                  <a:tcPr/>
                </a:tc>
                <a:tc>
                  <a:txBody>
                    <a:bodyPr/>
                    <a:lstStyle/>
                    <a:p>
                      <a:endParaRPr lang="en-US" sz="1100"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Premature Death </a:t>
            </a:r>
            <a:endParaRPr lang="en-US" dirty="0"/>
          </a:p>
        </p:txBody>
      </p:sp>
      <p:sp>
        <p:nvSpPr>
          <p:cNvPr id="6" name="Text Placeholder 5"/>
          <p:cNvSpPr>
            <a:spLocks noGrp="1"/>
          </p:cNvSpPr>
          <p:nvPr>
            <p:ph type="body" idx="1"/>
          </p:nvPr>
        </p:nvSpPr>
        <p:spPr>
          <a:xfrm>
            <a:off x="457200" y="838200"/>
            <a:ext cx="4040188" cy="1524000"/>
          </a:xfrm>
        </p:spPr>
        <p:txBody>
          <a:bodyPr>
            <a:noAutofit/>
          </a:bodyPr>
          <a:lstStyle/>
          <a:p>
            <a:r>
              <a:rPr lang="en-US" sz="1000" dirty="0"/>
              <a:t>People who die before age 75 can be thought of as dying</a:t>
            </a:r>
          </a:p>
          <a:p>
            <a:r>
              <a:rPr lang="en-US" sz="1000" dirty="0"/>
              <a:t>prematurely. The difference between 75 years and the</a:t>
            </a:r>
          </a:p>
          <a:p>
            <a:r>
              <a:rPr lang="en-US" sz="1000" dirty="0"/>
              <a:t>age of a person who dies before that is called the “years</a:t>
            </a:r>
          </a:p>
          <a:p>
            <a:r>
              <a:rPr lang="en-US" sz="1000" dirty="0"/>
              <a:t>of potential life lost.” Two thirds of the years of</a:t>
            </a:r>
          </a:p>
          <a:p>
            <a:r>
              <a:rPr lang="en-US" sz="1000" dirty="0"/>
              <a:t>potential life lost in Gramercy Park and Murray Hill were</a:t>
            </a:r>
          </a:p>
          <a:p>
            <a:r>
              <a:rPr lang="en-US" sz="1000" dirty="0"/>
              <a:t>due to 4 causes: cancer, heart disease/stroke, </a:t>
            </a:r>
            <a:r>
              <a:rPr lang="en-US" sz="1000" dirty="0" err="1"/>
              <a:t>drugrelated</a:t>
            </a:r>
            <a:endParaRPr lang="en-US" sz="1000" dirty="0"/>
          </a:p>
          <a:p>
            <a:r>
              <a:rPr lang="en-US" sz="1000" dirty="0"/>
              <a:t>causes, and AIDS.</a:t>
            </a:r>
          </a:p>
        </p:txBody>
      </p:sp>
      <p:graphicFrame>
        <p:nvGraphicFramePr>
          <p:cNvPr id="10" name="Content Placeholder 9"/>
          <p:cNvGraphicFramePr>
            <a:graphicFrameLocks noGrp="1"/>
          </p:cNvGraphicFramePr>
          <p:nvPr>
            <p:ph sz="half" idx="2"/>
          </p:nvPr>
        </p:nvGraphicFramePr>
        <p:xfrm>
          <a:off x="457200" y="2362200"/>
          <a:ext cx="4040188" cy="376396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7"/>
          <p:cNvSpPr>
            <a:spLocks noGrp="1"/>
          </p:cNvSpPr>
          <p:nvPr>
            <p:ph type="body" sz="quarter" idx="3"/>
          </p:nvPr>
        </p:nvSpPr>
        <p:spPr>
          <a:xfrm>
            <a:off x="4645025" y="1219200"/>
            <a:ext cx="4041775" cy="990600"/>
          </a:xfrm>
        </p:spPr>
        <p:txBody>
          <a:bodyPr>
            <a:noAutofit/>
          </a:bodyPr>
          <a:lstStyle/>
          <a:p>
            <a:r>
              <a:rPr lang="en-US" sz="1200" dirty="0"/>
              <a:t>How the overall </a:t>
            </a:r>
            <a:r>
              <a:rPr lang="en-US" sz="1200" dirty="0" smtClean="0"/>
              <a:t>death rate </a:t>
            </a:r>
            <a:r>
              <a:rPr lang="en-US" sz="1200" dirty="0"/>
              <a:t>in Gramercy </a:t>
            </a:r>
            <a:r>
              <a:rPr lang="en-US" sz="1200" dirty="0" smtClean="0"/>
              <a:t>Park and </a:t>
            </a:r>
            <a:r>
              <a:rPr lang="en-US" sz="1200" dirty="0"/>
              <a:t>Murray Hill </a:t>
            </a:r>
            <a:r>
              <a:rPr lang="en-US" sz="1200" dirty="0" smtClean="0"/>
              <a:t>ranks among </a:t>
            </a:r>
            <a:r>
              <a:rPr lang="en-US" sz="1200" dirty="0"/>
              <a:t>42 New York </a:t>
            </a:r>
            <a:r>
              <a:rPr lang="en-US" sz="1200" dirty="0" smtClean="0"/>
              <a:t>City neighborhoods.</a:t>
            </a:r>
            <a:endParaRPr lang="en-US" sz="1200" dirty="0"/>
          </a:p>
        </p:txBody>
      </p:sp>
      <p:graphicFrame>
        <p:nvGraphicFramePr>
          <p:cNvPr id="13" name="Content Placeholder 12"/>
          <p:cNvGraphicFramePr>
            <a:graphicFrameLocks noGrp="1"/>
          </p:cNvGraphicFramePr>
          <p:nvPr>
            <p:ph sz="quarter" idx="4"/>
          </p:nvPr>
        </p:nvGraphicFramePr>
        <p:xfrm>
          <a:off x="4800600" y="2362200"/>
          <a:ext cx="4041775" cy="3763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l"/>
            <a:r>
              <a:rPr lang="en-US" sz="1400" dirty="0"/>
              <a:t>Mental illness is the leading cause of adult hospitalization in Gramercy Park </a:t>
            </a:r>
            <a:r>
              <a:rPr lang="en-US" sz="1400" dirty="0" smtClean="0"/>
              <a:t>and Murray </a:t>
            </a:r>
            <a:r>
              <a:rPr lang="en-US" sz="1400" dirty="0"/>
              <a:t>Hill. The hospitalization data also reveal the burden of illness due </a:t>
            </a:r>
            <a:r>
              <a:rPr lang="en-US" sz="1400" dirty="0" smtClean="0"/>
              <a:t>to accidents </a:t>
            </a:r>
            <a:r>
              <a:rPr lang="en-US" sz="1400" dirty="0"/>
              <a:t>and injuries, as well as alcohol abuse. Hospitalization rates for </a:t>
            </a:r>
            <a:r>
              <a:rPr lang="en-US" sz="1400" dirty="0" smtClean="0"/>
              <a:t>mental illness </a:t>
            </a:r>
            <a:r>
              <a:rPr lang="en-US" sz="1400" dirty="0"/>
              <a:t>and alcohol-related causes were higher in Gramercy Park and Murray </a:t>
            </a:r>
            <a:r>
              <a:rPr lang="en-US" sz="1400" dirty="0" smtClean="0"/>
              <a:t>Hill than </a:t>
            </a:r>
            <a:r>
              <a:rPr lang="en-US" sz="1400" dirty="0"/>
              <a:t>in New York City as a whole.</a:t>
            </a:r>
          </a:p>
        </p:txBody>
      </p:sp>
      <p:graphicFrame>
        <p:nvGraphicFramePr>
          <p:cNvPr id="8" name="Table 7"/>
          <p:cNvGraphicFramePr>
            <a:graphicFrameLocks noGrp="1"/>
          </p:cNvGraphicFramePr>
          <p:nvPr/>
        </p:nvGraphicFramePr>
        <p:xfrm>
          <a:off x="1524000" y="1397000"/>
          <a:ext cx="6096000" cy="44500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sz="900" dirty="0"/>
                    </a:p>
                  </a:txBody>
                  <a:tcPr/>
                </a:tc>
                <a:tc>
                  <a:txBody>
                    <a:bodyPr/>
                    <a:lstStyle/>
                    <a:p>
                      <a:r>
                        <a:rPr lang="en-US" sz="900" dirty="0" smtClean="0"/>
                        <a:t>No. of admissions </a:t>
                      </a:r>
                      <a:endParaRPr lang="en-US" sz="900" dirty="0"/>
                    </a:p>
                  </a:txBody>
                  <a:tcPr/>
                </a:tc>
                <a:tc>
                  <a:txBody>
                    <a:bodyPr/>
                    <a:lstStyle/>
                    <a:p>
                      <a:r>
                        <a:rPr lang="en-US" sz="900" dirty="0" smtClean="0"/>
                        <a:t>Admission rate</a:t>
                      </a:r>
                    </a:p>
                    <a:p>
                      <a:r>
                        <a:rPr lang="en-US" sz="900" dirty="0" smtClean="0"/>
                        <a:t>Per 100,000 </a:t>
                      </a:r>
                      <a:endParaRPr lang="en-US" sz="900" dirty="0"/>
                    </a:p>
                  </a:txBody>
                  <a:tcPr/>
                </a:tc>
                <a:tc>
                  <a:txBody>
                    <a:bodyPr/>
                    <a:lstStyle/>
                    <a:p>
                      <a:r>
                        <a:rPr lang="en-US" sz="900" dirty="0" smtClean="0"/>
                        <a:t>Admission rate</a:t>
                      </a:r>
                    </a:p>
                    <a:p>
                      <a:r>
                        <a:rPr lang="en-US" sz="900" dirty="0" smtClean="0"/>
                        <a:t>Per 100,000</a:t>
                      </a:r>
                      <a:endParaRPr lang="en-US" sz="900" dirty="0"/>
                    </a:p>
                  </a:txBody>
                  <a:tcPr/>
                </a:tc>
                <a:tc>
                  <a:txBody>
                    <a:bodyPr/>
                    <a:lstStyle/>
                    <a:p>
                      <a:r>
                        <a:rPr lang="en-US" sz="900" dirty="0" smtClean="0"/>
                        <a:t>Higher by </a:t>
                      </a:r>
                      <a:endParaRPr lang="en-US" sz="900" dirty="0"/>
                    </a:p>
                  </a:txBody>
                  <a:tcPr/>
                </a:tc>
                <a:tc>
                  <a:txBody>
                    <a:bodyPr/>
                    <a:lstStyle/>
                    <a:p>
                      <a:r>
                        <a:rPr lang="en-US" sz="900" dirty="0" smtClean="0"/>
                        <a:t>Lower by </a:t>
                      </a:r>
                      <a:endParaRPr lang="en-US" sz="900" dirty="0"/>
                    </a:p>
                  </a:txBody>
                  <a:tcPr/>
                </a:tc>
              </a:tr>
              <a:tr h="370840">
                <a:tc>
                  <a:txBody>
                    <a:bodyPr/>
                    <a:lstStyle/>
                    <a:p>
                      <a:r>
                        <a:rPr lang="en-US" sz="900" dirty="0" smtClean="0"/>
                        <a:t>All causes</a:t>
                      </a:r>
                      <a:endParaRPr lang="en-US" sz="900" dirty="0"/>
                    </a:p>
                  </a:txBody>
                  <a:tcPr/>
                </a:tc>
                <a:tc>
                  <a:txBody>
                    <a:bodyPr/>
                    <a:lstStyle/>
                    <a:p>
                      <a:r>
                        <a:rPr lang="en-US" sz="900" dirty="0" smtClean="0"/>
                        <a:t>13,093</a:t>
                      </a:r>
                      <a:endParaRPr lang="en-US" sz="900" dirty="0"/>
                    </a:p>
                  </a:txBody>
                  <a:tcPr/>
                </a:tc>
                <a:tc>
                  <a:txBody>
                    <a:bodyPr/>
                    <a:lstStyle/>
                    <a:p>
                      <a:r>
                        <a:rPr lang="en-US" sz="900" dirty="0" smtClean="0"/>
                        <a:t>11,876</a:t>
                      </a:r>
                      <a:endParaRPr lang="en-US" sz="900" dirty="0"/>
                    </a:p>
                  </a:txBody>
                  <a:tcPr/>
                </a:tc>
                <a:tc>
                  <a:txBody>
                    <a:bodyPr/>
                    <a:lstStyle/>
                    <a:p>
                      <a:r>
                        <a:rPr lang="en-US" sz="900" dirty="0" smtClean="0"/>
                        <a:t>14,140</a:t>
                      </a:r>
                      <a:endParaRPr lang="en-US" sz="900" dirty="0"/>
                    </a:p>
                  </a:txBody>
                  <a:tcPr/>
                </a:tc>
                <a:tc>
                  <a:txBody>
                    <a:bodyPr/>
                    <a:lstStyle/>
                    <a:p>
                      <a:endParaRPr lang="en-US" sz="900" dirty="0"/>
                    </a:p>
                  </a:txBody>
                  <a:tcPr/>
                </a:tc>
                <a:tc>
                  <a:txBody>
                    <a:bodyPr/>
                    <a:lstStyle/>
                    <a:p>
                      <a:r>
                        <a:rPr lang="en-US" sz="900" dirty="0" smtClean="0"/>
                        <a:t>15%</a:t>
                      </a:r>
                      <a:endParaRPr lang="en-US" sz="900" dirty="0"/>
                    </a:p>
                  </a:txBody>
                  <a:tcPr/>
                </a:tc>
              </a:tr>
              <a:tr h="370840">
                <a:tc>
                  <a:txBody>
                    <a:bodyPr/>
                    <a:lstStyle/>
                    <a:p>
                      <a:r>
                        <a:rPr lang="en-US" sz="900" dirty="0" smtClean="0"/>
                        <a:t>Mental illness</a:t>
                      </a:r>
                      <a:endParaRPr lang="en-US" sz="900" dirty="0"/>
                    </a:p>
                  </a:txBody>
                  <a:tcPr/>
                </a:tc>
                <a:tc>
                  <a:txBody>
                    <a:bodyPr/>
                    <a:lstStyle/>
                    <a:p>
                      <a:r>
                        <a:rPr lang="en-US" sz="900" dirty="0" smtClean="0"/>
                        <a:t>1,394</a:t>
                      </a:r>
                      <a:endParaRPr lang="en-US" sz="900" dirty="0"/>
                    </a:p>
                  </a:txBody>
                  <a:tcPr/>
                </a:tc>
                <a:tc>
                  <a:txBody>
                    <a:bodyPr/>
                    <a:lstStyle/>
                    <a:p>
                      <a:r>
                        <a:rPr lang="en-US" sz="900" dirty="0" smtClean="0"/>
                        <a:t>1193</a:t>
                      </a:r>
                      <a:endParaRPr lang="en-US" sz="900" dirty="0"/>
                    </a:p>
                  </a:txBody>
                  <a:tcPr/>
                </a:tc>
                <a:tc>
                  <a:txBody>
                    <a:bodyPr/>
                    <a:lstStyle/>
                    <a:p>
                      <a:r>
                        <a:rPr lang="en-US" sz="900" dirty="0" smtClean="0"/>
                        <a:t>671</a:t>
                      </a:r>
                      <a:endParaRPr lang="en-US" sz="900" dirty="0"/>
                    </a:p>
                  </a:txBody>
                  <a:tcPr/>
                </a:tc>
                <a:tc>
                  <a:txBody>
                    <a:bodyPr/>
                    <a:lstStyle/>
                    <a:p>
                      <a:r>
                        <a:rPr lang="en-US" sz="900" dirty="0" smtClean="0"/>
                        <a:t>80%</a:t>
                      </a:r>
                      <a:endParaRPr lang="en-US" sz="900" dirty="0"/>
                    </a:p>
                  </a:txBody>
                  <a:tcPr/>
                </a:tc>
                <a:tc>
                  <a:txBody>
                    <a:bodyPr/>
                    <a:lstStyle/>
                    <a:p>
                      <a:endParaRPr lang="en-US" sz="900" dirty="0"/>
                    </a:p>
                  </a:txBody>
                  <a:tcPr/>
                </a:tc>
              </a:tr>
              <a:tr h="370840">
                <a:tc>
                  <a:txBody>
                    <a:bodyPr/>
                    <a:lstStyle/>
                    <a:p>
                      <a:r>
                        <a:rPr lang="en-US" sz="900" dirty="0" smtClean="0"/>
                        <a:t>Accident and injuries</a:t>
                      </a:r>
                      <a:endParaRPr lang="en-US" sz="900" dirty="0"/>
                    </a:p>
                  </a:txBody>
                  <a:tcPr/>
                </a:tc>
                <a:tc>
                  <a:txBody>
                    <a:bodyPr/>
                    <a:lstStyle/>
                    <a:p>
                      <a:r>
                        <a:rPr lang="en-US" sz="900" dirty="0" smtClean="0"/>
                        <a:t>1,285</a:t>
                      </a:r>
                      <a:endParaRPr lang="en-US" sz="900" dirty="0"/>
                    </a:p>
                  </a:txBody>
                  <a:tcPr/>
                </a:tc>
                <a:tc>
                  <a:txBody>
                    <a:bodyPr/>
                    <a:lstStyle/>
                    <a:p>
                      <a:r>
                        <a:rPr lang="en-US" sz="900" dirty="0" smtClean="0"/>
                        <a:t>1,191</a:t>
                      </a:r>
                      <a:endParaRPr lang="en-US" sz="900" dirty="0"/>
                    </a:p>
                  </a:txBody>
                  <a:tcPr/>
                </a:tc>
                <a:tc>
                  <a:txBody>
                    <a:bodyPr/>
                    <a:lstStyle/>
                    <a:p>
                      <a:r>
                        <a:rPr lang="en-US" sz="900" dirty="0" smtClean="0"/>
                        <a:t>1,209</a:t>
                      </a:r>
                      <a:endParaRPr lang="en-US" sz="900" dirty="0"/>
                    </a:p>
                  </a:txBody>
                  <a:tcPr/>
                </a:tc>
                <a:tc>
                  <a:txBody>
                    <a:bodyPr/>
                    <a:lstStyle/>
                    <a:p>
                      <a:endParaRPr lang="en-US" sz="900" dirty="0"/>
                    </a:p>
                  </a:txBody>
                  <a:tcPr/>
                </a:tc>
                <a:tc>
                  <a:txBody>
                    <a:bodyPr/>
                    <a:lstStyle/>
                    <a:p>
                      <a:r>
                        <a:rPr lang="en-US" sz="900" dirty="0" smtClean="0"/>
                        <a:t>&lt;2.5%</a:t>
                      </a:r>
                      <a:endParaRPr lang="en-US" sz="900" dirty="0"/>
                    </a:p>
                  </a:txBody>
                  <a:tcPr/>
                </a:tc>
              </a:tr>
              <a:tr h="370840">
                <a:tc>
                  <a:txBody>
                    <a:bodyPr/>
                    <a:lstStyle/>
                    <a:p>
                      <a:r>
                        <a:rPr lang="en-US" sz="900" dirty="0" smtClean="0"/>
                        <a:t>Heart disease</a:t>
                      </a:r>
                      <a:endParaRPr lang="en-US" sz="900" dirty="0"/>
                    </a:p>
                  </a:txBody>
                  <a:tcPr/>
                </a:tc>
                <a:tc>
                  <a:txBody>
                    <a:bodyPr/>
                    <a:lstStyle/>
                    <a:p>
                      <a:r>
                        <a:rPr lang="en-US" sz="900" dirty="0" smtClean="0"/>
                        <a:t>1,271</a:t>
                      </a:r>
                      <a:endParaRPr lang="en-US" sz="900" dirty="0"/>
                    </a:p>
                  </a:txBody>
                  <a:tcPr/>
                </a:tc>
                <a:tc>
                  <a:txBody>
                    <a:bodyPr/>
                    <a:lstStyle/>
                    <a:p>
                      <a:r>
                        <a:rPr lang="en-US" sz="900" dirty="0" smtClean="0"/>
                        <a:t>1,226</a:t>
                      </a:r>
                      <a:endParaRPr lang="en-US" sz="900" dirty="0"/>
                    </a:p>
                  </a:txBody>
                  <a:tcPr/>
                </a:tc>
                <a:tc>
                  <a:txBody>
                    <a:bodyPr/>
                    <a:lstStyle/>
                    <a:p>
                      <a:r>
                        <a:rPr lang="en-US" sz="900" dirty="0" smtClean="0"/>
                        <a:t>1,744</a:t>
                      </a:r>
                      <a:endParaRPr lang="en-US" sz="900" dirty="0"/>
                    </a:p>
                  </a:txBody>
                  <a:tcPr/>
                </a:tc>
                <a:tc>
                  <a:txBody>
                    <a:bodyPr/>
                    <a:lstStyle/>
                    <a:p>
                      <a:endParaRPr lang="en-US" sz="900" dirty="0"/>
                    </a:p>
                  </a:txBody>
                  <a:tcPr/>
                </a:tc>
                <a:tc>
                  <a:txBody>
                    <a:bodyPr/>
                    <a:lstStyle/>
                    <a:p>
                      <a:r>
                        <a:rPr lang="en-US" sz="900" dirty="0" smtClean="0"/>
                        <a:t>30%</a:t>
                      </a:r>
                      <a:endParaRPr lang="en-US" sz="900" dirty="0"/>
                    </a:p>
                  </a:txBody>
                  <a:tcPr/>
                </a:tc>
              </a:tr>
              <a:tr h="370840">
                <a:tc>
                  <a:txBody>
                    <a:bodyPr/>
                    <a:lstStyle/>
                    <a:p>
                      <a:r>
                        <a:rPr lang="en-US" sz="900" dirty="0" smtClean="0"/>
                        <a:t>Alcohol</a:t>
                      </a:r>
                      <a:r>
                        <a:rPr lang="en-US" sz="900" baseline="0" dirty="0" smtClean="0"/>
                        <a:t>- related</a:t>
                      </a:r>
                      <a:endParaRPr lang="en-US" sz="900" dirty="0"/>
                    </a:p>
                  </a:txBody>
                  <a:tcPr/>
                </a:tc>
                <a:tc>
                  <a:txBody>
                    <a:bodyPr/>
                    <a:lstStyle/>
                    <a:p>
                      <a:r>
                        <a:rPr lang="en-US" sz="900" dirty="0" smtClean="0"/>
                        <a:t>990</a:t>
                      </a:r>
                      <a:endParaRPr lang="en-US" sz="900" dirty="0"/>
                    </a:p>
                  </a:txBody>
                  <a:tcPr/>
                </a:tc>
                <a:tc>
                  <a:txBody>
                    <a:bodyPr/>
                    <a:lstStyle/>
                    <a:p>
                      <a:r>
                        <a:rPr lang="en-US" sz="900" dirty="0" smtClean="0"/>
                        <a:t>855</a:t>
                      </a:r>
                      <a:endParaRPr lang="en-US" sz="900" dirty="0"/>
                    </a:p>
                  </a:txBody>
                  <a:tcPr/>
                </a:tc>
                <a:tc>
                  <a:txBody>
                    <a:bodyPr/>
                    <a:lstStyle/>
                    <a:p>
                      <a:r>
                        <a:rPr lang="en-US" sz="900" dirty="0" smtClean="0"/>
                        <a:t>387</a:t>
                      </a:r>
                      <a:endParaRPr lang="en-US" sz="900" dirty="0"/>
                    </a:p>
                  </a:txBody>
                  <a:tcPr/>
                </a:tc>
                <a:tc>
                  <a:txBody>
                    <a:bodyPr/>
                    <a:lstStyle/>
                    <a:p>
                      <a:r>
                        <a:rPr lang="en-US" sz="900" dirty="0" smtClean="0"/>
                        <a:t>2 times</a:t>
                      </a:r>
                      <a:endParaRPr lang="en-US" sz="900" dirty="0"/>
                    </a:p>
                  </a:txBody>
                  <a:tcPr/>
                </a:tc>
                <a:tc>
                  <a:txBody>
                    <a:bodyPr/>
                    <a:lstStyle/>
                    <a:p>
                      <a:endParaRPr lang="en-US" sz="900" dirty="0"/>
                    </a:p>
                  </a:txBody>
                  <a:tcPr/>
                </a:tc>
              </a:tr>
              <a:tr h="370840">
                <a:tc>
                  <a:txBody>
                    <a:bodyPr/>
                    <a:lstStyle/>
                    <a:p>
                      <a:r>
                        <a:rPr lang="en-US" sz="900" dirty="0" smtClean="0"/>
                        <a:t>Cancer </a:t>
                      </a:r>
                      <a:endParaRPr lang="en-US" sz="900" dirty="0"/>
                    </a:p>
                  </a:txBody>
                  <a:tcPr/>
                </a:tc>
                <a:tc>
                  <a:txBody>
                    <a:bodyPr/>
                    <a:lstStyle/>
                    <a:p>
                      <a:r>
                        <a:rPr lang="en-US" sz="900" dirty="0" smtClean="0"/>
                        <a:t>790</a:t>
                      </a:r>
                      <a:endParaRPr lang="en-US" sz="900" dirty="0"/>
                    </a:p>
                  </a:txBody>
                  <a:tcPr/>
                </a:tc>
                <a:tc>
                  <a:txBody>
                    <a:bodyPr/>
                    <a:lstStyle/>
                    <a:p>
                      <a:r>
                        <a:rPr lang="en-US" sz="900" dirty="0" smtClean="0"/>
                        <a:t>750</a:t>
                      </a:r>
                      <a:endParaRPr lang="en-US" sz="900" dirty="0"/>
                    </a:p>
                  </a:txBody>
                  <a:tcPr/>
                </a:tc>
                <a:tc>
                  <a:txBody>
                    <a:bodyPr/>
                    <a:lstStyle/>
                    <a:p>
                      <a:r>
                        <a:rPr lang="en-US" sz="900" dirty="0" smtClean="0"/>
                        <a:t>654</a:t>
                      </a:r>
                      <a:endParaRPr lang="en-US" sz="900" dirty="0"/>
                    </a:p>
                  </a:txBody>
                  <a:tcPr/>
                </a:tc>
                <a:tc>
                  <a:txBody>
                    <a:bodyPr/>
                    <a:lstStyle/>
                    <a:p>
                      <a:r>
                        <a:rPr lang="en-US" sz="900" dirty="0" smtClean="0"/>
                        <a:t>15%</a:t>
                      </a:r>
                      <a:endParaRPr lang="en-US" sz="900" dirty="0"/>
                    </a:p>
                  </a:txBody>
                  <a:tcPr/>
                </a:tc>
                <a:tc>
                  <a:txBody>
                    <a:bodyPr/>
                    <a:lstStyle/>
                    <a:p>
                      <a:endParaRPr lang="en-US" sz="900"/>
                    </a:p>
                  </a:txBody>
                  <a:tcPr/>
                </a:tc>
              </a:tr>
              <a:tr h="370840">
                <a:tc>
                  <a:txBody>
                    <a:bodyPr/>
                    <a:lstStyle/>
                    <a:p>
                      <a:r>
                        <a:rPr lang="en-US" sz="900" dirty="0" smtClean="0"/>
                        <a:t>Drug-</a:t>
                      </a:r>
                      <a:r>
                        <a:rPr lang="en-US" sz="900" baseline="0" dirty="0" smtClean="0"/>
                        <a:t> related</a:t>
                      </a:r>
                      <a:endParaRPr lang="en-US" sz="900" dirty="0"/>
                    </a:p>
                  </a:txBody>
                  <a:tcPr/>
                </a:tc>
                <a:tc>
                  <a:txBody>
                    <a:bodyPr/>
                    <a:lstStyle/>
                    <a:p>
                      <a:r>
                        <a:rPr lang="en-US" sz="900" dirty="0" smtClean="0"/>
                        <a:t>325 </a:t>
                      </a:r>
                      <a:endParaRPr lang="en-US" sz="900" dirty="0"/>
                    </a:p>
                  </a:txBody>
                  <a:tcPr/>
                </a:tc>
                <a:tc>
                  <a:txBody>
                    <a:bodyPr/>
                    <a:lstStyle/>
                    <a:p>
                      <a:r>
                        <a:rPr lang="en-US" sz="900" dirty="0" smtClean="0"/>
                        <a:t>278</a:t>
                      </a:r>
                      <a:endParaRPr lang="en-US" sz="900" dirty="0"/>
                    </a:p>
                  </a:txBody>
                  <a:tcPr/>
                </a:tc>
                <a:tc>
                  <a:txBody>
                    <a:bodyPr/>
                    <a:lstStyle/>
                    <a:p>
                      <a:r>
                        <a:rPr lang="en-US" sz="900" dirty="0" smtClean="0"/>
                        <a:t>492</a:t>
                      </a:r>
                      <a:endParaRPr lang="en-US" sz="900" dirty="0"/>
                    </a:p>
                  </a:txBody>
                  <a:tcPr/>
                </a:tc>
                <a:tc>
                  <a:txBody>
                    <a:bodyPr/>
                    <a:lstStyle/>
                    <a:p>
                      <a:endParaRPr lang="en-US" sz="900" dirty="0"/>
                    </a:p>
                  </a:txBody>
                  <a:tcPr/>
                </a:tc>
                <a:tc>
                  <a:txBody>
                    <a:bodyPr/>
                    <a:lstStyle/>
                    <a:p>
                      <a:r>
                        <a:rPr lang="en-US" sz="900" dirty="0" smtClean="0"/>
                        <a:t>45%</a:t>
                      </a:r>
                      <a:endParaRPr lang="en-US" sz="900" dirty="0"/>
                    </a:p>
                  </a:txBody>
                  <a:tcPr/>
                </a:tc>
              </a:tr>
              <a:tr h="370840">
                <a:tc>
                  <a:txBody>
                    <a:bodyPr/>
                    <a:lstStyle/>
                    <a:p>
                      <a:r>
                        <a:rPr lang="en-US" sz="900" dirty="0" smtClean="0"/>
                        <a:t>Pneumonia and influenza</a:t>
                      </a:r>
                      <a:endParaRPr lang="en-US" sz="900" dirty="0"/>
                    </a:p>
                  </a:txBody>
                  <a:tcPr/>
                </a:tc>
                <a:tc>
                  <a:txBody>
                    <a:bodyPr/>
                    <a:lstStyle/>
                    <a:p>
                      <a:r>
                        <a:rPr lang="en-US" sz="900" dirty="0" smtClean="0"/>
                        <a:t>316</a:t>
                      </a:r>
                      <a:endParaRPr lang="en-US" sz="900" dirty="0"/>
                    </a:p>
                  </a:txBody>
                  <a:tcPr/>
                </a:tc>
                <a:tc>
                  <a:txBody>
                    <a:bodyPr/>
                    <a:lstStyle/>
                    <a:p>
                      <a:r>
                        <a:rPr lang="en-US" sz="900" dirty="0" smtClean="0"/>
                        <a:t>299</a:t>
                      </a:r>
                      <a:endParaRPr lang="en-US" sz="900" dirty="0"/>
                    </a:p>
                  </a:txBody>
                  <a:tcPr/>
                </a:tc>
                <a:tc>
                  <a:txBody>
                    <a:bodyPr/>
                    <a:lstStyle/>
                    <a:p>
                      <a:r>
                        <a:rPr lang="en-US" sz="900" dirty="0" smtClean="0"/>
                        <a:t>433</a:t>
                      </a:r>
                      <a:endParaRPr lang="en-US" sz="900" dirty="0"/>
                    </a:p>
                  </a:txBody>
                  <a:tcPr/>
                </a:tc>
                <a:tc>
                  <a:txBody>
                    <a:bodyPr/>
                    <a:lstStyle/>
                    <a:p>
                      <a:endParaRPr lang="en-US" sz="900" dirty="0"/>
                    </a:p>
                  </a:txBody>
                  <a:tcPr/>
                </a:tc>
                <a:tc>
                  <a:txBody>
                    <a:bodyPr/>
                    <a:lstStyle/>
                    <a:p>
                      <a:r>
                        <a:rPr lang="en-US" sz="900" dirty="0" smtClean="0"/>
                        <a:t>30%</a:t>
                      </a:r>
                      <a:endParaRPr lang="en-US" sz="900" dirty="0"/>
                    </a:p>
                  </a:txBody>
                  <a:tcPr/>
                </a:tc>
              </a:tr>
              <a:tr h="370840">
                <a:tc>
                  <a:txBody>
                    <a:bodyPr/>
                    <a:lstStyle/>
                    <a:p>
                      <a:r>
                        <a:rPr lang="en-US" sz="900" dirty="0" smtClean="0"/>
                        <a:t>Stroke </a:t>
                      </a:r>
                      <a:endParaRPr lang="en-US" sz="900" dirty="0"/>
                    </a:p>
                  </a:txBody>
                  <a:tcPr/>
                </a:tc>
                <a:tc>
                  <a:txBody>
                    <a:bodyPr/>
                    <a:lstStyle/>
                    <a:p>
                      <a:r>
                        <a:rPr lang="en-US" sz="900" dirty="0" smtClean="0"/>
                        <a:t>295</a:t>
                      </a:r>
                      <a:endParaRPr lang="en-US" sz="900" dirty="0"/>
                    </a:p>
                  </a:txBody>
                  <a:tcPr/>
                </a:tc>
                <a:tc>
                  <a:txBody>
                    <a:bodyPr/>
                    <a:lstStyle/>
                    <a:p>
                      <a:r>
                        <a:rPr lang="en-US" sz="900" dirty="0" smtClean="0"/>
                        <a:t>286</a:t>
                      </a:r>
                      <a:endParaRPr lang="en-US" sz="900" dirty="0"/>
                    </a:p>
                  </a:txBody>
                  <a:tcPr/>
                </a:tc>
                <a:tc>
                  <a:txBody>
                    <a:bodyPr/>
                    <a:lstStyle/>
                    <a:p>
                      <a:r>
                        <a:rPr lang="en-US" sz="900" dirty="0" smtClean="0"/>
                        <a:t>379</a:t>
                      </a:r>
                      <a:endParaRPr lang="en-US" sz="900" dirty="0"/>
                    </a:p>
                  </a:txBody>
                  <a:tcPr/>
                </a:tc>
                <a:tc>
                  <a:txBody>
                    <a:bodyPr/>
                    <a:lstStyle/>
                    <a:p>
                      <a:endParaRPr lang="en-US" sz="900" dirty="0"/>
                    </a:p>
                  </a:txBody>
                  <a:tcPr/>
                </a:tc>
                <a:tc>
                  <a:txBody>
                    <a:bodyPr/>
                    <a:lstStyle/>
                    <a:p>
                      <a:r>
                        <a:rPr lang="en-US" sz="900" dirty="0" smtClean="0"/>
                        <a:t>25%</a:t>
                      </a:r>
                      <a:endParaRPr lang="en-US" sz="900" dirty="0"/>
                    </a:p>
                  </a:txBody>
                  <a:tcPr/>
                </a:tc>
              </a:tr>
              <a:tr h="370840">
                <a:tc>
                  <a:txBody>
                    <a:bodyPr/>
                    <a:lstStyle/>
                    <a:p>
                      <a:r>
                        <a:rPr lang="en-US" sz="900" dirty="0" smtClean="0"/>
                        <a:t>HIV/AIDS</a:t>
                      </a:r>
                      <a:endParaRPr lang="en-US" sz="900" dirty="0"/>
                    </a:p>
                  </a:txBody>
                  <a:tcPr/>
                </a:tc>
                <a:tc>
                  <a:txBody>
                    <a:bodyPr/>
                    <a:lstStyle/>
                    <a:p>
                      <a:r>
                        <a:rPr lang="en-US" sz="900" dirty="0" smtClean="0"/>
                        <a:t>155</a:t>
                      </a:r>
                      <a:endParaRPr lang="en-US" sz="900" dirty="0"/>
                    </a:p>
                  </a:txBody>
                  <a:tcPr/>
                </a:tc>
                <a:tc>
                  <a:txBody>
                    <a:bodyPr/>
                    <a:lstStyle/>
                    <a:p>
                      <a:r>
                        <a:rPr lang="en-US" sz="900" dirty="0" smtClean="0"/>
                        <a:t>132</a:t>
                      </a:r>
                      <a:endParaRPr lang="en-US" sz="900" dirty="0"/>
                    </a:p>
                  </a:txBody>
                  <a:tcPr/>
                </a:tc>
                <a:tc>
                  <a:txBody>
                    <a:bodyPr/>
                    <a:lstStyle/>
                    <a:p>
                      <a:r>
                        <a:rPr lang="en-US" sz="900" dirty="0" smtClean="0"/>
                        <a:t>167</a:t>
                      </a:r>
                      <a:endParaRPr lang="en-US" sz="900" dirty="0"/>
                    </a:p>
                  </a:txBody>
                  <a:tcPr/>
                </a:tc>
                <a:tc>
                  <a:txBody>
                    <a:bodyPr/>
                    <a:lstStyle/>
                    <a:p>
                      <a:endParaRPr lang="en-US" sz="900" dirty="0"/>
                    </a:p>
                  </a:txBody>
                  <a:tcPr/>
                </a:tc>
                <a:tc>
                  <a:txBody>
                    <a:bodyPr/>
                    <a:lstStyle/>
                    <a:p>
                      <a:r>
                        <a:rPr lang="en-US" sz="900" dirty="0" smtClean="0"/>
                        <a:t>20%</a:t>
                      </a:r>
                      <a:endParaRPr lang="en-US" sz="900" dirty="0"/>
                    </a:p>
                  </a:txBody>
                  <a:tcPr/>
                </a:tc>
              </a:tr>
              <a:tr h="370840">
                <a:tc>
                  <a:txBody>
                    <a:bodyPr/>
                    <a:lstStyle/>
                    <a:p>
                      <a:r>
                        <a:rPr lang="en-US" sz="900" dirty="0" smtClean="0"/>
                        <a:t>Chronic lung disease </a:t>
                      </a:r>
                      <a:endParaRPr lang="en-US" sz="900" dirty="0"/>
                    </a:p>
                  </a:txBody>
                  <a:tcPr/>
                </a:tc>
                <a:tc>
                  <a:txBody>
                    <a:bodyPr/>
                    <a:lstStyle/>
                    <a:p>
                      <a:r>
                        <a:rPr lang="en-US" sz="900" dirty="0" smtClean="0"/>
                        <a:t>135</a:t>
                      </a:r>
                      <a:endParaRPr lang="en-US" sz="900" dirty="0"/>
                    </a:p>
                  </a:txBody>
                  <a:tcPr/>
                </a:tc>
                <a:tc>
                  <a:txBody>
                    <a:bodyPr/>
                    <a:lstStyle/>
                    <a:p>
                      <a:r>
                        <a:rPr lang="en-US" sz="900" dirty="0" smtClean="0"/>
                        <a:t>131</a:t>
                      </a:r>
                      <a:endParaRPr lang="en-US" sz="900" dirty="0"/>
                    </a:p>
                  </a:txBody>
                  <a:tcPr/>
                </a:tc>
                <a:tc>
                  <a:txBody>
                    <a:bodyPr/>
                    <a:lstStyle/>
                    <a:p>
                      <a:r>
                        <a:rPr lang="en-US" sz="900" dirty="0" smtClean="0"/>
                        <a:t>193</a:t>
                      </a:r>
                      <a:endParaRPr lang="en-US" sz="900" dirty="0"/>
                    </a:p>
                  </a:txBody>
                  <a:tcPr/>
                </a:tc>
                <a:tc>
                  <a:txBody>
                    <a:bodyPr/>
                    <a:lstStyle/>
                    <a:p>
                      <a:endParaRPr lang="en-US" sz="900" dirty="0"/>
                    </a:p>
                  </a:txBody>
                  <a:tcPr/>
                </a:tc>
                <a:tc>
                  <a:txBody>
                    <a:bodyPr/>
                    <a:lstStyle/>
                    <a:p>
                      <a:r>
                        <a:rPr lang="en-US" sz="900" dirty="0" smtClean="0"/>
                        <a:t>30%</a:t>
                      </a:r>
                      <a:endParaRPr lang="en-US" sz="900"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smtClean="0"/>
              <a:t>MENTAL ILLNESS </a:t>
            </a:r>
            <a:endParaRPr lang="en-US" sz="1200" dirty="0"/>
          </a:p>
        </p:txBody>
      </p:sp>
      <p:sp>
        <p:nvSpPr>
          <p:cNvPr id="3" name="Rectangle 2"/>
          <p:cNvSpPr/>
          <p:nvPr/>
        </p:nvSpPr>
        <p:spPr>
          <a:xfrm>
            <a:off x="990600" y="1582341"/>
            <a:ext cx="7543800" cy="2031325"/>
          </a:xfrm>
          <a:prstGeom prst="rect">
            <a:avLst/>
          </a:prstGeom>
        </p:spPr>
        <p:txBody>
          <a:bodyPr wrap="square">
            <a:spAutoFit/>
          </a:bodyPr>
          <a:lstStyle/>
          <a:p>
            <a:r>
              <a:rPr lang="en-US" dirty="0"/>
              <a:t>Depression is a common and serious health problem that often goes </a:t>
            </a:r>
            <a:r>
              <a:rPr lang="en-US" dirty="0" smtClean="0"/>
              <a:t>undiagnosed but </a:t>
            </a:r>
            <a:r>
              <a:rPr lang="en-US" dirty="0"/>
              <a:t>is treatable. Other treatable mental health problems, such as anxiety, </a:t>
            </a:r>
            <a:r>
              <a:rPr lang="en-US" dirty="0" smtClean="0"/>
              <a:t>affect many </a:t>
            </a:r>
            <a:r>
              <a:rPr lang="en-US" dirty="0"/>
              <a:t>New Yorkers. The high number of hospitalizations for mental illness </a:t>
            </a:r>
            <a:r>
              <a:rPr lang="en-US" dirty="0" smtClean="0"/>
              <a:t>among Gramercy </a:t>
            </a:r>
            <a:r>
              <a:rPr lang="en-US" dirty="0"/>
              <a:t>Park and Murray Hill residents is one indication of the burden of </a:t>
            </a:r>
            <a:r>
              <a:rPr lang="en-US" dirty="0" smtClean="0"/>
              <a:t>mental illness </a:t>
            </a:r>
            <a:r>
              <a:rPr lang="en-US" dirty="0"/>
              <a:t>there. In addition, in a recent telephone survey, 4% of adults in </a:t>
            </a:r>
            <a:r>
              <a:rPr lang="en-US" dirty="0" smtClean="0"/>
              <a:t>Gramercy Park </a:t>
            </a:r>
            <a:r>
              <a:rPr lang="en-US" dirty="0"/>
              <a:t>and Murray Hill — corresponding to about 4,000 people — </a:t>
            </a:r>
            <a:r>
              <a:rPr lang="en-US" dirty="0" smtClean="0"/>
              <a:t>reported experiencing </a:t>
            </a:r>
            <a:r>
              <a:rPr lang="en-US" dirty="0"/>
              <a:t>serious emotional distress.</a:t>
            </a:r>
          </a:p>
        </p:txBody>
      </p:sp>
      <p:graphicFrame>
        <p:nvGraphicFramePr>
          <p:cNvPr id="4" name="Chart 3"/>
          <p:cNvGraphicFramePr/>
          <p:nvPr/>
        </p:nvGraphicFramePr>
        <p:xfrm>
          <a:off x="1371600" y="3733800"/>
          <a:ext cx="3505200" cy="248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solidFill>
                  <a:schemeClr val="accent6">
                    <a:lumMod val="50000"/>
                  </a:schemeClr>
                </a:solidFill>
              </a:rPr>
              <a:t>The health of mothers and children</a:t>
            </a:r>
            <a:endParaRPr lang="en-US" sz="3600" i="1" dirty="0">
              <a:solidFill>
                <a:schemeClr val="accent6">
                  <a:lumMod val="50000"/>
                </a:schemeClr>
              </a:solidFill>
            </a:endParaRPr>
          </a:p>
        </p:txBody>
      </p:sp>
      <p:sp>
        <p:nvSpPr>
          <p:cNvPr id="3" name="Content Placeholder 2"/>
          <p:cNvSpPr>
            <a:spLocks noGrp="1"/>
          </p:cNvSpPr>
          <p:nvPr>
            <p:ph sz="half" idx="1"/>
          </p:nvPr>
        </p:nvSpPr>
        <p:spPr/>
        <p:txBody>
          <a:bodyPr>
            <a:normAutofit/>
          </a:bodyPr>
          <a:lstStyle/>
          <a:p>
            <a:pPr>
              <a:buNone/>
            </a:pPr>
            <a:r>
              <a:rPr lang="en-US" sz="1800" dirty="0" smtClean="0"/>
              <a:t>Mental &amp; infant health </a:t>
            </a:r>
          </a:p>
          <a:p>
            <a:pPr>
              <a:buNone/>
            </a:pPr>
            <a:endParaRPr lang="en-US" sz="1800" dirty="0"/>
          </a:p>
          <a:p>
            <a:pPr>
              <a:buNone/>
            </a:pPr>
            <a:endParaRPr lang="en-US" sz="1800" dirty="0"/>
          </a:p>
        </p:txBody>
      </p:sp>
      <p:graphicFrame>
        <p:nvGraphicFramePr>
          <p:cNvPr id="7" name="Content Placeholder 6"/>
          <p:cNvGraphicFramePr>
            <a:graphicFrameLocks noGrp="1"/>
          </p:cNvGraphicFramePr>
          <p:nvPr>
            <p:ph sz="half" idx="2"/>
          </p:nvPr>
        </p:nvGraphicFramePr>
        <p:xfrm>
          <a:off x="762000" y="2133601"/>
          <a:ext cx="3352800" cy="33527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4267200" y="1752600"/>
          <a:ext cx="3810000" cy="406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TotalTime>
  <Words>1921</Words>
  <Application>Microsoft Office PowerPoint</Application>
  <PresentationFormat>On-screen Show (4:3)</PresentationFormat>
  <Paragraphs>470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Community health profile</vt:lpstr>
      <vt:lpstr>Report Card on Health</vt:lpstr>
      <vt:lpstr>How residents rate their own health.</vt:lpstr>
      <vt:lpstr>Major Causes of Death and Hospital Admissions</vt:lpstr>
      <vt:lpstr>Premature Death </vt:lpstr>
      <vt:lpstr>Mental illness is the leading cause of adult hospitalization in Gramercy Park and Murray Hill. The hospitalization data also reveal the burden of illness due to accidents and injuries, as well as alcohol abuse. Hospitalization rates for mental illness and alcohol-related causes were higher in Gramercy Park and Murray Hill than in New York City as a whole.</vt:lpstr>
      <vt:lpstr>MENTAL ILLNESS </vt:lpstr>
      <vt:lpstr>Slide 8</vt:lpstr>
      <vt:lpstr>The health of mothers and children</vt:lpstr>
      <vt:lpstr>Slide 10</vt:lpstr>
      <vt:lpstr>Children’s  Health </vt:lpstr>
      <vt:lpstr>Slide 12</vt:lpstr>
      <vt:lpstr>Slide 13</vt:lpstr>
      <vt:lpstr>Promoting healthy behaviors and reducing risks Smoking Smoking causes heart disease, stroke, emphysema, lung cancer, and many other illnesses. Currently, about 1 in 7 adults in Gramercy Park and Murray Hill smokes. Most, however, want to quit, and more than half tried last year. There are a number of highly effective strategies, including medication (such as the nicotine patch) and counseling, to help smokers quit.</vt:lpstr>
      <vt:lpstr>Exercise, obesity, and diabetes As New Yorkers exercise less and eat more, we are becoming more overweight. Being overweight puts people at risk for heart disease and many other health problems, especially diabetes. Diabetes is a chronic illness that can lead to heart attack, blindness, kidney failure, and amputations. Many New Yorkers are not getting enough exercise and are obese.* Even modest increases in exercise and reductions in weight can reduce the risk of diabetes by more than half.</vt:lpstr>
      <vt:lpstr>Alcohol Heavy drinking is responsible for a large number of preventable deaths and disabilities, including those caused by motor-vehicle crashes and other accidents, liver disease, and cancer. One pattern of alcohol misuse that can lead to violence and health problems is “binge” drinking (consuming 5 or more drinks on one occasion).</vt:lpstr>
      <vt:lpstr>Risk behaviors for HIV Many adults in Gramercy Park and Murray Hill report at least one of the following behaviors that put them at risk for HIV: using injection drugs, having unprotected anal intercourse, exchanging sex or drugs for money, or having a sexually transmitted disease.</vt:lpstr>
      <vt:lpstr>Slide 18</vt:lpstr>
      <vt:lpstr>Slide 19</vt:lpstr>
      <vt:lpstr>Cancer screening and other preventive services Cancer screening and other clinical services can prevent or reduce the severity of many illnesses. This graph shows how rates in Gramercy Park and Murray Hill compare to New York City as a whole and to some national goals.</vt:lpstr>
      <vt:lpstr>Environmental Health in Gramercy Park - Murray Hill </vt:lpstr>
      <vt:lpstr>Childhood Lead Poisoning</vt:lpstr>
      <vt:lpstr>Pests &amp; Pesticide Use</vt:lpstr>
      <vt:lpstr>Home Safety and Maintenance</vt:lpstr>
      <vt:lpstr>AREAS OF ASSESSMENT DEMOGRAPHICS ZIP CODE 10010 2010 CENSUS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profile</dc:title>
  <dc:creator>Jennifer Telesford</dc:creator>
  <cp:lastModifiedBy>Jennifer Telesford</cp:lastModifiedBy>
  <cp:revision>44</cp:revision>
  <dcterms:created xsi:type="dcterms:W3CDTF">2014-04-15T02:18:09Z</dcterms:created>
  <dcterms:modified xsi:type="dcterms:W3CDTF">2014-04-16T04:06:03Z</dcterms:modified>
</cp:coreProperties>
</file>