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20"/>
  </p:notesMasterIdLst>
  <p:sldIdLst>
    <p:sldId id="256" r:id="rId2"/>
    <p:sldId id="258" r:id="rId3"/>
    <p:sldId id="275" r:id="rId4"/>
    <p:sldId id="276" r:id="rId5"/>
    <p:sldId id="273" r:id="rId6"/>
    <p:sldId id="274" r:id="rId7"/>
    <p:sldId id="277" r:id="rId8"/>
    <p:sldId id="269" r:id="rId9"/>
    <p:sldId id="272" r:id="rId10"/>
    <p:sldId id="262" r:id="rId11"/>
    <p:sldId id="270" r:id="rId12"/>
    <p:sldId id="263" r:id="rId13"/>
    <p:sldId id="268" r:id="rId14"/>
    <p:sldId id="264" r:id="rId15"/>
    <p:sldId id="278" r:id="rId16"/>
    <p:sldId id="265" r:id="rId17"/>
    <p:sldId id="267"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dieann stephenson" initials="" lastIdx="1" clrIdx="0"/>
  <p:cmAuthor id="1" name="MM12" initials="M" lastIdx="1" clrIdx="1">
    <p:extLst>
      <p:ext uri="{19B8F6BF-5375-455C-9EA6-DF929625EA0E}">
        <p15:presenceInfo xmlns:p15="http://schemas.microsoft.com/office/powerpoint/2012/main" userId="S-1-5-21-2976393315-2853029767-2990323707-1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63" autoAdjust="0"/>
  </p:normalViewPr>
  <p:slideViewPr>
    <p:cSldViewPr snapToGrid="0" snapToObjects="1">
      <p:cViewPr varScale="1">
        <p:scale>
          <a:sx n="82" d="100"/>
          <a:sy n="82" d="100"/>
        </p:scale>
        <p:origin x="17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2-15T13:45:21.647" idx="1">
    <p:pos x="4320" y="1137"/>
    <p:text>"Poducing New and Digital Media Your Guide to Savvy Use of the Web by James Cohen and Thomas Kenny</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CA247-8382-5849-9560-C78D5D3DA3BA}" type="datetimeFigureOut">
              <a:rPr lang="en-US" smtClean="0"/>
              <a:t>12/15/2015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CD02F-03D4-5245-883E-2C06813D3529}" type="slidenum">
              <a:rPr lang="en-US" smtClean="0"/>
              <a:t>‹#›</a:t>
            </a:fld>
            <a:endParaRPr lang="en-US"/>
          </a:p>
        </p:txBody>
      </p:sp>
    </p:spTree>
    <p:extLst>
      <p:ext uri="{BB962C8B-B14F-4D97-AF65-F5344CB8AC3E}">
        <p14:creationId xmlns:p14="http://schemas.microsoft.com/office/powerpoint/2010/main" val="20121096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Mastering Storytelling in Photojournalism?</a:t>
            </a:r>
          </a:p>
          <a:p>
            <a:endParaRPr lang="en-US" dirty="0" smtClean="0"/>
          </a:p>
          <a:p>
            <a:endParaRPr lang="en-US" dirty="0" smtClean="0"/>
          </a:p>
          <a:p>
            <a:r>
              <a:rPr lang="en-US" dirty="0" smtClean="0"/>
              <a:t>What</a:t>
            </a:r>
            <a:r>
              <a:rPr lang="en-US" baseline="0" dirty="0" smtClean="0"/>
              <a:t> is a Multimodal project ?</a:t>
            </a:r>
          </a:p>
          <a:p>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1</a:t>
            </a:fld>
            <a:endParaRPr lang="en-US"/>
          </a:p>
        </p:txBody>
      </p:sp>
    </p:spTree>
    <p:extLst>
      <p:ext uri="{BB962C8B-B14F-4D97-AF65-F5344CB8AC3E}">
        <p14:creationId xmlns:p14="http://schemas.microsoft.com/office/powerpoint/2010/main" val="3906161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18</a:t>
            </a:fld>
            <a:endParaRPr lang="en-US"/>
          </a:p>
        </p:txBody>
      </p:sp>
    </p:spTree>
    <p:extLst>
      <p:ext uri="{BB962C8B-B14F-4D97-AF65-F5344CB8AC3E}">
        <p14:creationId xmlns:p14="http://schemas.microsoft.com/office/powerpoint/2010/main" val="206468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Storytelling- is a method of explaining a series of events through narrative</a:t>
            </a:r>
          </a:p>
          <a:p>
            <a:endParaRPr lang="en-US" dirty="0" smtClean="0"/>
          </a:p>
          <a:p>
            <a:r>
              <a:rPr lang="en-US" dirty="0" smtClean="0"/>
              <a:t>Photojournalism-</a:t>
            </a:r>
            <a:r>
              <a:rPr lang="en-US" baseline="0" dirty="0" smtClean="0"/>
              <a:t> </a:t>
            </a:r>
            <a:r>
              <a:rPr lang="en-US" dirty="0" smtClean="0"/>
              <a:t>is a particular form of journalism (the collecting, editing, and presenting of news material for publication or broadcast) that employs images in order to tell a news story.</a:t>
            </a:r>
          </a:p>
          <a:p>
            <a:endParaRPr lang="en-US" dirty="0" smtClean="0"/>
          </a:p>
          <a:p>
            <a:r>
              <a:rPr lang="en-US" dirty="0" smtClean="0"/>
              <a:t>Digital Media- are any media that are encoded in a machine-readable format. Digital media can be created, viewed, distributed, modified and preserved on computers.</a:t>
            </a:r>
          </a:p>
        </p:txBody>
      </p:sp>
      <p:sp>
        <p:nvSpPr>
          <p:cNvPr id="4" name="Slide Number Placeholder 3"/>
          <p:cNvSpPr>
            <a:spLocks noGrp="1"/>
          </p:cNvSpPr>
          <p:nvPr>
            <p:ph type="sldNum" sz="quarter" idx="10"/>
          </p:nvPr>
        </p:nvSpPr>
        <p:spPr/>
        <p:txBody>
          <a:bodyPr/>
          <a:lstStyle/>
          <a:p>
            <a:fld id="{522CD02F-03D4-5245-883E-2C06813D3529}" type="slidenum">
              <a:rPr lang="en-US" smtClean="0"/>
              <a:t>2</a:t>
            </a:fld>
            <a:endParaRPr lang="en-US"/>
          </a:p>
        </p:txBody>
      </p:sp>
    </p:spTree>
    <p:extLst>
      <p:ext uri="{BB962C8B-B14F-4D97-AF65-F5344CB8AC3E}">
        <p14:creationId xmlns:p14="http://schemas.microsoft.com/office/powerpoint/2010/main" val="416175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User engagement-is an assessment of an individual's response to some type of offering, such as a product, a service or a website.</a:t>
            </a:r>
          </a:p>
          <a:p>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3</a:t>
            </a:fld>
            <a:endParaRPr lang="en-US"/>
          </a:p>
        </p:txBody>
      </p:sp>
    </p:spTree>
    <p:extLst>
      <p:ext uri="{BB962C8B-B14F-4D97-AF65-F5344CB8AC3E}">
        <p14:creationId xmlns:p14="http://schemas.microsoft.com/office/powerpoint/2010/main" val="416175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popular site that uses storytelling and visual rhetoric through various social media platform is Humans of New York, a photo blog by Brandon Stanton. The photo blog introduces viewers to various stories that explore issues such a sexism, freedom and loss just to name a few and in doing so has vastly changed storytelling.</a:t>
            </a:r>
          </a:p>
          <a:p>
            <a:endParaRPr lang="en-US" dirty="0" smtClean="0"/>
          </a:p>
          <a:p>
            <a:endParaRPr lang="en-US" dirty="0" smtClean="0"/>
          </a:p>
          <a:p>
            <a:r>
              <a:rPr lang="en-US" dirty="0" smtClean="0"/>
              <a:t>is an assessment of an individual's response to some type of offering, such as a product, a service or a website.</a:t>
            </a:r>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4</a:t>
            </a:fld>
            <a:endParaRPr lang="en-US"/>
          </a:p>
        </p:txBody>
      </p:sp>
    </p:spTree>
    <p:extLst>
      <p:ext uri="{BB962C8B-B14F-4D97-AF65-F5344CB8AC3E}">
        <p14:creationId xmlns:p14="http://schemas.microsoft.com/office/powerpoint/2010/main" val="416175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5</a:t>
            </a:fld>
            <a:endParaRPr lang="en-US"/>
          </a:p>
        </p:txBody>
      </p:sp>
    </p:spTree>
    <p:extLst>
      <p:ext uri="{BB962C8B-B14F-4D97-AF65-F5344CB8AC3E}">
        <p14:creationId xmlns:p14="http://schemas.microsoft.com/office/powerpoint/2010/main" val="394476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worst kind of loss is the loss of time, because it's constant and never ending, you won't stop losing time until you die. This can drive one crazy as your goals becomes more immediate and crunched under the weight of time. Time lost also manifests itself in moments spent with others, it's a little scary how long we can go without seeing someone or doing something and be instantly reminded of that once we see the person or participate in that activity again. Our memories remind us of how fast time flies and how if we don't use it responsibly we can waste a lot of time, as time waits for no one” #Humans</a:t>
            </a:r>
            <a:r>
              <a:rPr lang="en-US" baseline="0" dirty="0" smtClean="0"/>
              <a:t> of NY </a:t>
            </a:r>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9</a:t>
            </a:fld>
            <a:endParaRPr lang="en-US"/>
          </a:p>
        </p:txBody>
      </p:sp>
    </p:spTree>
    <p:extLst>
      <p:ext uri="{BB962C8B-B14F-4D97-AF65-F5344CB8AC3E}">
        <p14:creationId xmlns:p14="http://schemas.microsoft.com/office/powerpoint/2010/main" val="2017147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afraid of losing my ability to laugh during moments of hard times. My laugh is what I cherish most of all. Sometimes there are people who come into your life whose purpose is to destroy you and by some miracle it changes you. Often times this can make you a better person and other times it can make you bitter. My laugh is infectious and youthful and losing it is a constant fear of mine. . ."</a:t>
            </a:r>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11</a:t>
            </a:fld>
            <a:endParaRPr lang="en-US"/>
          </a:p>
        </p:txBody>
      </p:sp>
    </p:spTree>
    <p:extLst>
      <p:ext uri="{BB962C8B-B14F-4D97-AF65-F5344CB8AC3E}">
        <p14:creationId xmlns:p14="http://schemas.microsoft.com/office/powerpoint/2010/main" val="347903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12</a:t>
            </a:fld>
            <a:endParaRPr lang="en-US"/>
          </a:p>
        </p:txBody>
      </p:sp>
    </p:spTree>
    <p:extLst>
      <p:ext uri="{BB962C8B-B14F-4D97-AF65-F5344CB8AC3E}">
        <p14:creationId xmlns:p14="http://schemas.microsoft.com/office/powerpoint/2010/main" val="101714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Losing my grandmother was one of the worst feelings in the world. She was like a second mother to me. She raised me and lived right downstairs from me. All I knew was her being there. She moved to Canada a few years before her passing.</a:t>
            </a:r>
            <a:endParaRPr lang="en-US" dirty="0"/>
          </a:p>
        </p:txBody>
      </p:sp>
      <p:sp>
        <p:nvSpPr>
          <p:cNvPr id="4" name="Slide Number Placeholder 3"/>
          <p:cNvSpPr>
            <a:spLocks noGrp="1"/>
          </p:cNvSpPr>
          <p:nvPr>
            <p:ph type="sldNum" sz="quarter" idx="10"/>
          </p:nvPr>
        </p:nvSpPr>
        <p:spPr/>
        <p:txBody>
          <a:bodyPr/>
          <a:lstStyle/>
          <a:p>
            <a:fld id="{522CD02F-03D4-5245-883E-2C06813D3529}" type="slidenum">
              <a:rPr lang="en-US" smtClean="0"/>
              <a:t>13</a:t>
            </a:fld>
            <a:endParaRPr lang="en-US"/>
          </a:p>
        </p:txBody>
      </p:sp>
    </p:spTree>
    <p:extLst>
      <p:ext uri="{BB962C8B-B14F-4D97-AF65-F5344CB8AC3E}">
        <p14:creationId xmlns:p14="http://schemas.microsoft.com/office/powerpoint/2010/main" val="270524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12/15/2015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hyperlink" Target="https://blackattireaficionado.wordpress.com/2015/12/06/always-with-a-smil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https://blackattireaficionado.wordpress.com/2015/12/06/a-granddaughters-los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ducation.jhu.edu/PD/newhorizons/strategies/topics/literacy/articles/visual-literacy-and-the-classro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journals.plos.org/plosone/article?id=10.1371/journal.pone.0003022" TargetMode="External"/><Relationship Id="rId5" Type="http://schemas.openxmlformats.org/officeDocument/2006/relationships/hyperlink" Target="http://ideas.ted.com/the-art-of-storytelling-according-to-the-founders-of-storycorps-and-humans-of-new-york/" TargetMode="External"/><Relationship Id="rId4" Type="http://schemas.openxmlformats.org/officeDocument/2006/relationships/hyperlink" Target="http://www.wisegeek.org/what-is-photojournalism.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www.humansofnewyork.com/"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instagram.com/jodieannsteph" TargetMode="External"/><Relationship Id="rId2" Type="http://schemas.openxmlformats.org/officeDocument/2006/relationships/hyperlink" Target="https://www.facebook.com/photo.php?fbid=10153324593090773&amp;set=a.10150578856690773.384404.513945772&amp;type=3&amp;theater" TargetMode="External"/><Relationship Id="rId1" Type="http://schemas.openxmlformats.org/officeDocument/2006/relationships/slideLayout" Target="../slideLayouts/slideLayout2.xml"/><Relationship Id="rId5" Type="http://schemas.openxmlformats.org/officeDocument/2006/relationships/hyperlink" Target="https://blackattireaficionado.wordpress.com/" TargetMode="External"/><Relationship Id="rId4" Type="http://schemas.openxmlformats.org/officeDocument/2006/relationships/hyperlink" Target="twitter.com/jodieannstep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ackattireaficionado.wordpress.com/2015/12/05/a-timely-loss/"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400" dirty="0" smtClean="0">
                <a:latin typeface="Brush Script MT" panose="03060802040406070304" pitchFamily="66" charset="0"/>
                <a:cs typeface="Apple Chancery"/>
              </a:rPr>
              <a:t>By: Jodieann J. Stephenson</a:t>
            </a:r>
            <a:endParaRPr lang="en-US" sz="2400" dirty="0">
              <a:latin typeface="Brush Script MT" panose="03060802040406070304" pitchFamily="66" charset="0"/>
              <a:cs typeface="Apple Chancery"/>
            </a:endParaRPr>
          </a:p>
        </p:txBody>
      </p:sp>
      <p:sp>
        <p:nvSpPr>
          <p:cNvPr id="3" name="Title 2"/>
          <p:cNvSpPr>
            <a:spLocks noGrp="1"/>
          </p:cNvSpPr>
          <p:nvPr>
            <p:ph type="ctrTitle"/>
          </p:nvPr>
        </p:nvSpPr>
        <p:spPr>
          <a:xfrm>
            <a:off x="224105" y="1157785"/>
            <a:ext cx="8658437" cy="2372470"/>
          </a:xfrm>
        </p:spPr>
        <p:txBody>
          <a:bodyPr/>
          <a:lstStyle/>
          <a:p>
            <a:r>
              <a:rPr lang="en-US" dirty="0" smtClean="0"/>
              <a:t>Mastering storytelling in photojournalism</a:t>
            </a:r>
            <a:br>
              <a:rPr lang="en-US" dirty="0" smtClean="0"/>
            </a:br>
            <a:r>
              <a:rPr lang="en-US" dirty="0" smtClean="0"/>
              <a:t> </a:t>
            </a:r>
            <a:br>
              <a:rPr lang="en-US" dirty="0" smtClean="0"/>
            </a:br>
            <a:r>
              <a:rPr lang="en-US" sz="2400" dirty="0" smtClean="0">
                <a:solidFill>
                  <a:srgbClr val="DC9E1F"/>
                </a:solidFill>
              </a:rPr>
              <a:t>The Multimodal Project</a:t>
            </a:r>
            <a:endParaRPr lang="en-US" dirty="0">
              <a:solidFill>
                <a:srgbClr val="DC9E1F"/>
              </a:solidFill>
            </a:endParaRPr>
          </a:p>
        </p:txBody>
      </p:sp>
    </p:spTree>
    <p:extLst>
      <p:ext uri="{BB962C8B-B14F-4D97-AF65-F5344CB8AC3E}">
        <p14:creationId xmlns:p14="http://schemas.microsoft.com/office/powerpoint/2010/main" val="3383945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1: the loss of time</a:t>
            </a:r>
            <a:endParaRPr lang="en-US" dirty="0"/>
          </a:p>
        </p:txBody>
      </p:sp>
      <p:sp>
        <p:nvSpPr>
          <p:cNvPr id="4" name="TextBox 3"/>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
        <p:nvSpPr>
          <p:cNvPr id="6" name="Content Placeholder 2"/>
          <p:cNvSpPr>
            <a:spLocks noGrp="1"/>
          </p:cNvSpPr>
          <p:nvPr>
            <p:ph sz="quarter" idx="13"/>
          </p:nvPr>
        </p:nvSpPr>
        <p:spPr/>
        <p:txBody>
          <a:bodyPr>
            <a:noAutofit/>
          </a:bodyPr>
          <a:lstStyle/>
          <a:p>
            <a:r>
              <a:rPr lang="en-US" sz="2800" dirty="0" smtClean="0"/>
              <a:t>Analytics and information/ User Engagement</a:t>
            </a:r>
          </a:p>
          <a:p>
            <a:pPr marL="0" indent="0">
              <a:buNone/>
            </a:pPr>
            <a:endParaRPr lang="en-US" sz="2800" dirty="0" smtClean="0"/>
          </a:p>
          <a:p>
            <a:r>
              <a:rPr lang="en-US" sz="2800" dirty="0" smtClean="0"/>
              <a:t>Facebook: 10 likes, 3 comments </a:t>
            </a:r>
          </a:p>
          <a:p>
            <a:r>
              <a:rPr lang="en-US" sz="2800" dirty="0" smtClean="0"/>
              <a:t>Twitter: 262 engagements</a:t>
            </a:r>
          </a:p>
          <a:p>
            <a:r>
              <a:rPr lang="en-US" sz="2800" dirty="0" err="1" smtClean="0"/>
              <a:t>Instagram</a:t>
            </a:r>
            <a:r>
              <a:rPr lang="en-US" sz="2800" dirty="0" smtClean="0"/>
              <a:t>: 20 likes, 3 comments</a:t>
            </a:r>
          </a:p>
          <a:p>
            <a:r>
              <a:rPr lang="en-US" sz="2800" dirty="0" smtClean="0"/>
              <a:t>Black Attire Aficionado:  13 views</a:t>
            </a:r>
          </a:p>
          <a:p>
            <a:r>
              <a:rPr lang="en-US" sz="2800" dirty="0" smtClean="0"/>
              <a:t>Popular response: “So true”</a:t>
            </a:r>
            <a:endParaRPr lang="en-US" sz="2800" dirty="0"/>
          </a:p>
        </p:txBody>
      </p:sp>
    </p:spTree>
    <p:extLst>
      <p:ext uri="{BB962C8B-B14F-4D97-AF65-F5344CB8AC3E}">
        <p14:creationId xmlns:p14="http://schemas.microsoft.com/office/powerpoint/2010/main" val="320471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MG_2195-169x300.jpg"/>
          <p:cNvPicPr>
            <a:picLocks noGrp="1" noChangeAspect="1"/>
          </p:cNvPicPr>
          <p:nvPr>
            <p:ph type="pic" idx="1"/>
          </p:nvPr>
        </p:nvPicPr>
        <p:blipFill>
          <a:blip r:embed="rId3">
            <a:extLst>
              <a:ext uri="{28A0092B-C50C-407E-A947-70E740481C1C}">
                <a14:useLocalDpi xmlns:a14="http://schemas.microsoft.com/office/drawing/2010/main" val="0"/>
              </a:ext>
            </a:extLst>
          </a:blip>
          <a:srcRect l="-37356" r="-37356"/>
          <a:stretch>
            <a:fillRect/>
          </a:stretch>
        </p:blipFill>
        <p:spPr/>
      </p:pic>
      <p:sp>
        <p:nvSpPr>
          <p:cNvPr id="4" name="Text Placeholder 3"/>
          <p:cNvSpPr>
            <a:spLocks noGrp="1"/>
          </p:cNvSpPr>
          <p:nvPr>
            <p:ph type="body" sz="half" idx="2"/>
          </p:nvPr>
        </p:nvSpPr>
        <p:spPr>
          <a:xfrm>
            <a:off x="349837" y="1696502"/>
            <a:ext cx="3864088" cy="3815873"/>
          </a:xfrm>
        </p:spPr>
        <p:txBody>
          <a:bodyPr>
            <a:normAutofit/>
          </a:bodyPr>
          <a:lstStyle/>
          <a:p>
            <a:r>
              <a:rPr lang="en-US" sz="2000" i="1" u="sng" dirty="0" smtClean="0"/>
              <a:t>Quote</a:t>
            </a:r>
            <a:r>
              <a:rPr lang="en-US" sz="2000" dirty="0" smtClean="0"/>
              <a:t> "</a:t>
            </a:r>
            <a:r>
              <a:rPr lang="en-US" sz="2000" dirty="0"/>
              <a:t>I'm afraid of losing my ability to laugh during moments of hard times. My laugh is what I cherish most of all. Sometimes there are people who come into your life whose purpose is to destroy you and by some miracle it changes you. Often times this can make you a better person and other times it can make you bitter</a:t>
            </a:r>
            <a:r>
              <a:rPr lang="en-US" sz="2000" dirty="0" smtClean="0"/>
              <a:t>.” </a:t>
            </a:r>
            <a:r>
              <a:rPr lang="en-US" sz="2000" dirty="0" smtClean="0">
                <a:hlinkClick r:id="rId4"/>
              </a:rPr>
              <a:t>READ MORE</a:t>
            </a:r>
            <a:endParaRPr lang="en-US" sz="2000" dirty="0"/>
          </a:p>
        </p:txBody>
      </p:sp>
      <p:sp>
        <p:nvSpPr>
          <p:cNvPr id="6" name="Title 2"/>
          <p:cNvSpPr>
            <a:spLocks noGrp="1"/>
          </p:cNvSpPr>
          <p:nvPr>
            <p:ph type="title"/>
          </p:nvPr>
        </p:nvSpPr>
        <p:spPr>
          <a:xfrm>
            <a:off x="349837" y="340860"/>
            <a:ext cx="4561824" cy="1097280"/>
          </a:xfrm>
        </p:spPr>
        <p:txBody>
          <a:bodyPr/>
          <a:lstStyle/>
          <a:p>
            <a:r>
              <a:rPr lang="en-US" sz="2400" dirty="0" smtClean="0"/>
              <a:t>IMAGE 2: The Loss of Laughter</a:t>
            </a:r>
            <a:endParaRPr lang="en-US" sz="2400" dirty="0"/>
          </a:p>
        </p:txBody>
      </p:sp>
      <p:sp>
        <p:nvSpPr>
          <p:cNvPr id="7" name="TextBox 6"/>
          <p:cNvSpPr txBox="1"/>
          <p:nvPr/>
        </p:nvSpPr>
        <p:spPr>
          <a:xfrm>
            <a:off x="0" y="2899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333528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2: the loss of laughter</a:t>
            </a:r>
            <a:endParaRPr lang="en-US" dirty="0"/>
          </a:p>
        </p:txBody>
      </p:sp>
      <p:sp>
        <p:nvSpPr>
          <p:cNvPr id="5" name="Content Placeholder 2"/>
          <p:cNvSpPr>
            <a:spLocks noGrp="1"/>
          </p:cNvSpPr>
          <p:nvPr>
            <p:ph sz="quarter" idx="13"/>
          </p:nvPr>
        </p:nvSpPr>
        <p:spPr/>
        <p:txBody>
          <a:bodyPr>
            <a:noAutofit/>
          </a:bodyPr>
          <a:lstStyle/>
          <a:p>
            <a:r>
              <a:rPr lang="en-US" sz="2800" dirty="0" smtClean="0"/>
              <a:t>Analytics and information/ User Engagement</a:t>
            </a:r>
          </a:p>
          <a:p>
            <a:pPr marL="0" indent="0">
              <a:buNone/>
            </a:pPr>
            <a:endParaRPr lang="en-US" sz="2800" dirty="0" smtClean="0"/>
          </a:p>
          <a:p>
            <a:r>
              <a:rPr lang="en-US" sz="2800" dirty="0" smtClean="0"/>
              <a:t>Facebook:  36 likes, 3 comments </a:t>
            </a:r>
          </a:p>
          <a:p>
            <a:r>
              <a:rPr lang="en-US" sz="2800" dirty="0" smtClean="0"/>
              <a:t>Twitter: 190 engagements</a:t>
            </a:r>
          </a:p>
          <a:p>
            <a:r>
              <a:rPr lang="en-US" sz="2800" dirty="0" smtClean="0"/>
              <a:t>Instagram: 35 likes, 1 comment</a:t>
            </a:r>
          </a:p>
          <a:p>
            <a:r>
              <a:rPr lang="en-US" sz="2800" dirty="0" smtClean="0"/>
              <a:t>Black Attire Aficionado:  11 views</a:t>
            </a:r>
          </a:p>
        </p:txBody>
      </p:sp>
      <p:sp>
        <p:nvSpPr>
          <p:cNvPr id="6" name="TextBox 5"/>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102210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G_2215-169x300.jpg"/>
          <p:cNvPicPr>
            <a:picLocks noGrp="1" noChangeAspect="1"/>
          </p:cNvPicPr>
          <p:nvPr>
            <p:ph sz="quarter" idx="13"/>
          </p:nvPr>
        </p:nvPicPr>
        <p:blipFill>
          <a:blip r:embed="rId3">
            <a:extLst>
              <a:ext uri="{28A0092B-C50C-407E-A947-70E740481C1C}">
                <a14:useLocalDpi xmlns:a14="http://schemas.microsoft.com/office/drawing/2010/main" val="0"/>
              </a:ext>
            </a:extLst>
          </a:blip>
          <a:srcRect l="-17903" r="-17903"/>
          <a:stretch>
            <a:fillRect/>
          </a:stretch>
        </p:blipFill>
        <p:spPr>
          <a:xfrm>
            <a:off x="5541600" y="995691"/>
            <a:ext cx="2813314" cy="4098205"/>
          </a:xfrm>
        </p:spPr>
      </p:pic>
      <p:sp>
        <p:nvSpPr>
          <p:cNvPr id="3" name="Title 2"/>
          <p:cNvSpPr>
            <a:spLocks noGrp="1"/>
          </p:cNvSpPr>
          <p:nvPr>
            <p:ph type="title"/>
          </p:nvPr>
        </p:nvSpPr>
        <p:spPr>
          <a:xfrm>
            <a:off x="612647" y="480970"/>
            <a:ext cx="4784577" cy="1097280"/>
          </a:xfrm>
        </p:spPr>
        <p:txBody>
          <a:bodyPr/>
          <a:lstStyle/>
          <a:p>
            <a:r>
              <a:rPr lang="en-US" sz="2400" dirty="0" smtClean="0"/>
              <a:t>IMAGE 3: A Granddaughters Loss</a:t>
            </a:r>
            <a:endParaRPr lang="en-US" sz="2400" dirty="0"/>
          </a:p>
        </p:txBody>
      </p:sp>
      <p:sp>
        <p:nvSpPr>
          <p:cNvPr id="4" name="Text Placeholder 3"/>
          <p:cNvSpPr>
            <a:spLocks noGrp="1"/>
          </p:cNvSpPr>
          <p:nvPr>
            <p:ph type="body" sz="half" idx="2"/>
          </p:nvPr>
        </p:nvSpPr>
        <p:spPr>
          <a:xfrm>
            <a:off x="785823" y="1615269"/>
            <a:ext cx="3875470" cy="3622930"/>
          </a:xfrm>
        </p:spPr>
        <p:txBody>
          <a:bodyPr/>
          <a:lstStyle/>
          <a:p>
            <a:r>
              <a:rPr lang="en-US" sz="2000" i="1" u="sng" dirty="0" smtClean="0"/>
              <a:t>Quote</a:t>
            </a:r>
            <a:r>
              <a:rPr lang="en-US" sz="2000" dirty="0" smtClean="0"/>
              <a:t> “</a:t>
            </a:r>
            <a:r>
              <a:rPr lang="en-US" sz="2000" dirty="0"/>
              <a:t>Losing my grandmother was one of the worst feelings in the world. She was like a second mother to me. She raised me and lived right downstairs from me. All I knew was her being there. She moved to Canada a few years before her </a:t>
            </a:r>
            <a:r>
              <a:rPr lang="en-US" sz="2000" dirty="0" smtClean="0"/>
              <a:t>passing.” </a:t>
            </a:r>
            <a:r>
              <a:rPr lang="en-US" sz="2000" dirty="0" smtClean="0">
                <a:hlinkClick r:id="rId4"/>
              </a:rPr>
              <a:t>READ MORE</a:t>
            </a:r>
            <a:endParaRPr lang="en-US" sz="2000" dirty="0"/>
          </a:p>
          <a:p>
            <a:endParaRPr lang="en-US" dirty="0"/>
          </a:p>
        </p:txBody>
      </p:sp>
      <p:sp>
        <p:nvSpPr>
          <p:cNvPr id="6" name="TextBox 5"/>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4257226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3: the loss of a grandmother </a:t>
            </a:r>
            <a:endParaRPr lang="en-US" dirty="0"/>
          </a:p>
        </p:txBody>
      </p:sp>
      <p:sp>
        <p:nvSpPr>
          <p:cNvPr id="3" name="Content Placeholder 2"/>
          <p:cNvSpPr>
            <a:spLocks noGrp="1"/>
          </p:cNvSpPr>
          <p:nvPr>
            <p:ph sz="quarter" idx="13"/>
          </p:nvPr>
        </p:nvSpPr>
        <p:spPr/>
        <p:txBody>
          <a:bodyPr>
            <a:noAutofit/>
          </a:bodyPr>
          <a:lstStyle/>
          <a:p>
            <a:r>
              <a:rPr lang="en-US" sz="2800" dirty="0" smtClean="0"/>
              <a:t>Analytics and information/ User Engagement</a:t>
            </a:r>
            <a:endParaRPr lang="en-US" sz="2800" dirty="0"/>
          </a:p>
          <a:p>
            <a:endParaRPr lang="en-US" sz="2800" dirty="0" smtClean="0"/>
          </a:p>
          <a:p>
            <a:r>
              <a:rPr lang="en-US" sz="2800" dirty="0" smtClean="0"/>
              <a:t>Facebook: 10 likes, 1 comment</a:t>
            </a:r>
          </a:p>
          <a:p>
            <a:r>
              <a:rPr lang="en-US" sz="2800" dirty="0" smtClean="0"/>
              <a:t>Twitter: 160 engagements</a:t>
            </a:r>
          </a:p>
          <a:p>
            <a:r>
              <a:rPr lang="en-US" sz="2800" dirty="0" smtClean="0"/>
              <a:t>Instagram: 33 likes</a:t>
            </a:r>
          </a:p>
          <a:p>
            <a:r>
              <a:rPr lang="en-US" sz="2800" dirty="0" smtClean="0"/>
              <a:t>Black Attire Aficionado: 4 views</a:t>
            </a:r>
          </a:p>
        </p:txBody>
      </p:sp>
      <p:sp>
        <p:nvSpPr>
          <p:cNvPr id="5" name="TextBox 4"/>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1432486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80667"/>
            <a:ext cx="7885113" cy="1362075"/>
          </a:xfrm>
        </p:spPr>
        <p:txBody>
          <a:bodyPr/>
          <a:lstStyle/>
          <a:p>
            <a:r>
              <a:rPr lang="en-US" dirty="0" smtClean="0">
                <a:solidFill>
                  <a:schemeClr val="tx2"/>
                </a:solidFill>
              </a:rPr>
              <a:t>What if the numbers don’t matter? </a:t>
            </a:r>
            <a:endParaRPr lang="en-US" dirty="0">
              <a:solidFill>
                <a:schemeClr val="tx2"/>
              </a:solidFill>
            </a:endParaRPr>
          </a:p>
        </p:txBody>
      </p:sp>
    </p:spTree>
    <p:extLst>
      <p:ext uri="{BB962C8B-B14F-4D97-AF65-F5344CB8AC3E}">
        <p14:creationId xmlns:p14="http://schemas.microsoft.com/office/powerpoint/2010/main" val="1878738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7924800" cy="639762"/>
          </a:xfrm>
        </p:spPr>
        <p:txBody>
          <a:bodyPr/>
          <a:lstStyle/>
          <a:p>
            <a:pPr algn="ctr"/>
            <a:r>
              <a:rPr lang="en-US" dirty="0" smtClean="0">
                <a:solidFill>
                  <a:srgbClr val="DC9E1F"/>
                </a:solidFill>
              </a:rPr>
              <a:t>conclusion</a:t>
            </a:r>
            <a:endParaRPr lang="en-US" dirty="0">
              <a:solidFill>
                <a:srgbClr val="DC9E1F"/>
              </a:solidFill>
            </a:endParaRPr>
          </a:p>
        </p:txBody>
      </p:sp>
      <p:sp>
        <p:nvSpPr>
          <p:cNvPr id="3" name="Content Placeholder 2"/>
          <p:cNvSpPr>
            <a:spLocks noGrp="1"/>
          </p:cNvSpPr>
          <p:nvPr>
            <p:ph sz="quarter" idx="13"/>
          </p:nvPr>
        </p:nvSpPr>
        <p:spPr>
          <a:xfrm>
            <a:off x="773723" y="1342294"/>
            <a:ext cx="7924800" cy="4114800"/>
          </a:xfrm>
        </p:spPr>
        <p:txBody>
          <a:bodyPr>
            <a:normAutofit/>
          </a:bodyPr>
          <a:lstStyle/>
          <a:p>
            <a:r>
              <a:rPr lang="en-US" sz="2400" dirty="0" smtClean="0"/>
              <a:t>Mastering storytelling in photojournalism is </a:t>
            </a:r>
            <a:r>
              <a:rPr lang="en-US" sz="2400" b="1" u="sng" dirty="0" smtClean="0"/>
              <a:t>NOT</a:t>
            </a:r>
            <a:r>
              <a:rPr lang="en-US" sz="2400" b="1" dirty="0" smtClean="0"/>
              <a:t> </a:t>
            </a:r>
            <a:r>
              <a:rPr lang="en-US" sz="2400" dirty="0" smtClean="0"/>
              <a:t>about the amount of likes or comments the image receives  but about the story having a platform to be shared on</a:t>
            </a:r>
          </a:p>
          <a:p>
            <a:r>
              <a:rPr lang="en-US" sz="2400" dirty="0" smtClean="0"/>
              <a:t>It’s not about the analytics but about the story</a:t>
            </a:r>
          </a:p>
          <a:p>
            <a:r>
              <a:rPr lang="en-US" sz="2400" dirty="0" smtClean="0"/>
              <a:t>Each of our stories matter and the structures that places a limitation on what stories are shared need to be destroyed  </a:t>
            </a:r>
            <a:endParaRPr lang="en-US" sz="2400" dirty="0"/>
          </a:p>
        </p:txBody>
      </p:sp>
    </p:spTree>
    <p:extLst>
      <p:ext uri="{BB962C8B-B14F-4D97-AF65-F5344CB8AC3E}">
        <p14:creationId xmlns:p14="http://schemas.microsoft.com/office/powerpoint/2010/main" val="466578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C9E1F"/>
                </a:solidFill>
              </a:rPr>
              <a:t>Q&amp;A Session</a:t>
            </a:r>
            <a:endParaRPr lang="en-US" dirty="0">
              <a:solidFill>
                <a:srgbClr val="DC9E1F"/>
              </a:solidFill>
            </a:endParaRPr>
          </a:p>
        </p:txBody>
      </p:sp>
      <p:sp>
        <p:nvSpPr>
          <p:cNvPr id="3" name="Content Placeholder 2"/>
          <p:cNvSpPr>
            <a:spLocks noGrp="1"/>
          </p:cNvSpPr>
          <p:nvPr>
            <p:ph sz="quarter" idx="13"/>
          </p:nvPr>
        </p:nvSpPr>
        <p:spPr>
          <a:xfrm>
            <a:off x="609600" y="1417638"/>
            <a:ext cx="7924800" cy="4114800"/>
          </a:xfrm>
        </p:spPr>
        <p:txBody>
          <a:bodyPr>
            <a:normAutofit/>
          </a:bodyPr>
          <a:lstStyle/>
          <a:p>
            <a:endParaRPr lang="en-US" dirty="0" smtClean="0"/>
          </a:p>
          <a:p>
            <a:endParaRPr lang="en-US" dirty="0"/>
          </a:p>
          <a:p>
            <a:r>
              <a:rPr lang="en-US" sz="2400" dirty="0"/>
              <a:t>Out of the three stories I created, which resonated the most to you and why</a:t>
            </a:r>
            <a:r>
              <a:rPr lang="en-US" sz="2400" dirty="0" smtClean="0"/>
              <a:t>?</a:t>
            </a:r>
          </a:p>
          <a:p>
            <a:r>
              <a:rPr lang="en-US" sz="2400" dirty="0" smtClean="0"/>
              <a:t>Do you prefer to WATCH a story on the TV or do you prefer to READ a story  via social media sites?</a:t>
            </a:r>
          </a:p>
          <a:p>
            <a:r>
              <a:rPr lang="en-US" sz="2400" dirty="0" smtClean="0"/>
              <a:t>What is your favorite best practices for social media engagement?</a:t>
            </a:r>
          </a:p>
        </p:txBody>
      </p:sp>
    </p:spTree>
    <p:extLst>
      <p:ext uri="{BB962C8B-B14F-4D97-AF65-F5344CB8AC3E}">
        <p14:creationId xmlns:p14="http://schemas.microsoft.com/office/powerpoint/2010/main" val="233903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47015"/>
          </a:xfrm>
        </p:spPr>
        <p:txBody>
          <a:bodyPr/>
          <a:lstStyle/>
          <a:p>
            <a:pPr algn="ctr"/>
            <a:r>
              <a:rPr lang="en-US" dirty="0" smtClean="0">
                <a:solidFill>
                  <a:srgbClr val="DC9E1F"/>
                </a:solidFill>
              </a:rPr>
              <a:t>Works Cited</a:t>
            </a:r>
            <a:endParaRPr lang="en-US" dirty="0">
              <a:solidFill>
                <a:srgbClr val="DC9E1F"/>
              </a:solidFill>
            </a:endParaRPr>
          </a:p>
        </p:txBody>
      </p:sp>
      <p:sp>
        <p:nvSpPr>
          <p:cNvPr id="3" name="Content Placeholder 2"/>
          <p:cNvSpPr>
            <a:spLocks noGrp="1"/>
          </p:cNvSpPr>
          <p:nvPr>
            <p:ph sz="quarter" idx="13"/>
          </p:nvPr>
        </p:nvSpPr>
        <p:spPr>
          <a:xfrm>
            <a:off x="609600" y="821652"/>
            <a:ext cx="8298622" cy="5844939"/>
          </a:xfrm>
        </p:spPr>
        <p:txBody>
          <a:bodyPr>
            <a:normAutofit fontScale="92500" lnSpcReduction="20000"/>
          </a:bodyPr>
          <a:lstStyle/>
          <a:p>
            <a:r>
              <a:rPr lang="en-US" dirty="0" err="1"/>
              <a:t>Hariman</a:t>
            </a:r>
            <a:r>
              <a:rPr lang="en-US" dirty="0"/>
              <a:t>, Robert and Louis, John. “Visual Rhetoric, Photojournalism, and Democratic Public Culture” Rhetoric Review. Web. Indiana, 2001</a:t>
            </a:r>
            <a:r>
              <a:rPr lang="en-US" dirty="0" smtClean="0"/>
              <a:t>.</a:t>
            </a:r>
          </a:p>
          <a:p>
            <a:r>
              <a:rPr lang="en-US" dirty="0"/>
              <a:t>Abbott, Tristan. “The Importance of Storytelling, Big and Small.”  </a:t>
            </a:r>
            <a:r>
              <a:rPr lang="en-US" dirty="0" err="1"/>
              <a:t>Econtentmag</a:t>
            </a:r>
            <a:r>
              <a:rPr lang="en-US" dirty="0"/>
              <a:t>. Web. August 2014</a:t>
            </a:r>
            <a:r>
              <a:rPr lang="en-US" dirty="0" smtClean="0"/>
              <a:t>.</a:t>
            </a:r>
          </a:p>
          <a:p>
            <a:r>
              <a:rPr lang="en-US" dirty="0" err="1"/>
              <a:t>Riesland</a:t>
            </a:r>
            <a:r>
              <a:rPr lang="en-US" dirty="0"/>
              <a:t>, Erin. “Visual Literacy and the Classroom.” John Hopkins School of Education. Web.  </a:t>
            </a:r>
            <a:r>
              <a:rPr lang="en-US" dirty="0">
                <a:hlinkClick r:id="rId3"/>
              </a:rPr>
              <a:t>http://education.jhu.edu/PD/newhorizons/strategies/topics/literacy/articles/visual-literacy-and-the-classroom</a:t>
            </a:r>
            <a:r>
              <a:rPr lang="en-US" dirty="0" smtClean="0">
                <a:hlinkClick r:id="rId3"/>
              </a:rPr>
              <a:t>/</a:t>
            </a:r>
            <a:endParaRPr lang="en-US" dirty="0" smtClean="0"/>
          </a:p>
          <a:p>
            <a:r>
              <a:rPr lang="en-US" dirty="0"/>
              <a:t>“What is Photojournalism?”</a:t>
            </a:r>
            <a:r>
              <a:rPr lang="en-US" dirty="0" err="1"/>
              <a:t>wiseGEEK</a:t>
            </a:r>
            <a:r>
              <a:rPr lang="en-US" dirty="0"/>
              <a:t>. </a:t>
            </a:r>
            <a:r>
              <a:rPr lang="en-US" dirty="0" smtClean="0"/>
              <a:t>Web </a:t>
            </a:r>
            <a:r>
              <a:rPr lang="en-US" dirty="0" smtClean="0">
                <a:hlinkClick r:id="rId4"/>
              </a:rPr>
              <a:t>http</a:t>
            </a:r>
            <a:r>
              <a:rPr lang="en-US" dirty="0">
                <a:hlinkClick r:id="rId4"/>
              </a:rPr>
              <a:t>://www.wisegeek.org/what-is-</a:t>
            </a:r>
            <a:r>
              <a:rPr lang="en-US" dirty="0" smtClean="0">
                <a:hlinkClick r:id="rId4"/>
              </a:rPr>
              <a:t>photojournalism.htm</a:t>
            </a:r>
            <a:endParaRPr lang="en-US" dirty="0" smtClean="0"/>
          </a:p>
          <a:p>
            <a:r>
              <a:rPr lang="en-US" dirty="0"/>
              <a:t>Jones, Corrine. “Brandon Stanton’s New York Stories.” The Guardian. Web. November 213</a:t>
            </a:r>
            <a:r>
              <a:rPr lang="en-US" dirty="0" smtClean="0"/>
              <a:t>.http</a:t>
            </a:r>
            <a:r>
              <a:rPr lang="en-US" dirty="0"/>
              <a:t>://</a:t>
            </a:r>
            <a:r>
              <a:rPr lang="en-US" dirty="0" err="1"/>
              <a:t>www.theguardian.com</a:t>
            </a:r>
            <a:r>
              <a:rPr lang="en-US" dirty="0"/>
              <a:t>/</a:t>
            </a:r>
            <a:r>
              <a:rPr lang="en-US" dirty="0" err="1"/>
              <a:t>artanddesign</a:t>
            </a:r>
            <a:r>
              <a:rPr lang="en-US" dirty="0"/>
              <a:t>/2013/</a:t>
            </a:r>
            <a:r>
              <a:rPr lang="en-US" dirty="0" err="1"/>
              <a:t>nov</a:t>
            </a:r>
            <a:r>
              <a:rPr lang="en-US" dirty="0"/>
              <a:t>/03/</a:t>
            </a:r>
            <a:r>
              <a:rPr lang="en-US" dirty="0" err="1"/>
              <a:t>brandon</a:t>
            </a:r>
            <a:r>
              <a:rPr lang="en-US" dirty="0"/>
              <a:t>-</a:t>
            </a:r>
            <a:r>
              <a:rPr lang="en-US" dirty="0" err="1"/>
              <a:t>stanton</a:t>
            </a:r>
            <a:r>
              <a:rPr lang="en-US" dirty="0"/>
              <a:t>-humans-of-new-york-</a:t>
            </a:r>
            <a:r>
              <a:rPr lang="en-US" dirty="0" smtClean="0"/>
              <a:t>pictures</a:t>
            </a:r>
          </a:p>
          <a:p>
            <a:r>
              <a:rPr lang="en-US" dirty="0"/>
              <a:t>Choi, Amy. “The Art of Storytelling According to the Founders of Human’s of New York and </a:t>
            </a:r>
            <a:r>
              <a:rPr lang="en-US" dirty="0" err="1"/>
              <a:t>StoryCorp</a:t>
            </a:r>
            <a:r>
              <a:rPr lang="en-US" dirty="0"/>
              <a:t>.” </a:t>
            </a:r>
            <a:r>
              <a:rPr lang="en-US" dirty="0" err="1"/>
              <a:t>Ideas.TED</a:t>
            </a:r>
            <a:r>
              <a:rPr lang="en-US" dirty="0"/>
              <a:t>. Web. July 2015.</a:t>
            </a:r>
          </a:p>
          <a:p>
            <a:r>
              <a:rPr lang="en-US" dirty="0">
                <a:hlinkClick r:id="rId5"/>
              </a:rPr>
              <a:t>http://ideas.ted.com/the-art-of-storytelling-according-to-the-founders-of-storycorps-and-humans-of-new-york</a:t>
            </a:r>
            <a:r>
              <a:rPr lang="en-US" dirty="0" smtClean="0">
                <a:hlinkClick r:id="rId5"/>
              </a:rPr>
              <a:t>/</a:t>
            </a:r>
            <a:endParaRPr lang="en-US" dirty="0" smtClean="0"/>
          </a:p>
          <a:p>
            <a:r>
              <a:rPr lang="en-US" dirty="0"/>
              <a:t>Cohen, James and Kenny, Thomas “Producing New and Digital Media- Your Guide to Savvy Use of the Web.” Chapter 6: Multimedia Storytelling. Focal Press Taylor and Francis Group </a:t>
            </a:r>
            <a:r>
              <a:rPr lang="en-US" dirty="0" smtClean="0"/>
              <a:t>2016</a:t>
            </a:r>
          </a:p>
          <a:p>
            <a:r>
              <a:rPr lang="en-US" dirty="0" err="1"/>
              <a:t>Blais</a:t>
            </a:r>
            <a:r>
              <a:rPr lang="en-US" dirty="0"/>
              <a:t>, Caroline, Caldara, Roberto, </a:t>
            </a:r>
            <a:r>
              <a:rPr lang="en-US" dirty="0" err="1"/>
              <a:t>Fiset</a:t>
            </a:r>
            <a:r>
              <a:rPr lang="en-US" dirty="0"/>
              <a:t>, Daniel, Jack E., Rachael,  and </a:t>
            </a:r>
            <a:r>
              <a:rPr lang="en-US" dirty="0" err="1"/>
              <a:t>Scheepers</a:t>
            </a:r>
            <a:r>
              <a:rPr lang="en-US" dirty="0"/>
              <a:t> </a:t>
            </a:r>
            <a:r>
              <a:rPr lang="en-US" dirty="0" err="1"/>
              <a:t>Christoph</a:t>
            </a:r>
            <a:r>
              <a:rPr lang="en-US" dirty="0"/>
              <a:t>. “Culture Shapes How We Look at Faces” </a:t>
            </a:r>
            <a:r>
              <a:rPr lang="en-US" dirty="0" err="1"/>
              <a:t>Plos</a:t>
            </a:r>
            <a:r>
              <a:rPr lang="en-US" dirty="0"/>
              <a:t>. Web. August </a:t>
            </a:r>
            <a:r>
              <a:rPr lang="en-US" dirty="0" smtClean="0"/>
              <a:t>2008 </a:t>
            </a:r>
            <a:r>
              <a:rPr lang="en-US" dirty="0" smtClean="0">
                <a:hlinkClick r:id="rId6"/>
              </a:rPr>
              <a:t>http</a:t>
            </a:r>
            <a:r>
              <a:rPr lang="en-US" dirty="0">
                <a:hlinkClick r:id="rId6"/>
              </a:rPr>
              <a:t>://journals.plos.org/plosone/article?id=10.1371/journal.pone.</a:t>
            </a:r>
            <a:r>
              <a:rPr lang="en-US" dirty="0" smtClean="0">
                <a:hlinkClick r:id="rId6"/>
              </a:rPr>
              <a:t>0003022</a:t>
            </a:r>
            <a:endParaRPr lang="en-US" dirty="0" smtClean="0"/>
          </a:p>
          <a:p>
            <a:r>
              <a:rPr lang="en-US" dirty="0" err="1"/>
              <a:t>Forant</a:t>
            </a:r>
            <a:r>
              <a:rPr lang="en-US" dirty="0"/>
              <a:t>, Trish, “10 Social Media Best Practices for Brand Engagement” December 2013 http://</a:t>
            </a:r>
            <a:r>
              <a:rPr lang="en-US" dirty="0" err="1"/>
              <a:t>www.exacttarget.com</a:t>
            </a:r>
            <a:r>
              <a:rPr lang="en-US" dirty="0"/>
              <a:t>/blog/social-media-best-practices-for-brand-engagement/</a:t>
            </a:r>
          </a:p>
          <a:p>
            <a:endParaRPr lang="en-US" dirty="0" smtClean="0"/>
          </a:p>
          <a:p>
            <a:endParaRPr lang="en-US" dirty="0"/>
          </a:p>
          <a:p>
            <a:endParaRPr lang="en-US" dirty="0"/>
          </a:p>
          <a:p>
            <a:endParaRPr lang="en-US" dirty="0"/>
          </a:p>
          <a:p>
            <a:endParaRPr lang="en-US" dirty="0"/>
          </a:p>
          <a:p>
            <a:endParaRPr lang="en-US" dirty="0" smtClean="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2336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500" y="513231"/>
            <a:ext cx="7924800" cy="1143000"/>
          </a:xfrm>
        </p:spPr>
        <p:txBody>
          <a:bodyPr/>
          <a:lstStyle/>
          <a:p>
            <a:r>
              <a:rPr lang="en-US" dirty="0">
                <a:solidFill>
                  <a:srgbClr val="DC9E1F"/>
                </a:solidFill>
              </a:rPr>
              <a:t>New technologies </a:t>
            </a:r>
            <a:r>
              <a:rPr lang="en-US" dirty="0" smtClean="0">
                <a:solidFill>
                  <a:srgbClr val="DC9E1F"/>
                </a:solidFill>
              </a:rPr>
              <a:t>in digital media have </a:t>
            </a:r>
            <a:r>
              <a:rPr lang="en-US" dirty="0">
                <a:solidFill>
                  <a:srgbClr val="DC9E1F"/>
                </a:solidFill>
              </a:rPr>
              <a:t>changed the traditional </a:t>
            </a:r>
            <a:r>
              <a:rPr lang="en-US" dirty="0" smtClean="0">
                <a:solidFill>
                  <a:srgbClr val="DC9E1F"/>
                </a:solidFill>
              </a:rPr>
              <a:t>ways of storytelling in </a:t>
            </a:r>
            <a:r>
              <a:rPr lang="en-US" dirty="0" smtClean="0">
                <a:solidFill>
                  <a:srgbClr val="DC9E1F"/>
                </a:solidFill>
              </a:rPr>
              <a:t>photojournalism</a:t>
            </a:r>
            <a:endParaRPr lang="en-US" dirty="0">
              <a:solidFill>
                <a:srgbClr val="DC9E1F"/>
              </a:solidFill>
            </a:endParaRPr>
          </a:p>
        </p:txBody>
      </p:sp>
      <p:sp>
        <p:nvSpPr>
          <p:cNvPr id="3" name="Content Placeholder 2"/>
          <p:cNvSpPr>
            <a:spLocks noGrp="1"/>
          </p:cNvSpPr>
          <p:nvPr>
            <p:ph sz="quarter" idx="13"/>
          </p:nvPr>
        </p:nvSpPr>
        <p:spPr>
          <a:xfrm>
            <a:off x="478871" y="1939943"/>
            <a:ext cx="7924800" cy="3867649"/>
          </a:xfrm>
        </p:spPr>
        <p:txBody>
          <a:bodyPr>
            <a:normAutofit lnSpcReduction="10000"/>
          </a:bodyPr>
          <a:lstStyle/>
          <a:p>
            <a:r>
              <a:rPr lang="en-US" sz="2200" dirty="0" smtClean="0"/>
              <a:t>Storytelling- </a:t>
            </a:r>
            <a:r>
              <a:rPr lang="en-US" sz="2200" dirty="0"/>
              <a:t>is a method of explaining a series of events through </a:t>
            </a:r>
            <a:r>
              <a:rPr lang="en-US" sz="2200" dirty="0" smtClean="0"/>
              <a:t>narrative.</a:t>
            </a:r>
          </a:p>
          <a:p>
            <a:endParaRPr lang="en-US" sz="2200" dirty="0" smtClean="0"/>
          </a:p>
          <a:p>
            <a:r>
              <a:rPr lang="en-US" sz="2200" dirty="0" smtClean="0"/>
              <a:t>Photojournalism- is </a:t>
            </a:r>
            <a:r>
              <a:rPr lang="en-US" sz="2200" dirty="0"/>
              <a:t>a particular form of journalism (the collecting, editing, and presenting of news material for publication or broadcast) that employs images in order to tell a news story</a:t>
            </a:r>
            <a:r>
              <a:rPr lang="en-US" sz="2200" dirty="0" smtClean="0"/>
              <a:t>.</a:t>
            </a:r>
          </a:p>
          <a:p>
            <a:endParaRPr lang="en-US" sz="2200" dirty="0"/>
          </a:p>
          <a:p>
            <a:r>
              <a:rPr lang="en-US" sz="2200" dirty="0" smtClean="0"/>
              <a:t>Digital media- is </a:t>
            </a:r>
            <a:r>
              <a:rPr lang="en-US" sz="2200" dirty="0"/>
              <a:t>any media that are encoded in a machine-readable format. Digital media can be created, viewed, distributed, modified and preserved on </a:t>
            </a:r>
            <a:r>
              <a:rPr lang="en-US" sz="2200" dirty="0" smtClean="0"/>
              <a:t>computers</a:t>
            </a:r>
            <a:r>
              <a:rPr lang="en-US" sz="2200" dirty="0"/>
              <a:t> </a:t>
            </a:r>
            <a:r>
              <a:rPr lang="en-US" sz="2200" dirty="0" smtClean="0"/>
              <a:t>or smart phones.</a:t>
            </a:r>
            <a:endParaRPr lang="en-US" sz="2200" dirty="0"/>
          </a:p>
          <a:p>
            <a:endParaRPr lang="en-US" sz="2000" dirty="0"/>
          </a:p>
        </p:txBody>
      </p:sp>
    </p:spTree>
    <p:extLst>
      <p:ext uri="{BB962C8B-B14F-4D97-AF65-F5344CB8AC3E}">
        <p14:creationId xmlns:p14="http://schemas.microsoft.com/office/powerpoint/2010/main" val="336478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10" y="0"/>
            <a:ext cx="7924800" cy="1143000"/>
          </a:xfrm>
        </p:spPr>
        <p:txBody>
          <a:bodyPr/>
          <a:lstStyle/>
          <a:p>
            <a:r>
              <a:rPr lang="en-US" dirty="0" smtClean="0">
                <a:solidFill>
                  <a:srgbClr val="DC9E1F"/>
                </a:solidFill>
              </a:rPr>
              <a:t>The shift to digital media technologies</a:t>
            </a:r>
            <a:endParaRPr lang="en-US" dirty="0">
              <a:solidFill>
                <a:srgbClr val="DC9E1F"/>
              </a:solidFill>
            </a:endParaRPr>
          </a:p>
        </p:txBody>
      </p:sp>
      <p:sp>
        <p:nvSpPr>
          <p:cNvPr id="3" name="Content Placeholder 2"/>
          <p:cNvSpPr>
            <a:spLocks noGrp="1"/>
          </p:cNvSpPr>
          <p:nvPr>
            <p:ph sz="quarter" idx="13"/>
          </p:nvPr>
        </p:nvSpPr>
        <p:spPr>
          <a:xfrm>
            <a:off x="494393" y="1389346"/>
            <a:ext cx="7924800" cy="4114800"/>
          </a:xfrm>
        </p:spPr>
        <p:txBody>
          <a:bodyPr>
            <a:normAutofit/>
          </a:bodyPr>
          <a:lstStyle/>
          <a:p>
            <a:pPr marL="0" indent="0">
              <a:buNone/>
            </a:pPr>
            <a:r>
              <a:rPr lang="en-US" sz="2000" dirty="0"/>
              <a:t>““The evolution of visual media is a drawn-out process, and only in the last few years has storytelling rapidly changes.” </a:t>
            </a:r>
            <a:r>
              <a:rPr lang="en-US" sz="2000" dirty="0" smtClean="0"/>
              <a:t>– Cohen &amp; Kenny (143)</a:t>
            </a:r>
            <a:endParaRPr lang="en-US" sz="2000" dirty="0" smtClean="0"/>
          </a:p>
          <a:p>
            <a:endParaRPr lang="en-US" sz="2000" dirty="0"/>
          </a:p>
          <a:p>
            <a:r>
              <a:rPr lang="en-US" sz="2000" dirty="0" smtClean="0"/>
              <a:t>Affords </a:t>
            </a:r>
            <a:r>
              <a:rPr lang="en-US" sz="2000" dirty="0" smtClean="0"/>
              <a:t>individuals a chance to interact with stories in a more visceral way </a:t>
            </a:r>
          </a:p>
          <a:p>
            <a:r>
              <a:rPr lang="en-US" sz="2000" dirty="0" smtClean="0"/>
              <a:t>Promotes user engagement in social platforms </a:t>
            </a:r>
          </a:p>
          <a:p>
            <a:r>
              <a:rPr lang="en-US" sz="2000" dirty="0" smtClean="0"/>
              <a:t>These stories may appeal to a viewer’s emotions</a:t>
            </a:r>
          </a:p>
          <a:p>
            <a:r>
              <a:rPr lang="en-US" sz="2000" dirty="0" smtClean="0"/>
              <a:t>Affect how a viewer responds to visual texts</a:t>
            </a:r>
            <a:endParaRPr lang="en-US" sz="2000" dirty="0"/>
          </a:p>
          <a:p>
            <a:r>
              <a:rPr lang="en-US" sz="2000" dirty="0" smtClean="0"/>
              <a:t>The constraints of the shift minimizes certain stories from being told</a:t>
            </a:r>
          </a:p>
          <a:p>
            <a:endParaRPr lang="en-US" sz="2000" dirty="0"/>
          </a:p>
          <a:p>
            <a:pPr marL="0" indent="0">
              <a:buNone/>
            </a:pPr>
            <a:endParaRPr lang="en-US" sz="2000" dirty="0" smtClean="0">
              <a:solidFill>
                <a:srgbClr val="DC9E1F"/>
              </a:solidFill>
            </a:endParaRPr>
          </a:p>
          <a:p>
            <a:endParaRPr lang="en-US" sz="2000" dirty="0"/>
          </a:p>
        </p:txBody>
      </p:sp>
      <p:sp>
        <p:nvSpPr>
          <p:cNvPr id="4" name="TextBox 3"/>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Claims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3252744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708095"/>
            <a:ext cx="7924800" cy="4114800"/>
          </a:xfrm>
        </p:spPr>
        <p:txBody>
          <a:bodyPr>
            <a:normAutofit/>
          </a:bodyPr>
          <a:lstStyle/>
          <a:p>
            <a:pPr marL="285750" indent="-285750">
              <a:buFont typeface="Arial"/>
              <a:buChar char="•"/>
            </a:pPr>
            <a:r>
              <a:rPr lang="en-US" sz="2400" dirty="0" smtClean="0"/>
              <a:t>Humans of New York is a </a:t>
            </a:r>
            <a:r>
              <a:rPr lang="en-US" sz="2400" dirty="0"/>
              <a:t>photo blog which shares stories via Facebook, </a:t>
            </a:r>
            <a:r>
              <a:rPr lang="en-US" sz="2400" dirty="0" err="1"/>
              <a:t>Instagram</a:t>
            </a:r>
            <a:r>
              <a:rPr lang="en-US" sz="2400" dirty="0"/>
              <a:t>, </a:t>
            </a:r>
            <a:r>
              <a:rPr lang="en-US" sz="2400" dirty="0" smtClean="0"/>
              <a:t>Twitter</a:t>
            </a:r>
          </a:p>
          <a:p>
            <a:pPr marL="285750" indent="-285750">
              <a:buFont typeface="Arial"/>
              <a:buChar char="•"/>
            </a:pPr>
            <a:r>
              <a:rPr lang="en-US" sz="2400" dirty="0" smtClean="0"/>
              <a:t>The photo blog tackles questions such as sexism, freedom etc.</a:t>
            </a:r>
            <a:endParaRPr lang="en-US" sz="2400" dirty="0"/>
          </a:p>
          <a:p>
            <a:pPr marL="285750" indent="-285750">
              <a:buFont typeface="Arial"/>
              <a:buChar char="•"/>
            </a:pPr>
            <a:r>
              <a:rPr lang="en-US" sz="2400" dirty="0"/>
              <a:t>I gravitated to this photo because how explicit it spoke about loss</a:t>
            </a:r>
          </a:p>
          <a:p>
            <a:pPr marL="285750" indent="-285750">
              <a:buFont typeface="Arial"/>
              <a:buChar char="•"/>
            </a:pPr>
            <a:r>
              <a:rPr lang="en-US" sz="2400" dirty="0"/>
              <a:t>Many users engaged with the story which captured my attention</a:t>
            </a:r>
          </a:p>
          <a:p>
            <a:pPr marL="285750" indent="-285750">
              <a:buFont typeface="Arial"/>
              <a:buChar char="•"/>
            </a:pPr>
            <a:r>
              <a:rPr lang="en-US" sz="2400" dirty="0"/>
              <a:t>It is a unique platform to share your story</a:t>
            </a:r>
          </a:p>
          <a:p>
            <a:pPr marL="285750" indent="-285750">
              <a:buFont typeface="Arial"/>
              <a:buChar char="•"/>
            </a:pPr>
            <a:r>
              <a:rPr lang="en-US" sz="2400" dirty="0" smtClean="0"/>
              <a:t>Anonymity</a:t>
            </a:r>
            <a:endParaRPr lang="en-US" sz="2400" dirty="0"/>
          </a:p>
          <a:p>
            <a:endParaRPr lang="en-US" sz="2400" dirty="0"/>
          </a:p>
        </p:txBody>
      </p:sp>
      <p:sp>
        <p:nvSpPr>
          <p:cNvPr id="4" name="Title 3"/>
          <p:cNvSpPr>
            <a:spLocks noGrp="1"/>
          </p:cNvSpPr>
          <p:nvPr>
            <p:ph type="title"/>
          </p:nvPr>
        </p:nvSpPr>
        <p:spPr>
          <a:xfrm>
            <a:off x="609600" y="505470"/>
            <a:ext cx="7924800" cy="1143000"/>
          </a:xfrm>
        </p:spPr>
        <p:txBody>
          <a:bodyPr/>
          <a:lstStyle/>
          <a:p>
            <a:pPr algn="ctr"/>
            <a:r>
              <a:rPr lang="en-US" dirty="0" smtClean="0">
                <a:solidFill>
                  <a:srgbClr val="DC9E1F"/>
                </a:solidFill>
              </a:rPr>
              <a:t>The MEDIATED CONNECTION via Humans of new york </a:t>
            </a:r>
            <a:endParaRPr lang="en-US" dirty="0">
              <a:solidFill>
                <a:srgbClr val="DC9E1F"/>
              </a:solidFill>
            </a:endParaRPr>
          </a:p>
        </p:txBody>
      </p:sp>
    </p:spTree>
    <p:extLst>
      <p:ext uri="{BB962C8B-B14F-4D97-AF65-F5344CB8AC3E}">
        <p14:creationId xmlns:p14="http://schemas.microsoft.com/office/powerpoint/2010/main" val="59497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descr="IMG_2092.jpg"/>
          <p:cNvPicPr>
            <a:picLocks noGrp="1" noChangeAspect="1"/>
          </p:cNvPicPr>
          <p:nvPr>
            <p:ph sz="quarter" idx="13"/>
          </p:nvPr>
        </p:nvPicPr>
        <p:blipFill>
          <a:blip r:embed="rId3" cstate="email">
            <a:extLst>
              <a:ext uri="{28A0092B-C50C-407E-A947-70E740481C1C}">
                <a14:useLocalDpi xmlns:a14="http://schemas.microsoft.com/office/drawing/2010/main" val="0"/>
              </a:ext>
            </a:extLst>
          </a:blip>
          <a:srcRect l="-166173" r="-166173"/>
          <a:stretch>
            <a:fillRect/>
          </a:stretch>
        </p:blipFill>
        <p:spPr>
          <a:xfrm>
            <a:off x="5009775" y="1039650"/>
            <a:ext cx="4152900" cy="3890267"/>
          </a:xfrm>
        </p:spPr>
      </p:pic>
      <p:pic>
        <p:nvPicPr>
          <p:cNvPr id="21" name="Content Placeholder 20" descr="IMG_1974.jpg"/>
          <p:cNvPicPr>
            <a:picLocks noGrp="1" noChangeAspect="1"/>
          </p:cNvPicPr>
          <p:nvPr>
            <p:ph sz="quarter" idx="14"/>
          </p:nvPr>
        </p:nvPicPr>
        <p:blipFill>
          <a:blip r:embed="rId4" cstate="email">
            <a:extLst>
              <a:ext uri="{28A0092B-C50C-407E-A947-70E740481C1C}">
                <a14:useLocalDpi xmlns:a14="http://schemas.microsoft.com/office/drawing/2010/main" val="0"/>
              </a:ext>
            </a:extLst>
          </a:blip>
          <a:srcRect l="-30532" r="-30532"/>
          <a:stretch>
            <a:fillRect/>
          </a:stretch>
        </p:blipFill>
        <p:spPr>
          <a:xfrm>
            <a:off x="-429538" y="634913"/>
            <a:ext cx="8478685" cy="4705829"/>
          </a:xfrm>
        </p:spPr>
      </p:pic>
      <p:sp>
        <p:nvSpPr>
          <p:cNvPr id="4" name="Title 3"/>
          <p:cNvSpPr>
            <a:spLocks noGrp="1"/>
          </p:cNvSpPr>
          <p:nvPr>
            <p:ph type="title"/>
          </p:nvPr>
        </p:nvSpPr>
        <p:spPr>
          <a:xfrm>
            <a:off x="609600" y="274638"/>
            <a:ext cx="7924800" cy="360276"/>
          </a:xfrm>
        </p:spPr>
        <p:txBody>
          <a:bodyPr/>
          <a:lstStyle/>
          <a:p>
            <a:r>
              <a:rPr lang="en-US" dirty="0" smtClean="0">
                <a:hlinkClick r:id="rId5"/>
              </a:rPr>
              <a:t>Humans of New york </a:t>
            </a:r>
            <a:r>
              <a:rPr lang="en-US" dirty="0" smtClean="0"/>
              <a:t>by Brandon Stanton</a:t>
            </a:r>
            <a:endParaRPr lang="en-US" dirty="0"/>
          </a:p>
        </p:txBody>
      </p:sp>
      <p:sp>
        <p:nvSpPr>
          <p:cNvPr id="23" name="TextBox 22"/>
          <p:cNvSpPr txBox="1"/>
          <p:nvPr/>
        </p:nvSpPr>
        <p:spPr>
          <a:xfrm>
            <a:off x="4918663" y="5392642"/>
            <a:ext cx="3130484" cy="369332"/>
          </a:xfrm>
          <a:prstGeom prst="rect">
            <a:avLst/>
          </a:prstGeom>
          <a:noFill/>
        </p:spPr>
        <p:txBody>
          <a:bodyPr wrap="square" rtlCol="0">
            <a:spAutoFit/>
          </a:bodyPr>
          <a:lstStyle/>
          <a:p>
            <a:r>
              <a:rPr lang="en-US" dirty="0" smtClean="0"/>
              <a:t>Photos from Human of New York</a:t>
            </a:r>
            <a:endParaRPr lang="en-US" dirty="0"/>
          </a:p>
        </p:txBody>
      </p:sp>
    </p:spTree>
    <p:extLst>
      <p:ext uri="{BB962C8B-B14F-4D97-AF65-F5344CB8AC3E}">
        <p14:creationId xmlns:p14="http://schemas.microsoft.com/office/powerpoint/2010/main" val="63664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14" y="274638"/>
            <a:ext cx="7924800" cy="1143000"/>
          </a:xfrm>
        </p:spPr>
        <p:txBody>
          <a:bodyPr/>
          <a:lstStyle/>
          <a:p>
            <a:r>
              <a:rPr lang="en-US" dirty="0" smtClean="0">
                <a:solidFill>
                  <a:schemeClr val="tx2"/>
                </a:solidFill>
              </a:rPr>
              <a:t>The </a:t>
            </a:r>
            <a:r>
              <a:rPr lang="en-US" dirty="0" smtClean="0">
                <a:solidFill>
                  <a:schemeClr val="tx2"/>
                </a:solidFill>
              </a:rPr>
              <a:t>GOAL</a:t>
            </a:r>
            <a:endParaRPr lang="en-US" dirty="0">
              <a:solidFill>
                <a:schemeClr val="tx2"/>
              </a:solidFill>
            </a:endParaRPr>
          </a:p>
        </p:txBody>
      </p:sp>
      <p:sp>
        <p:nvSpPr>
          <p:cNvPr id="3" name="Content Placeholder 2"/>
          <p:cNvSpPr>
            <a:spLocks noGrp="1"/>
          </p:cNvSpPr>
          <p:nvPr>
            <p:ph sz="quarter" idx="13"/>
          </p:nvPr>
        </p:nvSpPr>
        <p:spPr/>
        <p:txBody>
          <a:bodyPr>
            <a:normAutofit fontScale="85000" lnSpcReduction="20000"/>
          </a:bodyPr>
          <a:lstStyle/>
          <a:p>
            <a:r>
              <a:rPr lang="en-US" sz="2600" dirty="0" smtClean="0"/>
              <a:t>To create three images by using Humans of New York Best Practices and track the user engagement.  </a:t>
            </a:r>
            <a:endParaRPr lang="en-US" sz="2600" dirty="0" smtClean="0"/>
          </a:p>
          <a:p>
            <a:pPr marL="0" indent="0">
              <a:buNone/>
            </a:pPr>
            <a:r>
              <a:rPr lang="en-US" sz="2600" dirty="0" smtClean="0">
                <a:solidFill>
                  <a:schemeClr val="tx2"/>
                </a:solidFill>
              </a:rPr>
              <a:t>The Purpose</a:t>
            </a:r>
            <a:endParaRPr lang="en-US" sz="2600" dirty="0" smtClean="0">
              <a:solidFill>
                <a:schemeClr val="tx2"/>
              </a:solidFill>
            </a:endParaRPr>
          </a:p>
          <a:p>
            <a:r>
              <a:rPr lang="en-US" sz="2600" dirty="0" smtClean="0"/>
              <a:t>By </a:t>
            </a:r>
            <a:r>
              <a:rPr lang="en-US" sz="2600" dirty="0"/>
              <a:t>understanding user engagement on different social media sites, one can tailor the message for a specific audience which can contribute to a more successful story delivery. </a:t>
            </a:r>
            <a:endParaRPr lang="en-US" sz="2600" dirty="0" smtClean="0"/>
          </a:p>
          <a:p>
            <a:endParaRPr lang="en-US" dirty="0"/>
          </a:p>
          <a:p>
            <a:endParaRPr lang="en-US" dirty="0" smtClean="0"/>
          </a:p>
          <a:p>
            <a:pPr marL="0" indent="0">
              <a:buNone/>
            </a:pPr>
            <a:r>
              <a:rPr lang="en-US" sz="2000" u="sng" dirty="0" smtClean="0">
                <a:solidFill>
                  <a:schemeClr val="tx2"/>
                </a:solidFill>
                <a:latin typeface="Apple Chancery"/>
                <a:cs typeface="Apple Chancery"/>
              </a:rPr>
              <a:t>Deliverables</a:t>
            </a:r>
          </a:p>
          <a:p>
            <a:pPr>
              <a:buFont typeface="+mj-lt"/>
              <a:buAutoNum type="arabicPeriod"/>
            </a:pPr>
            <a:r>
              <a:rPr lang="en-US" sz="2200" dirty="0" smtClean="0"/>
              <a:t>A Word Document on Humans of New York (HONY</a:t>
            </a:r>
            <a:r>
              <a:rPr lang="en-US" sz="2200" dirty="0" smtClean="0"/>
              <a:t>) 10  </a:t>
            </a:r>
            <a:r>
              <a:rPr lang="en-US" sz="2200" dirty="0" smtClean="0"/>
              <a:t>Best Practices </a:t>
            </a:r>
          </a:p>
          <a:p>
            <a:pPr>
              <a:buFont typeface="+mj-lt"/>
              <a:buAutoNum type="arabicPeriod"/>
            </a:pPr>
            <a:r>
              <a:rPr lang="en-US" sz="2200" dirty="0" smtClean="0"/>
              <a:t>Three  images that successfully mirrors HONY. The images will be located on </a:t>
            </a:r>
            <a:r>
              <a:rPr lang="en-US" sz="2200" dirty="0" smtClean="0">
                <a:hlinkClick r:id="rId2"/>
              </a:rPr>
              <a:t>Facebook</a:t>
            </a:r>
            <a:r>
              <a:rPr lang="en-US" sz="2200" dirty="0" smtClean="0"/>
              <a:t>, </a:t>
            </a:r>
            <a:r>
              <a:rPr lang="en-US" sz="2200" dirty="0" smtClean="0">
                <a:hlinkClick r:id="rId3" action="ppaction://hlinkfile"/>
              </a:rPr>
              <a:t>Instagram</a:t>
            </a:r>
            <a:r>
              <a:rPr lang="en-US" sz="2200" dirty="0" smtClean="0"/>
              <a:t>, </a:t>
            </a:r>
            <a:r>
              <a:rPr lang="en-US" sz="2200" dirty="0" smtClean="0">
                <a:hlinkClick r:id="rId4" action="ppaction://hlinkfile"/>
              </a:rPr>
              <a:t>Twitter </a:t>
            </a:r>
            <a:r>
              <a:rPr lang="en-US" sz="2200" dirty="0" smtClean="0"/>
              <a:t>and my personal blog </a:t>
            </a:r>
            <a:r>
              <a:rPr lang="en-US" sz="2200" dirty="0" smtClean="0">
                <a:hlinkClick r:id="rId5"/>
              </a:rPr>
              <a:t>Black Attire Aficionado </a:t>
            </a:r>
            <a:endParaRPr lang="en-US" sz="2200" dirty="0" smtClean="0"/>
          </a:p>
          <a:p>
            <a:endParaRPr lang="en-US" dirty="0" smtClean="0"/>
          </a:p>
          <a:p>
            <a:endParaRPr lang="en-US" dirty="0"/>
          </a:p>
        </p:txBody>
      </p:sp>
    </p:spTree>
    <p:extLst>
      <p:ext uri="{BB962C8B-B14F-4D97-AF65-F5344CB8AC3E}">
        <p14:creationId xmlns:p14="http://schemas.microsoft.com/office/powerpoint/2010/main" val="310685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DC9E1F"/>
                </a:solidFill>
              </a:rPr>
              <a:t>how to define success?</a:t>
            </a:r>
            <a:endParaRPr lang="en-US" dirty="0"/>
          </a:p>
        </p:txBody>
      </p:sp>
      <p:sp>
        <p:nvSpPr>
          <p:cNvPr id="3" name="Content Placeholder 2"/>
          <p:cNvSpPr>
            <a:spLocks noGrp="1"/>
          </p:cNvSpPr>
          <p:nvPr>
            <p:ph sz="quarter" idx="13"/>
          </p:nvPr>
        </p:nvSpPr>
        <p:spPr/>
        <p:txBody>
          <a:bodyPr/>
          <a:lstStyle/>
          <a:p>
            <a:pPr marL="0" indent="0">
              <a:buNone/>
            </a:pPr>
            <a:r>
              <a:rPr lang="en-US" dirty="0" smtClean="0"/>
              <a:t>Elements to consider </a:t>
            </a:r>
          </a:p>
          <a:p>
            <a:r>
              <a:rPr lang="en-US" dirty="0" smtClean="0"/>
              <a:t>Likes</a:t>
            </a:r>
          </a:p>
          <a:p>
            <a:r>
              <a:rPr lang="en-US" dirty="0" smtClean="0"/>
              <a:t>Favorites</a:t>
            </a:r>
          </a:p>
          <a:p>
            <a:r>
              <a:rPr lang="en-US" dirty="0" smtClean="0"/>
              <a:t>Views</a:t>
            </a:r>
          </a:p>
          <a:p>
            <a:r>
              <a:rPr lang="en-US" dirty="0" smtClean="0"/>
              <a:t>Comments</a:t>
            </a:r>
          </a:p>
          <a:p>
            <a:r>
              <a:rPr lang="en-US" dirty="0" smtClean="0"/>
              <a:t>Authentic</a:t>
            </a:r>
          </a:p>
          <a:p>
            <a:endParaRPr lang="en-US" dirty="0" smtClean="0"/>
          </a:p>
          <a:p>
            <a:endParaRPr lang="en-US" dirty="0" smtClean="0"/>
          </a:p>
        </p:txBody>
      </p:sp>
      <p:sp>
        <p:nvSpPr>
          <p:cNvPr id="4" name="TextBox 3"/>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34828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DC9E1F"/>
                </a:solidFill>
              </a:rPr>
              <a:t> top 10 Humans </a:t>
            </a:r>
            <a:r>
              <a:rPr lang="en-US" dirty="0" smtClean="0">
                <a:solidFill>
                  <a:srgbClr val="DC9E1F"/>
                </a:solidFill>
              </a:rPr>
              <a:t>of new </a:t>
            </a:r>
            <a:r>
              <a:rPr lang="en-US" dirty="0" smtClean="0">
                <a:solidFill>
                  <a:srgbClr val="DC9E1F"/>
                </a:solidFill>
              </a:rPr>
              <a:t>York best </a:t>
            </a:r>
            <a:r>
              <a:rPr lang="en-US" dirty="0" smtClean="0">
                <a:solidFill>
                  <a:srgbClr val="DC9E1F"/>
                </a:solidFill>
              </a:rPr>
              <a:t>practices</a:t>
            </a:r>
            <a:endParaRPr lang="en-US" dirty="0">
              <a:solidFill>
                <a:srgbClr val="DC9E1F"/>
              </a:solidFill>
            </a:endParaRPr>
          </a:p>
        </p:txBody>
      </p:sp>
      <p:sp>
        <p:nvSpPr>
          <p:cNvPr id="3" name="Content Placeholder 2"/>
          <p:cNvSpPr>
            <a:spLocks noGrp="1"/>
          </p:cNvSpPr>
          <p:nvPr>
            <p:ph sz="quarter" idx="13"/>
          </p:nvPr>
        </p:nvSpPr>
        <p:spPr/>
        <p:txBody>
          <a:bodyPr>
            <a:normAutofit/>
          </a:bodyPr>
          <a:lstStyle/>
          <a:p>
            <a:r>
              <a:rPr lang="en-US" dirty="0" smtClean="0">
                <a:solidFill>
                  <a:schemeClr val="tx2"/>
                </a:solidFill>
              </a:rPr>
              <a:t>1. </a:t>
            </a:r>
            <a:r>
              <a:rPr lang="en-US" dirty="0">
                <a:solidFill>
                  <a:schemeClr val="tx2"/>
                </a:solidFill>
              </a:rPr>
              <a:t> </a:t>
            </a:r>
            <a:r>
              <a:rPr lang="en-US" dirty="0" smtClean="0">
                <a:solidFill>
                  <a:schemeClr val="tx2"/>
                </a:solidFill>
              </a:rPr>
              <a:t> </a:t>
            </a:r>
            <a:r>
              <a:rPr lang="en-US" dirty="0" smtClean="0"/>
              <a:t>INTERVIEW ANYONE </a:t>
            </a:r>
            <a:r>
              <a:rPr lang="en-US" dirty="0" smtClean="0"/>
              <a:t>(regardless </a:t>
            </a:r>
            <a:r>
              <a:rPr lang="en-US" dirty="0" smtClean="0"/>
              <a:t>of age, race, sex, classism etc.) </a:t>
            </a:r>
            <a:endParaRPr lang="en-US" dirty="0" smtClean="0">
              <a:solidFill>
                <a:schemeClr val="tx2"/>
              </a:solidFill>
            </a:endParaRPr>
          </a:p>
          <a:p>
            <a:r>
              <a:rPr lang="en-US" dirty="0" smtClean="0">
                <a:solidFill>
                  <a:schemeClr val="tx2"/>
                </a:solidFill>
              </a:rPr>
              <a:t>2. </a:t>
            </a:r>
            <a:r>
              <a:rPr lang="en-US" dirty="0">
                <a:solidFill>
                  <a:srgbClr val="FFFFFF"/>
                </a:solidFill>
              </a:rPr>
              <a:t> </a:t>
            </a:r>
            <a:r>
              <a:rPr lang="en-US" dirty="0" smtClean="0">
                <a:solidFill>
                  <a:srgbClr val="FFFFFF"/>
                </a:solidFill>
              </a:rPr>
              <a:t> POST CONTENT DAILY to all social media sites</a:t>
            </a:r>
            <a:endParaRPr lang="en-US" dirty="0" smtClean="0">
              <a:solidFill>
                <a:schemeClr val="tx2"/>
              </a:solidFill>
            </a:endParaRPr>
          </a:p>
          <a:p>
            <a:r>
              <a:rPr lang="en-US" dirty="0" smtClean="0">
                <a:solidFill>
                  <a:schemeClr val="tx2"/>
                </a:solidFill>
              </a:rPr>
              <a:t>3.   </a:t>
            </a:r>
            <a:r>
              <a:rPr lang="en-US" dirty="0">
                <a:solidFill>
                  <a:srgbClr val="FFFFFF"/>
                </a:solidFill>
              </a:rPr>
              <a:t>BREAK UP Content to parts (1/2) (2/2)</a:t>
            </a:r>
            <a:endParaRPr lang="en-US" dirty="0">
              <a:solidFill>
                <a:schemeClr val="tx2"/>
              </a:solidFill>
            </a:endParaRPr>
          </a:p>
          <a:p>
            <a:r>
              <a:rPr lang="en-US" dirty="0" smtClean="0">
                <a:solidFill>
                  <a:schemeClr val="tx2"/>
                </a:solidFill>
              </a:rPr>
              <a:t>4.   </a:t>
            </a:r>
            <a:r>
              <a:rPr lang="en-US" dirty="0" smtClean="0">
                <a:solidFill>
                  <a:srgbClr val="FFFFFF"/>
                </a:solidFill>
              </a:rPr>
              <a:t>Does </a:t>
            </a:r>
            <a:r>
              <a:rPr lang="en-US" dirty="0">
                <a:solidFill>
                  <a:srgbClr val="FFFFFF"/>
                </a:solidFill>
              </a:rPr>
              <a:t>Not chime in on user </a:t>
            </a:r>
            <a:r>
              <a:rPr lang="en-US" dirty="0" smtClean="0">
                <a:solidFill>
                  <a:srgbClr val="FFFFFF"/>
                </a:solidFill>
              </a:rPr>
              <a:t>comments or geopolitical issues</a:t>
            </a:r>
            <a:endParaRPr lang="en-US" dirty="0">
              <a:solidFill>
                <a:schemeClr val="tx2"/>
              </a:solidFill>
            </a:endParaRPr>
          </a:p>
          <a:p>
            <a:r>
              <a:rPr lang="en-US" dirty="0" smtClean="0">
                <a:solidFill>
                  <a:schemeClr val="tx2"/>
                </a:solidFill>
              </a:rPr>
              <a:t>5.</a:t>
            </a:r>
            <a:r>
              <a:rPr lang="en-US" dirty="0">
                <a:solidFill>
                  <a:srgbClr val="FFFFFF"/>
                </a:solidFill>
              </a:rPr>
              <a:t> </a:t>
            </a:r>
            <a:r>
              <a:rPr lang="en-US" dirty="0" smtClean="0">
                <a:solidFill>
                  <a:srgbClr val="FFFFFF"/>
                </a:solidFill>
              </a:rPr>
              <a:t>  Maintain anonymity</a:t>
            </a:r>
            <a:endParaRPr lang="en-US" dirty="0" smtClean="0">
              <a:solidFill>
                <a:schemeClr val="tx2"/>
              </a:solidFill>
            </a:endParaRPr>
          </a:p>
          <a:p>
            <a:r>
              <a:rPr lang="en-US" dirty="0" smtClean="0">
                <a:solidFill>
                  <a:schemeClr val="tx2"/>
                </a:solidFill>
              </a:rPr>
              <a:t>6.   </a:t>
            </a:r>
            <a:r>
              <a:rPr lang="en-US" dirty="0" smtClean="0">
                <a:solidFill>
                  <a:srgbClr val="FFFFFF"/>
                </a:solidFill>
              </a:rPr>
              <a:t>Transparency</a:t>
            </a:r>
            <a:endParaRPr lang="en-US" dirty="0" smtClean="0">
              <a:solidFill>
                <a:schemeClr val="tx2"/>
              </a:solidFill>
            </a:endParaRPr>
          </a:p>
          <a:p>
            <a:r>
              <a:rPr lang="en-US" dirty="0" smtClean="0">
                <a:solidFill>
                  <a:schemeClr val="tx2"/>
                </a:solidFill>
              </a:rPr>
              <a:t>7.   </a:t>
            </a:r>
            <a:r>
              <a:rPr lang="en-US" dirty="0" smtClean="0">
                <a:solidFill>
                  <a:srgbClr val="FFFFFF"/>
                </a:solidFill>
              </a:rPr>
              <a:t>Share original photos</a:t>
            </a:r>
            <a:endParaRPr lang="en-US" dirty="0" smtClean="0">
              <a:solidFill>
                <a:schemeClr val="tx2"/>
              </a:solidFill>
            </a:endParaRPr>
          </a:p>
          <a:p>
            <a:r>
              <a:rPr lang="en-US" dirty="0" smtClean="0">
                <a:solidFill>
                  <a:schemeClr val="tx2"/>
                </a:solidFill>
              </a:rPr>
              <a:t>8.   </a:t>
            </a:r>
            <a:r>
              <a:rPr lang="en-US" dirty="0" smtClean="0">
                <a:solidFill>
                  <a:srgbClr val="FFFFFF"/>
                </a:solidFill>
              </a:rPr>
              <a:t>Curate content for specific social media site</a:t>
            </a:r>
            <a:endParaRPr lang="en-US" dirty="0" smtClean="0">
              <a:solidFill>
                <a:schemeClr val="tx2"/>
              </a:solidFill>
            </a:endParaRPr>
          </a:p>
          <a:p>
            <a:r>
              <a:rPr lang="en-US" dirty="0" smtClean="0">
                <a:solidFill>
                  <a:schemeClr val="tx2"/>
                </a:solidFill>
              </a:rPr>
              <a:t>9.   </a:t>
            </a:r>
            <a:r>
              <a:rPr lang="en-US" dirty="0" smtClean="0">
                <a:solidFill>
                  <a:srgbClr val="FFFFFF"/>
                </a:solidFill>
              </a:rPr>
              <a:t>Stay true to the brands’ identity</a:t>
            </a:r>
            <a:endParaRPr lang="en-US" dirty="0" smtClean="0">
              <a:solidFill>
                <a:schemeClr val="tx2"/>
              </a:solidFill>
            </a:endParaRPr>
          </a:p>
          <a:p>
            <a:r>
              <a:rPr lang="en-US" dirty="0" smtClean="0">
                <a:solidFill>
                  <a:schemeClr val="tx2"/>
                </a:solidFill>
              </a:rPr>
              <a:t>10. </a:t>
            </a:r>
            <a:r>
              <a:rPr lang="en-US" dirty="0" smtClean="0">
                <a:solidFill>
                  <a:srgbClr val="FFFFFF"/>
                </a:solidFill>
              </a:rPr>
              <a:t>Does not accept sponsorship </a:t>
            </a:r>
            <a:endParaRPr lang="en-US" dirty="0">
              <a:solidFill>
                <a:srgbClr val="FFFFFF"/>
              </a:solidFill>
            </a:endParaRPr>
          </a:p>
        </p:txBody>
      </p:sp>
      <p:sp>
        <p:nvSpPr>
          <p:cNvPr id="5" name="TextBox 4"/>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1456420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94" y="369720"/>
            <a:ext cx="4122950" cy="1097280"/>
          </a:xfrm>
        </p:spPr>
        <p:txBody>
          <a:bodyPr/>
          <a:lstStyle/>
          <a:p>
            <a:r>
              <a:rPr lang="en-US" sz="2400" dirty="0"/>
              <a:t>IMAGE </a:t>
            </a:r>
            <a:r>
              <a:rPr lang="en-US" sz="2400" dirty="0" smtClean="0"/>
              <a:t>1: </a:t>
            </a:r>
            <a:r>
              <a:rPr lang="en-US" sz="2400" dirty="0"/>
              <a:t>The Loss of </a:t>
            </a:r>
            <a:r>
              <a:rPr lang="en-US" sz="2400" dirty="0" smtClean="0"/>
              <a:t>Time</a:t>
            </a:r>
            <a:endParaRPr lang="en-US" sz="2400" dirty="0"/>
          </a:p>
        </p:txBody>
      </p:sp>
      <p:pic>
        <p:nvPicPr>
          <p:cNvPr id="5" name="Picture Placeholder 4" descr="IMG_2095-169x300.jpg">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l="-37356" r="-37356"/>
          <a:stretch>
            <a:fillRect/>
          </a:stretch>
        </p:blipFill>
        <p:spPr/>
      </p:pic>
      <p:sp>
        <p:nvSpPr>
          <p:cNvPr id="4" name="Text Placeholder 3"/>
          <p:cNvSpPr>
            <a:spLocks noGrp="1"/>
          </p:cNvSpPr>
          <p:nvPr>
            <p:ph type="body" sz="half" idx="2"/>
          </p:nvPr>
        </p:nvSpPr>
        <p:spPr>
          <a:xfrm>
            <a:off x="191094" y="1957937"/>
            <a:ext cx="4122950" cy="4017720"/>
          </a:xfrm>
        </p:spPr>
        <p:txBody>
          <a:bodyPr>
            <a:normAutofit/>
          </a:bodyPr>
          <a:lstStyle/>
          <a:p>
            <a:r>
              <a:rPr lang="en-US" sz="2000" i="1" u="sng" dirty="0" smtClean="0"/>
              <a:t>Quote </a:t>
            </a:r>
            <a:r>
              <a:rPr lang="en-US" sz="2000" dirty="0" smtClean="0"/>
              <a:t>“</a:t>
            </a:r>
            <a:r>
              <a:rPr lang="en-US" sz="2000" dirty="0"/>
              <a:t>The worst kind of loss is the loss of time, because it's constant and never ending, you won't stop losing time until you die. This can drive one crazy as your goals becomes more immediate and crunched under the weight of time</a:t>
            </a:r>
            <a:r>
              <a:rPr lang="en-US" sz="2000" dirty="0" smtClean="0"/>
              <a:t>.” </a:t>
            </a:r>
            <a:r>
              <a:rPr lang="en-US" sz="2000" dirty="0" smtClean="0">
                <a:solidFill>
                  <a:srgbClr val="0000FF"/>
                </a:solidFill>
                <a:hlinkClick r:id="rId3"/>
              </a:rPr>
              <a:t>READ MORE </a:t>
            </a:r>
            <a:endParaRPr lang="en-US" sz="2000" dirty="0">
              <a:solidFill>
                <a:srgbClr val="0000FF"/>
              </a:solidFill>
            </a:endParaRPr>
          </a:p>
        </p:txBody>
      </p:sp>
      <p:sp>
        <p:nvSpPr>
          <p:cNvPr id="6" name="TextBox 5"/>
          <p:cNvSpPr txBox="1"/>
          <p:nvPr/>
        </p:nvSpPr>
        <p:spPr>
          <a:xfrm>
            <a:off x="0" y="43805"/>
            <a:ext cx="3622243" cy="461665"/>
          </a:xfrm>
          <a:prstGeom prst="rect">
            <a:avLst/>
          </a:prstGeom>
          <a:noFill/>
        </p:spPr>
        <p:txBody>
          <a:bodyPr wrap="square" rtlCol="0">
            <a:spAutoFit/>
          </a:bodyPr>
          <a:lstStyle/>
          <a:p>
            <a:r>
              <a:rPr lang="en-US" sz="2400" dirty="0" smtClean="0">
                <a:latin typeface="Bradley Hand ITC" panose="03070402050302030203" pitchFamily="66" charset="0"/>
                <a:cs typeface="Apple Chancery"/>
              </a:rPr>
              <a:t>Deliverables</a:t>
            </a:r>
            <a:endParaRPr lang="en-US" sz="2400" dirty="0">
              <a:latin typeface="Bradley Hand ITC" panose="03070402050302030203" pitchFamily="66" charset="0"/>
              <a:cs typeface="Apple Chancery"/>
            </a:endParaRPr>
          </a:p>
        </p:txBody>
      </p:sp>
    </p:spTree>
    <p:extLst>
      <p:ext uri="{BB962C8B-B14F-4D97-AF65-F5344CB8AC3E}">
        <p14:creationId xmlns:p14="http://schemas.microsoft.com/office/powerpoint/2010/main" val="80982942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7756</TotalTime>
  <Words>1600</Words>
  <Application>Microsoft Office PowerPoint</Application>
  <PresentationFormat>On-screen Show (4:3)</PresentationFormat>
  <Paragraphs>150</Paragraphs>
  <Slides>18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Apple Chancery</vt:lpstr>
      <vt:lpstr>Arial</vt:lpstr>
      <vt:lpstr>Arial Narrow</vt:lpstr>
      <vt:lpstr>Bradley Hand ITC</vt:lpstr>
      <vt:lpstr>Brush Script MT</vt:lpstr>
      <vt:lpstr>Calibri</vt:lpstr>
      <vt:lpstr>Horizon</vt:lpstr>
      <vt:lpstr>Mastering storytelling in photojournalism   The Multimodal Project</vt:lpstr>
      <vt:lpstr>New technologies in digital media have changed the traditional ways of storytelling in photojournalism</vt:lpstr>
      <vt:lpstr>The shift to digital media technologies</vt:lpstr>
      <vt:lpstr>The MEDIATED CONNECTION via Humans of new york </vt:lpstr>
      <vt:lpstr>Humans of New york by Brandon Stanton</vt:lpstr>
      <vt:lpstr>The GOAL</vt:lpstr>
      <vt:lpstr>how to define success?</vt:lpstr>
      <vt:lpstr> top 10 Humans of new York best practices</vt:lpstr>
      <vt:lpstr>IMAGE 1: The Loss of Time</vt:lpstr>
      <vt:lpstr>Image 1: the loss of time</vt:lpstr>
      <vt:lpstr>IMAGE 2: The Loss of Laughter</vt:lpstr>
      <vt:lpstr>Image 2: the loss of laughter</vt:lpstr>
      <vt:lpstr>IMAGE 3: A Granddaughters Loss</vt:lpstr>
      <vt:lpstr>Image 3: the loss of a grandmother </vt:lpstr>
      <vt:lpstr>What if the numbers don’t matter? </vt:lpstr>
      <vt:lpstr>conclusion</vt:lpstr>
      <vt:lpstr>Q&amp;A Session</vt:lpstr>
      <vt:lpstr>Works Cited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jodieann stephenson</dc:creator>
  <cp:lastModifiedBy>MM12</cp:lastModifiedBy>
  <cp:revision>50</cp:revision>
  <dcterms:created xsi:type="dcterms:W3CDTF">2015-12-10T07:07:38Z</dcterms:created>
  <dcterms:modified xsi:type="dcterms:W3CDTF">2015-12-15T18:54:48Z</dcterms:modified>
</cp:coreProperties>
</file>