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Quintessential"/>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Quintessential-regular.fnt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ritannica.com/biography/Cristobal-Balenciaga"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latest Balenciaga creative director Demna Gvasalia, March 25, 1981, </a:t>
            </a:r>
            <a:r>
              <a:rPr b="0" i="0" lang="en-US" sz="1200">
                <a:solidFill>
                  <a:schemeClr val="dk1"/>
                </a:solidFill>
                <a:latin typeface="Calibri"/>
                <a:ea typeface="Calibri"/>
                <a:cs typeface="Calibri"/>
                <a:sym typeface="Calibri"/>
              </a:rPr>
              <a:t>Sukhumi</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Before Balenciaga, Gvasalia was in LV in 2015, but before that he had founded his own fashion label Vetements, which was known for it unorthodox designs. </a:t>
            </a:r>
            <a:r>
              <a:rPr b="0" baseline="30000" i="0" lang="en-US" sz="1200">
                <a:solidFill>
                  <a:schemeClr val="dk1"/>
                </a:solidFill>
                <a:latin typeface="Calibri"/>
                <a:ea typeface="Calibri"/>
                <a:cs typeface="Calibri"/>
                <a:sym typeface="Calibri"/>
              </a:rPr>
              <a:t>11 Nembhard, Candice, Highsnobiety </a:t>
            </a:r>
            <a:endParaRPr baseline="30000"/>
          </a:p>
          <a:p>
            <a:pPr indent="0" lvl="0" marL="0" rtl="0" algn="l">
              <a:spcBef>
                <a:spcPts val="0"/>
              </a:spcBef>
              <a:spcAft>
                <a:spcPts val="0"/>
              </a:spcAft>
              <a:buNone/>
            </a:pPr>
            <a:r>
              <a:rPr baseline="30000" lang="en-US"/>
              <a:t>https://www.highsnobiety.com/p/denma-gvasalia-everything-you-need-to-know/, December 3, 2018</a:t>
            </a:r>
            <a:endParaRPr/>
          </a:p>
          <a:p>
            <a:pPr indent="0" lvl="0" marL="0" rtl="0" algn="l">
              <a:spcBef>
                <a:spcPts val="0"/>
              </a:spcBef>
              <a:spcAft>
                <a:spcPts val="0"/>
              </a:spcAft>
              <a:buNone/>
            </a:pPr>
            <a:r>
              <a:rPr lang="en-US"/>
              <a:t>In is current Spring/Summer collection for 2019, Gvasalia show cased a fire and ice theme to showcase is troubled past.</a:t>
            </a:r>
            <a:endParaRPr/>
          </a:p>
          <a:p>
            <a:pPr indent="0" lvl="0" marL="0" rtl="0" algn="l">
              <a:spcBef>
                <a:spcPts val="0"/>
              </a:spcBef>
              <a:spcAft>
                <a:spcPts val="0"/>
              </a:spcAft>
              <a:buNone/>
            </a:pPr>
            <a:r>
              <a:rPr lang="en-US"/>
              <a:t>He studied finance before attending Antwerp Academy of Fine Art.</a:t>
            </a:r>
            <a:endParaRPr/>
          </a:p>
          <a:p>
            <a:pPr indent="0" lvl="0" marL="0" rtl="0" algn="l">
              <a:spcBef>
                <a:spcPts val="0"/>
              </a:spcBef>
              <a:spcAft>
                <a:spcPts val="0"/>
              </a:spcAft>
              <a:buNone/>
            </a:pPr>
            <a:r>
              <a:rPr lang="en-US"/>
              <a:t>For this collection he was inspired by the 80’s; a shirt jacket, matching fluid pants and over exaggerated flows and cuts.</a:t>
            </a:r>
            <a:endParaRPr/>
          </a:p>
          <a:p>
            <a:pPr indent="0" lvl="0" marL="0" rtl="0" algn="l">
              <a:spcBef>
                <a:spcPts val="0"/>
              </a:spcBef>
              <a:spcAft>
                <a:spcPts val="0"/>
              </a:spcAft>
              <a:buNone/>
            </a:pPr>
            <a:r>
              <a:t/>
            </a:r>
            <a:endParaRPr/>
          </a:p>
        </p:txBody>
      </p:sp>
      <p:sp>
        <p:nvSpPr>
          <p:cNvPr id="177" name="Google Shape;17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400"/>
              <a:buFont typeface="Arial"/>
              <a:buChar char="•"/>
            </a:pPr>
            <a:r>
              <a:rPr b="0" i="0" lang="en-US" sz="1400">
                <a:solidFill>
                  <a:schemeClr val="dk1"/>
                </a:solidFill>
                <a:latin typeface="Times New Roman"/>
                <a:ea typeface="Times New Roman"/>
                <a:cs typeface="Times New Roman"/>
                <a:sym typeface="Times New Roman"/>
              </a:rPr>
              <a:t>Cristobal Balenciaga was born in Getaria, Spain. At the age of 10, Balenciaga began to study dressmaking. Later on his father passed and away which led to Balenciaga to sew and make money from </a:t>
            </a:r>
            <a:r>
              <a:rPr b="0" baseline="30000" i="0" lang="en-US" sz="1400">
                <a:solidFill>
                  <a:schemeClr val="dk1"/>
                </a:solidFill>
                <a:latin typeface="Times New Roman"/>
                <a:ea typeface="Times New Roman"/>
                <a:cs typeface="Times New Roman"/>
                <a:sym typeface="Times New Roman"/>
              </a:rPr>
              <a:t>.  1 Cristobal Balenciaga, Britannica </a:t>
            </a:r>
            <a:r>
              <a:rPr b="0" baseline="30000" i="0" lang="en-US" sz="1400" u="sng">
                <a:solidFill>
                  <a:schemeClr val="hlink"/>
                </a:solidFill>
                <a:latin typeface="Times New Roman"/>
                <a:ea typeface="Times New Roman"/>
                <a:cs typeface="Times New Roman"/>
                <a:sym typeface="Times New Roman"/>
                <a:hlinkClick r:id="rId2"/>
              </a:rPr>
              <a:t>https://www.britannica.com/biography/Cristobal-Balenciaga</a:t>
            </a:r>
            <a:r>
              <a:rPr b="0" baseline="30000" i="0" lang="en-US" sz="1400">
                <a:solidFill>
                  <a:schemeClr val="dk1"/>
                </a:solidFill>
                <a:latin typeface="Times New Roman"/>
                <a:ea typeface="Times New Roman"/>
                <a:cs typeface="Times New Roman"/>
                <a:sym typeface="Times New Roman"/>
              </a:rPr>
              <a:t>, November 30, 2018</a:t>
            </a:r>
            <a:endParaRPr/>
          </a:p>
          <a:p>
            <a:pPr indent="-171450" lvl="0" marL="171450" rtl="0" algn="l">
              <a:spcBef>
                <a:spcPts val="0"/>
              </a:spcBef>
              <a:spcAft>
                <a:spcPts val="0"/>
              </a:spcAft>
              <a:buClr>
                <a:schemeClr val="dk1"/>
              </a:buClr>
              <a:buSzPts val="1400"/>
              <a:buFont typeface="Arial"/>
              <a:buChar char="•"/>
            </a:pPr>
            <a:r>
              <a:rPr b="0" i="0" lang="en-US" sz="1400">
                <a:solidFill>
                  <a:schemeClr val="dk1"/>
                </a:solidFill>
                <a:latin typeface="Times New Roman"/>
                <a:ea typeface="Times New Roman"/>
                <a:cs typeface="Times New Roman"/>
                <a:sym typeface="Times New Roman"/>
              </a:rPr>
              <a:t>At a young age Balenciaga knew what he wanted to be in life which was a couturier and his dream true by the age of 20</a:t>
            </a:r>
            <a:endParaRPr/>
          </a:p>
          <a:p>
            <a:pPr indent="0" lvl="0" marL="0" rtl="0" algn="l">
              <a:spcBef>
                <a:spcPts val="0"/>
              </a:spcBef>
              <a:spcAft>
                <a:spcPts val="0"/>
              </a:spcAft>
              <a:buNone/>
            </a:pPr>
            <a:r>
              <a:rPr b="0" i="0" lang="en-US" sz="1400">
                <a:solidFill>
                  <a:schemeClr val="dk1"/>
                </a:solidFill>
                <a:latin typeface="Times New Roman"/>
                <a:ea typeface="Times New Roman"/>
                <a:cs typeface="Times New Roman"/>
                <a:sym typeface="Times New Roman"/>
              </a:rPr>
              <a:t>In1917, Cristobal opened his own house in San Sebastian, Spain where he trained and had his garments.</a:t>
            </a:r>
            <a:endParaRPr/>
          </a:p>
          <a:p>
            <a:pPr indent="0" lvl="0" marL="0" rtl="0" algn="l">
              <a:spcBef>
                <a:spcPts val="0"/>
              </a:spcBef>
              <a:spcAft>
                <a:spcPts val="0"/>
              </a:spcAft>
              <a:buNone/>
            </a:pPr>
            <a:r>
              <a:t/>
            </a:r>
            <a:endParaRPr sz="1400">
              <a:latin typeface="Times New Roman"/>
              <a:ea typeface="Times New Roman"/>
              <a:cs typeface="Times New Roman"/>
              <a:sym typeface="Times New Roman"/>
            </a:endParaRPr>
          </a:p>
          <a:p>
            <a:pPr indent="-285750" lvl="0" marL="285750" rtl="0" algn="l">
              <a:spcBef>
                <a:spcPts val="0"/>
              </a:spcBef>
              <a:spcAft>
                <a:spcPts val="0"/>
              </a:spcAft>
              <a:buClr>
                <a:schemeClr val="dk1"/>
              </a:buClr>
              <a:buSzPts val="1400"/>
              <a:buFont typeface="Arial"/>
              <a:buChar char="•"/>
            </a:pPr>
            <a:r>
              <a:rPr lang="en-US" sz="1400">
                <a:latin typeface="Times New Roman"/>
                <a:ea typeface="Times New Roman"/>
                <a:cs typeface="Times New Roman"/>
                <a:sym typeface="Times New Roman"/>
              </a:rPr>
              <a:t>His main inspiration for his love of dressmaking was his mother Martina Eizaguirre, she herself was a seamstress for the </a:t>
            </a:r>
            <a:r>
              <a:rPr b="0" i="0" lang="en-US" sz="1400">
                <a:solidFill>
                  <a:schemeClr val="dk1"/>
                </a:solidFill>
                <a:latin typeface="Times New Roman"/>
                <a:ea typeface="Times New Roman"/>
                <a:cs typeface="Times New Roman"/>
                <a:sym typeface="Times New Roman"/>
              </a:rPr>
              <a:t>Marquesses of Casa </a:t>
            </a:r>
            <a:r>
              <a:rPr b="0" baseline="30000" i="0" lang="en-US" sz="1400">
                <a:solidFill>
                  <a:schemeClr val="dk1"/>
                </a:solidFill>
                <a:latin typeface="Times New Roman"/>
                <a:ea typeface="Times New Roman"/>
                <a:cs typeface="Times New Roman"/>
                <a:sym typeface="Times New Roman"/>
              </a:rPr>
              <a:t>Torres.2 Cristobal Balenciaga: The Early Years, Google Arts and Culture https://artsandculture.google.com/exhibit/VALimB4lq04sLg, November 30, 2018</a:t>
            </a:r>
            <a:endParaRPr/>
          </a:p>
          <a:p>
            <a:pPr indent="-285750" lvl="0" marL="285750" rtl="0" algn="l">
              <a:spcBef>
                <a:spcPts val="0"/>
              </a:spcBef>
              <a:spcAft>
                <a:spcPts val="0"/>
              </a:spcAft>
              <a:buClr>
                <a:schemeClr val="dk1"/>
              </a:buClr>
              <a:buSzPts val="1400"/>
              <a:buFont typeface="Arial"/>
              <a:buChar char="•"/>
            </a:pPr>
            <a:r>
              <a:rPr lang="en-US" sz="1400">
                <a:latin typeface="Times New Roman"/>
                <a:ea typeface="Times New Roman"/>
                <a:cs typeface="Times New Roman"/>
                <a:sym typeface="Times New Roman"/>
              </a:rPr>
              <a:t>He was never into letting public press into his showcase because he didn’t care much about there opinions</a:t>
            </a:r>
            <a:endParaRPr/>
          </a:p>
          <a:p>
            <a:pPr indent="-285750" lvl="0" marL="285750" rtl="0" algn="l">
              <a:spcBef>
                <a:spcPts val="0"/>
              </a:spcBef>
              <a:spcAft>
                <a:spcPts val="0"/>
              </a:spcAft>
              <a:buClr>
                <a:schemeClr val="dk1"/>
              </a:buClr>
              <a:buSzPts val="1400"/>
              <a:buFont typeface="Arial"/>
              <a:buChar char="•"/>
            </a:pPr>
            <a:r>
              <a:rPr lang="en-US" sz="1400">
                <a:latin typeface="Times New Roman"/>
                <a:ea typeface="Times New Roman"/>
                <a:cs typeface="Times New Roman"/>
                <a:sym typeface="Times New Roman"/>
              </a:rPr>
              <a:t>After finishing his collection, Balenciaga would then work right away on his next collection and would work for hours in his House in Getaria, Spain. </a:t>
            </a:r>
            <a:r>
              <a:rPr baseline="30000" lang="en-US" sz="1400">
                <a:latin typeface="Times New Roman"/>
                <a:ea typeface="Times New Roman"/>
                <a:cs typeface="Times New Roman"/>
                <a:sym typeface="Times New Roman"/>
              </a:rPr>
              <a:t>3 </a:t>
            </a:r>
            <a:r>
              <a:rPr b="0" baseline="30000" i="0" lang="en-US" sz="1400" u="none" strike="noStrike">
                <a:solidFill>
                  <a:schemeClr val="dk1"/>
                </a:solidFill>
                <a:latin typeface="Times New Roman"/>
                <a:ea typeface="Times New Roman"/>
                <a:cs typeface="Times New Roman"/>
                <a:sym typeface="Times New Roman"/>
              </a:rPr>
              <a:t>Mcdowell,Colin, Business of Fashion https://www.businessoffashion.com/articles/education/cristobal-balenciaga-1895-1972, November 30, 2018</a:t>
            </a:r>
            <a:endParaRPr/>
          </a:p>
          <a:p>
            <a:pPr indent="-285750" lvl="0" marL="285750" rtl="0" algn="l">
              <a:spcBef>
                <a:spcPts val="0"/>
              </a:spcBef>
              <a:spcAft>
                <a:spcPts val="0"/>
              </a:spcAft>
              <a:buClr>
                <a:schemeClr val="dk1"/>
              </a:buClr>
              <a:buSzPts val="1400"/>
              <a:buFont typeface="Arial"/>
              <a:buChar char="•"/>
            </a:pPr>
            <a:r>
              <a:rPr lang="en-US" sz="1400">
                <a:latin typeface="Times New Roman"/>
                <a:ea typeface="Times New Roman"/>
                <a:cs typeface="Times New Roman"/>
                <a:sym typeface="Times New Roman"/>
              </a:rPr>
              <a:t>Balenciaga created evening gowns, his main outstanding technique would be tailoring this garments</a:t>
            </a:r>
            <a:endParaRPr/>
          </a:p>
          <a:p>
            <a:pPr indent="-285750" lvl="0" marL="285750" rtl="0" algn="l">
              <a:spcBef>
                <a:spcPts val="0"/>
              </a:spcBef>
              <a:spcAft>
                <a:spcPts val="0"/>
              </a:spcAft>
              <a:buClr>
                <a:schemeClr val="dk1"/>
              </a:buClr>
              <a:buSzPts val="1400"/>
              <a:buFont typeface="Arial"/>
              <a:buChar char="•"/>
            </a:pPr>
            <a:r>
              <a:rPr lang="en-US" sz="1400">
                <a:latin typeface="Times New Roman"/>
                <a:ea typeface="Times New Roman"/>
                <a:cs typeface="Times New Roman"/>
                <a:sym typeface="Times New Roman"/>
              </a:rPr>
              <a:t>He admired great artist such as Givenchy, Diana Vreeland; Harper’s Bazaar editor and Christian Dior</a:t>
            </a:r>
            <a:endParaRPr/>
          </a:p>
          <a:p>
            <a:pPr indent="-285750" lvl="0" marL="285750" rtl="0" algn="l">
              <a:spcBef>
                <a:spcPts val="0"/>
              </a:spcBef>
              <a:spcAft>
                <a:spcPts val="0"/>
              </a:spcAft>
              <a:buClr>
                <a:schemeClr val="dk1"/>
              </a:buClr>
              <a:buSzPts val="1400"/>
              <a:buFont typeface="Arial"/>
              <a:buChar char="•"/>
            </a:pPr>
            <a:r>
              <a:rPr lang="en-US" sz="1400">
                <a:latin typeface="Times New Roman"/>
                <a:ea typeface="Times New Roman"/>
                <a:cs typeface="Times New Roman"/>
                <a:sym typeface="Times New Roman"/>
              </a:rPr>
              <a:t>1930’s Balenciaga showcased his first collection in Paris located at 10 Ave George Saint. </a:t>
            </a:r>
            <a:endParaRPr/>
          </a:p>
          <a:p>
            <a:pPr indent="-285750" lvl="0" marL="285750" rtl="0" algn="l">
              <a:spcBef>
                <a:spcPts val="0"/>
              </a:spcBef>
              <a:spcAft>
                <a:spcPts val="0"/>
              </a:spcAft>
              <a:buClr>
                <a:schemeClr val="dk1"/>
              </a:buClr>
              <a:buSzPts val="1400"/>
              <a:buFont typeface="Arial"/>
              <a:buChar char="•"/>
            </a:pPr>
            <a:r>
              <a:rPr lang="en-US" sz="1400">
                <a:latin typeface="Times New Roman"/>
                <a:ea typeface="Times New Roman"/>
                <a:cs typeface="Times New Roman"/>
                <a:sym typeface="Times New Roman"/>
              </a:rPr>
              <a:t>In his collection the dress that was featured on Vogue’s Magazine was the crepe dress 1937, but his Vogue cover wasn’t until 1950.</a:t>
            </a:r>
            <a:r>
              <a:rPr baseline="30000" lang="en-US" sz="1400">
                <a:latin typeface="Times New Roman"/>
                <a:ea typeface="Times New Roman"/>
                <a:cs typeface="Times New Roman"/>
                <a:sym typeface="Times New Roman"/>
              </a:rPr>
              <a:t>3 Jones, Jo, The Guardian https://www.theguardian.com/fashion/gallery/2017/may/25/a-century-of-balenciaga-the-10-defining-moments-in-pictures#img-1, Decemeber 1, 2018</a:t>
            </a:r>
            <a:endParaRPr/>
          </a:p>
          <a:p>
            <a:pPr indent="-285750" lvl="0" marL="285750" rtl="0" algn="l">
              <a:spcBef>
                <a:spcPts val="0"/>
              </a:spcBef>
              <a:spcAft>
                <a:spcPts val="0"/>
              </a:spcAft>
              <a:buClr>
                <a:schemeClr val="dk1"/>
              </a:buClr>
              <a:buSzPts val="1400"/>
              <a:buFont typeface="Arial"/>
              <a:buChar char="•"/>
            </a:pPr>
            <a:r>
              <a:rPr lang="en-US" sz="1400">
                <a:latin typeface="Times New Roman"/>
                <a:ea typeface="Times New Roman"/>
                <a:cs typeface="Times New Roman"/>
                <a:sym typeface="Times New Roman"/>
              </a:rPr>
              <a:t>Balenciaga used fabrics such as taffeta ( a fine silk), silk gazar (</a:t>
            </a:r>
            <a:r>
              <a:rPr b="0" i="0" lang="en-US" sz="1400">
                <a:solidFill>
                  <a:schemeClr val="dk1"/>
                </a:solidFill>
                <a:latin typeface="Times New Roman"/>
                <a:ea typeface="Times New Roman"/>
                <a:cs typeface="Times New Roman"/>
                <a:sym typeface="Times New Roman"/>
              </a:rPr>
              <a:t>plain woven sheer; matte finish), mohair, and wool.</a:t>
            </a:r>
            <a:r>
              <a:rPr b="0" baseline="30000" i="0" lang="en-US" sz="1400">
                <a:solidFill>
                  <a:schemeClr val="dk1"/>
                </a:solidFill>
                <a:latin typeface="Times New Roman"/>
                <a:ea typeface="Times New Roman"/>
                <a:cs typeface="Times New Roman"/>
                <a:sym typeface="Times New Roman"/>
              </a:rPr>
              <a:t>4 Colette, Blog Colette https://blog.colettehq.com/inspiration/cristobal-balenciaga-the-purist, December 2, 2018</a:t>
            </a:r>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Times New Roman"/>
                <a:ea typeface="Times New Roman"/>
                <a:cs typeface="Times New Roman"/>
                <a:sym typeface="Times New Roman"/>
              </a:rPr>
              <a:t>Figure 1. Photographer Boris Lipnitzki </a:t>
            </a:r>
            <a:r>
              <a:rPr i="1" lang="en-US" sz="1400">
                <a:latin typeface="Times New Roman"/>
                <a:ea typeface="Times New Roman"/>
                <a:cs typeface="Times New Roman"/>
                <a:sym typeface="Times New Roman"/>
              </a:rPr>
              <a:t>: Cristobal Balenciaga</a:t>
            </a:r>
            <a:r>
              <a:rPr lang="en-US" sz="1400">
                <a:latin typeface="Times New Roman"/>
                <a:ea typeface="Times New Roman"/>
                <a:cs typeface="Times New Roman"/>
                <a:sym typeface="Times New Roman"/>
              </a:rPr>
              <a:t>, 1927</a:t>
            </a:r>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Times New Roman"/>
                <a:ea typeface="Times New Roman"/>
                <a:cs typeface="Times New Roman"/>
                <a:sym typeface="Times New Roman"/>
              </a:rPr>
              <a:t>Figure 2.  Cristobal Balenciaga Museum, </a:t>
            </a:r>
            <a:r>
              <a:rPr i="1" lang="en-US" sz="1400">
                <a:latin typeface="Times New Roman"/>
                <a:ea typeface="Times New Roman"/>
                <a:cs typeface="Times New Roman"/>
                <a:sym typeface="Times New Roman"/>
              </a:rPr>
              <a:t>First House</a:t>
            </a:r>
            <a:r>
              <a:rPr lang="en-US" sz="1400">
                <a:latin typeface="Times New Roman"/>
                <a:ea typeface="Times New Roman"/>
                <a:cs typeface="Times New Roman"/>
                <a:sym typeface="Times New Roman"/>
              </a:rPr>
              <a:t>, Getaria, Spain, 2011</a:t>
            </a:r>
            <a:endParaRPr/>
          </a:p>
          <a:p>
            <a:pPr indent="-196850" lvl="0" marL="285750" marR="0" rtl="0" algn="l">
              <a:lnSpc>
                <a:spcPct val="100000"/>
              </a:lnSpc>
              <a:spcBef>
                <a:spcPts val="0"/>
              </a:spcBef>
              <a:spcAft>
                <a:spcPts val="0"/>
              </a:spcAft>
              <a:buClr>
                <a:schemeClr val="dk1"/>
              </a:buClr>
              <a:buSzPts val="1400"/>
              <a:buFont typeface="Arial"/>
              <a:buNone/>
            </a:pPr>
            <a:r>
              <a:t/>
            </a:r>
            <a:endParaRPr sz="1400">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Times New Roman"/>
                <a:ea typeface="Times New Roman"/>
                <a:cs typeface="Times New Roman"/>
                <a:sym typeface="Times New Roman"/>
              </a:rPr>
              <a:t>Figure 3. Photographer Andre Durst, </a:t>
            </a:r>
            <a:r>
              <a:rPr i="1" lang="en-US" sz="1400">
                <a:latin typeface="Times New Roman"/>
                <a:ea typeface="Times New Roman"/>
                <a:cs typeface="Times New Roman"/>
                <a:sym typeface="Times New Roman"/>
              </a:rPr>
              <a:t>Vogue Magazine; Balenciaga Crepe Dress</a:t>
            </a:r>
            <a:r>
              <a:rPr lang="en-US" sz="1400">
                <a:latin typeface="Times New Roman"/>
                <a:ea typeface="Times New Roman"/>
                <a:cs typeface="Times New Roman"/>
                <a:sym typeface="Times New Roman"/>
              </a:rPr>
              <a:t>, 1937</a:t>
            </a:r>
            <a:endParaRPr/>
          </a:p>
          <a:p>
            <a:pPr indent="0" lvl="0" marL="0" rtl="0" algn="l">
              <a:spcBef>
                <a:spcPts val="0"/>
              </a:spcBef>
              <a:spcAft>
                <a:spcPts val="0"/>
              </a:spcAft>
              <a:buClr>
                <a:schemeClr val="dk1"/>
              </a:buClr>
              <a:buSzPts val="1400"/>
              <a:buFont typeface="Arial"/>
              <a:buNone/>
            </a:pPr>
            <a:r>
              <a:t/>
            </a:r>
            <a:endParaRPr baseline="30000" sz="1400">
              <a:latin typeface="Times New Roman"/>
              <a:ea typeface="Times New Roman"/>
              <a:cs typeface="Times New Roman"/>
              <a:sym typeface="Times New Roman"/>
            </a:endParaRPr>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Arial"/>
              <a:buChar char="•"/>
            </a:pPr>
            <a:r>
              <a:rPr lang="en-US"/>
              <a:t>This was Cristobal Balenciaga first suit that he had created in 1912</a:t>
            </a:r>
            <a:endParaRPr/>
          </a:p>
          <a:p>
            <a:pPr indent="-228600" lvl="0" marL="228600" rtl="0" algn="l">
              <a:spcBef>
                <a:spcPts val="0"/>
              </a:spcBef>
              <a:spcAft>
                <a:spcPts val="0"/>
              </a:spcAft>
              <a:buClr>
                <a:schemeClr val="dk1"/>
              </a:buClr>
              <a:buSzPts val="1200"/>
              <a:buFont typeface="Arial"/>
              <a:buChar char="•"/>
            </a:pPr>
            <a:r>
              <a:rPr lang="en-US"/>
              <a:t>This dress was worn by Salvadora Egana Balenciaga for her honeymoon. </a:t>
            </a:r>
            <a:r>
              <a:rPr baseline="30000" lang="en-US"/>
              <a:t>5</a:t>
            </a:r>
            <a:r>
              <a:rPr b="0" baseline="30000" i="0" lang="en-US" sz="1200">
                <a:solidFill>
                  <a:schemeClr val="dk1"/>
                </a:solidFill>
                <a:latin typeface="Times New Roman"/>
                <a:ea typeface="Times New Roman"/>
                <a:cs typeface="Times New Roman"/>
                <a:sym typeface="Times New Roman"/>
              </a:rPr>
              <a:t>Cristobal Balenciaga: The Early Years, Google Arts and</a:t>
            </a:r>
            <a:endParaRPr/>
          </a:p>
          <a:p>
            <a:pPr indent="-171450" lvl="0" marL="171450" rtl="0" algn="l">
              <a:spcBef>
                <a:spcPts val="0"/>
              </a:spcBef>
              <a:spcAft>
                <a:spcPts val="0"/>
              </a:spcAft>
              <a:buClr>
                <a:schemeClr val="dk1"/>
              </a:buClr>
              <a:buSzPts val="1200"/>
              <a:buFont typeface="Arial"/>
              <a:buChar char="•"/>
            </a:pPr>
            <a:r>
              <a:rPr b="0" baseline="30000" i="0" lang="en-US" sz="1200">
                <a:solidFill>
                  <a:schemeClr val="dk1"/>
                </a:solidFill>
                <a:latin typeface="Times New Roman"/>
                <a:ea typeface="Times New Roman"/>
                <a:cs typeface="Times New Roman"/>
                <a:sym typeface="Times New Roman"/>
              </a:rPr>
              <a:t> Culture https://artsandculture.google.com/exhibit/VALimB4lq04sLg, November 30, 2018</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This suit consist of a jacket, bodice, skirt and a boned colored collar lace</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The jacket can extend to the hips, it’s long sleeve arms</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The collar of the neck has a V-cut that’s long and has cuffs in pleats.</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The blouse that’s inside is made of black silk crepe.</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This has a representation of how stiff collar were worn during the 20</a:t>
            </a:r>
            <a:r>
              <a:rPr b="0" baseline="30000" i="0" lang="en-US" sz="1200">
                <a:solidFill>
                  <a:schemeClr val="dk1"/>
                </a:solidFill>
                <a:latin typeface="Times New Roman"/>
                <a:ea typeface="Times New Roman"/>
                <a:cs typeface="Times New Roman"/>
                <a:sym typeface="Times New Roman"/>
              </a:rPr>
              <a:t>th</a:t>
            </a:r>
            <a:r>
              <a:rPr b="0" i="0" lang="en-US" sz="1200">
                <a:solidFill>
                  <a:schemeClr val="dk1"/>
                </a:solidFill>
                <a:latin typeface="Times New Roman"/>
                <a:ea typeface="Times New Roman"/>
                <a:cs typeface="Times New Roman"/>
                <a:sym typeface="Times New Roman"/>
              </a:rPr>
              <a:t> century and how he constructed his first handmade suit like this around the neck.</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Balenciaga suit later on became to a fashion trend in England where women would this suit for morning walks, and used for entering work</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Figure 1 &amp; 2: Cristobal Balenciaga </a:t>
            </a:r>
            <a:r>
              <a:rPr b="0" i="1" lang="en-US" sz="1200">
                <a:solidFill>
                  <a:schemeClr val="dk1"/>
                </a:solidFill>
                <a:latin typeface="Times New Roman"/>
                <a:ea typeface="Times New Roman"/>
                <a:cs typeface="Times New Roman"/>
                <a:sym typeface="Times New Roman"/>
              </a:rPr>
              <a:t>Tailored Suit </a:t>
            </a:r>
            <a:r>
              <a:rPr b="0" i="0" lang="en-US" sz="1200">
                <a:solidFill>
                  <a:schemeClr val="dk1"/>
                </a:solidFill>
                <a:latin typeface="Times New Roman"/>
                <a:ea typeface="Times New Roman"/>
                <a:cs typeface="Times New Roman"/>
                <a:sym typeface="Times New Roman"/>
              </a:rPr>
              <a:t>Black Woolen Bengaline (1912)</a:t>
            </a:r>
            <a:endParaRPr b="0" i="1"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200"/>
              <a:buFont typeface="Calibri"/>
              <a:buNone/>
            </a:pPr>
            <a:r>
              <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era of cocktail dress, this was Balenciaga take that was made of silk and suede.</a:t>
            </a:r>
            <a:endParaRPr/>
          </a:p>
          <a:p>
            <a:pPr indent="-171450" lvl="0" marL="171450" rtl="0" algn="l">
              <a:spcBef>
                <a:spcPts val="0"/>
              </a:spcBef>
              <a:spcAft>
                <a:spcPts val="0"/>
              </a:spcAft>
              <a:buClr>
                <a:schemeClr val="dk1"/>
              </a:buClr>
              <a:buSzPts val="1200"/>
              <a:buFont typeface="Arial"/>
              <a:buChar char="•"/>
            </a:pPr>
            <a:r>
              <a:rPr lang="en-US"/>
              <a:t>Large poppy print in different shades of red, as well as green stem almost representing a rose.</a:t>
            </a:r>
            <a:endParaRPr/>
          </a:p>
          <a:p>
            <a:pPr indent="-171450" lvl="0" marL="171450" rtl="0" algn="l">
              <a:spcBef>
                <a:spcPts val="0"/>
              </a:spcBef>
              <a:spcAft>
                <a:spcPts val="0"/>
              </a:spcAft>
              <a:buClr>
                <a:schemeClr val="dk1"/>
              </a:buClr>
              <a:buSzPts val="1200"/>
              <a:buFont typeface="Arial"/>
              <a:buChar char="•"/>
            </a:pPr>
            <a:r>
              <a:rPr lang="en-US"/>
              <a:t>The neckline is shaped into a V-cut, the bodice part is one-piece back and a two-side front.</a:t>
            </a:r>
            <a:endParaRPr/>
          </a:p>
          <a:p>
            <a:pPr indent="-171450" lvl="0" marL="171450" rtl="0" algn="l">
              <a:spcBef>
                <a:spcPts val="0"/>
              </a:spcBef>
              <a:spcAft>
                <a:spcPts val="0"/>
              </a:spcAft>
              <a:buClr>
                <a:schemeClr val="dk1"/>
              </a:buClr>
              <a:buSzPts val="1200"/>
              <a:buFont typeface="Arial"/>
              <a:buChar char="•"/>
            </a:pPr>
            <a:r>
              <a:rPr lang="en-US"/>
              <a:t>One can put on this dress with fastened snaps and hook located in the front area of the dress.</a:t>
            </a:r>
            <a:endParaRPr/>
          </a:p>
          <a:p>
            <a:pPr indent="-171450" lvl="0" marL="171450" rtl="0" algn="l">
              <a:spcBef>
                <a:spcPts val="0"/>
              </a:spcBef>
              <a:spcAft>
                <a:spcPts val="0"/>
              </a:spcAft>
              <a:buClr>
                <a:schemeClr val="dk1"/>
              </a:buClr>
              <a:buSzPts val="1200"/>
              <a:buFont typeface="Arial"/>
              <a:buChar char="•"/>
            </a:pPr>
            <a:r>
              <a:rPr lang="en-US"/>
              <a:t>Cocktail origin was around late 1929, where cocktail were hosted around 6-8p. </a:t>
            </a:r>
            <a:r>
              <a:rPr baseline="30000" lang="en-US"/>
              <a:t>6</a:t>
            </a:r>
            <a:r>
              <a:rPr lang="en-US"/>
              <a:t> </a:t>
            </a:r>
            <a:r>
              <a:rPr baseline="30000" lang="en-US"/>
              <a:t>Toney, Bernard, Bring on the thirst https://bringonthethirst.wordpress.com/2013/12/02/the-origin-of-the-cocktail-dress/, November 30, 2018</a:t>
            </a:r>
            <a:endParaRPr/>
          </a:p>
          <a:p>
            <a:pPr indent="-171450" lvl="0" marL="171450" rtl="0" algn="l">
              <a:spcBef>
                <a:spcPts val="0"/>
              </a:spcBef>
              <a:spcAft>
                <a:spcPts val="0"/>
              </a:spcAft>
              <a:buClr>
                <a:schemeClr val="dk1"/>
              </a:buClr>
              <a:buSzPts val="1200"/>
              <a:buFont typeface="Arial"/>
              <a:buChar char="•"/>
            </a:pPr>
            <a:r>
              <a:rPr lang="en-US">
                <a:latin typeface="Times New Roman"/>
                <a:ea typeface="Times New Roman"/>
                <a:cs typeface="Times New Roman"/>
                <a:sym typeface="Times New Roman"/>
              </a:rPr>
              <a:t>Figure 1:  Cristobal Balenciaga </a:t>
            </a:r>
            <a:r>
              <a:rPr i="1" lang="en-US">
                <a:latin typeface="Times New Roman"/>
                <a:ea typeface="Times New Roman"/>
                <a:cs typeface="Times New Roman"/>
                <a:sym typeface="Times New Roman"/>
              </a:rPr>
              <a:t>Cocktail Dress Satin and Suede 1948</a:t>
            </a:r>
            <a:endParaRPr/>
          </a:p>
          <a:p>
            <a:pPr indent="-95250" lvl="0" marL="171450" rtl="0" algn="l">
              <a:spcBef>
                <a:spcPts val="0"/>
              </a:spcBef>
              <a:spcAft>
                <a:spcPts val="0"/>
              </a:spcAft>
              <a:buClr>
                <a:schemeClr val="dk1"/>
              </a:buClr>
              <a:buSzPts val="1200"/>
              <a:buFont typeface="Arial"/>
              <a:buNone/>
            </a:pPr>
            <a:r>
              <a:t/>
            </a:r>
            <a:endParaRPr baseline="30000"/>
          </a:p>
        </p:txBody>
      </p:sp>
      <p:sp>
        <p:nvSpPr>
          <p:cNvPr id="114" name="Google Shape;11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Arial"/>
              <a:buChar char="•"/>
            </a:pPr>
            <a:r>
              <a:rPr lang="en-US">
                <a:latin typeface="Times New Roman"/>
                <a:ea typeface="Times New Roman"/>
                <a:cs typeface="Times New Roman"/>
                <a:sym typeface="Times New Roman"/>
              </a:rPr>
              <a:t>His designs are pretty much French inspired.</a:t>
            </a:r>
            <a:endParaRPr/>
          </a:p>
          <a:p>
            <a:pPr indent="-228600" lvl="0" marL="228600" rtl="0" algn="l">
              <a:spcBef>
                <a:spcPts val="0"/>
              </a:spcBef>
              <a:spcAft>
                <a:spcPts val="0"/>
              </a:spcAft>
              <a:buClr>
                <a:schemeClr val="dk1"/>
              </a:buClr>
              <a:buSzPts val="1200"/>
              <a:buFont typeface="Arial"/>
              <a:buChar char="•"/>
            </a:pPr>
            <a:r>
              <a:rPr lang="en-US">
                <a:latin typeface="Times New Roman"/>
                <a:ea typeface="Times New Roman"/>
                <a:cs typeface="Times New Roman"/>
                <a:sym typeface="Times New Roman"/>
              </a:rPr>
              <a:t>This coat would be worn in the evening hence the name.</a:t>
            </a:r>
            <a:endParaRPr/>
          </a:p>
          <a:p>
            <a:pPr indent="-228600" lvl="0" marL="228600" rtl="0" algn="l">
              <a:spcBef>
                <a:spcPts val="0"/>
              </a:spcBef>
              <a:spcAft>
                <a:spcPts val="0"/>
              </a:spcAft>
              <a:buClr>
                <a:schemeClr val="dk1"/>
              </a:buClr>
              <a:buSzPts val="1200"/>
              <a:buFont typeface="Arial"/>
              <a:buChar char="•"/>
            </a:pPr>
            <a:r>
              <a:rPr lang="en-US">
                <a:latin typeface="Times New Roman"/>
                <a:ea typeface="Times New Roman"/>
                <a:cs typeface="Times New Roman"/>
                <a:sym typeface="Times New Roman"/>
              </a:rPr>
              <a:t>This coat has two circular cape collar that covers the front area, you can see the huge arms that resembles a puffed up balloon.</a:t>
            </a:r>
            <a:endParaRPr/>
          </a:p>
          <a:p>
            <a:pPr indent="-228600" lvl="0" marL="228600" rtl="0" algn="l">
              <a:spcBef>
                <a:spcPts val="0"/>
              </a:spcBef>
              <a:spcAft>
                <a:spcPts val="0"/>
              </a:spcAft>
              <a:buClr>
                <a:schemeClr val="dk1"/>
              </a:buClr>
              <a:buSzPts val="1200"/>
              <a:buFont typeface="Arial"/>
              <a:buChar char="•"/>
            </a:pPr>
            <a:r>
              <a:rPr lang="en-US">
                <a:latin typeface="Times New Roman"/>
                <a:ea typeface="Times New Roman"/>
                <a:cs typeface="Times New Roman"/>
                <a:sym typeface="Times New Roman"/>
              </a:rPr>
              <a:t>This type of coat would be worn by women with extreme wealth, which was Balenciaga's clients. </a:t>
            </a:r>
            <a:r>
              <a:rPr baseline="30000" lang="en-US">
                <a:latin typeface="Times New Roman"/>
                <a:ea typeface="Times New Roman"/>
                <a:cs typeface="Times New Roman"/>
                <a:sym typeface="Times New Roman"/>
              </a:rPr>
              <a:t>7 Cristobal Balenciaga, </a:t>
            </a:r>
            <a:r>
              <a:rPr b="0" baseline="30000" i="0" lang="en-US" sz="1200">
                <a:solidFill>
                  <a:schemeClr val="dk1"/>
                </a:solidFill>
                <a:latin typeface="Times New Roman"/>
                <a:ea typeface="Times New Roman"/>
                <a:cs typeface="Times New Roman"/>
                <a:sym typeface="Times New Roman"/>
              </a:rPr>
              <a:t>The Metropolitan Museum of Art https://www.metmuseum.org/art/collection/search/95477, December 2, 2018</a:t>
            </a:r>
            <a:endParaRPr baseline="30000">
              <a:latin typeface="Times New Roman"/>
              <a:ea typeface="Times New Roman"/>
              <a:cs typeface="Times New Roman"/>
              <a:sym typeface="Times New Roman"/>
            </a:endParaRPr>
          </a:p>
          <a:p>
            <a:pPr indent="-228600" lvl="0" marL="228600" rtl="0" algn="l">
              <a:spcBef>
                <a:spcPts val="0"/>
              </a:spcBef>
              <a:spcAft>
                <a:spcPts val="0"/>
              </a:spcAft>
              <a:buClr>
                <a:schemeClr val="dk1"/>
              </a:buClr>
              <a:buSzPts val="1200"/>
              <a:buFont typeface="Arial"/>
              <a:buChar char="•"/>
            </a:pPr>
            <a:r>
              <a:rPr lang="en-US">
                <a:latin typeface="Times New Roman"/>
                <a:ea typeface="Times New Roman"/>
                <a:cs typeface="Times New Roman"/>
                <a:sym typeface="Times New Roman"/>
              </a:rPr>
              <a:t>This coat around Balenciaga era would cost a client roughly around $800</a:t>
            </a:r>
            <a:endParaRPr/>
          </a:p>
          <a:p>
            <a:pPr indent="-228600" lvl="0" marL="228600" rtl="0" algn="l">
              <a:spcBef>
                <a:spcPts val="0"/>
              </a:spcBef>
              <a:spcAft>
                <a:spcPts val="0"/>
              </a:spcAft>
              <a:buClr>
                <a:schemeClr val="dk1"/>
              </a:buClr>
              <a:buSzPts val="1200"/>
              <a:buFont typeface="Arial"/>
              <a:buChar char="•"/>
            </a:pPr>
            <a:r>
              <a:rPr lang="en-US">
                <a:latin typeface="Times New Roman"/>
                <a:ea typeface="Times New Roman"/>
                <a:cs typeface="Times New Roman"/>
                <a:sym typeface="Times New Roman"/>
              </a:rPr>
              <a:t>Figure 1, 2 &amp; 3 Cristobal Balenciaga </a:t>
            </a:r>
            <a:r>
              <a:rPr i="1" lang="en-US">
                <a:latin typeface="Times New Roman"/>
                <a:ea typeface="Times New Roman"/>
                <a:cs typeface="Times New Roman"/>
                <a:sym typeface="Times New Roman"/>
              </a:rPr>
              <a:t>Evening Coat </a:t>
            </a:r>
            <a:r>
              <a:rPr lang="en-US">
                <a:latin typeface="Times New Roman"/>
                <a:ea typeface="Times New Roman"/>
                <a:cs typeface="Times New Roman"/>
                <a:sym typeface="Times New Roman"/>
              </a:rPr>
              <a:t>Silk 1950/51</a:t>
            </a:r>
            <a:endParaRPr>
              <a:latin typeface="Times New Roman"/>
              <a:ea typeface="Times New Roman"/>
              <a:cs typeface="Times New Roman"/>
              <a:sym typeface="Times New Roman"/>
            </a:endParaRPr>
          </a:p>
        </p:txBody>
      </p:sp>
      <p:sp>
        <p:nvSpPr>
          <p:cNvPr id="123" name="Google Shape;12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2000"/>
              <a:buFont typeface="Arial"/>
              <a:buChar char="•"/>
            </a:pPr>
            <a:r>
              <a:rPr lang="en-US" sz="2000">
                <a:latin typeface="Times New Roman"/>
                <a:ea typeface="Times New Roman"/>
                <a:cs typeface="Times New Roman"/>
                <a:sym typeface="Times New Roman"/>
              </a:rPr>
              <a:t>Around this time Cristobal popularized capes and oversized clothing </a:t>
            </a:r>
            <a:endParaRPr/>
          </a:p>
          <a:p>
            <a:pPr indent="-171450" lvl="0" marL="171450" rtl="0" algn="l">
              <a:spcBef>
                <a:spcPts val="0"/>
              </a:spcBef>
              <a:spcAft>
                <a:spcPts val="0"/>
              </a:spcAft>
              <a:buClr>
                <a:schemeClr val="dk1"/>
              </a:buClr>
              <a:buSzPts val="2000"/>
              <a:buFont typeface="Arial"/>
              <a:buChar char="•"/>
            </a:pPr>
            <a:r>
              <a:rPr lang="en-US" sz="2000">
                <a:latin typeface="Times New Roman"/>
                <a:ea typeface="Times New Roman"/>
                <a:cs typeface="Times New Roman"/>
                <a:sym typeface="Times New Roman"/>
              </a:rPr>
              <a:t>In the 60’s he started to use plastic in which he used plastic disc to form this garment</a:t>
            </a:r>
            <a:endParaRPr/>
          </a:p>
          <a:p>
            <a:pPr indent="-171450" lvl="0" marL="171450" rtl="0" algn="l">
              <a:spcBef>
                <a:spcPts val="0"/>
              </a:spcBef>
              <a:spcAft>
                <a:spcPts val="0"/>
              </a:spcAft>
              <a:buClr>
                <a:schemeClr val="dk1"/>
              </a:buClr>
              <a:buSzPts val="2000"/>
              <a:buFont typeface="Arial"/>
              <a:buChar char="•"/>
            </a:pPr>
            <a:r>
              <a:rPr lang="en-US" sz="2000">
                <a:latin typeface="Times New Roman"/>
                <a:ea typeface="Times New Roman"/>
                <a:cs typeface="Times New Roman"/>
                <a:sym typeface="Times New Roman"/>
              </a:rPr>
              <a:t>During the 20</a:t>
            </a:r>
            <a:r>
              <a:rPr baseline="30000" lang="en-US" sz="2000">
                <a:latin typeface="Times New Roman"/>
                <a:ea typeface="Times New Roman"/>
                <a:cs typeface="Times New Roman"/>
                <a:sym typeface="Times New Roman"/>
              </a:rPr>
              <a:t>th</a:t>
            </a:r>
            <a:r>
              <a:rPr lang="en-US" sz="2000">
                <a:latin typeface="Times New Roman"/>
                <a:ea typeface="Times New Roman"/>
                <a:cs typeface="Times New Roman"/>
                <a:sym typeface="Times New Roman"/>
              </a:rPr>
              <a:t> century Balenciaga was known as the “ Father of late 20</a:t>
            </a:r>
            <a:r>
              <a:rPr baseline="30000" lang="en-US" sz="2000">
                <a:latin typeface="Times New Roman"/>
                <a:ea typeface="Times New Roman"/>
                <a:cs typeface="Times New Roman"/>
                <a:sym typeface="Times New Roman"/>
              </a:rPr>
              <a:t>th</a:t>
            </a:r>
            <a:r>
              <a:rPr lang="en-US" sz="2000">
                <a:latin typeface="Times New Roman"/>
                <a:ea typeface="Times New Roman"/>
                <a:cs typeface="Times New Roman"/>
                <a:sym typeface="Times New Roman"/>
              </a:rPr>
              <a:t> century fashion”. </a:t>
            </a:r>
            <a:r>
              <a:rPr baseline="30000" lang="en-US" sz="2000">
                <a:latin typeface="Times New Roman"/>
                <a:ea typeface="Times New Roman"/>
                <a:cs typeface="Times New Roman"/>
                <a:sym typeface="Times New Roman"/>
              </a:rPr>
              <a:t> 8 </a:t>
            </a:r>
            <a:r>
              <a:rPr b="0" baseline="30000" i="0" lang="en-US" sz="2000" u="none" strike="noStrike">
                <a:solidFill>
                  <a:schemeClr val="dk1"/>
                </a:solidFill>
                <a:latin typeface="Times New Roman"/>
                <a:ea typeface="Times New Roman"/>
                <a:cs typeface="Times New Roman"/>
                <a:sym typeface="Times New Roman"/>
              </a:rPr>
              <a:t>Mcdowell,Colin, Business of Fashion https://www.businessoffashion.com/articles/education/cristobal-balenciaga-1895-1972, November 30, 2018</a:t>
            </a:r>
            <a:endParaRPr/>
          </a:p>
          <a:p>
            <a:pPr indent="-171450" lvl="0" marL="171450" rtl="0" algn="l">
              <a:spcBef>
                <a:spcPts val="0"/>
              </a:spcBef>
              <a:spcAft>
                <a:spcPts val="0"/>
              </a:spcAft>
              <a:buClr>
                <a:schemeClr val="dk1"/>
              </a:buClr>
              <a:buSzPts val="2000"/>
              <a:buFont typeface="Arial"/>
              <a:buChar char="•"/>
            </a:pPr>
            <a:r>
              <a:rPr b="0" i="0" lang="en-US" sz="2000" u="none" strike="noStrike">
                <a:solidFill>
                  <a:schemeClr val="dk1"/>
                </a:solidFill>
                <a:latin typeface="Times New Roman"/>
                <a:ea typeface="Times New Roman"/>
                <a:cs typeface="Times New Roman"/>
                <a:sym typeface="Times New Roman"/>
              </a:rPr>
              <a:t>Balenciaga would dress any women such as the Duchess of  Windsor to Marella  Agnelli</a:t>
            </a:r>
            <a:endParaRPr b="0" i="0" sz="2000" u="none" strike="noStrike">
              <a:solidFill>
                <a:schemeClr val="dk1"/>
              </a:solidFill>
              <a:latin typeface="Times New Roman"/>
              <a:ea typeface="Times New Roman"/>
              <a:cs typeface="Times New Roman"/>
              <a:sym typeface="Times New Roman"/>
            </a:endParaRPr>
          </a:p>
          <a:p>
            <a:pPr indent="-171450" lvl="0" marL="171450" rtl="0" algn="l">
              <a:spcBef>
                <a:spcPts val="0"/>
              </a:spcBef>
              <a:spcAft>
                <a:spcPts val="0"/>
              </a:spcAft>
              <a:buClr>
                <a:schemeClr val="dk1"/>
              </a:buClr>
              <a:buSzPts val="2000"/>
              <a:buFont typeface="Arial"/>
              <a:buChar char="•"/>
            </a:pPr>
            <a:r>
              <a:rPr b="0" i="0" lang="en-US" sz="2000" u="none" strike="noStrike">
                <a:solidFill>
                  <a:schemeClr val="dk1"/>
                </a:solidFill>
                <a:latin typeface="Times New Roman"/>
                <a:ea typeface="Times New Roman"/>
                <a:cs typeface="Times New Roman"/>
                <a:sym typeface="Times New Roman"/>
              </a:rPr>
              <a:t>All his designs and life had to come to an end. January 1968 was Balenciaga last show in Paris</a:t>
            </a:r>
            <a:endParaRPr/>
          </a:p>
          <a:p>
            <a:pPr indent="-171450" lvl="0" marL="171450" rtl="0" algn="l">
              <a:spcBef>
                <a:spcPts val="0"/>
              </a:spcBef>
              <a:spcAft>
                <a:spcPts val="0"/>
              </a:spcAft>
              <a:buClr>
                <a:schemeClr val="dk1"/>
              </a:buClr>
              <a:buSzPts val="2000"/>
              <a:buFont typeface="Arial"/>
              <a:buChar char="•"/>
            </a:pPr>
            <a:r>
              <a:rPr b="0" i="0" lang="en-US" sz="2000" u="none" strike="noStrike">
                <a:solidFill>
                  <a:schemeClr val="dk1"/>
                </a:solidFill>
                <a:latin typeface="Times New Roman"/>
                <a:ea typeface="Times New Roman"/>
                <a:cs typeface="Times New Roman"/>
                <a:sym typeface="Times New Roman"/>
              </a:rPr>
              <a:t>Balenciaga suddenly closes his house May 1968, which Diana Vreeland his most loyal client didn’t leave her room for three days according to WWD</a:t>
            </a:r>
            <a:endParaRPr/>
          </a:p>
          <a:p>
            <a:pPr indent="-171450" lvl="0" marL="171450" marR="0" rtl="0" algn="l">
              <a:lnSpc>
                <a:spcPct val="100000"/>
              </a:lnSpc>
              <a:spcBef>
                <a:spcPts val="0"/>
              </a:spcBef>
              <a:spcAft>
                <a:spcPts val="0"/>
              </a:spcAft>
              <a:buClr>
                <a:schemeClr val="dk1"/>
              </a:buClr>
              <a:buSzPts val="2000"/>
              <a:buFont typeface="Arial"/>
              <a:buChar char="•"/>
            </a:pPr>
            <a:r>
              <a:rPr b="0" i="0" lang="en-US" sz="2000" u="none" strike="noStrike">
                <a:solidFill>
                  <a:schemeClr val="dk1"/>
                </a:solidFill>
                <a:latin typeface="Times New Roman"/>
                <a:ea typeface="Times New Roman"/>
                <a:cs typeface="Times New Roman"/>
                <a:sym typeface="Times New Roman"/>
              </a:rPr>
              <a:t>March 25, 1972 the death of a living legend. Balenciaga passed away in Spain. Diane Vreeland who attended his funeral stated “ Balenciaga gave the world fashion, he was the beginning of everything”. </a:t>
            </a:r>
            <a:r>
              <a:rPr b="0" baseline="30000" i="0" lang="en-US" sz="2000" u="none" strike="noStrike">
                <a:solidFill>
                  <a:schemeClr val="dk1"/>
                </a:solidFill>
                <a:latin typeface="Times New Roman"/>
                <a:ea typeface="Times New Roman"/>
                <a:cs typeface="Times New Roman"/>
                <a:sym typeface="Times New Roman"/>
              </a:rPr>
              <a:t>8 Park ,Jina, Koski, Lorna, WWD https://wwd.com/fashion-news/designer-luxury/a-balenciaga-timeline-10256184/, November 30, 2018</a:t>
            </a:r>
            <a:endParaRPr baseline="30000" sz="2000">
              <a:latin typeface="Times New Roman"/>
              <a:ea typeface="Times New Roman"/>
              <a:cs typeface="Times New Roman"/>
              <a:sym typeface="Times New Roman"/>
            </a:endParaRPr>
          </a:p>
          <a:p>
            <a:pPr indent="0" lvl="0" marL="0" rtl="0" algn="l">
              <a:spcBef>
                <a:spcPts val="0"/>
              </a:spcBef>
              <a:spcAft>
                <a:spcPts val="0"/>
              </a:spcAft>
              <a:buClr>
                <a:schemeClr val="dk1"/>
              </a:buClr>
              <a:buSzPts val="2000"/>
              <a:buFont typeface="Arial"/>
              <a:buNone/>
            </a:pPr>
            <a:r>
              <a:t/>
            </a:r>
            <a:endParaRPr baseline="30000" sz="2000">
              <a:latin typeface="Times New Roman"/>
              <a:ea typeface="Times New Roman"/>
              <a:cs typeface="Times New Roman"/>
              <a:sym typeface="Times New Roman"/>
            </a:endParaRPr>
          </a:p>
        </p:txBody>
      </p:sp>
      <p:sp>
        <p:nvSpPr>
          <p:cNvPr id="134" name="Google Shape;13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latin typeface="Times New Roman"/>
                <a:ea typeface="Times New Roman"/>
                <a:cs typeface="Times New Roman"/>
                <a:sym typeface="Times New Roman"/>
              </a:rPr>
              <a:t>Michel Goma a French designer born in 1932.</a:t>
            </a:r>
            <a:endParaRPr/>
          </a:p>
          <a:p>
            <a:pPr indent="-171450" lvl="0" marL="171450" rtl="0" algn="l">
              <a:spcBef>
                <a:spcPts val="0"/>
              </a:spcBef>
              <a:spcAft>
                <a:spcPts val="0"/>
              </a:spcAft>
              <a:buClr>
                <a:schemeClr val="dk1"/>
              </a:buClr>
              <a:buSzPts val="1200"/>
              <a:buFont typeface="Arial"/>
              <a:buChar char="•"/>
            </a:pPr>
            <a:r>
              <a:rPr lang="en-US">
                <a:latin typeface="Times New Roman"/>
                <a:ea typeface="Times New Roman"/>
                <a:cs typeface="Times New Roman"/>
                <a:sym typeface="Times New Roman"/>
              </a:rPr>
              <a:t>He had his own couture house in Paris during 1958-1963.</a:t>
            </a:r>
            <a:endParaRPr/>
          </a:p>
          <a:p>
            <a:pPr indent="-171450" lvl="0" marL="171450" marR="0" rtl="0" algn="l">
              <a:lnSpc>
                <a:spcPct val="100000"/>
              </a:lnSpc>
              <a:spcBef>
                <a:spcPts val="0"/>
              </a:spcBef>
              <a:spcAft>
                <a:spcPts val="0"/>
              </a:spcAft>
              <a:buClr>
                <a:schemeClr val="dk1"/>
              </a:buClr>
              <a:buSzPts val="1200"/>
              <a:buFont typeface="Arial"/>
              <a:buChar char="•"/>
            </a:pPr>
            <a:r>
              <a:rPr lang="en-US">
                <a:latin typeface="Times New Roman"/>
                <a:ea typeface="Times New Roman"/>
                <a:cs typeface="Times New Roman"/>
                <a:sym typeface="Times New Roman"/>
              </a:rPr>
              <a:t>He later acquired Balenciaga  during 1987-1992, in which he design ready-to-wear collection in October 1987. </a:t>
            </a:r>
            <a:r>
              <a:rPr baseline="30000" lang="en-US">
                <a:latin typeface="Times New Roman"/>
                <a:ea typeface="Times New Roman"/>
                <a:cs typeface="Times New Roman"/>
                <a:sym typeface="Times New Roman"/>
              </a:rPr>
              <a:t>9</a:t>
            </a:r>
            <a:r>
              <a:rPr b="0" baseline="30000" i="0" lang="en-US" sz="1200" u="none" strike="noStrike">
                <a:solidFill>
                  <a:schemeClr val="dk1"/>
                </a:solidFill>
                <a:latin typeface="Times New Roman"/>
                <a:ea typeface="Times New Roman"/>
                <a:cs typeface="Times New Roman"/>
                <a:sym typeface="Times New Roman"/>
              </a:rPr>
              <a:t>Park ,Jina, Koski, Lorna, WWD https://wwd.com/fashion-news/designer-luxury/a-balenciaga-timeline-10256184/, November 30, 2018</a:t>
            </a:r>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Times New Roman"/>
                <a:ea typeface="Times New Roman"/>
                <a:cs typeface="Times New Roman"/>
                <a:sym typeface="Times New Roman"/>
              </a:rPr>
              <a:t>He bought color to his designs, he made the hem shorter, and chemise ( hanging straight, loose-fitting)</a:t>
            </a:r>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Times New Roman"/>
                <a:ea typeface="Times New Roman"/>
                <a:cs typeface="Times New Roman"/>
                <a:sym typeface="Times New Roman"/>
              </a:rPr>
              <a:t>Then in 1992, Balenciaga was in hands of another designer Josephus Thimister </a:t>
            </a:r>
            <a:endParaRPr/>
          </a:p>
          <a:p>
            <a:pPr indent="-171450" lvl="0" marL="171450" marR="0" rtl="0" algn="l">
              <a:lnSpc>
                <a:spcPct val="100000"/>
              </a:lnSpc>
              <a:spcBef>
                <a:spcPts val="0"/>
              </a:spcBef>
              <a:spcAft>
                <a:spcPts val="0"/>
              </a:spcAft>
              <a:buClr>
                <a:schemeClr val="dk1"/>
              </a:buClr>
              <a:buSzPts val="1200"/>
              <a:buFont typeface="Arial"/>
              <a:buChar char="•"/>
            </a:pPr>
            <a:r>
              <a:rPr lang="en-US" sz="1200">
                <a:latin typeface="Times New Roman"/>
                <a:ea typeface="Times New Roman"/>
                <a:cs typeface="Times New Roman"/>
                <a:sym typeface="Times New Roman"/>
              </a:rPr>
              <a:t>Figure 1: Michel Goma </a:t>
            </a:r>
            <a:r>
              <a:rPr i="1" lang="en-US" sz="1200">
                <a:latin typeface="Times New Roman"/>
                <a:ea typeface="Times New Roman"/>
                <a:cs typeface="Times New Roman"/>
                <a:sym typeface="Times New Roman"/>
              </a:rPr>
              <a:t>Balenciaga</a:t>
            </a:r>
            <a:r>
              <a:rPr lang="en-US" sz="1200">
                <a:latin typeface="Times New Roman"/>
                <a:ea typeface="Times New Roman"/>
                <a:cs typeface="Times New Roman"/>
                <a:sym typeface="Times New Roman"/>
              </a:rPr>
              <a:t> Spring/Summer 91 </a:t>
            </a:r>
            <a:endParaRPr/>
          </a:p>
          <a:p>
            <a:pPr indent="-171450" lvl="0" marL="171450" marR="0" rtl="0" algn="l">
              <a:lnSpc>
                <a:spcPct val="100000"/>
              </a:lnSpc>
              <a:spcBef>
                <a:spcPts val="0"/>
              </a:spcBef>
              <a:spcAft>
                <a:spcPts val="0"/>
              </a:spcAft>
              <a:buClr>
                <a:schemeClr val="dk1"/>
              </a:buClr>
              <a:buSzPts val="1200"/>
              <a:buFont typeface="Arial"/>
              <a:buChar char="•"/>
            </a:pPr>
            <a:r>
              <a:rPr lang="en-US" sz="1200">
                <a:latin typeface="Times New Roman"/>
                <a:ea typeface="Times New Roman"/>
                <a:cs typeface="Times New Roman"/>
                <a:sym typeface="Times New Roman"/>
              </a:rPr>
              <a:t>Figure 2: Photographer Willy Maywald, </a:t>
            </a:r>
            <a:r>
              <a:rPr i="1" lang="en-US" sz="1200">
                <a:latin typeface="Times New Roman"/>
                <a:ea typeface="Times New Roman"/>
                <a:cs typeface="Times New Roman"/>
                <a:sym typeface="Times New Roman"/>
              </a:rPr>
              <a:t>Michel Goma in his atelier</a:t>
            </a:r>
            <a:r>
              <a:rPr lang="en-US" sz="1200">
                <a:latin typeface="Times New Roman"/>
                <a:ea typeface="Times New Roman"/>
                <a:cs typeface="Times New Roman"/>
                <a:sym typeface="Times New Roman"/>
              </a:rPr>
              <a:t>,1959</a:t>
            </a:r>
            <a:endParaRPr/>
          </a:p>
          <a:p>
            <a:pPr indent="-171450" lvl="0" marL="171450" marR="0" rtl="0" algn="l">
              <a:lnSpc>
                <a:spcPct val="100000"/>
              </a:lnSpc>
              <a:spcBef>
                <a:spcPts val="0"/>
              </a:spcBef>
              <a:spcAft>
                <a:spcPts val="0"/>
              </a:spcAft>
              <a:buClr>
                <a:schemeClr val="dk1"/>
              </a:buClr>
              <a:buSzPts val="1200"/>
              <a:buFont typeface="Arial"/>
              <a:buChar char="•"/>
            </a:pPr>
            <a:r>
              <a:rPr lang="en-US" sz="1200">
                <a:latin typeface="Times New Roman"/>
                <a:ea typeface="Times New Roman"/>
                <a:cs typeface="Times New Roman"/>
                <a:sym typeface="Times New Roman"/>
              </a:rPr>
              <a:t>Thimister reign didn’t last long, </a:t>
            </a:r>
            <a:r>
              <a:rPr b="0" i="0" lang="en-US" sz="1200">
                <a:solidFill>
                  <a:schemeClr val="dk1"/>
                </a:solidFill>
                <a:latin typeface="Calibri"/>
                <a:ea typeface="Calibri"/>
                <a:cs typeface="Calibri"/>
                <a:sym typeface="Calibri"/>
              </a:rPr>
              <a:t>Nicolas Ghesquière took over from 1997-2012</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44" name="Google Shape;14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Nicolas Ghesquière born May 9, 1971, French was an assistant for Jean Paul Gaultier before he went to Balenciaga</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He design clothes for the Japanese market which were suits and funeral clothing</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In 1997 he was appointed to be the new creative director with a fresh new idea for Balenciaga</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He had a unique style which consist of all about proportion and cuts, to slim tailored pants and cinched blazers.</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Kering acquire Balenciaga house in 2001, in which they kept Nicolas.</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The early 2000’s was a breaking point for his career and for Balenciaga he designed the Neoprene Dress</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His inspiration for his designs especially the Neoprene dress were from Bowie, and Yamamoto</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After 15 years of working in the house of Balenciaga he left the house and then became the creative director LV ( women)</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2011 the Museum of Balenciaga opened their doors to showcase Balenciaga in Spain</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Alexander Wang took over for three years December 2012 to July 2015.  Wang bought minimalism and playfulness just like Cristobal.</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Times New Roman"/>
                <a:ea typeface="Times New Roman"/>
                <a:cs typeface="Times New Roman"/>
                <a:sym typeface="Times New Roman"/>
              </a:rPr>
              <a:t>The company owner and Wang decided to part way because they believed Wang wasn’t a good fit. </a:t>
            </a:r>
            <a:r>
              <a:rPr b="0" baseline="30000" i="0" lang="en-US" sz="1200">
                <a:solidFill>
                  <a:schemeClr val="dk1"/>
                </a:solidFill>
                <a:latin typeface="Times New Roman"/>
                <a:ea typeface="Times New Roman"/>
                <a:cs typeface="Times New Roman"/>
                <a:sym typeface="Times New Roman"/>
              </a:rPr>
              <a:t>10 Sunnucks, Jack, Dazed http://www.dazeddigital.com/fashion/article/36080/1/balenciaga-designers-nicolas-ghesquiere-alexander-wang-demna-gvasalia, December 4, 2018</a:t>
            </a:r>
            <a:endParaRPr/>
          </a:p>
          <a:p>
            <a:pPr indent="-171450" lvl="0" marL="171450" marR="0" rtl="0" algn="l">
              <a:lnSpc>
                <a:spcPct val="100000"/>
              </a:lnSpc>
              <a:spcBef>
                <a:spcPts val="0"/>
              </a:spcBef>
              <a:spcAft>
                <a:spcPts val="0"/>
              </a:spcAft>
              <a:buClr>
                <a:schemeClr val="dk1"/>
              </a:buClr>
              <a:buSzPts val="1200"/>
              <a:buFont typeface="Arial"/>
              <a:buChar char="•"/>
            </a:pPr>
            <a:r>
              <a:rPr lang="en-US" sz="1200">
                <a:latin typeface="Times New Roman"/>
                <a:ea typeface="Times New Roman"/>
                <a:cs typeface="Times New Roman"/>
                <a:sym typeface="Times New Roman"/>
              </a:rPr>
              <a:t>Figure 1: Spring/ Summer </a:t>
            </a:r>
            <a:r>
              <a:rPr i="1" lang="en-US" sz="1200">
                <a:latin typeface="Times New Roman"/>
                <a:ea typeface="Times New Roman"/>
                <a:cs typeface="Times New Roman"/>
                <a:sym typeface="Times New Roman"/>
              </a:rPr>
              <a:t>Surf Scuba Collection</a:t>
            </a:r>
            <a:r>
              <a:rPr lang="en-US" sz="1200">
                <a:latin typeface="Times New Roman"/>
                <a:ea typeface="Times New Roman"/>
                <a:cs typeface="Times New Roman"/>
                <a:sym typeface="Times New Roman"/>
              </a:rPr>
              <a:t>, 2013</a:t>
            </a:r>
            <a:endParaRPr/>
          </a:p>
          <a:p>
            <a:pPr indent="-171450" lvl="0" marL="171450" marR="0" rtl="0" algn="l">
              <a:lnSpc>
                <a:spcPct val="100000"/>
              </a:lnSpc>
              <a:spcBef>
                <a:spcPts val="0"/>
              </a:spcBef>
              <a:spcAft>
                <a:spcPts val="0"/>
              </a:spcAft>
              <a:buClr>
                <a:schemeClr val="dk1"/>
              </a:buClr>
              <a:buSzPts val="1200"/>
              <a:buFont typeface="Arial"/>
              <a:buChar char="•"/>
            </a:pPr>
            <a:r>
              <a:rPr lang="en-US" sz="1200">
                <a:latin typeface="Times New Roman"/>
                <a:ea typeface="Times New Roman"/>
                <a:cs typeface="Times New Roman"/>
                <a:sym typeface="Times New Roman"/>
              </a:rPr>
              <a:t>Figure 2. Photographer Juergen Teller, </a:t>
            </a:r>
            <a:r>
              <a:rPr i="1" lang="en-US" sz="1200">
                <a:latin typeface="Times New Roman"/>
                <a:ea typeface="Times New Roman"/>
                <a:cs typeface="Times New Roman"/>
                <a:sym typeface="Times New Roman"/>
              </a:rPr>
              <a:t>Nicolas Ghesquière</a:t>
            </a:r>
            <a:r>
              <a:rPr lang="en-US" sz="1200">
                <a:latin typeface="Times New Roman"/>
                <a:ea typeface="Times New Roman"/>
                <a:cs typeface="Times New Roman"/>
                <a:sym typeface="Times New Roman"/>
              </a:rPr>
              <a:t>, 2013</a:t>
            </a:r>
            <a:endParaRPr/>
          </a:p>
          <a:p>
            <a:pPr indent="-171450" lvl="0" marL="171450" marR="0" rtl="0" algn="l">
              <a:lnSpc>
                <a:spcPct val="100000"/>
              </a:lnSpc>
              <a:spcBef>
                <a:spcPts val="0"/>
              </a:spcBef>
              <a:spcAft>
                <a:spcPts val="0"/>
              </a:spcAft>
              <a:buClr>
                <a:schemeClr val="dk1"/>
              </a:buClr>
              <a:buSzPts val="1200"/>
              <a:buFont typeface="Arial"/>
              <a:buChar char="•"/>
            </a:pPr>
            <a:r>
              <a:rPr lang="en-US" sz="1200">
                <a:latin typeface="Times New Roman"/>
                <a:ea typeface="Times New Roman"/>
                <a:cs typeface="Times New Roman"/>
                <a:sym typeface="Times New Roman"/>
              </a:rPr>
              <a:t>Figure 3. Spring/ Summer collection, </a:t>
            </a:r>
            <a:r>
              <a:rPr i="1" lang="en-US" sz="1200">
                <a:latin typeface="Times New Roman"/>
                <a:ea typeface="Times New Roman"/>
                <a:cs typeface="Times New Roman"/>
                <a:sym typeface="Times New Roman"/>
              </a:rPr>
              <a:t>Ghesquiere last show</a:t>
            </a:r>
            <a:r>
              <a:rPr lang="en-US" sz="1200">
                <a:latin typeface="Times New Roman"/>
                <a:ea typeface="Times New Roman"/>
                <a:cs typeface="Times New Roman"/>
                <a:sym typeface="Times New Roman"/>
              </a:rPr>
              <a:t>, 2013</a:t>
            </a:r>
            <a:endParaRPr/>
          </a:p>
          <a:p>
            <a:pPr indent="-95250" lvl="0" marL="171450" rtl="0" algn="l">
              <a:spcBef>
                <a:spcPts val="0"/>
              </a:spcBef>
              <a:spcAft>
                <a:spcPts val="0"/>
              </a:spcAft>
              <a:buClr>
                <a:schemeClr val="dk1"/>
              </a:buClr>
              <a:buSzPts val="1200"/>
              <a:buFont typeface="Arial"/>
              <a:buNone/>
            </a:pPr>
            <a:r>
              <a:t/>
            </a:r>
            <a:endParaRPr>
              <a:latin typeface="Times New Roman"/>
              <a:ea typeface="Times New Roman"/>
              <a:cs typeface="Times New Roman"/>
              <a:sym typeface="Times New Roman"/>
            </a:endParaRPr>
          </a:p>
        </p:txBody>
      </p:sp>
      <p:sp>
        <p:nvSpPr>
          <p:cNvPr id="155" name="Google Shape;1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21.jpg"/><Relationship Id="rId5"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businessoffashion.com/articles/bof-exclusive/bof-exclusive-nicolas-ghesquiere-finally-speaks-on-why-he-left-balenciaga" TargetMode="External"/><Relationship Id="rId4" Type="http://schemas.openxmlformats.org/officeDocument/2006/relationships/hyperlink" Target="https://www.britannica.com/biography/Cristobal-Balenciaga" TargetMode="External"/><Relationship Id="rId11" Type="http://schemas.openxmlformats.org/officeDocument/2006/relationships/hyperlink" Target="https://www.scmp.com/magazines/style/fashion-beauty/article/2166650/balenciagas-paris-fashion-week-show-reflects-designer" TargetMode="External"/><Relationship Id="rId10" Type="http://schemas.openxmlformats.org/officeDocument/2006/relationships/hyperlink" Target="https://artsandculture.google.com/asset/_/OAGkHLjr2xhyug" TargetMode="External"/><Relationship Id="rId9" Type="http://schemas.openxmlformats.org/officeDocument/2006/relationships/hyperlink" Target="https://collections.vam.ac.uk/item/O1242046/dress-ghesquiere-nicolas/" TargetMode="External"/><Relationship Id="rId5" Type="http://schemas.openxmlformats.org/officeDocument/2006/relationships/hyperlink" Target="https://bringonthethirst.wordpress.com/2013/12/02/the-origin-of-the-cocktail-dress/" TargetMode="External"/><Relationship Id="rId6" Type="http://schemas.openxmlformats.org/officeDocument/2006/relationships/hyperlink" Target="https://www.theguardian.com/fashion/gallery/2013/nov/04/nicolas-ghesquiere-top-five-collections-balenciaga" TargetMode="External"/><Relationship Id="rId7" Type="http://schemas.openxmlformats.org/officeDocument/2006/relationships/hyperlink" Target="https://blog.colettehq.com/inspiration/cristobal-balenciaga-the-purist" TargetMode="External"/><Relationship Id="rId8" Type="http://schemas.openxmlformats.org/officeDocument/2006/relationships/hyperlink" Target="http://www.dazeddigital.com/fashion/article/36080/1/balenciaga-designers-nicolas-ghesquiere-alexander-wang-demna-gvasali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highsnobiety.com/p/denma-gvasalia-everything-you-need-to-know/" TargetMode="External"/><Relationship Id="rId4" Type="http://schemas.openxmlformats.org/officeDocument/2006/relationships/hyperlink" Target="https://www.metmuseum.org/art/collection/search/95477" TargetMode="External"/><Relationship Id="rId5" Type="http://schemas.openxmlformats.org/officeDocument/2006/relationships/hyperlink" Target="https://artsandculture.google.com/asset/tailored-suit/1AEDVczS2YPKE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10.jpg"/><Relationship Id="rId5"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3"/>
          <p:cNvSpPr txBox="1"/>
          <p:nvPr>
            <p:ph type="ctrTitle"/>
          </p:nvPr>
        </p:nvSpPr>
        <p:spPr>
          <a:xfrm>
            <a:off x="1307869" y="1023245"/>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Quintessential"/>
              <a:buNone/>
            </a:pPr>
            <a:r>
              <a:rPr lang="en-US" sz="4800">
                <a:latin typeface="Quintessential"/>
                <a:ea typeface="Quintessential"/>
                <a:cs typeface="Quintessential"/>
                <a:sym typeface="Quintessential"/>
              </a:rPr>
              <a:t>Cristobal Balenciaga</a:t>
            </a:r>
            <a:br>
              <a:rPr lang="en-US"/>
            </a:br>
            <a:r>
              <a:rPr lang="en-US" sz="2400">
                <a:latin typeface="Quintessential"/>
                <a:ea typeface="Quintessential"/>
                <a:cs typeface="Quintessential"/>
                <a:sym typeface="Quintessential"/>
              </a:rPr>
              <a:t>(21</a:t>
            </a:r>
            <a:r>
              <a:rPr baseline="30000" lang="en-US" sz="2400">
                <a:latin typeface="Quintessential"/>
                <a:ea typeface="Quintessential"/>
                <a:cs typeface="Quintessential"/>
                <a:sym typeface="Quintessential"/>
              </a:rPr>
              <a:t>st</a:t>
            </a:r>
            <a:r>
              <a:rPr lang="en-US" sz="2400">
                <a:latin typeface="Quintessential"/>
                <a:ea typeface="Quintessential"/>
                <a:cs typeface="Quintessential"/>
                <a:sym typeface="Quintessential"/>
              </a:rPr>
              <a:t> Century)</a:t>
            </a:r>
            <a:endParaRPr sz="2400">
              <a:latin typeface="Quintessential"/>
              <a:ea typeface="Quintessential"/>
              <a:cs typeface="Quintessential"/>
              <a:sym typeface="Quintessential"/>
            </a:endParaRPr>
          </a:p>
        </p:txBody>
      </p:sp>
      <p:sp>
        <p:nvSpPr>
          <p:cNvPr id="89" name="Google Shape;89;p13"/>
          <p:cNvSpPr txBox="1"/>
          <p:nvPr>
            <p:ph idx="1" type="subTitle"/>
          </p:nvPr>
        </p:nvSpPr>
        <p:spPr>
          <a:xfrm>
            <a:off x="1424248" y="3410845"/>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200"/>
              <a:buNone/>
            </a:pPr>
            <a:r>
              <a:rPr lang="en-US" sz="1200">
                <a:latin typeface="Quintessential"/>
                <a:ea typeface="Quintessential"/>
                <a:cs typeface="Quintessential"/>
                <a:sym typeface="Quintessential"/>
              </a:rPr>
              <a:t>Jasmilex Sanchez Guzman</a:t>
            </a:r>
            <a:endParaRPr/>
          </a:p>
          <a:p>
            <a:pPr indent="0" lvl="0" marL="0" rtl="0" algn="ctr">
              <a:lnSpc>
                <a:spcPct val="90000"/>
              </a:lnSpc>
              <a:spcBef>
                <a:spcPts val="1000"/>
              </a:spcBef>
              <a:spcAft>
                <a:spcPts val="0"/>
              </a:spcAft>
              <a:buClr>
                <a:schemeClr val="lt1"/>
              </a:buClr>
              <a:buSzPts val="1200"/>
              <a:buNone/>
            </a:pPr>
            <a:r>
              <a:rPr lang="en-US" sz="1200">
                <a:latin typeface="Quintessential"/>
                <a:ea typeface="Quintessential"/>
                <a:cs typeface="Quintessential"/>
                <a:sym typeface="Quintessential"/>
              </a:rPr>
              <a:t>Research Paper</a:t>
            </a:r>
            <a:endParaRPr/>
          </a:p>
          <a:p>
            <a:pPr indent="0" lvl="0" marL="0" rtl="0" algn="ctr">
              <a:lnSpc>
                <a:spcPct val="90000"/>
              </a:lnSpc>
              <a:spcBef>
                <a:spcPts val="1000"/>
              </a:spcBef>
              <a:spcAft>
                <a:spcPts val="0"/>
              </a:spcAft>
              <a:buClr>
                <a:schemeClr val="lt1"/>
              </a:buClr>
              <a:buSzPts val="1200"/>
              <a:buNone/>
            </a:pPr>
            <a:r>
              <a:rPr lang="en-US" sz="1200">
                <a:latin typeface="Quintessential"/>
                <a:ea typeface="Quintessential"/>
                <a:cs typeface="Quintessential"/>
                <a:sym typeface="Quintessential"/>
              </a:rPr>
              <a:t>20</a:t>
            </a:r>
            <a:r>
              <a:rPr baseline="30000" lang="en-US" sz="1200">
                <a:latin typeface="Quintessential"/>
                <a:ea typeface="Quintessential"/>
                <a:cs typeface="Quintessential"/>
                <a:sym typeface="Quintessential"/>
              </a:rPr>
              <a:t>th</a:t>
            </a:r>
            <a:r>
              <a:rPr lang="en-US" sz="1200">
                <a:latin typeface="Quintessential"/>
                <a:ea typeface="Quintessential"/>
                <a:cs typeface="Quintessential"/>
                <a:sym typeface="Quintessential"/>
              </a:rPr>
              <a:t> Century Dress and Culture</a:t>
            </a:r>
            <a:endParaRPr/>
          </a:p>
          <a:p>
            <a:pPr indent="0" lvl="0" marL="0" rtl="0" algn="ctr">
              <a:lnSpc>
                <a:spcPct val="90000"/>
              </a:lnSpc>
              <a:spcBef>
                <a:spcPts val="1000"/>
              </a:spcBef>
              <a:spcAft>
                <a:spcPts val="0"/>
              </a:spcAft>
              <a:buClr>
                <a:schemeClr val="lt1"/>
              </a:buClr>
              <a:buSzPts val="1200"/>
              <a:buNone/>
            </a:pPr>
            <a:r>
              <a:rPr lang="en-US" sz="1200">
                <a:latin typeface="Quintessential"/>
                <a:ea typeface="Quintessential"/>
                <a:cs typeface="Quintessential"/>
                <a:sym typeface="Quintessential"/>
              </a:rPr>
              <a:t>ARTH 1204</a:t>
            </a:r>
            <a:endParaRPr sz="1200">
              <a:latin typeface="Quintessential"/>
              <a:ea typeface="Quintessential"/>
              <a:cs typeface="Quintessential"/>
              <a:sym typeface="Quintessent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Quintessential"/>
              <a:buNone/>
            </a:pPr>
            <a:r>
              <a:rPr lang="en-US">
                <a:latin typeface="Quintessential"/>
                <a:ea typeface="Quintessential"/>
                <a:cs typeface="Quintessential"/>
                <a:sym typeface="Quintessential"/>
              </a:rPr>
              <a:t> 21</a:t>
            </a:r>
            <a:r>
              <a:rPr baseline="30000" lang="en-US">
                <a:latin typeface="Quintessential"/>
                <a:ea typeface="Quintessential"/>
                <a:cs typeface="Quintessential"/>
                <a:sym typeface="Quintessential"/>
              </a:rPr>
              <a:t>th</a:t>
            </a:r>
            <a:r>
              <a:rPr lang="en-US">
                <a:latin typeface="Quintessential"/>
                <a:ea typeface="Quintessential"/>
                <a:cs typeface="Quintessential"/>
                <a:sym typeface="Quintessential"/>
              </a:rPr>
              <a:t> Century Balenciaga </a:t>
            </a:r>
            <a:endParaRPr/>
          </a:p>
        </p:txBody>
      </p:sp>
      <p:pic>
        <p:nvPicPr>
          <p:cNvPr id="180" name="Google Shape;180;p22"/>
          <p:cNvPicPr preferRelativeResize="0"/>
          <p:nvPr>
            <p:ph idx="1" type="body"/>
          </p:nvPr>
        </p:nvPicPr>
        <p:blipFill rotWithShape="1">
          <a:blip r:embed="rId3">
            <a:alphaModFix/>
          </a:blip>
          <a:srcRect b="0" l="0" r="0" t="0"/>
          <a:stretch/>
        </p:blipFill>
        <p:spPr>
          <a:xfrm>
            <a:off x="3503341" y="2122637"/>
            <a:ext cx="4469293" cy="3260292"/>
          </a:xfrm>
          <a:prstGeom prst="rect">
            <a:avLst/>
          </a:prstGeom>
          <a:noFill/>
          <a:ln>
            <a:noFill/>
          </a:ln>
        </p:spPr>
      </p:pic>
      <p:sp>
        <p:nvSpPr>
          <p:cNvPr id="181" name="Google Shape;181;p22"/>
          <p:cNvSpPr txBox="1"/>
          <p:nvPr/>
        </p:nvSpPr>
        <p:spPr>
          <a:xfrm>
            <a:off x="3503341" y="5437084"/>
            <a:ext cx="5185317"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Figure 2. Photographed by Annie Leibovitz, </a:t>
            </a:r>
            <a:r>
              <a:rPr i="1" lang="en-US" sz="1200">
                <a:solidFill>
                  <a:schemeClr val="lt1"/>
                </a:solidFill>
                <a:latin typeface="Times New Roman"/>
                <a:ea typeface="Times New Roman"/>
                <a:cs typeface="Times New Roman"/>
                <a:sym typeface="Times New Roman"/>
              </a:rPr>
              <a:t>Vogue</a:t>
            </a:r>
            <a:r>
              <a:rPr lang="en-US" sz="1200">
                <a:solidFill>
                  <a:schemeClr val="lt1"/>
                </a:solidFill>
                <a:latin typeface="Times New Roman"/>
                <a:ea typeface="Times New Roman"/>
                <a:cs typeface="Times New Roman"/>
                <a:sym typeface="Times New Roman"/>
              </a:rPr>
              <a:t>, September 2016</a:t>
            </a:r>
            <a:endParaRPr/>
          </a:p>
        </p:txBody>
      </p:sp>
      <p:pic>
        <p:nvPicPr>
          <p:cNvPr id="182" name="Google Shape;182;p22"/>
          <p:cNvPicPr preferRelativeResize="0"/>
          <p:nvPr/>
        </p:nvPicPr>
        <p:blipFill rotWithShape="1">
          <a:blip r:embed="rId4">
            <a:alphaModFix/>
          </a:blip>
          <a:srcRect b="0" l="0" r="0" t="0"/>
          <a:stretch/>
        </p:blipFill>
        <p:spPr>
          <a:xfrm>
            <a:off x="279267" y="1338146"/>
            <a:ext cx="2918188" cy="4371277"/>
          </a:xfrm>
          <a:prstGeom prst="rect">
            <a:avLst/>
          </a:prstGeom>
          <a:noFill/>
          <a:ln>
            <a:noFill/>
          </a:ln>
        </p:spPr>
      </p:pic>
      <p:sp>
        <p:nvSpPr>
          <p:cNvPr id="183" name="Google Shape;183;p22"/>
          <p:cNvSpPr txBox="1"/>
          <p:nvPr/>
        </p:nvSpPr>
        <p:spPr>
          <a:xfrm>
            <a:off x="3414131" y="1367522"/>
            <a:ext cx="527452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Quintessential"/>
                <a:ea typeface="Quintessential"/>
                <a:cs typeface="Quintessential"/>
                <a:sym typeface="Quintessential"/>
              </a:rPr>
              <a:t>Demna Gvasalia: Balenciaga Current Director  </a:t>
            </a:r>
            <a:endParaRPr sz="1800">
              <a:solidFill>
                <a:schemeClr val="lt1"/>
              </a:solidFill>
              <a:latin typeface="Quintessential"/>
              <a:ea typeface="Quintessential"/>
              <a:cs typeface="Quintessential"/>
              <a:sym typeface="Quintessential"/>
            </a:endParaRPr>
          </a:p>
        </p:txBody>
      </p:sp>
      <p:sp>
        <p:nvSpPr>
          <p:cNvPr id="184" name="Google Shape;184;p22"/>
          <p:cNvSpPr txBox="1"/>
          <p:nvPr/>
        </p:nvSpPr>
        <p:spPr>
          <a:xfrm>
            <a:off x="142507" y="5759114"/>
            <a:ext cx="30549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Figure 1. Demna Gvasalia, </a:t>
            </a:r>
            <a:r>
              <a:rPr i="1" lang="en-US" sz="1200">
                <a:solidFill>
                  <a:schemeClr val="lt1"/>
                </a:solidFill>
                <a:latin typeface="Times New Roman"/>
                <a:ea typeface="Times New Roman"/>
                <a:cs typeface="Times New Roman"/>
                <a:sym typeface="Times New Roman"/>
              </a:rPr>
              <a:t>Balenciaga Spring /Summer 2019</a:t>
            </a:r>
            <a:r>
              <a:rPr lang="en-US" sz="1200">
                <a:solidFill>
                  <a:schemeClr val="lt1"/>
                </a:solidFill>
                <a:latin typeface="Times New Roman"/>
                <a:ea typeface="Times New Roman"/>
                <a:cs typeface="Times New Roman"/>
                <a:sym typeface="Times New Roman"/>
              </a:rPr>
              <a:t>, 2018</a:t>
            </a:r>
            <a:endParaRPr sz="1200">
              <a:solidFill>
                <a:schemeClr val="lt1"/>
              </a:solidFill>
              <a:latin typeface="Times New Roman"/>
              <a:ea typeface="Times New Roman"/>
              <a:cs typeface="Times New Roman"/>
              <a:sym typeface="Times New Roman"/>
            </a:endParaRPr>
          </a:p>
        </p:txBody>
      </p:sp>
      <p:pic>
        <p:nvPicPr>
          <p:cNvPr id="185" name="Google Shape;185;p22"/>
          <p:cNvPicPr preferRelativeResize="0"/>
          <p:nvPr/>
        </p:nvPicPr>
        <p:blipFill rotWithShape="1">
          <a:blip r:embed="rId5">
            <a:alphaModFix/>
          </a:blip>
          <a:srcRect b="0" l="0" r="0" t="0"/>
          <a:stretch/>
        </p:blipFill>
        <p:spPr>
          <a:xfrm>
            <a:off x="8688658" y="1523415"/>
            <a:ext cx="2906174" cy="4353281"/>
          </a:xfrm>
          <a:prstGeom prst="rect">
            <a:avLst/>
          </a:prstGeom>
          <a:noFill/>
          <a:ln>
            <a:noFill/>
          </a:ln>
        </p:spPr>
      </p:pic>
      <p:sp>
        <p:nvSpPr>
          <p:cNvPr id="186" name="Google Shape;186;p22"/>
          <p:cNvSpPr txBox="1"/>
          <p:nvPr/>
        </p:nvSpPr>
        <p:spPr>
          <a:xfrm>
            <a:off x="8717818" y="5966042"/>
            <a:ext cx="287701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Figure 3. Demna Gvasalia, </a:t>
            </a:r>
            <a:r>
              <a:rPr i="1" lang="en-US" sz="1200">
                <a:solidFill>
                  <a:schemeClr val="lt1"/>
                </a:solidFill>
                <a:latin typeface="Times New Roman"/>
                <a:ea typeface="Times New Roman"/>
                <a:cs typeface="Times New Roman"/>
                <a:sym typeface="Times New Roman"/>
              </a:rPr>
              <a:t>Balenciaga Spring/ Summer 2019</a:t>
            </a:r>
            <a:r>
              <a:rPr lang="en-US" sz="1200">
                <a:solidFill>
                  <a:schemeClr val="lt1"/>
                </a:solidFill>
                <a:latin typeface="Times New Roman"/>
                <a:ea typeface="Times New Roman"/>
                <a:cs typeface="Times New Roman"/>
                <a:sym typeface="Times New Roman"/>
              </a:rPr>
              <a:t>, 2018 </a:t>
            </a:r>
            <a:endParaRPr sz="1200">
              <a:solidFill>
                <a:schemeClr val="lt1"/>
              </a:solidFill>
              <a:latin typeface="Times New Roman"/>
              <a:ea typeface="Times New Roman"/>
              <a:cs typeface="Times New Roman"/>
              <a:sym typeface="Times New Roman"/>
            </a:endParaRPr>
          </a:p>
        </p:txBody>
      </p:sp>
      <p:sp>
        <p:nvSpPr>
          <p:cNvPr id="187" name="Google Shape;187;p22"/>
          <p:cNvSpPr/>
          <p:nvPr/>
        </p:nvSpPr>
        <p:spPr>
          <a:xfrm>
            <a:off x="3040023" y="6036113"/>
            <a:ext cx="517842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https://www.highsnobiety.com/p/denma-gvasalia-everything-you-need-to-know/</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3"/>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Quintessential"/>
              <a:buNone/>
            </a:pPr>
            <a:r>
              <a:rPr lang="en-US">
                <a:latin typeface="Quintessential"/>
                <a:ea typeface="Quintessential"/>
                <a:cs typeface="Quintessential"/>
                <a:sym typeface="Quintessential"/>
              </a:rPr>
              <a:t>Bibliography</a:t>
            </a:r>
            <a:endParaRPr>
              <a:latin typeface="Quintessential"/>
              <a:ea typeface="Quintessential"/>
              <a:cs typeface="Quintessential"/>
              <a:sym typeface="Quintessential"/>
            </a:endParaRPr>
          </a:p>
        </p:txBody>
      </p:sp>
      <p:sp>
        <p:nvSpPr>
          <p:cNvPr id="193" name="Google Shape;193;p23"/>
          <p:cNvSpPr txBox="1"/>
          <p:nvPr>
            <p:ph idx="1" type="body"/>
          </p:nvPr>
        </p:nvSpPr>
        <p:spPr>
          <a:xfrm>
            <a:off x="191430" y="989282"/>
            <a:ext cx="11809140" cy="6047137"/>
          </a:xfrm>
          <a:prstGeom prst="rect">
            <a:avLst/>
          </a:prstGeom>
          <a:noFill/>
          <a:ln>
            <a:noFill/>
          </a:ln>
        </p:spPr>
        <p:txBody>
          <a:bodyPr anchorCtr="0" anchor="t" bIns="45700" lIns="91425" spcFirstLastPara="1" rIns="91425" wrap="square" tIns="45700">
            <a:noAutofit/>
          </a:bodyPr>
          <a:lstStyle/>
          <a:p>
            <a:pPr indent="-175260" lvl="0" marL="228600" rtl="0" algn="l">
              <a:lnSpc>
                <a:spcPct val="70000"/>
              </a:lnSpc>
              <a:spcBef>
                <a:spcPts val="0"/>
              </a:spcBef>
              <a:spcAft>
                <a:spcPts val="0"/>
              </a:spcAft>
              <a:buClr>
                <a:schemeClr val="lt1"/>
              </a:buClr>
              <a:buSzPts val="840"/>
              <a:buNone/>
            </a:pPr>
            <a:r>
              <a:t/>
            </a:r>
            <a:endParaRPr sz="839">
              <a:latin typeface="Times New Roman"/>
              <a:ea typeface="Times New Roman"/>
              <a:cs typeface="Times New Roman"/>
              <a:sym typeface="Times New Roman"/>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BoF Exclusive | Nicolas Ghesquière Finally Speaks On Why He Left Balenciaga." The Business of Fashion. April 28, 2013. Accessed December 05, 2018. </a:t>
            </a:r>
            <a:r>
              <a:rPr lang="en-US" sz="1260" u="sng">
                <a:solidFill>
                  <a:schemeClr val="hlink"/>
                </a:solidFill>
                <a:latin typeface="Times New Roman"/>
                <a:ea typeface="Times New Roman"/>
                <a:cs typeface="Times New Roman"/>
                <a:sym typeface="Times New Roman"/>
                <a:hlinkClick r:id="rId3"/>
              </a:rPr>
              <a:t>https://www.businessoffashion.com/articles/bof-exclusive/bof-exclusive-nicolas-ghesquiere-finally-speaks-on-why-he-left-balenciaga</a:t>
            </a:r>
            <a:r>
              <a:rPr lang="en-US" sz="1260">
                <a:latin typeface="Times New Roman"/>
                <a:ea typeface="Times New Roman"/>
                <a:cs typeface="Times New Roman"/>
                <a:sym typeface="Times New Roman"/>
              </a:rPr>
              <a:t>.</a:t>
            </a:r>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Britannica, The Editors of Encyclopaedia. "Cristóbal Balenciaga." Encyclopædia Britannica. June 01, 2018. Accessed December 05, 2018. </a:t>
            </a:r>
            <a:r>
              <a:rPr lang="en-US" sz="1260" u="sng">
                <a:solidFill>
                  <a:schemeClr val="hlink"/>
                </a:solidFill>
                <a:latin typeface="Times New Roman"/>
                <a:ea typeface="Times New Roman"/>
                <a:cs typeface="Times New Roman"/>
                <a:sym typeface="Times New Roman"/>
                <a:hlinkClick r:id="rId4"/>
              </a:rPr>
              <a:t>https://www.britannica.com/biography/Cristobal-Balenciaga</a:t>
            </a:r>
            <a:r>
              <a:rPr lang="en-US" sz="1260">
                <a:latin typeface="Times New Roman"/>
                <a:ea typeface="Times New Roman"/>
                <a:cs typeface="Times New Roman"/>
                <a:sym typeface="Times New Roman"/>
              </a:rPr>
              <a:t>.</a:t>
            </a:r>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Bringonthethirst. "The Origin of The Cocktail Dress." The Thirst. December 03, 2013. Accessed December 05, 2018. </a:t>
            </a:r>
            <a:r>
              <a:rPr lang="en-US" sz="1260" u="sng">
                <a:solidFill>
                  <a:schemeClr val="hlink"/>
                </a:solidFill>
                <a:latin typeface="Times New Roman"/>
                <a:ea typeface="Times New Roman"/>
                <a:cs typeface="Times New Roman"/>
                <a:sym typeface="Times New Roman"/>
                <a:hlinkClick r:id="rId5"/>
              </a:rPr>
              <a:t>https://bringonthethirst.wordpress.com/2013/12/02/the-origin-of-the-cocktail-dress/</a:t>
            </a:r>
            <a:r>
              <a:rPr lang="en-US" sz="1260">
                <a:latin typeface="Times New Roman"/>
                <a:ea typeface="Times New Roman"/>
                <a:cs typeface="Times New Roman"/>
                <a:sym typeface="Times New Roman"/>
              </a:rPr>
              <a:t>.</a:t>
            </a:r>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"Coat | Balenciaga, Cristóbal." V&amp;A Search the Collections. Accessed December 05, 2018. http://collections.vam.ac.uk/item/O109487/coat-balenciaga-cristobal/.</a:t>
            </a:r>
            <a:endParaRPr sz="1260">
              <a:latin typeface="Times New Roman"/>
              <a:ea typeface="Times New Roman"/>
              <a:cs typeface="Times New Roman"/>
              <a:sym typeface="Times New Roman"/>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Cochrane, Lauren. "Nicolas Ghesquière's Top Five Collections for Balenciaga." The Guardian. November 04, 2013. Accessed December 05, 2018. </a:t>
            </a:r>
            <a:r>
              <a:rPr lang="en-US" sz="1260" u="sng">
                <a:solidFill>
                  <a:schemeClr val="hlink"/>
                </a:solidFill>
                <a:latin typeface="Times New Roman"/>
                <a:ea typeface="Times New Roman"/>
                <a:cs typeface="Times New Roman"/>
                <a:sym typeface="Times New Roman"/>
                <a:hlinkClick r:id="rId6"/>
              </a:rPr>
              <a:t>https://www.theguardian.com/fashion/gallery/2013/nov/04/nicolas-ghesquiere-top-five-collections-balenciaga</a:t>
            </a:r>
            <a:r>
              <a:rPr lang="en-US" sz="1260">
                <a:latin typeface="Times New Roman"/>
                <a:ea typeface="Times New Roman"/>
                <a:cs typeface="Times New Roman"/>
                <a:sym typeface="Times New Roman"/>
              </a:rPr>
              <a:t>.</a:t>
            </a:r>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"Cristobal Balenciaga – The Purist." 21 Sewing Terms Every Beginner Should Know  |  Colette Blog. Accessed December 05, 2018. </a:t>
            </a:r>
            <a:r>
              <a:rPr lang="en-US" sz="1260" u="sng">
                <a:solidFill>
                  <a:schemeClr val="hlink"/>
                </a:solidFill>
                <a:latin typeface="Times New Roman"/>
                <a:ea typeface="Times New Roman"/>
                <a:cs typeface="Times New Roman"/>
                <a:sym typeface="Times New Roman"/>
                <a:hlinkClick r:id="rId7"/>
              </a:rPr>
              <a:t>https://blog.colettehq.com/inspiration/cristobal-balenciaga-the-purist</a:t>
            </a:r>
            <a:r>
              <a:rPr lang="en-US" sz="1260">
                <a:latin typeface="Times New Roman"/>
                <a:ea typeface="Times New Roman"/>
                <a:cs typeface="Times New Roman"/>
                <a:sym typeface="Times New Roman"/>
              </a:rPr>
              <a:t>.</a:t>
            </a:r>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"Cristóbal Balenciaga (1895-1972)." The Business of Fashion. August 21, 2015. Accessed December 05, 2018. https://www.businessoffashion.com/articles/education/cristobal-balenciaga-1895-1972.</a:t>
            </a:r>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Dazed. "Breaking down Balenciaga, Era by Influential Era." Dazed. May 26, 2017. Accessed December 5, 2018. </a:t>
            </a:r>
            <a:r>
              <a:rPr lang="en-US" sz="1260" u="sng">
                <a:solidFill>
                  <a:schemeClr val="hlink"/>
                </a:solidFill>
                <a:latin typeface="Times New Roman"/>
                <a:ea typeface="Times New Roman"/>
                <a:cs typeface="Times New Roman"/>
                <a:sym typeface="Times New Roman"/>
                <a:hlinkClick r:id="rId8"/>
              </a:rPr>
              <a:t>http://www.dazeddigital.com/fashion/article/36080/1/balenciaga-designers-nicolas-ghesquiere-alexander-wang-demna-gvasalia</a:t>
            </a:r>
            <a:r>
              <a:rPr lang="en-US" sz="1260">
                <a:latin typeface="Times New Roman"/>
                <a:ea typeface="Times New Roman"/>
                <a:cs typeface="Times New Roman"/>
                <a:sym typeface="Times New Roman"/>
              </a:rPr>
              <a:t>.</a:t>
            </a:r>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Dress | Ghesquière, Nicolas." V&amp;A Search the Collections. Accessed December 05, 2018. </a:t>
            </a:r>
            <a:r>
              <a:rPr lang="en-US" sz="1260" u="sng">
                <a:solidFill>
                  <a:schemeClr val="hlink"/>
                </a:solidFill>
                <a:latin typeface="Times New Roman"/>
                <a:ea typeface="Times New Roman"/>
                <a:cs typeface="Times New Roman"/>
                <a:sym typeface="Times New Roman"/>
                <a:hlinkClick r:id="rId9"/>
              </a:rPr>
              <a:t>https://collections.vam.ac.uk/item/O1242046/dress-ghesquiere-nicolas/</a:t>
            </a:r>
            <a:endParaRPr sz="1260">
              <a:latin typeface="Times New Roman"/>
              <a:ea typeface="Times New Roman"/>
              <a:cs typeface="Times New Roman"/>
              <a:sym typeface="Times New Roman"/>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"Evening Coat - Cristóbal Balenciaga - Google Arts &amp; Culture." Google. Accessed December 05, 2018. </a:t>
            </a:r>
            <a:r>
              <a:rPr lang="en-US" sz="1260" u="sng">
                <a:solidFill>
                  <a:schemeClr val="hlink"/>
                </a:solidFill>
                <a:latin typeface="Times New Roman"/>
                <a:ea typeface="Times New Roman"/>
                <a:cs typeface="Times New Roman"/>
                <a:sym typeface="Times New Roman"/>
                <a:hlinkClick r:id="rId10"/>
              </a:rPr>
              <a:t>https://artsandculture.google.com/asset/_/OAGkHLjr2xhyug</a:t>
            </a:r>
            <a:r>
              <a:rPr lang="en-US" sz="1260">
                <a:latin typeface="Times New Roman"/>
                <a:ea typeface="Times New Roman"/>
                <a:cs typeface="Times New Roman"/>
                <a:sym typeface="Times New Roman"/>
              </a:rPr>
              <a:t>.</a:t>
            </a:r>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"Forgotten Designer Michel Goma." Couture Allure Vintage Fashion. Accessed December 05, 2018. http://coutureallure.blogspot.com/2012/11/forgotten-designer-michel-goma.html.</a:t>
            </a:r>
            <a:endParaRPr sz="1260">
              <a:latin typeface="Times New Roman"/>
              <a:ea typeface="Times New Roman"/>
              <a:cs typeface="Times New Roman"/>
              <a:sym typeface="Times New Roman"/>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France-Presse, Agence. "Balenciaga's PFW Show Reflects Demna Gvasalia's Troubled past." South China Morning Post. October 02, 2018. Accessed December 05, 2018. </a:t>
            </a:r>
            <a:r>
              <a:rPr lang="en-US" sz="1260" u="sng">
                <a:solidFill>
                  <a:schemeClr val="hlink"/>
                </a:solidFill>
                <a:latin typeface="Times New Roman"/>
                <a:ea typeface="Times New Roman"/>
                <a:cs typeface="Times New Roman"/>
                <a:sym typeface="Times New Roman"/>
                <a:hlinkClick r:id="rId11"/>
              </a:rPr>
              <a:t>https://www.scmp.com/magazines/style/fashion-beauty/article/2166650/balenciagas-paris-fashion-week-show-reflects-designer</a:t>
            </a:r>
            <a:r>
              <a:rPr lang="en-US" sz="1260">
                <a:latin typeface="Times New Roman"/>
                <a:ea typeface="Times New Roman"/>
                <a:cs typeface="Times New Roman"/>
                <a:sym typeface="Times New Roman"/>
              </a:rPr>
              <a:t>.</a:t>
            </a:r>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JGreer, Jessica-Belle GreerJessica-Belle. "A Short History Of: Balenciaga." Fashion Quarterly. June 18, 2018. Accessed December 05, 2018. https://www.fq.co.nz/fashion/short-history-balenciaga.ones, Jo. "A Century of Balenciaga: The 10 Defining Moments – in Pictures." The Guardian. May 25, 2017. Accessed December 05, 2018. https://www.theguardian.com/fashion/gallery/2017/may/25/a-century-of-balenciaga-the-10-defining-moments-in-pictures#img-3.</a:t>
            </a:r>
            <a:endParaRPr sz="1260">
              <a:latin typeface="Times New Roman"/>
              <a:ea typeface="Times New Roman"/>
              <a:cs typeface="Times New Roman"/>
              <a:sym typeface="Times New Roman"/>
            </a:endParaRPr>
          </a:p>
          <a:p>
            <a:pPr indent="-228600" lvl="0" marL="228600" rtl="0" algn="l">
              <a:lnSpc>
                <a:spcPct val="70000"/>
              </a:lnSpc>
              <a:spcBef>
                <a:spcPts val="1000"/>
              </a:spcBef>
              <a:spcAft>
                <a:spcPts val="0"/>
              </a:spcAft>
              <a:buClr>
                <a:schemeClr val="lt1"/>
              </a:buClr>
              <a:buSzPts val="1260"/>
              <a:buChar char="•"/>
            </a:pPr>
            <a:r>
              <a:rPr lang="en-US" sz="1260">
                <a:latin typeface="Times New Roman"/>
                <a:ea typeface="Times New Roman"/>
                <a:cs typeface="Times New Roman"/>
                <a:sym typeface="Times New Roman"/>
              </a:rPr>
              <a:t>Lornakoski17. "Looking Back at Balenciaga's Storied Past." WWD. October 07, 2015. Accessed December 05, 2018. https://wwd.com/fashion-news/designer-luxury/a-balenciaga-timeline-10256184/.</a:t>
            </a:r>
            <a:endParaRPr sz="1260">
              <a:latin typeface="Times New Roman"/>
              <a:ea typeface="Times New Roman"/>
              <a:cs typeface="Times New Roman"/>
              <a:sym typeface="Times New Roman"/>
            </a:endParaRPr>
          </a:p>
          <a:p>
            <a:pPr indent="-175260" lvl="0" marL="228600" rtl="0" algn="l">
              <a:lnSpc>
                <a:spcPct val="70000"/>
              </a:lnSpc>
              <a:spcBef>
                <a:spcPts val="1000"/>
              </a:spcBef>
              <a:spcAft>
                <a:spcPts val="0"/>
              </a:spcAft>
              <a:buClr>
                <a:schemeClr val="lt1"/>
              </a:buClr>
              <a:buSzPts val="840"/>
              <a:buNone/>
            </a:pPr>
            <a:r>
              <a:t/>
            </a:r>
            <a:endParaRPr sz="839">
              <a:latin typeface="Times New Roman"/>
              <a:ea typeface="Times New Roman"/>
              <a:cs typeface="Times New Roman"/>
              <a:sym typeface="Times New Roman"/>
            </a:endParaRPr>
          </a:p>
          <a:p>
            <a:pPr indent="-175260" lvl="0" marL="228600" rtl="0" algn="l">
              <a:lnSpc>
                <a:spcPct val="70000"/>
              </a:lnSpc>
              <a:spcBef>
                <a:spcPts val="1000"/>
              </a:spcBef>
              <a:spcAft>
                <a:spcPts val="0"/>
              </a:spcAft>
              <a:buClr>
                <a:schemeClr val="lt1"/>
              </a:buClr>
              <a:buSzPts val="840"/>
              <a:buNone/>
            </a:pPr>
            <a:r>
              <a:t/>
            </a:r>
            <a:endParaRPr sz="839">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Quintessential"/>
              <a:buNone/>
            </a:pPr>
            <a:r>
              <a:rPr lang="en-US">
                <a:latin typeface="Quintessential"/>
                <a:ea typeface="Quintessential"/>
                <a:cs typeface="Quintessential"/>
                <a:sym typeface="Quintessential"/>
              </a:rPr>
              <a:t>Bibliography</a:t>
            </a:r>
            <a:endParaRPr/>
          </a:p>
        </p:txBody>
      </p:sp>
      <p:sp>
        <p:nvSpPr>
          <p:cNvPr id="199" name="Google Shape;199;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200"/>
              <a:buChar char="•"/>
            </a:pPr>
            <a:r>
              <a:rPr lang="en-US" sz="1200">
                <a:latin typeface="Times New Roman"/>
                <a:ea typeface="Times New Roman"/>
                <a:cs typeface="Times New Roman"/>
                <a:sym typeface="Times New Roman"/>
              </a:rPr>
              <a:t>Mower, Sarah. "How Demna Gvasalia Is Revolutionizing Balenciaga From the Inside Out." Vogue. May 26, 2017. Accessed December 05, 2018. https://www.vogue.com/article/demna-gvasalia-balenciaga-artistic-director-vetements-cofounder-designer.</a:t>
            </a:r>
            <a:endParaRPr sz="1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lt1"/>
              </a:buClr>
              <a:buSzPts val="1200"/>
              <a:buChar char="•"/>
            </a:pPr>
            <a:r>
              <a:rPr lang="en-US" sz="1200">
                <a:latin typeface="Times New Roman"/>
                <a:ea typeface="Times New Roman"/>
                <a:cs typeface="Times New Roman"/>
                <a:sym typeface="Times New Roman"/>
              </a:rPr>
              <a:t>Nembhard, Candice. "Here's Everything You Need to Know About Demna Gvasalia." Highsnobiety. March 28, 2018. Accessed December 05, 2018. </a:t>
            </a:r>
            <a:r>
              <a:rPr lang="en-US" sz="1200" u="sng">
                <a:solidFill>
                  <a:schemeClr val="hlink"/>
                </a:solidFill>
                <a:latin typeface="Times New Roman"/>
                <a:ea typeface="Times New Roman"/>
                <a:cs typeface="Times New Roman"/>
                <a:sym typeface="Times New Roman"/>
                <a:hlinkClick r:id="rId3"/>
              </a:rPr>
              <a:t>https://www.highsnobiety.com/p/denma-gvasalia-everything-you-need-to-know/</a:t>
            </a:r>
            <a:r>
              <a:rPr lang="en-US"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lt1"/>
              </a:buClr>
              <a:buSzPts val="1200"/>
              <a:buChar char="•"/>
            </a:pPr>
            <a:r>
              <a:rPr lang="en-US" sz="1200">
                <a:latin typeface="Times New Roman"/>
                <a:ea typeface="Times New Roman"/>
                <a:cs typeface="Times New Roman"/>
                <a:sym typeface="Times New Roman"/>
              </a:rPr>
              <a:t>The Met's Heilbrunn Timeline of Art History. Accessed December 05, 2018. </a:t>
            </a:r>
            <a:r>
              <a:rPr lang="en-US" sz="1200" u="sng">
                <a:solidFill>
                  <a:schemeClr val="hlink"/>
                </a:solidFill>
                <a:latin typeface="Times New Roman"/>
                <a:ea typeface="Times New Roman"/>
                <a:cs typeface="Times New Roman"/>
                <a:sym typeface="Times New Roman"/>
                <a:hlinkClick r:id="rId4"/>
              </a:rPr>
              <a:t>https://www.metmuseum.org/art/collection/search/95477</a:t>
            </a:r>
            <a:endParaRPr sz="1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lt1"/>
              </a:buClr>
              <a:buSzPts val="1200"/>
              <a:buChar char="•"/>
            </a:pPr>
            <a:r>
              <a:rPr lang="en-US" sz="1200">
                <a:latin typeface="Times New Roman"/>
                <a:ea typeface="Times New Roman"/>
                <a:cs typeface="Times New Roman"/>
                <a:sym typeface="Times New Roman"/>
              </a:rPr>
              <a:t>Tailored Suit - Cristóbal Balenciaga - Google Arts &amp; Culture." Google. Accessed December 05, 2018. </a:t>
            </a:r>
            <a:r>
              <a:rPr lang="en-US" sz="1200" u="sng">
                <a:solidFill>
                  <a:schemeClr val="hlink"/>
                </a:solidFill>
                <a:latin typeface="Times New Roman"/>
                <a:ea typeface="Times New Roman"/>
                <a:cs typeface="Times New Roman"/>
                <a:sym typeface="Times New Roman"/>
                <a:hlinkClick r:id="rId5"/>
              </a:rPr>
              <a:t>https://artsandculture.google.com/asset/tailored-suit/1AEDVczS2YPKEg</a:t>
            </a:r>
            <a:r>
              <a:rPr lang="en-US" sz="1200">
                <a:latin typeface="Times New Roman"/>
                <a:ea typeface="Times New Roman"/>
                <a:cs typeface="Times New Roman"/>
                <a:sym typeface="Times New Roman"/>
              </a:rPr>
              <a:t>.</a:t>
            </a:r>
            <a:endParaRPr/>
          </a:p>
          <a:p>
            <a:pPr indent="-152400" lvl="0" marL="228600" rtl="0" algn="l">
              <a:lnSpc>
                <a:spcPct val="90000"/>
              </a:lnSpc>
              <a:spcBef>
                <a:spcPts val="1000"/>
              </a:spcBef>
              <a:spcAft>
                <a:spcPts val="0"/>
              </a:spcAft>
              <a:buClr>
                <a:schemeClr val="lt1"/>
              </a:buClr>
              <a:buSzPts val="1200"/>
              <a:buNone/>
            </a:pPr>
            <a:r>
              <a:t/>
            </a:r>
            <a:endParaRPr sz="1200">
              <a:latin typeface="Times New Roman"/>
              <a:ea typeface="Times New Roman"/>
              <a:cs typeface="Times New Roman"/>
              <a:sym typeface="Times New Roman"/>
            </a:endParaRPr>
          </a:p>
          <a:p>
            <a:pPr indent="-152400" lvl="0" marL="228600" rtl="0" algn="l">
              <a:lnSpc>
                <a:spcPct val="90000"/>
              </a:lnSpc>
              <a:spcBef>
                <a:spcPts val="1000"/>
              </a:spcBef>
              <a:spcAft>
                <a:spcPts val="0"/>
              </a:spcAft>
              <a:buClr>
                <a:schemeClr val="lt1"/>
              </a:buClr>
              <a:buSzPts val="1200"/>
              <a:buNone/>
            </a:pPr>
            <a:r>
              <a:t/>
            </a:r>
            <a:endParaRPr sz="12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4"/>
          <p:cNvSpPr txBox="1"/>
          <p:nvPr>
            <p:ph type="title"/>
          </p:nvPr>
        </p:nvSpPr>
        <p:spPr>
          <a:xfrm>
            <a:off x="2382190" y="152814"/>
            <a:ext cx="7805651"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400"/>
              <a:buFont typeface="Quintessential"/>
              <a:buNone/>
            </a:pPr>
            <a:r>
              <a:rPr lang="en-US" sz="1400">
                <a:latin typeface="Quintessential"/>
                <a:ea typeface="Quintessential"/>
                <a:cs typeface="Quintessential"/>
                <a:sym typeface="Quintessential"/>
              </a:rPr>
              <a:t>	</a:t>
            </a:r>
            <a:r>
              <a:rPr lang="en-US" sz="1600">
                <a:latin typeface="Quintessential"/>
                <a:ea typeface="Quintessential"/>
                <a:cs typeface="Quintessential"/>
                <a:sym typeface="Quintessential"/>
              </a:rPr>
              <a:t>History: Cristobal Balenciaga (1895-1972)</a:t>
            </a:r>
            <a:endParaRPr sz="1600">
              <a:latin typeface="Quintessential"/>
              <a:ea typeface="Quintessential"/>
              <a:cs typeface="Quintessential"/>
              <a:sym typeface="Quintessential"/>
            </a:endParaRPr>
          </a:p>
        </p:txBody>
      </p:sp>
      <p:pic>
        <p:nvPicPr>
          <p:cNvPr descr="https://lh6.googleusercontent.com/sJI3MjypSY7HlzhWaKoYW6YbQaFCP791G3Hp-_w_7mLSAiTAsw9RVUJOvKxM3-u0PRxwFUx_DLcb9ku3ECUwhRmP7w-J7xj_7t-cQW0VixcEuou7IGOPMOSRVUSPVI5CDdBO_0nGdIc" id="96" name="Google Shape;96;p14"/>
          <p:cNvPicPr preferRelativeResize="0"/>
          <p:nvPr/>
        </p:nvPicPr>
        <p:blipFill rotWithShape="1">
          <a:blip r:embed="rId3">
            <a:alphaModFix/>
          </a:blip>
          <a:srcRect b="0" l="0" r="0" t="0"/>
          <a:stretch/>
        </p:blipFill>
        <p:spPr>
          <a:xfrm>
            <a:off x="136850" y="1005204"/>
            <a:ext cx="2951434" cy="4372495"/>
          </a:xfrm>
          <a:prstGeom prst="rect">
            <a:avLst/>
          </a:prstGeom>
          <a:noFill/>
          <a:ln>
            <a:noFill/>
          </a:ln>
        </p:spPr>
      </p:pic>
      <p:sp>
        <p:nvSpPr>
          <p:cNvPr id="97" name="Google Shape;97;p14"/>
          <p:cNvSpPr txBox="1"/>
          <p:nvPr/>
        </p:nvSpPr>
        <p:spPr>
          <a:xfrm>
            <a:off x="136850" y="5485764"/>
            <a:ext cx="286651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Times New Roman"/>
                <a:ea typeface="Times New Roman"/>
                <a:cs typeface="Times New Roman"/>
                <a:sym typeface="Times New Roman"/>
              </a:rPr>
              <a:t>Figure 1. Photographer Boris Lipnitzki </a:t>
            </a:r>
            <a:r>
              <a:rPr b="0" i="1" lang="en-US" sz="1200" u="none" cap="none" strike="noStrike">
                <a:solidFill>
                  <a:schemeClr val="lt1"/>
                </a:solidFill>
                <a:latin typeface="Times New Roman"/>
                <a:ea typeface="Times New Roman"/>
                <a:cs typeface="Times New Roman"/>
                <a:sym typeface="Times New Roman"/>
              </a:rPr>
              <a:t>: Cristobal Balenciaga</a:t>
            </a:r>
            <a:r>
              <a:rPr b="0" i="0" lang="en-US" sz="1200" u="none" cap="none" strike="noStrike">
                <a:solidFill>
                  <a:schemeClr val="lt1"/>
                </a:solidFill>
                <a:latin typeface="Times New Roman"/>
                <a:ea typeface="Times New Roman"/>
                <a:cs typeface="Times New Roman"/>
                <a:sym typeface="Times New Roman"/>
              </a:rPr>
              <a:t>, 1927</a:t>
            </a:r>
            <a:endParaRPr sz="1200">
              <a:solidFill>
                <a:schemeClr val="lt1"/>
              </a:solidFill>
              <a:latin typeface="Times New Roman"/>
              <a:ea typeface="Times New Roman"/>
              <a:cs typeface="Times New Roman"/>
              <a:sym typeface="Times New Roman"/>
            </a:endParaRPr>
          </a:p>
        </p:txBody>
      </p:sp>
      <p:pic>
        <p:nvPicPr>
          <p:cNvPr id="98" name="Google Shape;98;p14"/>
          <p:cNvPicPr preferRelativeResize="0"/>
          <p:nvPr/>
        </p:nvPicPr>
        <p:blipFill rotWithShape="1">
          <a:blip r:embed="rId4">
            <a:alphaModFix/>
          </a:blip>
          <a:srcRect b="0" l="0" r="0" t="0"/>
          <a:stretch/>
        </p:blipFill>
        <p:spPr>
          <a:xfrm>
            <a:off x="3290839" y="1005204"/>
            <a:ext cx="4608083" cy="3903142"/>
          </a:xfrm>
          <a:prstGeom prst="rect">
            <a:avLst/>
          </a:prstGeom>
          <a:noFill/>
          <a:ln>
            <a:noFill/>
          </a:ln>
        </p:spPr>
      </p:pic>
      <p:sp>
        <p:nvSpPr>
          <p:cNvPr id="99" name="Google Shape;99;p14"/>
          <p:cNvSpPr txBox="1"/>
          <p:nvPr/>
        </p:nvSpPr>
        <p:spPr>
          <a:xfrm>
            <a:off x="3290839" y="4908346"/>
            <a:ext cx="414117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Figure 2.  Cristobal Balenciaga Museum, </a:t>
            </a:r>
            <a:r>
              <a:rPr i="1" lang="en-US" sz="1200">
                <a:solidFill>
                  <a:schemeClr val="lt1"/>
                </a:solidFill>
                <a:latin typeface="Times New Roman"/>
                <a:ea typeface="Times New Roman"/>
                <a:cs typeface="Times New Roman"/>
                <a:sym typeface="Times New Roman"/>
              </a:rPr>
              <a:t>First House</a:t>
            </a:r>
            <a:r>
              <a:rPr lang="en-US" sz="1200">
                <a:solidFill>
                  <a:schemeClr val="lt1"/>
                </a:solidFill>
                <a:latin typeface="Times New Roman"/>
                <a:ea typeface="Times New Roman"/>
                <a:cs typeface="Times New Roman"/>
                <a:sym typeface="Times New Roman"/>
              </a:rPr>
              <a:t>, Getaria, Spain, 2011</a:t>
            </a:r>
            <a:endParaRPr sz="1200">
              <a:solidFill>
                <a:schemeClr val="lt1"/>
              </a:solidFill>
              <a:latin typeface="Times New Roman"/>
              <a:ea typeface="Times New Roman"/>
              <a:cs typeface="Times New Roman"/>
              <a:sym typeface="Times New Roman"/>
            </a:endParaRPr>
          </a:p>
        </p:txBody>
      </p:sp>
      <p:pic>
        <p:nvPicPr>
          <p:cNvPr id="100" name="Google Shape;100;p14"/>
          <p:cNvPicPr preferRelativeResize="0"/>
          <p:nvPr/>
        </p:nvPicPr>
        <p:blipFill rotWithShape="1">
          <a:blip r:embed="rId5">
            <a:alphaModFix/>
          </a:blip>
          <a:srcRect b="0" l="0" r="0" t="0"/>
          <a:stretch/>
        </p:blipFill>
        <p:spPr>
          <a:xfrm>
            <a:off x="8101477" y="707510"/>
            <a:ext cx="3519545" cy="4781006"/>
          </a:xfrm>
          <a:prstGeom prst="rect">
            <a:avLst/>
          </a:prstGeom>
          <a:noFill/>
          <a:ln>
            <a:noFill/>
          </a:ln>
        </p:spPr>
      </p:pic>
      <p:sp>
        <p:nvSpPr>
          <p:cNvPr id="101" name="Google Shape;101;p14"/>
          <p:cNvSpPr txBox="1"/>
          <p:nvPr/>
        </p:nvSpPr>
        <p:spPr>
          <a:xfrm>
            <a:off x="8216537" y="5678124"/>
            <a:ext cx="363147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Figure 3. Photographer Andre Durst, </a:t>
            </a:r>
            <a:r>
              <a:rPr i="1" lang="en-US" sz="1200">
                <a:solidFill>
                  <a:schemeClr val="lt1"/>
                </a:solidFill>
                <a:latin typeface="Times New Roman"/>
                <a:ea typeface="Times New Roman"/>
                <a:cs typeface="Times New Roman"/>
                <a:sym typeface="Times New Roman"/>
              </a:rPr>
              <a:t>Vogue Magazine; Balenciaga Crepe Dress</a:t>
            </a:r>
            <a:r>
              <a:rPr lang="en-US" sz="1200">
                <a:solidFill>
                  <a:schemeClr val="lt1"/>
                </a:solidFill>
                <a:latin typeface="Times New Roman"/>
                <a:ea typeface="Times New Roman"/>
                <a:cs typeface="Times New Roman"/>
                <a:sym typeface="Times New Roman"/>
              </a:rPr>
              <a:t>, 1937</a:t>
            </a:r>
            <a:endParaRPr sz="12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5"/>
          <p:cNvSpPr txBox="1"/>
          <p:nvPr>
            <p:ph type="title"/>
          </p:nvPr>
        </p:nvSpPr>
        <p:spPr>
          <a:xfrm>
            <a:off x="3958215" y="404314"/>
            <a:ext cx="5329646"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Quintessential"/>
              <a:buNone/>
            </a:pPr>
            <a:r>
              <a:rPr lang="en-US" sz="2800">
                <a:latin typeface="Quintessential"/>
                <a:ea typeface="Quintessential"/>
                <a:cs typeface="Quintessential"/>
                <a:sym typeface="Quintessential"/>
              </a:rPr>
              <a:t>Balenciaga First Suit</a:t>
            </a:r>
            <a:endParaRPr sz="2800">
              <a:latin typeface="Quintessential"/>
              <a:ea typeface="Quintessential"/>
              <a:cs typeface="Quintessential"/>
              <a:sym typeface="Quintessential"/>
            </a:endParaRPr>
          </a:p>
        </p:txBody>
      </p:sp>
      <p:pic>
        <p:nvPicPr>
          <p:cNvPr id="108" name="Google Shape;108;p15"/>
          <p:cNvPicPr preferRelativeResize="0"/>
          <p:nvPr>
            <p:ph idx="1" type="body"/>
          </p:nvPr>
        </p:nvPicPr>
        <p:blipFill rotWithShape="1">
          <a:blip r:embed="rId3">
            <a:alphaModFix/>
          </a:blip>
          <a:srcRect b="0" l="0" r="0" t="0"/>
          <a:stretch/>
        </p:blipFill>
        <p:spPr>
          <a:xfrm>
            <a:off x="377934" y="822323"/>
            <a:ext cx="3721736" cy="5264968"/>
          </a:xfrm>
          <a:prstGeom prst="rect">
            <a:avLst/>
          </a:prstGeom>
          <a:noFill/>
          <a:ln>
            <a:noFill/>
          </a:ln>
        </p:spPr>
      </p:pic>
      <p:pic>
        <p:nvPicPr>
          <p:cNvPr id="109" name="Google Shape;109;p15"/>
          <p:cNvPicPr preferRelativeResize="0"/>
          <p:nvPr/>
        </p:nvPicPr>
        <p:blipFill rotWithShape="1">
          <a:blip r:embed="rId4">
            <a:alphaModFix/>
          </a:blip>
          <a:srcRect b="0" l="0" r="0" t="0"/>
          <a:stretch/>
        </p:blipFill>
        <p:spPr>
          <a:xfrm>
            <a:off x="4452531" y="1419792"/>
            <a:ext cx="4835330" cy="2355374"/>
          </a:xfrm>
          <a:prstGeom prst="rect">
            <a:avLst/>
          </a:prstGeom>
          <a:noFill/>
          <a:ln>
            <a:noFill/>
          </a:ln>
        </p:spPr>
      </p:pic>
      <p:sp>
        <p:nvSpPr>
          <p:cNvPr id="110" name="Google Shape;110;p15"/>
          <p:cNvSpPr txBox="1"/>
          <p:nvPr/>
        </p:nvSpPr>
        <p:spPr>
          <a:xfrm>
            <a:off x="4452531" y="4206240"/>
            <a:ext cx="5460274"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Designer: Cristobal Balenciaga </a:t>
            </a:r>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Title: Tailored Suit</a:t>
            </a:r>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Date: 1912</a:t>
            </a:r>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Material: Black Woolen Bengaline (handmade)</a:t>
            </a:r>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Located: Cristobal Balenciaga Museoa, Spain</a:t>
            </a: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Quintessential"/>
              <a:buNone/>
            </a:pPr>
            <a:r>
              <a:rPr lang="en-US">
                <a:latin typeface="Quintessential"/>
                <a:ea typeface="Quintessential"/>
                <a:cs typeface="Quintessential"/>
                <a:sym typeface="Quintessential"/>
              </a:rPr>
              <a:t>20</a:t>
            </a:r>
            <a:r>
              <a:rPr baseline="30000" lang="en-US">
                <a:latin typeface="Quintessential"/>
                <a:ea typeface="Quintessential"/>
                <a:cs typeface="Quintessential"/>
                <a:sym typeface="Quintessential"/>
              </a:rPr>
              <a:t>th</a:t>
            </a:r>
            <a:r>
              <a:rPr lang="en-US">
                <a:latin typeface="Quintessential"/>
                <a:ea typeface="Quintessential"/>
                <a:cs typeface="Quintessential"/>
                <a:sym typeface="Quintessential"/>
              </a:rPr>
              <a:t> Century Balenciaga</a:t>
            </a:r>
            <a:endParaRPr/>
          </a:p>
        </p:txBody>
      </p:sp>
      <p:pic>
        <p:nvPicPr>
          <p:cNvPr id="117" name="Google Shape;117;p16"/>
          <p:cNvPicPr preferRelativeResize="0"/>
          <p:nvPr>
            <p:ph idx="1" type="body"/>
          </p:nvPr>
        </p:nvPicPr>
        <p:blipFill rotWithShape="1">
          <a:blip r:embed="rId3">
            <a:alphaModFix/>
          </a:blip>
          <a:srcRect b="0" l="0" r="0" t="0"/>
          <a:stretch/>
        </p:blipFill>
        <p:spPr>
          <a:xfrm>
            <a:off x="180702" y="1497094"/>
            <a:ext cx="4286795" cy="4852975"/>
          </a:xfrm>
          <a:prstGeom prst="rect">
            <a:avLst/>
          </a:prstGeom>
          <a:noFill/>
          <a:ln>
            <a:noFill/>
          </a:ln>
        </p:spPr>
      </p:pic>
      <p:sp>
        <p:nvSpPr>
          <p:cNvPr id="118" name="Google Shape;118;p16"/>
          <p:cNvSpPr/>
          <p:nvPr/>
        </p:nvSpPr>
        <p:spPr>
          <a:xfrm>
            <a:off x="4798423" y="2711939"/>
            <a:ext cx="6096000" cy="175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Designer House: House of Balenciaga ( Founded 1937</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Designer: Cristobal Balenciaga</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Date: Spring/ Summer 1948</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Culture: French</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Material: Silk and suede</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Accession Number: C.I.58.34.28a, b</a:t>
            </a:r>
            <a:endParaRPr sz="1800">
              <a:solidFill>
                <a:schemeClr val="lt1"/>
              </a:solidFill>
              <a:latin typeface="Calibri"/>
              <a:ea typeface="Calibri"/>
              <a:cs typeface="Calibri"/>
              <a:sym typeface="Calibri"/>
            </a:endParaRPr>
          </a:p>
        </p:txBody>
      </p:sp>
      <p:sp>
        <p:nvSpPr>
          <p:cNvPr id="119" name="Google Shape;119;p16"/>
          <p:cNvSpPr txBox="1"/>
          <p:nvPr/>
        </p:nvSpPr>
        <p:spPr>
          <a:xfrm>
            <a:off x="6322423" y="2189426"/>
            <a:ext cx="478100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lt1"/>
                </a:solidFill>
                <a:latin typeface="Quintessential"/>
                <a:ea typeface="Quintessential"/>
                <a:cs typeface="Quintessential"/>
                <a:sym typeface="Quintessential"/>
              </a:rPr>
              <a:t>Cocktail Dress</a:t>
            </a:r>
            <a:endParaRPr sz="2000">
              <a:solidFill>
                <a:schemeClr val="lt1"/>
              </a:solidFill>
              <a:latin typeface="Quintessential"/>
              <a:ea typeface="Quintessential"/>
              <a:cs typeface="Quintessential"/>
              <a:sym typeface="Quintessent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655320" y="0"/>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Quintessential"/>
              <a:buNone/>
            </a:pPr>
            <a:r>
              <a:rPr lang="en-US">
                <a:latin typeface="Quintessential"/>
                <a:ea typeface="Quintessential"/>
                <a:cs typeface="Quintessential"/>
                <a:sym typeface="Quintessential"/>
              </a:rPr>
              <a:t>20</a:t>
            </a:r>
            <a:r>
              <a:rPr baseline="30000" lang="en-US">
                <a:latin typeface="Quintessential"/>
                <a:ea typeface="Quintessential"/>
                <a:cs typeface="Quintessential"/>
                <a:sym typeface="Quintessential"/>
              </a:rPr>
              <a:t>th</a:t>
            </a:r>
            <a:r>
              <a:rPr lang="en-US">
                <a:latin typeface="Quintessential"/>
                <a:ea typeface="Quintessential"/>
                <a:cs typeface="Quintessential"/>
                <a:sym typeface="Quintessential"/>
              </a:rPr>
              <a:t> Century Balenciaga : Cont’d</a:t>
            </a:r>
            <a:endParaRPr>
              <a:latin typeface="Quintessential"/>
              <a:ea typeface="Quintessential"/>
              <a:cs typeface="Quintessential"/>
              <a:sym typeface="Quintessential"/>
            </a:endParaRPr>
          </a:p>
        </p:txBody>
      </p:sp>
      <p:pic>
        <p:nvPicPr>
          <p:cNvPr id="126" name="Google Shape;126;p17"/>
          <p:cNvPicPr preferRelativeResize="0"/>
          <p:nvPr>
            <p:ph idx="1" type="body"/>
          </p:nvPr>
        </p:nvPicPr>
        <p:blipFill rotWithShape="1">
          <a:blip r:embed="rId3">
            <a:alphaModFix/>
          </a:blip>
          <a:srcRect b="0" l="0" r="0" t="0"/>
          <a:stretch/>
        </p:blipFill>
        <p:spPr>
          <a:xfrm>
            <a:off x="187157" y="1325563"/>
            <a:ext cx="3930120" cy="4605609"/>
          </a:xfrm>
          <a:prstGeom prst="rect">
            <a:avLst/>
          </a:prstGeom>
          <a:noFill/>
          <a:ln>
            <a:noFill/>
          </a:ln>
        </p:spPr>
      </p:pic>
      <p:pic>
        <p:nvPicPr>
          <p:cNvPr id="127" name="Google Shape;127;p17"/>
          <p:cNvPicPr preferRelativeResize="0"/>
          <p:nvPr/>
        </p:nvPicPr>
        <p:blipFill rotWithShape="1">
          <a:blip r:embed="rId4">
            <a:alphaModFix/>
          </a:blip>
          <a:srcRect b="0" l="0" r="0" t="0"/>
          <a:stretch/>
        </p:blipFill>
        <p:spPr>
          <a:xfrm>
            <a:off x="3391351" y="1084217"/>
            <a:ext cx="2388177" cy="3513909"/>
          </a:xfrm>
          <a:prstGeom prst="rect">
            <a:avLst/>
          </a:prstGeom>
          <a:noFill/>
          <a:ln>
            <a:noFill/>
          </a:ln>
        </p:spPr>
      </p:pic>
      <p:pic>
        <p:nvPicPr>
          <p:cNvPr id="128" name="Google Shape;128;p17"/>
          <p:cNvPicPr preferRelativeResize="0"/>
          <p:nvPr/>
        </p:nvPicPr>
        <p:blipFill rotWithShape="1">
          <a:blip r:embed="rId5">
            <a:alphaModFix/>
          </a:blip>
          <a:srcRect b="0" l="0" r="0" t="0"/>
          <a:stretch/>
        </p:blipFill>
        <p:spPr>
          <a:xfrm>
            <a:off x="3122024" y="4598126"/>
            <a:ext cx="3566506" cy="1914025"/>
          </a:xfrm>
          <a:prstGeom prst="rect">
            <a:avLst/>
          </a:prstGeom>
          <a:noFill/>
          <a:ln>
            <a:noFill/>
          </a:ln>
        </p:spPr>
      </p:pic>
      <p:sp>
        <p:nvSpPr>
          <p:cNvPr id="129" name="Google Shape;129;p17"/>
          <p:cNvSpPr txBox="1"/>
          <p:nvPr/>
        </p:nvSpPr>
        <p:spPr>
          <a:xfrm>
            <a:off x="6439989" y="2325188"/>
            <a:ext cx="5512526"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Designer House: House of Balenciaga ( Founded 1937</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Designer: Cristobal Balenciaga</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Date: Fall/ Winter 1950/51</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Culture: French</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Material: Silk</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Accession Number: C.I.55.76.26</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7"/>
          <p:cNvSpPr txBox="1"/>
          <p:nvPr/>
        </p:nvSpPr>
        <p:spPr>
          <a:xfrm>
            <a:off x="7466211" y="1863523"/>
            <a:ext cx="5146765"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Quintessential"/>
                <a:ea typeface="Quintessential"/>
                <a:cs typeface="Quintessential"/>
                <a:sym typeface="Quintessential"/>
              </a:rPr>
              <a:t>Evening Coat</a:t>
            </a:r>
            <a:endParaRPr sz="2400">
              <a:solidFill>
                <a:schemeClr val="lt1"/>
              </a:solidFill>
              <a:latin typeface="Quintessential"/>
              <a:ea typeface="Quintessential"/>
              <a:cs typeface="Quintessential"/>
              <a:sym typeface="Quintessent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Quintessential"/>
              <a:buNone/>
            </a:pPr>
            <a:r>
              <a:rPr lang="en-US">
                <a:latin typeface="Quintessential"/>
                <a:ea typeface="Quintessential"/>
                <a:cs typeface="Quintessential"/>
                <a:sym typeface="Quintessential"/>
              </a:rPr>
              <a:t>20</a:t>
            </a:r>
            <a:r>
              <a:rPr baseline="30000" lang="en-US">
                <a:latin typeface="Quintessential"/>
                <a:ea typeface="Quintessential"/>
                <a:cs typeface="Quintessential"/>
                <a:sym typeface="Quintessential"/>
              </a:rPr>
              <a:t>th</a:t>
            </a:r>
            <a:r>
              <a:rPr lang="en-US">
                <a:latin typeface="Quintessential"/>
                <a:ea typeface="Quintessential"/>
                <a:cs typeface="Quintessential"/>
                <a:sym typeface="Quintessential"/>
              </a:rPr>
              <a:t> Century Balenciaga: Cont’d</a:t>
            </a:r>
            <a:endParaRPr>
              <a:latin typeface="Quintessential"/>
              <a:ea typeface="Quintessential"/>
              <a:cs typeface="Quintessential"/>
              <a:sym typeface="Quintessential"/>
            </a:endParaRPr>
          </a:p>
        </p:txBody>
      </p:sp>
      <p:pic>
        <p:nvPicPr>
          <p:cNvPr id="137" name="Google Shape;137;p18"/>
          <p:cNvPicPr preferRelativeResize="0"/>
          <p:nvPr>
            <p:ph idx="1" type="body"/>
          </p:nvPr>
        </p:nvPicPr>
        <p:blipFill rotWithShape="1">
          <a:blip r:embed="rId3">
            <a:alphaModFix/>
          </a:blip>
          <a:srcRect b="0" l="0" r="0" t="0"/>
          <a:stretch/>
        </p:blipFill>
        <p:spPr>
          <a:xfrm>
            <a:off x="146821" y="1690688"/>
            <a:ext cx="4573520" cy="4573520"/>
          </a:xfrm>
          <a:prstGeom prst="rect">
            <a:avLst/>
          </a:prstGeom>
          <a:noFill/>
          <a:ln>
            <a:noFill/>
          </a:ln>
        </p:spPr>
      </p:pic>
      <p:sp>
        <p:nvSpPr>
          <p:cNvPr id="138" name="Google Shape;138;p18"/>
          <p:cNvSpPr txBox="1"/>
          <p:nvPr/>
        </p:nvSpPr>
        <p:spPr>
          <a:xfrm>
            <a:off x="7613979" y="1946122"/>
            <a:ext cx="4217465"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Designer: Cristobal Balenciaga</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Date: August 1961</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Culture: French</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Material: Faille embroidered with melanex, crystal beads, chenille and silk thread, and lined with silk</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Accession Number: T.24-1974</a:t>
            </a:r>
            <a:endParaRPr sz="1800">
              <a:solidFill>
                <a:schemeClr val="lt1"/>
              </a:solidFill>
              <a:latin typeface="Calibri"/>
              <a:ea typeface="Calibri"/>
              <a:cs typeface="Calibri"/>
              <a:sym typeface="Calibri"/>
            </a:endParaRPr>
          </a:p>
        </p:txBody>
      </p:sp>
      <p:pic>
        <p:nvPicPr>
          <p:cNvPr id="139" name="Google Shape;139;p18"/>
          <p:cNvPicPr preferRelativeResize="0"/>
          <p:nvPr/>
        </p:nvPicPr>
        <p:blipFill rotWithShape="1">
          <a:blip r:embed="rId4">
            <a:alphaModFix/>
          </a:blip>
          <a:srcRect b="0" l="0" r="0" t="0"/>
          <a:stretch/>
        </p:blipFill>
        <p:spPr>
          <a:xfrm>
            <a:off x="4181707" y="3254807"/>
            <a:ext cx="3333704" cy="3333704"/>
          </a:xfrm>
          <a:prstGeom prst="rect">
            <a:avLst/>
          </a:prstGeom>
          <a:noFill/>
          <a:ln>
            <a:noFill/>
          </a:ln>
        </p:spPr>
      </p:pic>
      <p:sp>
        <p:nvSpPr>
          <p:cNvPr id="140" name="Google Shape;140;p18"/>
          <p:cNvSpPr txBox="1"/>
          <p:nvPr/>
        </p:nvSpPr>
        <p:spPr>
          <a:xfrm>
            <a:off x="8197075" y="1429078"/>
            <a:ext cx="5599771"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Quintessential"/>
                <a:ea typeface="Quintessential"/>
                <a:cs typeface="Quintessential"/>
                <a:sym typeface="Quintessential"/>
              </a:rPr>
              <a:t>Coat</a:t>
            </a:r>
            <a:endParaRPr sz="2800">
              <a:solidFill>
                <a:schemeClr val="lt1"/>
              </a:solidFill>
              <a:latin typeface="Quintessential"/>
              <a:ea typeface="Quintessential"/>
              <a:cs typeface="Quintessential"/>
              <a:sym typeface="Quintessent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Quintessential"/>
              <a:buNone/>
            </a:pPr>
            <a:r>
              <a:rPr lang="en-US">
                <a:latin typeface="Quintessential"/>
                <a:ea typeface="Quintessential"/>
                <a:cs typeface="Quintessential"/>
                <a:sym typeface="Quintessential"/>
              </a:rPr>
              <a:t>21</a:t>
            </a:r>
            <a:r>
              <a:rPr baseline="30000" lang="en-US">
                <a:latin typeface="Quintessential"/>
                <a:ea typeface="Quintessential"/>
                <a:cs typeface="Quintessential"/>
                <a:sym typeface="Quintessential"/>
              </a:rPr>
              <a:t>st</a:t>
            </a:r>
            <a:r>
              <a:rPr lang="en-US">
                <a:latin typeface="Quintessential"/>
                <a:ea typeface="Quintessential"/>
                <a:cs typeface="Quintessential"/>
                <a:sym typeface="Quintessential"/>
              </a:rPr>
              <a:t> Century Balenciaga </a:t>
            </a:r>
            <a:endParaRPr>
              <a:latin typeface="Quintessential"/>
              <a:ea typeface="Quintessential"/>
              <a:cs typeface="Quintessential"/>
              <a:sym typeface="Quintessential"/>
            </a:endParaRPr>
          </a:p>
        </p:txBody>
      </p:sp>
      <p:pic>
        <p:nvPicPr>
          <p:cNvPr id="147" name="Google Shape;147;p19"/>
          <p:cNvPicPr preferRelativeResize="0"/>
          <p:nvPr>
            <p:ph idx="1" type="body"/>
          </p:nvPr>
        </p:nvPicPr>
        <p:blipFill rotWithShape="1">
          <a:blip r:embed="rId3">
            <a:alphaModFix/>
          </a:blip>
          <a:srcRect b="0" l="0" r="0" t="0"/>
          <a:stretch/>
        </p:blipFill>
        <p:spPr>
          <a:xfrm>
            <a:off x="219903" y="1779898"/>
            <a:ext cx="5129866" cy="3416571"/>
          </a:xfrm>
          <a:prstGeom prst="rect">
            <a:avLst/>
          </a:prstGeom>
          <a:noFill/>
          <a:ln>
            <a:noFill/>
          </a:ln>
        </p:spPr>
      </p:pic>
      <p:sp>
        <p:nvSpPr>
          <p:cNvPr id="148" name="Google Shape;148;p19"/>
          <p:cNvSpPr txBox="1"/>
          <p:nvPr/>
        </p:nvSpPr>
        <p:spPr>
          <a:xfrm>
            <a:off x="3063617" y="1321356"/>
            <a:ext cx="5596054"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intessential"/>
                <a:ea typeface="Quintessential"/>
                <a:cs typeface="Quintessential"/>
                <a:sym typeface="Quintessential"/>
              </a:rPr>
              <a:t>Michel Goma : French Designer</a:t>
            </a:r>
            <a:endParaRPr sz="1800">
              <a:solidFill>
                <a:schemeClr val="lt1"/>
              </a:solidFill>
              <a:latin typeface="Quintessential"/>
              <a:ea typeface="Quintessential"/>
              <a:cs typeface="Quintessential"/>
              <a:sym typeface="Quintessential"/>
            </a:endParaRPr>
          </a:p>
        </p:txBody>
      </p:sp>
      <p:sp>
        <p:nvSpPr>
          <p:cNvPr id="149" name="Google Shape;149;p19"/>
          <p:cNvSpPr txBox="1"/>
          <p:nvPr/>
        </p:nvSpPr>
        <p:spPr>
          <a:xfrm>
            <a:off x="916973" y="5564677"/>
            <a:ext cx="522602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Figure 1: Michel Goma </a:t>
            </a:r>
            <a:r>
              <a:rPr i="1" lang="en-US" sz="1200">
                <a:solidFill>
                  <a:schemeClr val="lt1"/>
                </a:solidFill>
                <a:latin typeface="Times New Roman"/>
                <a:ea typeface="Times New Roman"/>
                <a:cs typeface="Times New Roman"/>
                <a:sym typeface="Times New Roman"/>
              </a:rPr>
              <a:t>Balenciaga</a:t>
            </a:r>
            <a:r>
              <a:rPr lang="en-US" sz="1200">
                <a:solidFill>
                  <a:schemeClr val="lt1"/>
                </a:solidFill>
                <a:latin typeface="Times New Roman"/>
                <a:ea typeface="Times New Roman"/>
                <a:cs typeface="Times New Roman"/>
                <a:sym typeface="Times New Roman"/>
              </a:rPr>
              <a:t> Spring/Summer 91 </a:t>
            </a:r>
            <a:endParaRPr sz="1200">
              <a:solidFill>
                <a:schemeClr val="lt1"/>
              </a:solidFill>
              <a:latin typeface="Times New Roman"/>
              <a:ea typeface="Times New Roman"/>
              <a:cs typeface="Times New Roman"/>
              <a:sym typeface="Times New Roman"/>
            </a:endParaRPr>
          </a:p>
        </p:txBody>
      </p:sp>
      <p:sp>
        <p:nvSpPr>
          <p:cNvPr id="150" name="Google Shape;150;p19"/>
          <p:cNvSpPr txBox="1"/>
          <p:nvPr/>
        </p:nvSpPr>
        <p:spPr>
          <a:xfrm>
            <a:off x="6306739" y="5887841"/>
            <a:ext cx="388062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Figure 2: Photographer Willy Maywald, </a:t>
            </a:r>
            <a:r>
              <a:rPr i="1" lang="en-US" sz="1200">
                <a:solidFill>
                  <a:schemeClr val="lt1"/>
                </a:solidFill>
                <a:latin typeface="Times New Roman"/>
                <a:ea typeface="Times New Roman"/>
                <a:cs typeface="Times New Roman"/>
                <a:sym typeface="Times New Roman"/>
              </a:rPr>
              <a:t>Michel Goma in his atelier</a:t>
            </a:r>
            <a:r>
              <a:rPr lang="en-US" sz="1200">
                <a:solidFill>
                  <a:schemeClr val="lt1"/>
                </a:solidFill>
                <a:latin typeface="Times New Roman"/>
                <a:ea typeface="Times New Roman"/>
                <a:cs typeface="Times New Roman"/>
                <a:sym typeface="Times New Roman"/>
              </a:rPr>
              <a:t>,1959</a:t>
            </a:r>
            <a:endParaRPr sz="1200">
              <a:solidFill>
                <a:schemeClr val="lt1"/>
              </a:solidFill>
              <a:latin typeface="Times New Roman"/>
              <a:ea typeface="Times New Roman"/>
              <a:cs typeface="Times New Roman"/>
              <a:sym typeface="Times New Roman"/>
            </a:endParaRPr>
          </a:p>
        </p:txBody>
      </p:sp>
      <p:pic>
        <p:nvPicPr>
          <p:cNvPr id="151" name="Google Shape;151;p19"/>
          <p:cNvPicPr preferRelativeResize="0"/>
          <p:nvPr/>
        </p:nvPicPr>
        <p:blipFill rotWithShape="1">
          <a:blip r:embed="rId4">
            <a:alphaModFix/>
          </a:blip>
          <a:srcRect b="0" l="0" r="0" t="0"/>
          <a:stretch/>
        </p:blipFill>
        <p:spPr>
          <a:xfrm>
            <a:off x="6306739" y="1683724"/>
            <a:ext cx="3137450" cy="42110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Quintessential"/>
              <a:buNone/>
            </a:pPr>
            <a:r>
              <a:rPr lang="en-US">
                <a:latin typeface="Quintessential"/>
                <a:ea typeface="Quintessential"/>
                <a:cs typeface="Quintessential"/>
                <a:sym typeface="Quintessential"/>
              </a:rPr>
              <a:t>21</a:t>
            </a:r>
            <a:r>
              <a:rPr baseline="30000" lang="en-US">
                <a:latin typeface="Quintessential"/>
                <a:ea typeface="Quintessential"/>
                <a:cs typeface="Quintessential"/>
                <a:sym typeface="Quintessential"/>
              </a:rPr>
              <a:t>th</a:t>
            </a:r>
            <a:r>
              <a:rPr lang="en-US">
                <a:latin typeface="Quintessential"/>
                <a:ea typeface="Quintessential"/>
                <a:cs typeface="Quintessential"/>
                <a:sym typeface="Quintessential"/>
              </a:rPr>
              <a:t> Century Balenciaga : Cont’d</a:t>
            </a:r>
            <a:endParaRPr/>
          </a:p>
        </p:txBody>
      </p:sp>
      <p:pic>
        <p:nvPicPr>
          <p:cNvPr id="158" name="Google Shape;158;p20"/>
          <p:cNvPicPr preferRelativeResize="0"/>
          <p:nvPr>
            <p:ph idx="1" type="body"/>
          </p:nvPr>
        </p:nvPicPr>
        <p:blipFill rotWithShape="1">
          <a:blip r:embed="rId3">
            <a:alphaModFix/>
          </a:blip>
          <a:srcRect b="0" l="0" r="0" t="0"/>
          <a:stretch/>
        </p:blipFill>
        <p:spPr>
          <a:xfrm>
            <a:off x="3516273" y="2728970"/>
            <a:ext cx="4727445" cy="2642026"/>
          </a:xfrm>
          <a:prstGeom prst="rect">
            <a:avLst/>
          </a:prstGeom>
          <a:noFill/>
          <a:ln>
            <a:noFill/>
          </a:ln>
        </p:spPr>
      </p:pic>
      <p:pic>
        <p:nvPicPr>
          <p:cNvPr id="159" name="Google Shape;159;p20"/>
          <p:cNvPicPr preferRelativeResize="0"/>
          <p:nvPr/>
        </p:nvPicPr>
        <p:blipFill rotWithShape="1">
          <a:blip r:embed="rId4">
            <a:alphaModFix/>
          </a:blip>
          <a:srcRect b="0" l="0" r="0" t="0"/>
          <a:stretch/>
        </p:blipFill>
        <p:spPr>
          <a:xfrm>
            <a:off x="712444" y="2651244"/>
            <a:ext cx="1568727" cy="2950584"/>
          </a:xfrm>
          <a:prstGeom prst="rect">
            <a:avLst/>
          </a:prstGeom>
          <a:noFill/>
          <a:ln>
            <a:noFill/>
          </a:ln>
        </p:spPr>
      </p:pic>
      <p:pic>
        <p:nvPicPr>
          <p:cNvPr id="160" name="Google Shape;160;p20"/>
          <p:cNvPicPr preferRelativeResize="0"/>
          <p:nvPr/>
        </p:nvPicPr>
        <p:blipFill rotWithShape="1">
          <a:blip r:embed="rId5">
            <a:alphaModFix/>
          </a:blip>
          <a:srcRect b="0" l="0" r="0" t="0"/>
          <a:stretch/>
        </p:blipFill>
        <p:spPr>
          <a:xfrm>
            <a:off x="9145195" y="1915427"/>
            <a:ext cx="2580711" cy="3871067"/>
          </a:xfrm>
          <a:prstGeom prst="rect">
            <a:avLst/>
          </a:prstGeom>
          <a:noFill/>
          <a:ln>
            <a:noFill/>
          </a:ln>
        </p:spPr>
      </p:pic>
      <p:sp>
        <p:nvSpPr>
          <p:cNvPr id="161" name="Google Shape;161;p20"/>
          <p:cNvSpPr txBox="1"/>
          <p:nvPr/>
        </p:nvSpPr>
        <p:spPr>
          <a:xfrm>
            <a:off x="0" y="5832661"/>
            <a:ext cx="320890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Figure 1: Spring/ Summer </a:t>
            </a:r>
            <a:r>
              <a:rPr i="1" lang="en-US" sz="1200">
                <a:solidFill>
                  <a:schemeClr val="lt1"/>
                </a:solidFill>
                <a:latin typeface="Times New Roman"/>
                <a:ea typeface="Times New Roman"/>
                <a:cs typeface="Times New Roman"/>
                <a:sym typeface="Times New Roman"/>
              </a:rPr>
              <a:t>Surf Scuba Collection</a:t>
            </a:r>
            <a:r>
              <a:rPr lang="en-US" sz="1200">
                <a:solidFill>
                  <a:schemeClr val="lt1"/>
                </a:solidFill>
                <a:latin typeface="Times New Roman"/>
                <a:ea typeface="Times New Roman"/>
                <a:cs typeface="Times New Roman"/>
                <a:sym typeface="Times New Roman"/>
              </a:rPr>
              <a:t>, 2013</a:t>
            </a:r>
            <a:endParaRPr sz="1200">
              <a:solidFill>
                <a:schemeClr val="lt1"/>
              </a:solidFill>
              <a:latin typeface="Times New Roman"/>
              <a:ea typeface="Times New Roman"/>
              <a:cs typeface="Times New Roman"/>
              <a:sym typeface="Times New Roman"/>
            </a:endParaRPr>
          </a:p>
        </p:txBody>
      </p:sp>
      <p:sp>
        <p:nvSpPr>
          <p:cNvPr id="162" name="Google Shape;162;p20"/>
          <p:cNvSpPr txBox="1"/>
          <p:nvPr/>
        </p:nvSpPr>
        <p:spPr>
          <a:xfrm>
            <a:off x="9145195" y="5832661"/>
            <a:ext cx="302596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Figure 3. Spring/ Summer collection, </a:t>
            </a:r>
            <a:r>
              <a:rPr i="1" lang="en-US" sz="1200">
                <a:solidFill>
                  <a:schemeClr val="lt1"/>
                </a:solidFill>
                <a:latin typeface="Times New Roman"/>
                <a:ea typeface="Times New Roman"/>
                <a:cs typeface="Times New Roman"/>
                <a:sym typeface="Times New Roman"/>
              </a:rPr>
              <a:t>Ghesquiere last show</a:t>
            </a:r>
            <a:r>
              <a:rPr lang="en-US" sz="1200">
                <a:solidFill>
                  <a:schemeClr val="lt1"/>
                </a:solidFill>
                <a:latin typeface="Times New Roman"/>
                <a:ea typeface="Times New Roman"/>
                <a:cs typeface="Times New Roman"/>
                <a:sym typeface="Times New Roman"/>
              </a:rPr>
              <a:t>, 2013</a:t>
            </a:r>
            <a:endParaRPr sz="1200">
              <a:solidFill>
                <a:schemeClr val="lt1"/>
              </a:solidFill>
              <a:latin typeface="Times New Roman"/>
              <a:ea typeface="Times New Roman"/>
              <a:cs typeface="Times New Roman"/>
              <a:sym typeface="Times New Roman"/>
            </a:endParaRPr>
          </a:p>
        </p:txBody>
      </p:sp>
      <p:sp>
        <p:nvSpPr>
          <p:cNvPr id="163" name="Google Shape;163;p20"/>
          <p:cNvSpPr txBox="1"/>
          <p:nvPr/>
        </p:nvSpPr>
        <p:spPr>
          <a:xfrm>
            <a:off x="3917045" y="5786494"/>
            <a:ext cx="432667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Figure 2. Photographer Juergen Teller, </a:t>
            </a:r>
            <a:r>
              <a:rPr i="1" lang="en-US" sz="1200">
                <a:solidFill>
                  <a:schemeClr val="lt1"/>
                </a:solidFill>
                <a:latin typeface="Times New Roman"/>
                <a:ea typeface="Times New Roman"/>
                <a:cs typeface="Times New Roman"/>
                <a:sym typeface="Times New Roman"/>
              </a:rPr>
              <a:t>Nicolas Ghesquière</a:t>
            </a:r>
            <a:r>
              <a:rPr lang="en-US" sz="1200">
                <a:solidFill>
                  <a:schemeClr val="lt1"/>
                </a:solidFill>
                <a:latin typeface="Times New Roman"/>
                <a:ea typeface="Times New Roman"/>
                <a:cs typeface="Times New Roman"/>
                <a:sym typeface="Times New Roman"/>
              </a:rPr>
              <a:t>, 2013</a:t>
            </a:r>
            <a:endParaRPr sz="1200">
              <a:solidFill>
                <a:schemeClr val="lt1"/>
              </a:solidFill>
              <a:latin typeface="Times New Roman"/>
              <a:ea typeface="Times New Roman"/>
              <a:cs typeface="Times New Roman"/>
              <a:sym typeface="Times New Roman"/>
            </a:endParaRPr>
          </a:p>
        </p:txBody>
      </p:sp>
      <p:sp>
        <p:nvSpPr>
          <p:cNvPr id="164" name="Google Shape;164;p20"/>
          <p:cNvSpPr txBox="1"/>
          <p:nvPr/>
        </p:nvSpPr>
        <p:spPr>
          <a:xfrm>
            <a:off x="3516273" y="1915427"/>
            <a:ext cx="499574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Quintessential"/>
                <a:ea typeface="Quintessential"/>
                <a:cs typeface="Quintessential"/>
                <a:sym typeface="Quintessential"/>
              </a:rPr>
              <a:t>Nicolas Ghesquiere: French Designer</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Quintessential"/>
              <a:buNone/>
            </a:pPr>
            <a:r>
              <a:rPr lang="en-US">
                <a:latin typeface="Quintessential"/>
                <a:ea typeface="Quintessential"/>
                <a:cs typeface="Quintessential"/>
                <a:sym typeface="Quintessential"/>
              </a:rPr>
              <a:t>21</a:t>
            </a:r>
            <a:r>
              <a:rPr baseline="30000" lang="en-US">
                <a:latin typeface="Quintessential"/>
                <a:ea typeface="Quintessential"/>
                <a:cs typeface="Quintessential"/>
                <a:sym typeface="Quintessential"/>
              </a:rPr>
              <a:t>th</a:t>
            </a:r>
            <a:r>
              <a:rPr lang="en-US">
                <a:latin typeface="Quintessential"/>
                <a:ea typeface="Quintessential"/>
                <a:cs typeface="Quintessential"/>
                <a:sym typeface="Quintessential"/>
              </a:rPr>
              <a:t> Century Balenciaga : Cont’d</a:t>
            </a:r>
            <a:endParaRPr/>
          </a:p>
        </p:txBody>
      </p:sp>
      <p:pic>
        <p:nvPicPr>
          <p:cNvPr id="170" name="Google Shape;170;p21"/>
          <p:cNvPicPr preferRelativeResize="0"/>
          <p:nvPr>
            <p:ph idx="1" type="body"/>
          </p:nvPr>
        </p:nvPicPr>
        <p:blipFill rotWithShape="1">
          <a:blip r:embed="rId3">
            <a:alphaModFix/>
          </a:blip>
          <a:srcRect b="0" l="0" r="0" t="0"/>
          <a:stretch/>
        </p:blipFill>
        <p:spPr>
          <a:xfrm>
            <a:off x="302754" y="1594625"/>
            <a:ext cx="4025589" cy="4025589"/>
          </a:xfrm>
          <a:prstGeom prst="rect">
            <a:avLst/>
          </a:prstGeom>
          <a:noFill/>
          <a:ln>
            <a:noFill/>
          </a:ln>
        </p:spPr>
      </p:pic>
      <p:sp>
        <p:nvSpPr>
          <p:cNvPr id="171" name="Google Shape;171;p21"/>
          <p:cNvSpPr/>
          <p:nvPr/>
        </p:nvSpPr>
        <p:spPr>
          <a:xfrm>
            <a:off x="7638584" y="2475569"/>
            <a:ext cx="4293221"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Designer: Nicolas Ghesquière ( Balenciaga)</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Date: 2004</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Culture: French</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Material: Rubberized and printed neoprene and wool</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Accession Number:T.113-2011</a:t>
            </a:r>
            <a:endParaRPr sz="1800">
              <a:solidFill>
                <a:schemeClr val="lt1"/>
              </a:solidFill>
              <a:latin typeface="Calibri"/>
              <a:ea typeface="Calibri"/>
              <a:cs typeface="Calibri"/>
              <a:sym typeface="Calibri"/>
            </a:endParaRPr>
          </a:p>
        </p:txBody>
      </p:sp>
      <p:pic>
        <p:nvPicPr>
          <p:cNvPr id="172" name="Google Shape;172;p21"/>
          <p:cNvPicPr preferRelativeResize="0"/>
          <p:nvPr/>
        </p:nvPicPr>
        <p:blipFill rotWithShape="1">
          <a:blip r:embed="rId4">
            <a:alphaModFix/>
          </a:blip>
          <a:srcRect b="0" l="0" r="0" t="0"/>
          <a:stretch/>
        </p:blipFill>
        <p:spPr>
          <a:xfrm>
            <a:off x="3867424" y="3168016"/>
            <a:ext cx="3559288" cy="3559288"/>
          </a:xfrm>
          <a:prstGeom prst="rect">
            <a:avLst/>
          </a:prstGeom>
          <a:noFill/>
          <a:ln>
            <a:noFill/>
          </a:ln>
        </p:spPr>
      </p:pic>
      <p:sp>
        <p:nvSpPr>
          <p:cNvPr id="173" name="Google Shape;173;p21"/>
          <p:cNvSpPr txBox="1"/>
          <p:nvPr/>
        </p:nvSpPr>
        <p:spPr>
          <a:xfrm>
            <a:off x="9065942" y="2046184"/>
            <a:ext cx="36241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Quintessential"/>
                <a:ea typeface="Quintessential"/>
                <a:cs typeface="Quintessential"/>
                <a:sym typeface="Quintessential"/>
              </a:rPr>
              <a:t>Dress</a:t>
            </a:r>
            <a:endParaRPr sz="1800">
              <a:solidFill>
                <a:schemeClr val="lt1"/>
              </a:solidFill>
              <a:latin typeface="Quintessential"/>
              <a:ea typeface="Quintessential"/>
              <a:cs typeface="Quintessential"/>
              <a:sym typeface="Quintessent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