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4" r:id="rId7"/>
    <p:sldId id="265" r:id="rId8"/>
    <p:sldId id="266" r:id="rId9"/>
    <p:sldId id="267" r:id="rId10"/>
    <p:sldId id="262" r:id="rId11"/>
    <p:sldId id="268" r:id="rId12"/>
    <p:sldId id="270" r:id="rId13"/>
    <p:sldId id="271" r:id="rId14"/>
    <p:sldId id="27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5" d="100"/>
          <a:sy n="75" d="100"/>
        </p:scale>
        <p:origin x="-18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A46CD7-37A4-D643-B6AC-E399CC2E0BE8}"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240345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A46CD7-37A4-D643-B6AC-E399CC2E0BE8}"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422437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A46CD7-37A4-D643-B6AC-E399CC2E0BE8}"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160136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A46CD7-37A4-D643-B6AC-E399CC2E0BE8}"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152484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A46CD7-37A4-D643-B6AC-E399CC2E0BE8}"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201161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A46CD7-37A4-D643-B6AC-E399CC2E0BE8}"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268308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A46CD7-37A4-D643-B6AC-E399CC2E0BE8}" type="datetimeFigureOut">
              <a:rPr lang="en-US" smtClean="0"/>
              <a:t>6/17/16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372956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A46CD7-37A4-D643-B6AC-E399CC2E0BE8}" type="datetimeFigureOut">
              <a:rPr lang="en-US" smtClean="0"/>
              <a:t>6/17/16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92846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46CD7-37A4-D643-B6AC-E399CC2E0BE8}" type="datetimeFigureOut">
              <a:rPr lang="en-US" smtClean="0"/>
              <a:t>6/17/16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317381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46CD7-37A4-D643-B6AC-E399CC2E0BE8}"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46323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46CD7-37A4-D643-B6AC-E399CC2E0BE8}"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E6E23-5357-274B-BA9C-6B0AE86A8A65}" type="slidenum">
              <a:rPr lang="en-US" smtClean="0"/>
              <a:t>‹#›</a:t>
            </a:fld>
            <a:endParaRPr lang="en-US"/>
          </a:p>
        </p:txBody>
      </p:sp>
    </p:spTree>
    <p:extLst>
      <p:ext uri="{BB962C8B-B14F-4D97-AF65-F5344CB8AC3E}">
        <p14:creationId xmlns:p14="http://schemas.microsoft.com/office/powerpoint/2010/main" val="18622139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46CD7-37A4-D643-B6AC-E399CC2E0BE8}" type="datetimeFigureOut">
              <a:rPr lang="en-US" smtClean="0"/>
              <a:t>6/17/16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E6E23-5357-274B-BA9C-6B0AE86A8A65}" type="slidenum">
              <a:rPr lang="en-US" smtClean="0"/>
              <a:t>‹#›</a:t>
            </a:fld>
            <a:endParaRPr lang="en-US"/>
          </a:p>
        </p:txBody>
      </p:sp>
    </p:spTree>
    <p:extLst>
      <p:ext uri="{BB962C8B-B14F-4D97-AF65-F5344CB8AC3E}">
        <p14:creationId xmlns:p14="http://schemas.microsoft.com/office/powerpoint/2010/main" val="1399911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entury Gothic"/>
                <a:cs typeface="Century Gothic"/>
              </a:rPr>
              <a:t>The Short-Term Marriage Plot: Narratives of Serial Monogamy</a:t>
            </a:r>
            <a:br>
              <a:rPr lang="en-US" dirty="0">
                <a:latin typeface="Century Gothic"/>
                <a:cs typeface="Century Gothic"/>
              </a:rPr>
            </a:br>
            <a:endParaRPr lang="en-US" dirty="0">
              <a:latin typeface="Century Gothic"/>
              <a:cs typeface="Century Gothic"/>
            </a:endParaRPr>
          </a:p>
        </p:txBody>
      </p:sp>
      <p:sp>
        <p:nvSpPr>
          <p:cNvPr id="3" name="Subtitle 2"/>
          <p:cNvSpPr>
            <a:spLocks noGrp="1"/>
          </p:cNvSpPr>
          <p:nvPr>
            <p:ph type="subTitle" idx="1"/>
          </p:nvPr>
        </p:nvSpPr>
        <p:spPr>
          <a:xfrm>
            <a:off x="685800" y="3886200"/>
            <a:ext cx="7772400" cy="1752600"/>
          </a:xfrm>
        </p:spPr>
        <p:txBody>
          <a:bodyPr>
            <a:normAutofit/>
          </a:bodyPr>
          <a:lstStyle/>
          <a:p>
            <a:r>
              <a:rPr lang="en-US" dirty="0" smtClean="0">
                <a:solidFill>
                  <a:srgbClr val="000000"/>
                </a:solidFill>
                <a:latin typeface="Century Gothic"/>
                <a:cs typeface="Century Gothic"/>
              </a:rPr>
              <a:t>Jody R. Rosen</a:t>
            </a:r>
          </a:p>
          <a:p>
            <a:r>
              <a:rPr lang="en-US" dirty="0" smtClean="0">
                <a:solidFill>
                  <a:srgbClr val="000000"/>
                </a:solidFill>
                <a:latin typeface="Century Gothic"/>
                <a:cs typeface="Century Gothic"/>
              </a:rPr>
              <a:t>New York City College of Technology</a:t>
            </a:r>
          </a:p>
          <a:p>
            <a:r>
              <a:rPr lang="en-US" dirty="0" smtClean="0">
                <a:solidFill>
                  <a:srgbClr val="000000"/>
                </a:solidFill>
                <a:latin typeface="Century Gothic"/>
                <a:cs typeface="Century Gothic"/>
              </a:rPr>
              <a:t>@</a:t>
            </a:r>
            <a:r>
              <a:rPr lang="en-US" dirty="0" err="1" smtClean="0">
                <a:solidFill>
                  <a:srgbClr val="000000"/>
                </a:solidFill>
                <a:latin typeface="Century Gothic"/>
                <a:cs typeface="Century Gothic"/>
              </a:rPr>
              <a:t>jrrnyc</a:t>
            </a:r>
            <a:r>
              <a:rPr lang="en-US" dirty="0" smtClean="0">
                <a:solidFill>
                  <a:srgbClr val="000000"/>
                </a:solidFill>
                <a:latin typeface="Century Gothic"/>
                <a:cs typeface="Century Gothic"/>
              </a:rPr>
              <a:t> #issn2016 </a:t>
            </a:r>
            <a:endParaRPr lang="en-US" dirty="0">
              <a:solidFill>
                <a:srgbClr val="000000"/>
              </a:solidFill>
              <a:latin typeface="Century Gothic"/>
              <a:cs typeface="Century Gothic"/>
            </a:endParaRPr>
          </a:p>
        </p:txBody>
      </p:sp>
    </p:spTree>
    <p:extLst>
      <p:ext uri="{BB962C8B-B14F-4D97-AF65-F5344CB8AC3E}">
        <p14:creationId xmlns:p14="http://schemas.microsoft.com/office/powerpoint/2010/main" val="35015509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entury Gothic"/>
                <a:cs typeface="Century Gothic"/>
              </a:rPr>
              <a:t>The Custom of the Country</a:t>
            </a:r>
            <a:endParaRPr lang="en-US" i="1"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buNone/>
            </a:pPr>
            <a:r>
              <a:rPr lang="en-US" dirty="0" smtClean="0">
                <a:latin typeface="Century Gothic"/>
                <a:cs typeface="Century Gothic"/>
              </a:rPr>
              <a:t>“</a:t>
            </a:r>
            <a:r>
              <a:rPr lang="en-US" dirty="0">
                <a:latin typeface="Century Gothic"/>
                <a:cs typeface="Century Gothic"/>
              </a:rPr>
              <a:t>that wouldn’t be the reason given, of course. Any lawyer could fix it up for them. Don’t they generally call it desertion?”</a:t>
            </a:r>
            <a:r>
              <a:rPr lang="en-US" dirty="0" smtClean="0">
                <a:effectLst/>
                <a:latin typeface="Century Gothic"/>
                <a:cs typeface="Century Gothic"/>
              </a:rPr>
              <a:t> </a:t>
            </a:r>
            <a:endParaRPr lang="en-US" dirty="0">
              <a:latin typeface="Century Gothic"/>
              <a:cs typeface="Century Gothic"/>
            </a:endParaRPr>
          </a:p>
        </p:txBody>
      </p:sp>
    </p:spTree>
    <p:extLst>
      <p:ext uri="{BB962C8B-B14F-4D97-AF65-F5344CB8AC3E}">
        <p14:creationId xmlns:p14="http://schemas.microsoft.com/office/powerpoint/2010/main" val="2625802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entury Gothic"/>
                <a:cs typeface="Century Gothic"/>
              </a:rPr>
              <a:t>The Custom of the Country</a:t>
            </a:r>
            <a:endParaRPr lang="en-US" i="1"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buNone/>
            </a:pPr>
            <a:r>
              <a:rPr lang="en-US" dirty="0" smtClean="0">
                <a:effectLst/>
                <a:latin typeface="Century Gothic"/>
                <a:ea typeface="ＭＳ 明朝"/>
                <a:cs typeface="Times New Roman"/>
              </a:rPr>
              <a:t>“‘Oh, it all depends on </a:t>
            </a:r>
            <a:r>
              <a:rPr lang="en-US" i="1" dirty="0" smtClean="0">
                <a:effectLst/>
                <a:latin typeface="Century Gothic"/>
                <a:ea typeface="ＭＳ 明朝"/>
                <a:cs typeface="Times New Roman"/>
              </a:rPr>
              <a:t>you</a:t>
            </a:r>
            <a:r>
              <a:rPr lang="en-US" dirty="0" smtClean="0">
                <a:effectLst/>
                <a:latin typeface="Century Gothic"/>
                <a:ea typeface="ＭＳ 明朝"/>
                <a:cs typeface="Times New Roman"/>
              </a:rPr>
              <a:t>! Out in Apex, if a girl marries a man who doesn’t come up to what she expected, people consider it’s to her credit to want to change. </a:t>
            </a:r>
            <a:r>
              <a:rPr lang="en-US" i="1" dirty="0" smtClean="0">
                <a:effectLst/>
                <a:latin typeface="Century Gothic"/>
                <a:ea typeface="ＭＳ 明朝"/>
                <a:cs typeface="Times New Roman"/>
              </a:rPr>
              <a:t>You’d</a:t>
            </a:r>
            <a:r>
              <a:rPr lang="en-US" dirty="0" smtClean="0">
                <a:effectLst/>
                <a:latin typeface="Century Gothic"/>
                <a:ea typeface="ＭＳ 明朝"/>
                <a:cs typeface="Times New Roman"/>
              </a:rPr>
              <a:t> better think twice of that!’” </a:t>
            </a:r>
            <a:endParaRPr lang="en-US" dirty="0">
              <a:latin typeface="Century Gothic"/>
              <a:cs typeface="Century Gothic"/>
            </a:endParaRPr>
          </a:p>
        </p:txBody>
      </p:sp>
    </p:spTree>
    <p:extLst>
      <p:ext uri="{BB962C8B-B14F-4D97-AF65-F5344CB8AC3E}">
        <p14:creationId xmlns:p14="http://schemas.microsoft.com/office/powerpoint/2010/main" val="3421012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entury Gothic"/>
                <a:cs typeface="Century Gothic"/>
              </a:rPr>
              <a:t>The Glimpses of the Moon</a:t>
            </a:r>
            <a:endParaRPr lang="en-US" i="1"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buNone/>
            </a:pPr>
            <a:r>
              <a:rPr lang="en-US" dirty="0" smtClean="0">
                <a:latin typeface="Century Gothic"/>
                <a:cs typeface="Century Gothic"/>
              </a:rPr>
              <a:t>“</a:t>
            </a:r>
            <a:r>
              <a:rPr lang="en-US" dirty="0">
                <a:latin typeface="Century Gothic"/>
                <a:cs typeface="Century Gothic"/>
              </a:rPr>
              <a:t>‘But you simply don’t know what you’re talking about. </a:t>
            </a:r>
            <a:r>
              <a:rPr lang="en-US" i="1" dirty="0">
                <a:latin typeface="Century Gothic"/>
                <a:cs typeface="Century Gothic"/>
              </a:rPr>
              <a:t>As if anybody ever had all the money they wanted!</a:t>
            </a:r>
            <a:r>
              <a:rPr lang="en-US" dirty="0">
                <a:latin typeface="Century Gothic"/>
                <a:cs typeface="Century Gothic"/>
              </a:rPr>
              <a:t>’” </a:t>
            </a:r>
          </a:p>
        </p:txBody>
      </p:sp>
    </p:spTree>
    <p:extLst>
      <p:ext uri="{BB962C8B-B14F-4D97-AF65-F5344CB8AC3E}">
        <p14:creationId xmlns:p14="http://schemas.microsoft.com/office/powerpoint/2010/main" val="1314938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entury Gothic"/>
                <a:cs typeface="Century Gothic"/>
              </a:rPr>
              <a:t>The Glimpses of the Moon</a:t>
            </a:r>
            <a:endParaRPr lang="en-US" i="1"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buNone/>
            </a:pPr>
            <a:r>
              <a:rPr lang="en-US" dirty="0" smtClean="0">
                <a:effectLst/>
                <a:latin typeface="Century Gothic"/>
                <a:ea typeface="ＭＳ 明朝"/>
                <a:cs typeface="Times New Roman"/>
              </a:rPr>
              <a:t>“that squirrel-wheel of a world of his and </a:t>
            </a:r>
            <a:r>
              <a:rPr lang="en-US" dirty="0" err="1" smtClean="0">
                <a:effectLst/>
                <a:latin typeface="Century Gothic"/>
                <a:ea typeface="ＭＳ 明朝"/>
                <a:cs typeface="Times New Roman"/>
              </a:rPr>
              <a:t>Susy’s</a:t>
            </a:r>
            <a:r>
              <a:rPr lang="en-US" dirty="0" smtClean="0">
                <a:effectLst/>
                <a:latin typeface="Century Gothic"/>
                <a:ea typeface="ＭＳ 明朝"/>
                <a:cs typeface="Times New Roman"/>
              </a:rPr>
              <a:t> you had to keep going or drop out”</a:t>
            </a:r>
          </a:p>
          <a:p>
            <a:pPr marL="0" indent="0">
              <a:buNone/>
            </a:pPr>
            <a:r>
              <a:rPr lang="en-US" dirty="0" smtClean="0">
                <a:effectLst/>
                <a:latin typeface="Century Gothic"/>
                <a:ea typeface="ＭＳ 明朝"/>
                <a:cs typeface="Times New Roman"/>
              </a:rPr>
              <a:t>“the queer social whirligig from which she had so lately fled” </a:t>
            </a:r>
          </a:p>
          <a:p>
            <a:pPr marL="0" indent="0">
              <a:buNone/>
            </a:pPr>
            <a:r>
              <a:rPr lang="en-US" dirty="0" smtClean="0">
                <a:effectLst/>
                <a:latin typeface="Century Gothic"/>
                <a:ea typeface="ＭＳ 明朝"/>
                <a:cs typeface="Times New Roman"/>
              </a:rPr>
              <a:t>“turned and turned about in her agony like a trapped animal in a cramping cage” </a:t>
            </a:r>
            <a:endParaRPr lang="en-US" dirty="0">
              <a:latin typeface="Century Gothic"/>
              <a:cs typeface="Century Gothic"/>
            </a:endParaRPr>
          </a:p>
        </p:txBody>
      </p:sp>
    </p:spTree>
    <p:extLst>
      <p:ext uri="{BB962C8B-B14F-4D97-AF65-F5344CB8AC3E}">
        <p14:creationId xmlns:p14="http://schemas.microsoft.com/office/powerpoint/2010/main" val="735210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Thank you!</a:t>
            </a:r>
            <a:endParaRPr lang="en-US"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lgn="ctr">
              <a:buNone/>
            </a:pPr>
            <a:endParaRPr lang="en-US" dirty="0" smtClean="0">
              <a:latin typeface="Century Gothic"/>
              <a:cs typeface="Century Gothic"/>
            </a:endParaRPr>
          </a:p>
          <a:p>
            <a:pPr marL="0" indent="0" algn="ctr">
              <a:buNone/>
            </a:pPr>
            <a:endParaRPr lang="en-US" dirty="0">
              <a:latin typeface="Century Gothic"/>
              <a:cs typeface="Century Gothic"/>
            </a:endParaRPr>
          </a:p>
          <a:p>
            <a:pPr marL="0" indent="0" algn="ctr">
              <a:buNone/>
            </a:pPr>
            <a:endParaRPr lang="en-US" dirty="0" smtClean="0">
              <a:latin typeface="Century Gothic"/>
              <a:cs typeface="Century Gothic"/>
            </a:endParaRPr>
          </a:p>
          <a:p>
            <a:pPr marL="0" indent="0" algn="ctr">
              <a:buNone/>
            </a:pPr>
            <a:endParaRPr lang="en-US" dirty="0">
              <a:latin typeface="Century Gothic"/>
              <a:cs typeface="Century Gothic"/>
            </a:endParaRPr>
          </a:p>
          <a:p>
            <a:pPr marL="0" indent="0" algn="ctr">
              <a:buNone/>
            </a:pPr>
            <a:r>
              <a:rPr lang="en-US" dirty="0" smtClean="0">
                <a:latin typeface="Century Gothic"/>
                <a:cs typeface="Century Gothic"/>
              </a:rPr>
              <a:t>Jody R. Rosen</a:t>
            </a:r>
          </a:p>
          <a:p>
            <a:pPr marL="0" indent="0" algn="ctr">
              <a:buNone/>
            </a:pPr>
            <a:r>
              <a:rPr lang="en-US" dirty="0" smtClean="0">
                <a:latin typeface="Century Gothic"/>
                <a:cs typeface="Century Gothic"/>
              </a:rPr>
              <a:t>New York City College of Technology</a:t>
            </a:r>
          </a:p>
          <a:p>
            <a:pPr marL="0" indent="0" algn="ctr">
              <a:buNone/>
            </a:pPr>
            <a:r>
              <a:rPr lang="en-US" dirty="0" smtClean="0">
                <a:latin typeface="Century Gothic"/>
                <a:cs typeface="Century Gothic"/>
              </a:rPr>
              <a:t>@</a:t>
            </a:r>
            <a:r>
              <a:rPr lang="en-US" dirty="0" err="1" smtClean="0">
                <a:latin typeface="Century Gothic"/>
                <a:cs typeface="Century Gothic"/>
              </a:rPr>
              <a:t>jrrnyc</a:t>
            </a:r>
            <a:r>
              <a:rPr lang="en-US" dirty="0" smtClean="0">
                <a:latin typeface="Century Gothic"/>
                <a:cs typeface="Century Gothic"/>
              </a:rPr>
              <a:t> #issn2016 </a:t>
            </a:r>
            <a:endParaRPr lang="en-US" dirty="0">
              <a:latin typeface="Century Gothic"/>
              <a:cs typeface="Century Gothic"/>
            </a:endParaRPr>
          </a:p>
        </p:txBody>
      </p:sp>
    </p:spTree>
    <p:extLst>
      <p:ext uri="{BB962C8B-B14F-4D97-AF65-F5344CB8AC3E}">
        <p14:creationId xmlns:p14="http://schemas.microsoft.com/office/powerpoint/2010/main" val="27471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Screenshot 2016-06-17 20.00.49.png"/>
          <p:cNvPicPr>
            <a:picLocks noGrp="1" noChangeAspect="1"/>
          </p:cNvPicPr>
          <p:nvPr>
            <p:ph idx="1"/>
          </p:nvPr>
        </p:nvPicPr>
        <p:blipFill>
          <a:blip r:embed="rId2">
            <a:extLst>
              <a:ext uri="{28A0092B-C50C-407E-A947-70E740481C1C}">
                <a14:useLocalDpi xmlns:a14="http://schemas.microsoft.com/office/drawing/2010/main" val="0"/>
              </a:ext>
            </a:extLst>
          </a:blip>
          <a:srcRect t="1471" b="1471"/>
          <a:stretch>
            <a:fillRect/>
          </a:stretch>
        </p:blipFill>
        <p:spPr>
          <a:xfrm>
            <a:off x="457200" y="740834"/>
            <a:ext cx="8229600" cy="5295900"/>
          </a:xfrm>
        </p:spPr>
      </p:pic>
    </p:spTree>
    <p:extLst>
      <p:ext uri="{BB962C8B-B14F-4D97-AF65-F5344CB8AC3E}">
        <p14:creationId xmlns:p14="http://schemas.microsoft.com/office/powerpoint/2010/main" val="39663891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4" name="Content Placeholder 13" descr="Screenshot 2016-06-17 20.10.33.png"/>
          <p:cNvPicPr>
            <a:picLocks noGrp="1" noChangeAspect="1"/>
          </p:cNvPicPr>
          <p:nvPr>
            <p:ph idx="1"/>
          </p:nvPr>
        </p:nvPicPr>
        <p:blipFill>
          <a:blip r:embed="rId2">
            <a:extLst>
              <a:ext uri="{28A0092B-C50C-407E-A947-70E740481C1C}">
                <a14:useLocalDpi xmlns:a14="http://schemas.microsoft.com/office/drawing/2010/main" val="0"/>
              </a:ext>
            </a:extLst>
          </a:blip>
          <a:srcRect l="-21512" r="-21512"/>
          <a:stretch>
            <a:fillRect/>
          </a:stretch>
        </p:blipFill>
        <p:spPr>
          <a:xfrm>
            <a:off x="457200" y="274638"/>
            <a:ext cx="8229600" cy="5851525"/>
          </a:xfrm>
        </p:spPr>
      </p:pic>
    </p:spTree>
    <p:extLst>
      <p:ext uri="{BB962C8B-B14F-4D97-AF65-F5344CB8AC3E}">
        <p14:creationId xmlns:p14="http://schemas.microsoft.com/office/powerpoint/2010/main" val="14639841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“The Other Two”</a:t>
            </a:r>
            <a:endParaRPr lang="en-US" dirty="0">
              <a:latin typeface="Century Gothic"/>
              <a:cs typeface="Century Gothic"/>
            </a:endParaRPr>
          </a:p>
        </p:txBody>
      </p:sp>
      <p:sp>
        <p:nvSpPr>
          <p:cNvPr id="3" name="Content Placeholder 2"/>
          <p:cNvSpPr>
            <a:spLocks noGrp="1"/>
          </p:cNvSpPr>
          <p:nvPr>
            <p:ph idx="1"/>
          </p:nvPr>
        </p:nvSpPr>
        <p:spPr/>
        <p:txBody>
          <a:bodyPr/>
          <a:lstStyle/>
          <a:p>
            <a:pPr marL="0" indent="0">
              <a:buNone/>
            </a:pPr>
            <a:r>
              <a:rPr lang="en-US" dirty="0" smtClean="0">
                <a:latin typeface="Century Gothic"/>
                <a:cs typeface="Century Gothic"/>
              </a:rPr>
              <a:t>Narrative order:</a:t>
            </a:r>
          </a:p>
          <a:p>
            <a:pPr marL="0" indent="0">
              <a:buNone/>
            </a:pPr>
            <a:r>
              <a:rPr lang="en-US" dirty="0" err="1" smtClean="0">
                <a:latin typeface="Century Gothic"/>
                <a:cs typeface="Century Gothic"/>
              </a:rPr>
              <a:t>Waythorn</a:t>
            </a:r>
            <a:r>
              <a:rPr lang="en-US" dirty="0" smtClean="0">
                <a:latin typeface="Century Gothic"/>
                <a:cs typeface="Century Gothic"/>
              </a:rPr>
              <a:t> </a:t>
            </a:r>
            <a:r>
              <a:rPr lang="en-US" dirty="0" smtClean="0">
                <a:latin typeface="Century Gothic"/>
                <a:cs typeface="Century Gothic"/>
                <a:sym typeface="Wingdings"/>
              </a:rPr>
              <a:t> </a:t>
            </a:r>
            <a:r>
              <a:rPr lang="en-US" dirty="0" err="1" smtClean="0">
                <a:latin typeface="Century Gothic"/>
                <a:cs typeface="Century Gothic"/>
                <a:sym typeface="Wingdings"/>
              </a:rPr>
              <a:t>Haskett</a:t>
            </a:r>
            <a:r>
              <a:rPr lang="en-US" dirty="0" smtClean="0">
                <a:latin typeface="Century Gothic"/>
                <a:cs typeface="Century Gothic"/>
                <a:sym typeface="Wingdings"/>
              </a:rPr>
              <a:t>  </a:t>
            </a:r>
            <a:r>
              <a:rPr lang="en-US" dirty="0" err="1" smtClean="0">
                <a:latin typeface="Century Gothic"/>
                <a:cs typeface="Century Gothic"/>
                <a:sym typeface="Wingdings"/>
              </a:rPr>
              <a:t>Varick</a:t>
            </a:r>
            <a:endParaRPr lang="en-US" dirty="0" smtClean="0">
              <a:latin typeface="Century Gothic"/>
              <a:cs typeface="Century Gothic"/>
              <a:sym typeface="Wingdings"/>
            </a:endParaRPr>
          </a:p>
          <a:p>
            <a:pPr marL="0" indent="0">
              <a:buNone/>
            </a:pPr>
            <a:endParaRPr lang="en-US" dirty="0">
              <a:latin typeface="Century Gothic"/>
              <a:cs typeface="Century Gothic"/>
              <a:sym typeface="Wingdings"/>
            </a:endParaRPr>
          </a:p>
          <a:p>
            <a:pPr marL="0" indent="0">
              <a:buNone/>
            </a:pPr>
            <a:r>
              <a:rPr lang="en-US" dirty="0" smtClean="0">
                <a:latin typeface="Century Gothic"/>
                <a:cs typeface="Century Gothic"/>
                <a:sym typeface="Wingdings"/>
              </a:rPr>
              <a:t>Chronological order:</a:t>
            </a:r>
          </a:p>
          <a:p>
            <a:pPr marL="0" indent="0">
              <a:buNone/>
            </a:pPr>
            <a:r>
              <a:rPr lang="en-US" dirty="0" err="1" smtClean="0">
                <a:latin typeface="Century Gothic"/>
                <a:cs typeface="Century Gothic"/>
                <a:sym typeface="Wingdings"/>
              </a:rPr>
              <a:t>Haskett</a:t>
            </a:r>
            <a:r>
              <a:rPr lang="en-US" dirty="0" smtClean="0">
                <a:latin typeface="Century Gothic"/>
                <a:cs typeface="Century Gothic"/>
                <a:sym typeface="Wingdings"/>
              </a:rPr>
              <a:t>  </a:t>
            </a:r>
            <a:r>
              <a:rPr lang="en-US" dirty="0" err="1" smtClean="0">
                <a:latin typeface="Century Gothic"/>
                <a:cs typeface="Century Gothic"/>
                <a:sym typeface="Wingdings"/>
              </a:rPr>
              <a:t>Varick</a:t>
            </a:r>
            <a:r>
              <a:rPr lang="en-US" dirty="0" smtClean="0">
                <a:latin typeface="Century Gothic"/>
                <a:cs typeface="Century Gothic"/>
                <a:sym typeface="Wingdings"/>
              </a:rPr>
              <a:t>  </a:t>
            </a:r>
            <a:r>
              <a:rPr lang="en-US" dirty="0" err="1" smtClean="0">
                <a:latin typeface="Century Gothic"/>
                <a:cs typeface="Century Gothic"/>
                <a:sym typeface="Wingdings"/>
              </a:rPr>
              <a:t>Waythorn</a:t>
            </a:r>
            <a:endParaRPr lang="en-US" dirty="0">
              <a:latin typeface="Century Gothic"/>
              <a:cs typeface="Century Gothic"/>
            </a:endParaRPr>
          </a:p>
        </p:txBody>
      </p:sp>
    </p:spTree>
    <p:extLst>
      <p:ext uri="{BB962C8B-B14F-4D97-AF65-F5344CB8AC3E}">
        <p14:creationId xmlns:p14="http://schemas.microsoft.com/office/powerpoint/2010/main" val="32647780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8429"/>
          </a:xfrm>
        </p:spPr>
        <p:txBody>
          <a:bodyPr>
            <a:normAutofit/>
          </a:bodyPr>
          <a:lstStyle/>
          <a:p>
            <a:r>
              <a:rPr lang="en-US" dirty="0" smtClean="0">
                <a:latin typeface="Century Gothic"/>
                <a:cs typeface="Century Gothic"/>
              </a:rPr>
              <a:t>“The Other Two”</a:t>
            </a:r>
            <a:endParaRPr lang="en-US" dirty="0">
              <a:latin typeface="Century Gothic"/>
              <a:cs typeface="Century Gothic"/>
            </a:endParaRPr>
          </a:p>
        </p:txBody>
      </p:sp>
      <p:sp>
        <p:nvSpPr>
          <p:cNvPr id="3" name="Content Placeholder 2"/>
          <p:cNvSpPr>
            <a:spLocks noGrp="1"/>
          </p:cNvSpPr>
          <p:nvPr>
            <p:ph idx="1"/>
          </p:nvPr>
        </p:nvSpPr>
        <p:spPr>
          <a:xfrm>
            <a:off x="457200" y="1405467"/>
            <a:ext cx="8229600" cy="5164666"/>
          </a:xfrm>
        </p:spPr>
        <p:txBody>
          <a:bodyPr>
            <a:normAutofit/>
          </a:bodyPr>
          <a:lstStyle/>
          <a:p>
            <a:pPr marL="0" indent="0">
              <a:buNone/>
            </a:pPr>
            <a:r>
              <a:rPr lang="en-US" dirty="0" smtClean="0">
                <a:latin typeface="Century Gothic"/>
                <a:cs typeface="Century Gothic"/>
              </a:rPr>
              <a:t>“Her pliancy was beginning to sicken him. Had she really no will of her own—no theory about her relation to these men? She had accepted </a:t>
            </a:r>
            <a:r>
              <a:rPr lang="en-US" dirty="0" err="1" smtClean="0">
                <a:latin typeface="Century Gothic"/>
                <a:cs typeface="Century Gothic"/>
              </a:rPr>
              <a:t>Haskett</a:t>
            </a:r>
            <a:r>
              <a:rPr lang="en-US" dirty="0" smtClean="0">
                <a:latin typeface="Century Gothic"/>
                <a:cs typeface="Century Gothic"/>
              </a:rPr>
              <a:t>—did she mean to accept </a:t>
            </a:r>
            <a:r>
              <a:rPr lang="en-US" dirty="0" err="1" smtClean="0">
                <a:latin typeface="Century Gothic"/>
                <a:cs typeface="Century Gothic"/>
              </a:rPr>
              <a:t>Varick</a:t>
            </a:r>
            <a:r>
              <a:rPr lang="en-US" dirty="0" smtClean="0">
                <a:latin typeface="Century Gothic"/>
                <a:cs typeface="Century Gothic"/>
              </a:rPr>
              <a:t>? It was ‘less awkward,’ as she had said, and her instinct was to evade difficulties or to circumvent them. With sudden vividness </a:t>
            </a:r>
            <a:r>
              <a:rPr lang="en-US" dirty="0" err="1" smtClean="0">
                <a:latin typeface="Century Gothic"/>
                <a:cs typeface="Century Gothic"/>
              </a:rPr>
              <a:t>Waythorn</a:t>
            </a:r>
            <a:r>
              <a:rPr lang="en-US" dirty="0" smtClean="0">
                <a:latin typeface="Century Gothic"/>
                <a:cs typeface="Century Gothic"/>
              </a:rPr>
              <a:t> saw how the instinct had developed…</a:t>
            </a:r>
          </a:p>
        </p:txBody>
      </p:sp>
    </p:spTree>
    <p:extLst>
      <p:ext uri="{BB962C8B-B14F-4D97-AF65-F5344CB8AC3E}">
        <p14:creationId xmlns:p14="http://schemas.microsoft.com/office/powerpoint/2010/main" val="233776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8429"/>
          </a:xfrm>
        </p:spPr>
        <p:txBody>
          <a:bodyPr>
            <a:normAutofit/>
          </a:bodyPr>
          <a:lstStyle/>
          <a:p>
            <a:r>
              <a:rPr lang="en-US" dirty="0" smtClean="0">
                <a:latin typeface="Century Gothic"/>
                <a:cs typeface="Century Gothic"/>
              </a:rPr>
              <a:t>“The Other Two”</a:t>
            </a:r>
            <a:endParaRPr lang="en-US" dirty="0">
              <a:latin typeface="Century Gothic"/>
              <a:cs typeface="Century Gothic"/>
            </a:endParaRPr>
          </a:p>
        </p:txBody>
      </p:sp>
      <p:sp>
        <p:nvSpPr>
          <p:cNvPr id="3" name="Content Placeholder 2"/>
          <p:cNvSpPr>
            <a:spLocks noGrp="1"/>
          </p:cNvSpPr>
          <p:nvPr>
            <p:ph idx="1"/>
          </p:nvPr>
        </p:nvSpPr>
        <p:spPr>
          <a:xfrm>
            <a:off x="457200" y="1405467"/>
            <a:ext cx="8229600" cy="5164666"/>
          </a:xfrm>
        </p:spPr>
        <p:txBody>
          <a:bodyPr>
            <a:normAutofit/>
          </a:bodyPr>
          <a:lstStyle/>
          <a:p>
            <a:pPr marL="0" indent="0">
              <a:buNone/>
            </a:pPr>
            <a:r>
              <a:rPr lang="en-US" dirty="0" smtClean="0">
                <a:latin typeface="Century Gothic"/>
                <a:cs typeface="Century Gothic"/>
              </a:rPr>
              <a:t>She was ‘as easy as an old shoe’—a shoe that too many feet had worn. Her elasticity was the result of tension in too many different directions. Alice </a:t>
            </a:r>
            <a:r>
              <a:rPr lang="en-US" dirty="0" err="1" smtClean="0">
                <a:latin typeface="Century Gothic"/>
                <a:cs typeface="Century Gothic"/>
              </a:rPr>
              <a:t>Haskett</a:t>
            </a:r>
            <a:r>
              <a:rPr lang="en-US" dirty="0" smtClean="0">
                <a:latin typeface="Century Gothic"/>
                <a:cs typeface="Century Gothic"/>
              </a:rPr>
              <a:t>—Alice </a:t>
            </a:r>
            <a:r>
              <a:rPr lang="en-US" dirty="0" err="1" smtClean="0">
                <a:latin typeface="Century Gothic"/>
                <a:cs typeface="Century Gothic"/>
              </a:rPr>
              <a:t>Varick</a:t>
            </a:r>
            <a:r>
              <a:rPr lang="en-US" dirty="0" smtClean="0">
                <a:latin typeface="Century Gothic"/>
                <a:cs typeface="Century Gothic"/>
              </a:rPr>
              <a:t>—Alice </a:t>
            </a:r>
            <a:r>
              <a:rPr lang="en-US" dirty="0" err="1" smtClean="0">
                <a:latin typeface="Century Gothic"/>
                <a:cs typeface="Century Gothic"/>
              </a:rPr>
              <a:t>Waythorn</a:t>
            </a:r>
            <a:r>
              <a:rPr lang="en-US" dirty="0" smtClean="0">
                <a:latin typeface="Century Gothic"/>
                <a:cs typeface="Century Gothic"/>
              </a:rPr>
              <a:t>—she had been each in turn, and had left hanging to each name a little of her privacy, a little of her personality, a little of the inmost self where the unknown god abides.”</a:t>
            </a:r>
            <a:endParaRPr lang="en-US" dirty="0">
              <a:latin typeface="Century Gothic"/>
              <a:cs typeface="Century Gothic"/>
            </a:endParaRPr>
          </a:p>
        </p:txBody>
      </p:sp>
    </p:spTree>
    <p:extLst>
      <p:ext uri="{BB962C8B-B14F-4D97-AF65-F5344CB8AC3E}">
        <p14:creationId xmlns:p14="http://schemas.microsoft.com/office/powerpoint/2010/main" val="512881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8429"/>
          </a:xfrm>
        </p:spPr>
        <p:txBody>
          <a:bodyPr>
            <a:normAutofit/>
          </a:bodyPr>
          <a:lstStyle/>
          <a:p>
            <a:r>
              <a:rPr lang="en-US" dirty="0" smtClean="0">
                <a:latin typeface="Century Gothic"/>
                <a:cs typeface="Century Gothic"/>
              </a:rPr>
              <a:t>“The Other Two”</a:t>
            </a:r>
            <a:endParaRPr lang="en-US" dirty="0">
              <a:latin typeface="Century Gothic"/>
              <a:cs typeface="Century Gothic"/>
            </a:endParaRPr>
          </a:p>
        </p:txBody>
      </p:sp>
      <p:sp>
        <p:nvSpPr>
          <p:cNvPr id="3" name="Content Placeholder 2"/>
          <p:cNvSpPr>
            <a:spLocks noGrp="1"/>
          </p:cNvSpPr>
          <p:nvPr>
            <p:ph idx="1"/>
          </p:nvPr>
        </p:nvSpPr>
        <p:spPr>
          <a:xfrm>
            <a:off x="457200" y="1405467"/>
            <a:ext cx="8229600" cy="5164666"/>
          </a:xfrm>
        </p:spPr>
        <p:txBody>
          <a:bodyPr>
            <a:normAutofit/>
          </a:bodyPr>
          <a:lstStyle/>
          <a:p>
            <a:pPr marL="0" indent="0">
              <a:buNone/>
            </a:pPr>
            <a:r>
              <a:rPr lang="en-US" dirty="0" smtClean="0">
                <a:latin typeface="Century Gothic"/>
                <a:cs typeface="Century Gothic"/>
              </a:rPr>
              <a:t>“He perceived that </a:t>
            </a:r>
            <a:r>
              <a:rPr lang="en-US" dirty="0" err="1" smtClean="0">
                <a:latin typeface="Century Gothic"/>
                <a:cs typeface="Century Gothic"/>
              </a:rPr>
              <a:t>Haskett’s</a:t>
            </a:r>
            <a:r>
              <a:rPr lang="en-US" dirty="0" smtClean="0">
                <a:latin typeface="Century Gothic"/>
                <a:cs typeface="Century Gothic"/>
              </a:rPr>
              <a:t> liberal commonness had made Alice worship good breeding, while </a:t>
            </a:r>
            <a:r>
              <a:rPr lang="en-US" dirty="0" err="1" smtClean="0">
                <a:latin typeface="Century Gothic"/>
                <a:cs typeface="Century Gothic"/>
              </a:rPr>
              <a:t>Varick’s</a:t>
            </a:r>
            <a:r>
              <a:rPr lang="en-US" dirty="0" smtClean="0">
                <a:latin typeface="Century Gothic"/>
                <a:cs typeface="Century Gothic"/>
              </a:rPr>
              <a:t> liberal construction of the marriage bond had taught her to value the conjugal virtues; so that he was directly indebted to his predecessors for the devotion which made his life easy if not inspiring.”</a:t>
            </a:r>
            <a:r>
              <a:rPr lang="en-US" dirty="0" smtClean="0">
                <a:effectLst/>
                <a:latin typeface="Century Gothic"/>
                <a:cs typeface="Century Gothic"/>
              </a:rPr>
              <a:t> </a:t>
            </a:r>
            <a:endParaRPr lang="en-US" dirty="0">
              <a:latin typeface="Century Gothic"/>
              <a:cs typeface="Century Gothic"/>
            </a:endParaRPr>
          </a:p>
        </p:txBody>
      </p:sp>
    </p:spTree>
    <p:extLst>
      <p:ext uri="{BB962C8B-B14F-4D97-AF65-F5344CB8AC3E}">
        <p14:creationId xmlns:p14="http://schemas.microsoft.com/office/powerpoint/2010/main" val="389644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8429"/>
          </a:xfrm>
        </p:spPr>
        <p:txBody>
          <a:bodyPr>
            <a:normAutofit/>
          </a:bodyPr>
          <a:lstStyle/>
          <a:p>
            <a:r>
              <a:rPr lang="en-US" dirty="0" smtClean="0">
                <a:latin typeface="Century Gothic"/>
                <a:cs typeface="Century Gothic"/>
              </a:rPr>
              <a:t>“The Other Two”</a:t>
            </a:r>
            <a:endParaRPr lang="en-US" dirty="0">
              <a:latin typeface="Century Gothic"/>
              <a:cs typeface="Century Gothic"/>
            </a:endParaRPr>
          </a:p>
        </p:txBody>
      </p:sp>
      <p:sp>
        <p:nvSpPr>
          <p:cNvPr id="3" name="Content Placeholder 2"/>
          <p:cNvSpPr>
            <a:spLocks noGrp="1"/>
          </p:cNvSpPr>
          <p:nvPr>
            <p:ph idx="1"/>
          </p:nvPr>
        </p:nvSpPr>
        <p:spPr>
          <a:xfrm>
            <a:off x="457200" y="1405467"/>
            <a:ext cx="8229600" cy="5164666"/>
          </a:xfrm>
        </p:spPr>
        <p:txBody>
          <a:bodyPr>
            <a:normAutofit/>
          </a:bodyPr>
          <a:lstStyle/>
          <a:p>
            <a:pPr marL="0" indent="0">
              <a:buNone/>
            </a:pPr>
            <a:r>
              <a:rPr lang="en-US" dirty="0" smtClean="0">
                <a:latin typeface="Century Gothic"/>
                <a:cs typeface="Century Gothic"/>
              </a:rPr>
              <a:t>“He held so many shares in his wife’s personality and his predecessors were his partners in the business….He even began to reckon up on the advantages which accrued from it, to ask himself if it were not better to own a third of a wife who knew how to make a man happy than a whole one who had lacked opportunity to acquire the art.” </a:t>
            </a:r>
            <a:endParaRPr lang="en-US" dirty="0">
              <a:latin typeface="Century Gothic"/>
              <a:cs typeface="Century Gothic"/>
            </a:endParaRPr>
          </a:p>
        </p:txBody>
      </p:sp>
    </p:spTree>
    <p:extLst>
      <p:ext uri="{BB962C8B-B14F-4D97-AF65-F5344CB8AC3E}">
        <p14:creationId xmlns:p14="http://schemas.microsoft.com/office/powerpoint/2010/main" val="242180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entury Gothic"/>
                <a:cs typeface="Century Gothic"/>
              </a:rPr>
              <a:t>The Custom of the Country</a:t>
            </a:r>
            <a:endParaRPr lang="en-US" i="1" dirty="0">
              <a:latin typeface="Century Gothic"/>
              <a:cs typeface="Century Gothic"/>
            </a:endParaRPr>
          </a:p>
        </p:txBody>
      </p:sp>
      <p:sp>
        <p:nvSpPr>
          <p:cNvPr id="3" name="Content Placeholder 2"/>
          <p:cNvSpPr>
            <a:spLocks noGrp="1"/>
          </p:cNvSpPr>
          <p:nvPr>
            <p:ph idx="1"/>
          </p:nvPr>
        </p:nvSpPr>
        <p:spPr/>
        <p:txBody>
          <a:bodyPr>
            <a:normAutofit/>
          </a:bodyPr>
          <a:lstStyle/>
          <a:p>
            <a:pPr marL="0" indent="0">
              <a:buNone/>
            </a:pPr>
            <a:r>
              <a:rPr lang="en-US" dirty="0">
                <a:latin typeface="Century Gothic"/>
                <a:cs typeface="Century Gothic"/>
              </a:rPr>
              <a:t>“‘I guess </a:t>
            </a:r>
            <a:r>
              <a:rPr lang="en-US" dirty="0" err="1">
                <a:latin typeface="Century Gothic"/>
                <a:cs typeface="Century Gothic"/>
              </a:rPr>
              <a:t>Mabel’ll</a:t>
            </a:r>
            <a:r>
              <a:rPr lang="en-US" dirty="0">
                <a:latin typeface="Century Gothic"/>
                <a:cs typeface="Century Gothic"/>
              </a:rPr>
              <a:t> get a divorce pretty </a:t>
            </a:r>
            <a:r>
              <a:rPr lang="en-US" dirty="0" smtClean="0">
                <a:latin typeface="Century Gothic"/>
                <a:cs typeface="Century Gothic"/>
              </a:rPr>
              <a:t>soon…they </a:t>
            </a:r>
            <a:r>
              <a:rPr lang="en-US" dirty="0">
                <a:latin typeface="Century Gothic"/>
                <a:cs typeface="Century Gothic"/>
              </a:rPr>
              <a:t>like each other well enough. But he’s been a disappointment to her. He isn’t in the right set, and I think Mabel realizes she’ll never really get anywhere till she gets rid of him”</a:t>
            </a:r>
            <a:r>
              <a:rPr lang="en-US" dirty="0" smtClean="0">
                <a:effectLst/>
                <a:latin typeface="Century Gothic"/>
                <a:cs typeface="Century Gothic"/>
              </a:rPr>
              <a:t> </a:t>
            </a:r>
            <a:endParaRPr lang="en-US" dirty="0">
              <a:latin typeface="Century Gothic"/>
              <a:cs typeface="Century Gothic"/>
            </a:endParaRPr>
          </a:p>
        </p:txBody>
      </p:sp>
    </p:spTree>
    <p:extLst>
      <p:ext uri="{BB962C8B-B14F-4D97-AF65-F5344CB8AC3E}">
        <p14:creationId xmlns:p14="http://schemas.microsoft.com/office/powerpoint/2010/main" val="3341963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591</Words>
  <Application>Microsoft Macintosh PowerPoint</Application>
  <PresentationFormat>On-screen Show (4:3)</PresentationFormat>
  <Paragraphs>38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Short-Term Marriage Plot: Narratives of Serial Monogamy </vt:lpstr>
      <vt:lpstr>PowerPoint Presentation</vt:lpstr>
      <vt:lpstr>PowerPoint Presentation</vt:lpstr>
      <vt:lpstr>“The Other Two”</vt:lpstr>
      <vt:lpstr>“The Other Two”</vt:lpstr>
      <vt:lpstr>“The Other Two”</vt:lpstr>
      <vt:lpstr>“The Other Two”</vt:lpstr>
      <vt:lpstr>“The Other Two”</vt:lpstr>
      <vt:lpstr>The Custom of the Country</vt:lpstr>
      <vt:lpstr>The Custom of the Country</vt:lpstr>
      <vt:lpstr>The Custom of the Country</vt:lpstr>
      <vt:lpstr>The Glimpses of the Moon</vt:lpstr>
      <vt:lpstr>The Glimpses of the Moon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Short-Term Marriage Plot: Narratives of Serial Monogamy </dc:title>
  <dc:creator>JR</dc:creator>
  <cp:lastModifiedBy>JR</cp:lastModifiedBy>
  <cp:revision>12</cp:revision>
  <dcterms:created xsi:type="dcterms:W3CDTF">2016-06-17T23:47:20Z</dcterms:created>
  <dcterms:modified xsi:type="dcterms:W3CDTF">2016-06-18T02:36:13Z</dcterms:modified>
</cp:coreProperties>
</file>