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1/14/2017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1/14/2017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1/14/2017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Dilaceration and accessory roots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By Jorge Robles</a:t>
            </a:r>
          </a:p>
        </p:txBody>
      </p:sp>
    </p:spTree>
    <p:extLst>
      <p:ext uri="{BB962C8B-B14F-4D97-AF65-F5344CB8AC3E}">
        <p14:creationId xmlns:p14="http://schemas.microsoft.com/office/powerpoint/2010/main" val="2726297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" y="142876"/>
            <a:ext cx="5986463" cy="785812"/>
          </a:xfrm>
        </p:spPr>
        <p:txBody>
          <a:bodyPr>
            <a:noAutofit/>
          </a:bodyPr>
          <a:lstStyle/>
          <a:p>
            <a:pPr algn="l"/>
            <a:r>
              <a:rPr lang="en-US" sz="3600" dirty="0">
                <a:solidFill>
                  <a:srgbClr val="00B0F0"/>
                </a:solidFill>
              </a:rPr>
              <a:t>Dilaceration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" y="1543051"/>
            <a:ext cx="5557837" cy="3636168"/>
          </a:xfrm>
        </p:spPr>
        <p:txBody>
          <a:bodyPr>
            <a:noAutofit/>
          </a:bodyPr>
          <a:lstStyle/>
          <a:p>
            <a:pPr marL="285750" indent="-285750" algn="l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Eras Bold ITC" panose="020B0907030504020204" pitchFamily="34" charset="0"/>
              </a:rPr>
              <a:t>a developmental problem which involves the malformation of the tooth</a:t>
            </a:r>
          </a:p>
          <a:p>
            <a:pPr marL="285750" indent="-285750" algn="l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Eras Bold ITC" panose="020B0907030504020204" pitchFamily="34" charset="0"/>
              </a:rPr>
              <a:t>results in either distorted root or severe associated crown angulation in a formed tooth.</a:t>
            </a:r>
          </a:p>
          <a:p>
            <a:pPr marL="285750" indent="-285750" algn="l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Eras Bold ITC" panose="020B0907030504020204" pitchFamily="34" charset="0"/>
              </a:rPr>
              <a:t>is manifested as extreme bends or curves in an otherwise straight tooth.</a:t>
            </a:r>
          </a:p>
          <a:p>
            <a:pPr marL="285750" indent="-285750" algn="l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Eras Bold ITC" panose="020B0907030504020204" pitchFamily="34" charset="0"/>
              </a:rPr>
              <a:t>Can cause complications in extraction and </a:t>
            </a:r>
            <a:r>
              <a:rPr lang="en-US" sz="20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endodotic</a:t>
            </a:r>
            <a:r>
              <a:rPr lang="en-US" sz="2000" dirty="0">
                <a:solidFill>
                  <a:schemeClr val="bg1"/>
                </a:solidFill>
                <a:latin typeface="Eras Bold ITC" panose="020B0907030504020204" pitchFamily="34" charset="0"/>
              </a:rPr>
              <a:t> therapy.</a:t>
            </a:r>
            <a:endParaRPr lang="en-US" sz="2000" dirty="0">
              <a:latin typeface="Eras Bold ITC" panose="020B0907030504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4488" y="3862390"/>
            <a:ext cx="51833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Eras Bold ITC" panose="020B0907030504020204" pitchFamily="34" charset="0"/>
              </a:rPr>
              <a:t>   </a:t>
            </a:r>
            <a:endParaRPr lang="en-US" sz="20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pic>
        <p:nvPicPr>
          <p:cNvPr id="1034" name="Picture 10" descr="An external file that holds a picture, illustration, etc.&#10;Object name is ijcpd-09-090-g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42876"/>
            <a:ext cx="5715000" cy="34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dilaceration most common teeth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45" r="21681"/>
          <a:stretch/>
        </p:blipFill>
        <p:spPr bwMode="auto">
          <a:xfrm>
            <a:off x="6248400" y="3638550"/>
            <a:ext cx="5714999" cy="3219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3177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blackWhite">
          <a:xfrm>
            <a:off x="49505" y="340328"/>
            <a:ext cx="5926886" cy="928687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00B050"/>
                </a:solidFill>
              </a:rPr>
              <a:t>Accessory Roots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49505" y="1641985"/>
            <a:ext cx="514442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Eras Bold ITC" panose="020B0907030504020204" pitchFamily="34" charset="0"/>
              </a:rPr>
              <a:t>also known as supernumerary roots.</a:t>
            </a:r>
          </a:p>
          <a:p>
            <a:pPr>
              <a:buClr>
                <a:schemeClr val="bg1"/>
              </a:buClr>
            </a:pPr>
            <a:endParaRPr lang="en-US" sz="2000" dirty="0">
              <a:solidFill>
                <a:schemeClr val="bg1"/>
              </a:solidFill>
              <a:latin typeface="Eras Bold ITC" panose="020B0907030504020204" pitchFamily="34" charset="0"/>
            </a:endParaRP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Eras Bold ITC" panose="020B0907030504020204" pitchFamily="34" charset="0"/>
              </a:rPr>
              <a:t>a condition which refers to the development of an increased number of roots on a tooth compared with that described in a normal dental anatomy.</a:t>
            </a:r>
          </a:p>
          <a:p>
            <a:pPr>
              <a:buClr>
                <a:schemeClr val="bg1"/>
              </a:buClr>
            </a:pPr>
            <a:endParaRPr lang="en-US" sz="20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pic>
        <p:nvPicPr>
          <p:cNvPr id="3074" name="Picture 2" descr="http://image.slidesharecdn.com/sem4toothdevelopmenteruptionappliedaspects-160310183522/95/tooth-development-eruption-applied-aspects-73-638.jpg?cb=1457635016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49" t="50041" r="8471" b="450"/>
          <a:stretch/>
        </p:blipFill>
        <p:spPr bwMode="auto">
          <a:xfrm>
            <a:off x="6100763" y="1290445"/>
            <a:ext cx="6091237" cy="3781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621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blackWhite">
          <a:xfrm>
            <a:off x="88151" y="329555"/>
            <a:ext cx="11927635" cy="928687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accent3"/>
                </a:solidFill>
              </a:rPr>
              <a:t>What Are The CAUSES?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subTitle" idx="1"/>
          </p:nvPr>
        </p:nvSpPr>
        <p:spPr>
          <a:xfrm>
            <a:off x="88151" y="1580769"/>
            <a:ext cx="11927635" cy="53091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>
              <a:buClr>
                <a:schemeClr val="bg1"/>
              </a:buClr>
              <a:buNone/>
            </a:pPr>
            <a:r>
              <a:rPr lang="en-US" sz="2400" dirty="0">
                <a:solidFill>
                  <a:srgbClr val="FFFF00"/>
                </a:solidFill>
                <a:latin typeface="Arial Black" panose="020B0A04020102020204" pitchFamily="34" charset="0"/>
              </a:rPr>
              <a:t>DILACERATION</a:t>
            </a:r>
          </a:p>
          <a:p>
            <a:pPr marL="342900" indent="-34290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Eras Bold ITC" panose="020B0907030504020204" pitchFamily="34" charset="0"/>
              </a:rPr>
              <a:t>Can be caused by a distortion of </a:t>
            </a:r>
            <a:r>
              <a:rPr lang="en-US" u="sng" dirty="0" err="1">
                <a:solidFill>
                  <a:schemeClr val="tx1"/>
                </a:solidFill>
                <a:latin typeface="Eras Bold ITC" panose="020B0907030504020204" pitchFamily="34" charset="0"/>
              </a:rPr>
              <a:t>Hertwig</a:t>
            </a:r>
            <a:r>
              <a:rPr lang="en-US" u="sng" dirty="0">
                <a:solidFill>
                  <a:schemeClr val="tx1"/>
                </a:solidFill>
                <a:latin typeface="Eras Bold ITC" panose="020B0907030504020204" pitchFamily="34" charset="0"/>
              </a:rPr>
              <a:t> epithelial root sheath </a:t>
            </a:r>
            <a:r>
              <a:rPr lang="en-US" sz="1600" dirty="0">
                <a:solidFill>
                  <a:schemeClr val="bg1"/>
                </a:solidFill>
                <a:latin typeface="Eras Bold ITC" panose="020B0907030504020204" pitchFamily="34" charset="0"/>
              </a:rPr>
              <a:t>(responsible for the shape of the roots and induction of root dentin)</a:t>
            </a:r>
            <a:r>
              <a:rPr lang="en-US" sz="1600" dirty="0">
                <a:solidFill>
                  <a:schemeClr val="tx1"/>
                </a:solidFill>
                <a:latin typeface="Eras Bold ITC" panose="020B0907030504020204" pitchFamily="34" charset="0"/>
              </a:rPr>
              <a:t>, </a:t>
            </a:r>
            <a:r>
              <a:rPr lang="en-US" dirty="0">
                <a:solidFill>
                  <a:schemeClr val="tx1"/>
                </a:solidFill>
                <a:latin typeface="Eras Bold ITC" panose="020B0907030504020204" pitchFamily="34" charset="0"/>
              </a:rPr>
              <a:t>due to pressure or injury.</a:t>
            </a:r>
          </a:p>
          <a:p>
            <a:pPr marL="342900" indent="-34290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Eras Bold ITC" panose="020B0907030504020204" pitchFamily="34" charset="0"/>
              </a:rPr>
              <a:t>Injury can displace the calcified portion of the tooth germ, resulting in the remainder of the tooth forming at an abnormal angle.</a:t>
            </a:r>
          </a:p>
          <a:p>
            <a:pPr marL="342900" indent="-34290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Eras Bold ITC" panose="020B0907030504020204" pitchFamily="34" charset="0"/>
              </a:rPr>
              <a:t>Damage usually follows avulsion or intrusion of the overlying primary predecessor.</a:t>
            </a:r>
          </a:p>
          <a:p>
            <a:pPr marL="342900" indent="-34290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Eras Bold ITC" panose="020B0907030504020204" pitchFamily="34" charset="0"/>
              </a:rPr>
              <a:t>The bend can also occur due to the presence of an adjacent cyst or tumor.</a:t>
            </a:r>
          </a:p>
          <a:p>
            <a:pPr marL="342900" indent="-34290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Eras Bold ITC" panose="020B0907030504020204" pitchFamily="34" charset="0"/>
              </a:rPr>
              <a:t>Common causes include crowding, trauma, adjacent bony lesions, and Orthodontic traction</a:t>
            </a:r>
          </a:p>
          <a:p>
            <a:pPr marL="342900" indent="-34290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Eras Bold ITC" panose="020B0907030504020204" pitchFamily="34" charset="0"/>
              </a:rPr>
              <a:t>Can occur in any tooth or group of teeth during development.</a:t>
            </a:r>
          </a:p>
          <a:p>
            <a:pPr marL="342900" indent="-34290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Eras Bold ITC" panose="020B0907030504020204" pitchFamily="34" charset="0"/>
              </a:rPr>
              <a:t>Very pronounced bend can prevent tooth eruption.</a:t>
            </a:r>
          </a:p>
          <a:p>
            <a:pPr algn="l">
              <a:buClr>
                <a:schemeClr val="tx1"/>
              </a:buClr>
            </a:pPr>
            <a:endParaRPr lang="en-US" dirty="0">
              <a:solidFill>
                <a:schemeClr val="tx1"/>
              </a:solidFill>
              <a:latin typeface="Eras Bold ITC" panose="020B0907030504020204" pitchFamily="34" charset="0"/>
            </a:endParaRPr>
          </a:p>
          <a:p>
            <a:pPr algn="l">
              <a:buClr>
                <a:schemeClr val="tx1"/>
              </a:buClr>
            </a:pPr>
            <a:endParaRPr lang="en-US" dirty="0">
              <a:solidFill>
                <a:schemeClr val="tx1"/>
              </a:solidFill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900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7987" y="300038"/>
            <a:ext cx="11916697" cy="957263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CAUSEs Cont’d 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39210" y="1480755"/>
            <a:ext cx="3893577" cy="420553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Arial Black" panose="020B0A04020102020204" pitchFamily="34" charset="0"/>
              </a:rPr>
              <a:t>ACCESSORY ROOTS</a:t>
            </a:r>
          </a:p>
        </p:txBody>
      </p:sp>
      <p:sp>
        <p:nvSpPr>
          <p:cNvPr id="8" name="Rectangle 7"/>
          <p:cNvSpPr/>
          <p:nvPr/>
        </p:nvSpPr>
        <p:spPr>
          <a:xfrm>
            <a:off x="339211" y="2124762"/>
            <a:ext cx="1148899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Eras Bold ITC" panose="020B0907030504020204" pitchFamily="34" charset="0"/>
              </a:rPr>
              <a:t>Extra roots may be due to trauma, pressure, or metabolic disease that affects </a:t>
            </a:r>
            <a:r>
              <a:rPr lang="en-US" sz="2000" dirty="0" err="1">
                <a:latin typeface="Eras Bold ITC" panose="020B0907030504020204" pitchFamily="34" charset="0"/>
              </a:rPr>
              <a:t>Hertwig</a:t>
            </a:r>
            <a:r>
              <a:rPr lang="en-US" sz="2000" dirty="0">
                <a:latin typeface="Eras Bold ITC" panose="020B0907030504020204" pitchFamily="34" charset="0"/>
              </a:rPr>
              <a:t> epithelial root sheath.</a:t>
            </a:r>
          </a:p>
          <a:p>
            <a:endParaRPr lang="en-US" sz="2000" dirty="0">
              <a:latin typeface="Eras Bold ITC" panose="020B0907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Eras Bold ITC" panose="020B0907030504020204" pitchFamily="34" charset="0"/>
              </a:rPr>
              <a:t>most common teeth affected are mandibular canines, premolars, and molars, especially third molars.</a:t>
            </a:r>
          </a:p>
          <a:p>
            <a:endParaRPr lang="en-US" sz="2000" dirty="0">
              <a:latin typeface="Eras Bold ITC" panose="020B0907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Eras Bold ITC" panose="020B0907030504020204" pitchFamily="34" charset="0"/>
              </a:rPr>
              <a:t>Can affect any tooth</a:t>
            </a:r>
          </a:p>
          <a:p>
            <a:endParaRPr lang="en-US" sz="2000" dirty="0">
              <a:latin typeface="Eras Bold ITC" panose="020B0907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Eras Bold ITC" panose="020B0907030504020204" pitchFamily="34" charset="0"/>
              </a:rPr>
              <a:t>Rarely affects incisors</a:t>
            </a:r>
            <a:endParaRPr lang="en-US" sz="2000" dirty="0">
              <a:latin typeface="Eras Bold ITC" panose="020B0907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003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mage result for supernumerary root tooth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3143250"/>
            <a:ext cx="5448300" cy="334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3950" y="3143250"/>
            <a:ext cx="5540399" cy="334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152400"/>
            <a:ext cx="5448300" cy="28575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3950" y="152401"/>
            <a:ext cx="5540399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975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59669" y="146937"/>
            <a:ext cx="9872662" cy="824103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accent3"/>
                </a:solidFill>
              </a:rPr>
              <a:t>DENTAL treatment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736681" y="1249251"/>
            <a:ext cx="2814638" cy="32370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>
                <a:latin typeface="Arial Black" panose="020B0A04020102020204" pitchFamily="34" charset="0"/>
              </a:rPr>
              <a:t>ACCESSORY ROOT</a:t>
            </a:r>
          </a:p>
          <a:p>
            <a:pPr>
              <a:buClrTx/>
            </a:pPr>
            <a:endParaRPr lang="en-US" sz="2000" dirty="0">
              <a:latin typeface="Arial Black" panose="020B0A04020102020204" pitchFamily="34" charset="0"/>
            </a:endParaRPr>
          </a:p>
          <a:p>
            <a:pPr>
              <a:buClrTx/>
            </a:pPr>
            <a:endParaRPr lang="en-US" sz="2000" dirty="0">
              <a:latin typeface="Arial Black" panose="020B0A04020102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21386" y="1249251"/>
            <a:ext cx="4829365" cy="2051162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FFFF00"/>
                </a:solidFill>
                <a:latin typeface="Arial Black" panose="020B0A04020102020204" pitchFamily="34" charset="0"/>
              </a:rPr>
              <a:t>DILACERATION</a:t>
            </a:r>
          </a:p>
          <a:p>
            <a:pPr marL="285750" indent="-285750" algn="l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Eras Bold ITC" panose="020B0907030504020204" pitchFamily="34" charset="0"/>
              </a:rPr>
              <a:t>Extraction is necessary of primary deciduous teeth, if they demonstrate undesired resorption, which can result in delayed eruption.</a:t>
            </a:r>
          </a:p>
          <a:p>
            <a:pPr marL="285750" indent="-285750" algn="l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Eras Bold ITC" panose="020B0907030504020204" pitchFamily="34" charset="0"/>
              </a:rPr>
              <a:t>Surgical Extraction is required of grossly deformed teeth due to the repositioning and perforation of the buccal alveolar ridge by the mispositioned root.</a:t>
            </a:r>
          </a:p>
          <a:p>
            <a:pPr marL="285750" indent="-285750" algn="l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Eras Bold ITC" panose="020B0907030504020204" pitchFamily="34" charset="0"/>
              </a:rPr>
              <a:t>No treatment required for mild cases.</a:t>
            </a:r>
          </a:p>
          <a:p>
            <a:pPr algn="l">
              <a:buClr>
                <a:schemeClr val="bg1"/>
              </a:buClr>
            </a:pPr>
            <a:endParaRPr lang="en-US" sz="2000" dirty="0">
              <a:latin typeface="Eras Bold ITC" panose="020B0907030504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0" y="1805672"/>
            <a:ext cx="6096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Eras Bold ITC" panose="020B0907030504020204" pitchFamily="34" charset="0"/>
              </a:rPr>
              <a:t>No treatment necessary, but detection of the extra root is critical for endodontic therapy and tooth extraction.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088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600200" y="343631"/>
            <a:ext cx="8991600" cy="813656"/>
          </a:xfrm>
        </p:spPr>
        <p:txBody>
          <a:bodyPr>
            <a:normAutofit fontScale="90000"/>
          </a:bodyPr>
          <a:lstStyle/>
          <a:p>
            <a:r>
              <a:rPr lang="en-US" dirty="0"/>
              <a:t>ROLE OF THE HYGIENIST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952118" y="1809368"/>
            <a:ext cx="10177845" cy="4720020"/>
          </a:xfrm>
        </p:spPr>
        <p:txBody>
          <a:bodyPr>
            <a:normAutofit fontScale="40000" lnSpcReduction="20000"/>
          </a:bodyPr>
          <a:lstStyle/>
          <a:p>
            <a:pPr marL="342900" indent="-34290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5900" dirty="0">
                <a:latin typeface="Eras Bold ITC" panose="020B0907030504020204" pitchFamily="34" charset="0"/>
              </a:rPr>
              <a:t>Thorough intraoral examination is necessary as dilacerations are usually accidental findings during routine oral examination. </a:t>
            </a:r>
          </a:p>
          <a:p>
            <a:pPr marL="342900" indent="-34290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5900" dirty="0">
                <a:latin typeface="Eras Bold ITC" panose="020B0907030504020204" pitchFamily="34" charset="0"/>
              </a:rPr>
              <a:t>Radiograph examination is necessary before treatment to detect dilaceration or accessory roots.</a:t>
            </a:r>
          </a:p>
          <a:p>
            <a:pPr marL="342900" indent="-34290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5900" dirty="0">
                <a:latin typeface="Eras Bold ITC" panose="020B0907030504020204" pitchFamily="34" charset="0"/>
              </a:rPr>
              <a:t>Document and report any findings on the patient’s chart.</a:t>
            </a:r>
          </a:p>
          <a:p>
            <a:pPr marL="342900" indent="-34290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5900" dirty="0">
                <a:latin typeface="Eras Bold ITC" panose="020B0907030504020204" pitchFamily="34" charset="0"/>
              </a:rPr>
              <a:t>Educate patient on radiograph findings. </a:t>
            </a:r>
          </a:p>
          <a:p>
            <a:pPr algn="l">
              <a:buClr>
                <a:schemeClr val="tx1"/>
              </a:buClr>
            </a:pPr>
            <a:r>
              <a:rPr lang="en-US" sz="5900" dirty="0">
                <a:latin typeface="Eras Bold ITC" panose="020B0907030504020204" pitchFamily="34" charset="0"/>
              </a:rPr>
              <a:t> </a:t>
            </a:r>
          </a:p>
          <a:p>
            <a:pPr marL="342900" indent="-342900" algn="l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5900" dirty="0">
              <a:latin typeface="Eras Bold ITC" panose="020B0907030504020204" pitchFamily="34" charset="0"/>
            </a:endParaRPr>
          </a:p>
          <a:p>
            <a:pPr marL="342900" indent="-342900" algn="l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5900" dirty="0">
              <a:latin typeface="Eras Bold ITC" panose="020B0907030504020204" pitchFamily="34" charset="0"/>
            </a:endParaRPr>
          </a:p>
          <a:p>
            <a:pPr marL="342900" indent="-342900" algn="l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043232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538</TotalTime>
  <Words>388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Eras Bold ITC</vt:lpstr>
      <vt:lpstr>Gill Sans MT</vt:lpstr>
      <vt:lpstr>Parcel</vt:lpstr>
      <vt:lpstr>Dilaceration and accessory roots</vt:lpstr>
      <vt:lpstr>Dilaceration</vt:lpstr>
      <vt:lpstr>PowerPoint Presentation</vt:lpstr>
      <vt:lpstr>PowerPoint Presentation</vt:lpstr>
      <vt:lpstr>CAUSEs Cont’d </vt:lpstr>
      <vt:lpstr>PowerPoint Presentation</vt:lpstr>
      <vt:lpstr>DENTAL treatment</vt:lpstr>
      <vt:lpstr>ROLE OF THE HYGIENIST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Dilaceration and accessory roots</dc:title>
  <dc:creator>jorge robles</dc:creator>
  <cp:lastModifiedBy>jorge robles</cp:lastModifiedBy>
  <cp:revision>36</cp:revision>
  <dcterms:created xsi:type="dcterms:W3CDTF">2017-01-14T16:49:52Z</dcterms:created>
  <dcterms:modified xsi:type="dcterms:W3CDTF">2017-01-15T01:48:02Z</dcterms:modified>
</cp:coreProperties>
</file>