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0" r:id="rId4"/>
    <p:sldId id="258" r:id="rId5"/>
    <p:sldId id="259" r:id="rId6"/>
    <p:sldId id="262" r:id="rId7"/>
    <p:sldId id="263" r:id="rId8"/>
    <p:sldId id="264" r:id="rId9"/>
    <p:sldId id="265" r:id="rId10"/>
    <p:sldId id="261"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3" autoAdjust="0"/>
    <p:restoredTop sz="94660"/>
  </p:normalViewPr>
  <p:slideViewPr>
    <p:cSldViewPr snapToGrid="0">
      <p:cViewPr varScale="1">
        <p:scale>
          <a:sx n="51" d="100"/>
          <a:sy n="51" d="100"/>
        </p:scale>
        <p:origin x="101"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8/2/2015</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8/2/2015</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8/2/2015</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8/2/2015</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8/2/2015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8/2/2015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8/2/2015</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8/2/2015</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8/2/2015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8/2/2015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8/2/2015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8/2/2015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8/2/2015</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i.mit.edu/files/wi/cfile/programs/teacher/presentations/antifungal_drugs.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Systemic and topical antifungal medications</a:t>
            </a:r>
            <a:endParaRPr lang="en-US" dirty="0"/>
          </a:p>
        </p:txBody>
      </p:sp>
      <p:sp>
        <p:nvSpPr>
          <p:cNvPr id="3" name="Subtitle 2"/>
          <p:cNvSpPr>
            <a:spLocks noGrp="1"/>
          </p:cNvSpPr>
          <p:nvPr>
            <p:ph type="subTitle" idx="1"/>
          </p:nvPr>
        </p:nvSpPr>
        <p:spPr>
          <a:xfrm>
            <a:off x="1371600" y="3632201"/>
            <a:ext cx="9448800" cy="1194632"/>
          </a:xfrm>
        </p:spPr>
        <p:txBody>
          <a:bodyPr>
            <a:normAutofit/>
          </a:bodyPr>
          <a:lstStyle/>
          <a:p>
            <a:r>
              <a:rPr lang="en-US" dirty="0" smtClean="0"/>
              <a:t>Justine Renneker</a:t>
            </a:r>
          </a:p>
          <a:p>
            <a:r>
              <a:rPr lang="en-US" dirty="0" smtClean="0"/>
              <a:t>Androf Whyte</a:t>
            </a:r>
          </a:p>
          <a:p>
            <a:r>
              <a:rPr lang="en-US" dirty="0" smtClean="0"/>
              <a:t>Mercedes Gutierrez</a:t>
            </a:r>
            <a:endParaRPr lang="en-US" dirty="0"/>
          </a:p>
        </p:txBody>
      </p:sp>
    </p:spTree>
    <p:extLst>
      <p:ext uri="{BB962C8B-B14F-4D97-AF65-F5344CB8AC3E}">
        <p14:creationId xmlns:p14="http://schemas.microsoft.com/office/powerpoint/2010/main" val="21204624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Refrences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“Topical </a:t>
            </a:r>
            <a:r>
              <a:rPr lang="en-US" dirty="0"/>
              <a:t>Treatment of Common Superficial Tinea Infections." </a:t>
            </a:r>
            <a:r>
              <a:rPr lang="en-US" i="1" dirty="0"/>
              <a:t>- American Family Physician</a:t>
            </a:r>
            <a:r>
              <a:rPr lang="en-US" dirty="0"/>
              <a:t>. N.p., n.d. Web. 02 Aug. 2015. </a:t>
            </a:r>
            <a:endParaRPr lang="en-US" dirty="0" smtClean="0"/>
          </a:p>
          <a:p>
            <a:endParaRPr lang="en-US" dirty="0"/>
          </a:p>
          <a:p>
            <a:r>
              <a:rPr lang="en-US" dirty="0"/>
              <a:t>"Result Filters." </a:t>
            </a:r>
            <a:r>
              <a:rPr lang="en-US" i="1" dirty="0"/>
              <a:t>National Center for Biotechnology Information</a:t>
            </a:r>
            <a:r>
              <a:rPr lang="en-US" dirty="0"/>
              <a:t>. U.S. National Library of Medicine, n.d. Web. 02 Aug. </a:t>
            </a:r>
            <a:r>
              <a:rPr lang="en-US" dirty="0" smtClean="0"/>
              <a:t>2015</a:t>
            </a:r>
          </a:p>
          <a:p>
            <a:endParaRPr lang="en-US" dirty="0"/>
          </a:p>
          <a:p>
            <a:r>
              <a:rPr lang="en-US" dirty="0"/>
              <a:t>Dixon, Dennis M. </a:t>
            </a:r>
            <a:r>
              <a:rPr lang="en-US" i="1" dirty="0"/>
              <a:t>Antifungal Agents</a:t>
            </a:r>
            <a:r>
              <a:rPr lang="en-US" dirty="0"/>
              <a:t>. U.S. National Library of Medicine, n.d. Web. 02 Aug. </a:t>
            </a:r>
            <a:r>
              <a:rPr lang="en-US" dirty="0" smtClean="0"/>
              <a:t>2015</a:t>
            </a:r>
          </a:p>
          <a:p>
            <a:endParaRPr lang="en-US" dirty="0"/>
          </a:p>
          <a:p>
            <a:r>
              <a:rPr lang="en-US" dirty="0"/>
              <a:t>Wynn, Richard L., Timothy F. Meiller, and Harold L. Crossley. </a:t>
            </a:r>
            <a:r>
              <a:rPr lang="en-US" i="1" dirty="0"/>
              <a:t>Drug Information Handbook for Dentistry: Including Oral Medicine for Medically-compromised Patients &amp; Specific Oral Conditions</a:t>
            </a:r>
            <a:r>
              <a:rPr lang="en-US" dirty="0"/>
              <a:t>. Hudson, OH: Lexcomp, 2013. Print. </a:t>
            </a:r>
            <a:endParaRPr lang="en-US" dirty="0" smtClean="0"/>
          </a:p>
          <a:p>
            <a:endParaRPr lang="en-US" dirty="0"/>
          </a:p>
          <a:p>
            <a:r>
              <a:rPr lang="en-US" u="sng" dirty="0">
                <a:hlinkClick r:id="rId2"/>
              </a:rPr>
              <a:t>http://wi.mit.edu/files/wi/cfile/programs/teacher/presentations/antifungal_drugs.pdf</a:t>
            </a:r>
            <a:endParaRPr lang="en-US" dirty="0"/>
          </a:p>
          <a:p>
            <a:endParaRPr lang="en-US" dirty="0"/>
          </a:p>
        </p:txBody>
      </p:sp>
    </p:spTree>
    <p:extLst>
      <p:ext uri="{BB962C8B-B14F-4D97-AF65-F5344CB8AC3E}">
        <p14:creationId xmlns:p14="http://schemas.microsoft.com/office/powerpoint/2010/main" val="23451330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Antifungal ?</a:t>
            </a:r>
            <a:endParaRPr lang="en-US" dirty="0"/>
          </a:p>
        </p:txBody>
      </p:sp>
      <p:sp>
        <p:nvSpPr>
          <p:cNvPr id="3" name="Content Placeholder 2"/>
          <p:cNvSpPr>
            <a:spLocks noGrp="1"/>
          </p:cNvSpPr>
          <p:nvPr>
            <p:ph idx="1"/>
          </p:nvPr>
        </p:nvSpPr>
        <p:spPr>
          <a:xfrm>
            <a:off x="685800" y="2194560"/>
            <a:ext cx="10820400" cy="4296181"/>
          </a:xfrm>
        </p:spPr>
        <p:txBody>
          <a:bodyPr>
            <a:normAutofit lnSpcReduction="10000"/>
          </a:bodyPr>
          <a:lstStyle/>
          <a:p>
            <a:r>
              <a:rPr lang="en-US" dirty="0" smtClean="0"/>
              <a:t>Antifungal agents selectively eliminate fungal pathogens from a host.  Fungi are eukaryotic cells, and grow at a very slow pace in multicellular forms.  This makes studying them and creating antifungals more complicated.  Infections occuring in humans are called mycosis.  Mycosis may be categorized as superficial, cutaneous, subcutaneous, systemic, and oppurtunistic infection.  Most agents toxic to fungi are toxic to the host as well.  They are known to have multidrug interactions, and severe adverse effects.  Three common group of antifungals are : </a:t>
            </a:r>
          </a:p>
          <a:p>
            <a:pPr lvl="1"/>
            <a:r>
              <a:rPr lang="en-US" dirty="0" smtClean="0"/>
              <a:t>Polyene agents- these antifungals are a product of the streptomyces species. They interact with sterols in cells to form channels through the membrance.   This group includes your nystatin, amphotericin B, and pimaricin.</a:t>
            </a:r>
          </a:p>
          <a:p>
            <a:pPr lvl="1"/>
            <a:r>
              <a:rPr lang="en-US" dirty="0" smtClean="0"/>
              <a:t>Azole agents- these agents inhibit cytochrome p 450 hepatic enzymes responsible for the biosynthesis of membrane sterols.</a:t>
            </a:r>
          </a:p>
          <a:p>
            <a:pPr lvl="1"/>
            <a:r>
              <a:rPr lang="en-US" dirty="0" smtClean="0"/>
              <a:t>Antimetabolites- there are far less agents in this group.  They generally inhibit DNA and RNA sysnthesis.</a:t>
            </a:r>
          </a:p>
          <a:p>
            <a:pPr lvl="1"/>
            <a:endParaRPr lang="en-US" dirty="0" smtClean="0"/>
          </a:p>
        </p:txBody>
      </p:sp>
    </p:spTree>
    <p:extLst>
      <p:ext uri="{BB962C8B-B14F-4D97-AF65-F5344CB8AC3E}">
        <p14:creationId xmlns:p14="http://schemas.microsoft.com/office/powerpoint/2010/main" val="555303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Antifungal interactions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74164" y="2233534"/>
            <a:ext cx="9463124" cy="4021828"/>
          </a:xfrm>
        </p:spPr>
      </p:pic>
    </p:spTree>
    <p:extLst>
      <p:ext uri="{BB962C8B-B14F-4D97-AF65-F5344CB8AC3E}">
        <p14:creationId xmlns:p14="http://schemas.microsoft.com/office/powerpoint/2010/main" val="29325800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Antifungal treatment</a:t>
            </a:r>
            <a:endParaRPr lang="en-US" dirty="0"/>
          </a:p>
        </p:txBody>
      </p:sp>
      <p:sp>
        <p:nvSpPr>
          <p:cNvPr id="3" name="Content Placeholder 2"/>
          <p:cNvSpPr>
            <a:spLocks noGrp="1"/>
          </p:cNvSpPr>
          <p:nvPr>
            <p:ph idx="1"/>
          </p:nvPr>
        </p:nvSpPr>
        <p:spPr/>
        <p:txBody>
          <a:bodyPr>
            <a:normAutofit fontScale="92500"/>
          </a:bodyPr>
          <a:lstStyle/>
          <a:p>
            <a:r>
              <a:rPr lang="en-US" dirty="0" smtClean="0"/>
              <a:t>Antifungals are used to treat a variety of conditions of the skin, oral cavity, nails, and genital areas.  Due to the variety of possible infections, drugs may be administered as a topical, systemic, or combination form. Systemic antifungals are highly toxic to the body, and are used sparingly.  They may be administered when initial therapy with topical agents prove ineffective, or if the infection is too widespread throughout the body. Systemic antifungals are often used to treat</a:t>
            </a:r>
          </a:p>
          <a:p>
            <a:pPr lvl="1"/>
            <a:r>
              <a:rPr lang="en-US" dirty="0" smtClean="0"/>
              <a:t>Onyochomycosis			</a:t>
            </a:r>
          </a:p>
          <a:p>
            <a:pPr lvl="1"/>
            <a:r>
              <a:rPr lang="en-US" dirty="0" smtClean="0"/>
              <a:t>Superficial and systemic candidasis</a:t>
            </a:r>
          </a:p>
          <a:p>
            <a:pPr lvl="1"/>
            <a:r>
              <a:rPr lang="en-US" dirty="0" smtClean="0"/>
              <a:t>Invasive fungal infections</a:t>
            </a:r>
          </a:p>
          <a:p>
            <a:pPr lvl="1"/>
            <a:r>
              <a:rPr lang="en-US" dirty="0" smtClean="0"/>
              <a:t>Yeast infections in genital areas</a:t>
            </a:r>
          </a:p>
          <a:p>
            <a:pPr lvl="1"/>
            <a:r>
              <a:rPr lang="en-US" dirty="0" smtClean="0"/>
              <a:t>Tinea barbae (hair)</a:t>
            </a:r>
          </a:p>
          <a:p>
            <a:pPr lvl="1"/>
            <a:r>
              <a:rPr lang="en-US" dirty="0" smtClean="0"/>
              <a:t>Tinea ungium</a:t>
            </a:r>
          </a:p>
          <a:p>
            <a:pPr lvl="1"/>
            <a:r>
              <a:rPr lang="en-US" dirty="0"/>
              <a:t>Tinea </a:t>
            </a:r>
            <a:r>
              <a:rPr lang="en-US" dirty="0" smtClean="0"/>
              <a:t>capitis</a:t>
            </a:r>
          </a:p>
          <a:p>
            <a:pPr lvl="1"/>
            <a:endParaRPr lang="en-US" dirty="0" smtClean="0"/>
          </a:p>
          <a:p>
            <a:pPr lvl="1"/>
            <a:endParaRPr lang="en-US" dirty="0" smtClean="0"/>
          </a:p>
          <a:p>
            <a:pPr marL="457200" lvl="1" indent="0">
              <a:buNone/>
            </a:pPr>
            <a:endParaRPr lang="en-US" dirty="0"/>
          </a:p>
          <a:p>
            <a:pPr lvl="8"/>
            <a:endParaRPr lang="en-US" dirty="0"/>
          </a:p>
        </p:txBody>
      </p:sp>
    </p:spTree>
    <p:extLst>
      <p:ext uri="{BB962C8B-B14F-4D97-AF65-F5344CB8AC3E}">
        <p14:creationId xmlns:p14="http://schemas.microsoft.com/office/powerpoint/2010/main" val="2435813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Antifungal treatment</a:t>
            </a:r>
            <a:endParaRPr lang="en-US" dirty="0"/>
          </a:p>
        </p:txBody>
      </p:sp>
      <p:sp>
        <p:nvSpPr>
          <p:cNvPr id="3" name="Content Placeholder 2"/>
          <p:cNvSpPr>
            <a:spLocks noGrp="1"/>
          </p:cNvSpPr>
          <p:nvPr>
            <p:ph idx="1"/>
          </p:nvPr>
        </p:nvSpPr>
        <p:spPr/>
        <p:txBody>
          <a:bodyPr/>
          <a:lstStyle/>
          <a:p>
            <a:r>
              <a:rPr lang="en-US" dirty="0" smtClean="0"/>
              <a:t>Topical antifungals are usually reserved for superficial infections.  They may be replaced with systemic agents if necessary.  These agents are usually unable to penetrate hair or nails.  They come in forms of soap, ointment,lacquer, and shampoos.  Superficial infections that respond well to topical antifungals include:</a:t>
            </a:r>
          </a:p>
          <a:p>
            <a:r>
              <a:rPr lang="en-US" dirty="0" smtClean="0"/>
              <a:t>Tinea- fungal infections caused by a species called dermatophytes. </a:t>
            </a:r>
          </a:p>
          <a:p>
            <a:pPr lvl="1"/>
            <a:r>
              <a:rPr lang="en-US" dirty="0" smtClean="0"/>
              <a:t>Tinea corporis (skin)</a:t>
            </a:r>
          </a:p>
          <a:p>
            <a:pPr lvl="1"/>
            <a:r>
              <a:rPr lang="en-US" dirty="0" smtClean="0"/>
              <a:t>Tinea cruris (groin)</a:t>
            </a:r>
          </a:p>
          <a:p>
            <a:pPr lvl="1"/>
            <a:r>
              <a:rPr lang="en-US" dirty="0" smtClean="0"/>
              <a:t>Tinea pedis(feet)</a:t>
            </a:r>
            <a:endParaRPr lang="en-US" dirty="0"/>
          </a:p>
          <a:p>
            <a:pPr lvl="1"/>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17545" y="4342260"/>
            <a:ext cx="2857500" cy="1876425"/>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13009" y="4342260"/>
            <a:ext cx="2493781" cy="1901508"/>
          </a:xfrm>
          <a:prstGeom prst="rect">
            <a:avLst/>
          </a:prstGeom>
        </p:spPr>
      </p:pic>
    </p:spTree>
    <p:extLst>
      <p:ext uri="{BB962C8B-B14F-4D97-AF65-F5344CB8AC3E}">
        <p14:creationId xmlns:p14="http://schemas.microsoft.com/office/powerpoint/2010/main" val="15397697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Systemic antifungal drugs</a:t>
            </a:r>
            <a:endParaRPr lang="en-US" dirty="0"/>
          </a:p>
        </p:txBody>
      </p:sp>
      <p:sp>
        <p:nvSpPr>
          <p:cNvPr id="3" name="Content Placeholder 2"/>
          <p:cNvSpPr>
            <a:spLocks noGrp="1"/>
          </p:cNvSpPr>
          <p:nvPr>
            <p:ph idx="1"/>
          </p:nvPr>
        </p:nvSpPr>
        <p:spPr/>
        <p:txBody>
          <a:bodyPr/>
          <a:lstStyle/>
          <a:p>
            <a:r>
              <a:rPr lang="en-US" b="1" i="1" u="sng" dirty="0"/>
              <a:t>Ketoconazole </a:t>
            </a:r>
            <a:r>
              <a:rPr lang="en-US" i="1" dirty="0"/>
              <a:t>( Apo-Ketoconazole</a:t>
            </a:r>
            <a:r>
              <a:rPr lang="en-US" dirty="0"/>
              <a:t>; </a:t>
            </a:r>
            <a:r>
              <a:rPr lang="en-US" i="1" dirty="0"/>
              <a:t>Novo-Keetoconazole</a:t>
            </a:r>
            <a:r>
              <a:rPr lang="en-US" dirty="0"/>
              <a:t>)- </a:t>
            </a:r>
            <a:r>
              <a:rPr lang="en-US" b="1" u="sng" dirty="0"/>
              <a:t>Use</a:t>
            </a:r>
            <a:r>
              <a:rPr lang="en-US" u="sng" dirty="0"/>
              <a:t>:</a:t>
            </a:r>
            <a:r>
              <a:rPr lang="en-US" dirty="0"/>
              <a:t> Treatment of susceptible fungal infections in the oral cavity including candidiasis, oral thrush, and chronic mucocutaneous. </a:t>
            </a:r>
            <a:r>
              <a:rPr lang="en-US" b="1" u="sng" dirty="0"/>
              <a:t>MOA</a:t>
            </a:r>
            <a:r>
              <a:rPr lang="en-US" u="sng" dirty="0"/>
              <a:t>:</a:t>
            </a:r>
            <a:r>
              <a:rPr lang="en-US" dirty="0"/>
              <a:t> Alters the permeability of the cell wall by blocking fungal cytochrome P450. </a:t>
            </a:r>
            <a:r>
              <a:rPr lang="en-US" b="1" u="sng" dirty="0"/>
              <a:t>Adverse effect</a:t>
            </a:r>
            <a:r>
              <a:rPr lang="en-US" u="sng" dirty="0"/>
              <a:t>:</a:t>
            </a:r>
            <a:r>
              <a:rPr lang="en-US" dirty="0"/>
              <a:t> peripheral edema, fatigue, insomnia, skin rash, xerostomia, hot flash, dyspepsia, nausea, vomiting, abdominal pain, anorexia, constipation and tongue discoloration.</a:t>
            </a:r>
          </a:p>
          <a:p>
            <a:r>
              <a:rPr lang="en-US" b="1" i="1" u="sng" dirty="0"/>
              <a:t>Terbinafine</a:t>
            </a:r>
            <a:r>
              <a:rPr lang="en-US" i="1" dirty="0"/>
              <a:t> ( LamilSIL; Terbinex</a:t>
            </a:r>
            <a:r>
              <a:rPr lang="en-US" dirty="0"/>
              <a:t>) - </a:t>
            </a:r>
            <a:r>
              <a:rPr lang="en-US" b="1" u="sng" dirty="0"/>
              <a:t>Use:</a:t>
            </a:r>
            <a:r>
              <a:rPr lang="en-US" u="sng" dirty="0"/>
              <a:t> </a:t>
            </a:r>
            <a:r>
              <a:rPr lang="en-US" dirty="0"/>
              <a:t>Treatment for onychomycosis of the toenail or fingernail caused by dermatophytes. </a:t>
            </a:r>
            <a:r>
              <a:rPr lang="en-US" u="sng" dirty="0"/>
              <a:t> </a:t>
            </a:r>
            <a:r>
              <a:rPr lang="en-US" b="1" u="sng" dirty="0"/>
              <a:t>MOA:</a:t>
            </a:r>
            <a:r>
              <a:rPr lang="en-US" u="sng" dirty="0"/>
              <a:t> </a:t>
            </a:r>
            <a:r>
              <a:rPr lang="en-US" dirty="0"/>
              <a:t>deficiency in ergosterol within the fungal cell wall and results in fungal cell death. </a:t>
            </a:r>
            <a:r>
              <a:rPr lang="en-US" b="1" u="sng" dirty="0"/>
              <a:t>Adverse effect</a:t>
            </a:r>
            <a:r>
              <a:rPr lang="en-US" u="sng" dirty="0"/>
              <a:t>: </a:t>
            </a:r>
            <a:r>
              <a:rPr lang="en-US" dirty="0"/>
              <a:t>headaches, skin rash, diarrhea, dyspepsia, vomiting, nausea, abdominal pain, sore throat, cough and upper respiratory tract infection.</a:t>
            </a:r>
          </a:p>
          <a:p>
            <a:endParaRPr lang="en-US" dirty="0"/>
          </a:p>
        </p:txBody>
      </p:sp>
    </p:spTree>
    <p:extLst>
      <p:ext uri="{BB962C8B-B14F-4D97-AF65-F5344CB8AC3E}">
        <p14:creationId xmlns:p14="http://schemas.microsoft.com/office/powerpoint/2010/main" val="28875269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Topical antifungal drugs</a:t>
            </a:r>
            <a:endParaRPr lang="en-US" dirty="0"/>
          </a:p>
        </p:txBody>
      </p:sp>
      <p:sp>
        <p:nvSpPr>
          <p:cNvPr id="3" name="Content Placeholder 2"/>
          <p:cNvSpPr>
            <a:spLocks noGrp="1"/>
          </p:cNvSpPr>
          <p:nvPr>
            <p:ph idx="1"/>
          </p:nvPr>
        </p:nvSpPr>
        <p:spPr/>
        <p:txBody>
          <a:bodyPr>
            <a:normAutofit fontScale="92500" lnSpcReduction="10000"/>
          </a:bodyPr>
          <a:lstStyle/>
          <a:p>
            <a:r>
              <a:rPr lang="en-US" b="1" i="1" u="sng" dirty="0"/>
              <a:t>Clotrimiazole</a:t>
            </a:r>
            <a:r>
              <a:rPr lang="en-US" b="1" dirty="0"/>
              <a:t> </a:t>
            </a:r>
            <a:r>
              <a:rPr lang="en-US" dirty="0"/>
              <a:t>(</a:t>
            </a:r>
            <a:r>
              <a:rPr lang="en-US" i="1" dirty="0"/>
              <a:t>Clotrimiazole anti-fungal</a:t>
            </a:r>
            <a:r>
              <a:rPr lang="en-US" dirty="0"/>
              <a:t>) - </a:t>
            </a:r>
            <a:r>
              <a:rPr lang="en-US" b="1" u="sng" dirty="0"/>
              <a:t>Use</a:t>
            </a:r>
            <a:r>
              <a:rPr lang="en-US" u="sng" dirty="0"/>
              <a:t>:</a:t>
            </a:r>
            <a:r>
              <a:rPr lang="en-US" dirty="0"/>
              <a:t> Treatment of susceptible fungal infections, including dermatophytes, superficial mycoses, and cutaneous candidiasis, as well as vulvovaginal candidiasis.</a:t>
            </a:r>
            <a:r>
              <a:rPr lang="en-US" b="1" u="sng" dirty="0"/>
              <a:t> MOA: </a:t>
            </a:r>
            <a:r>
              <a:rPr lang="en-US" dirty="0"/>
              <a:t> binds to phospholipids in the fungal cell membrane altering cell wall permeability resulting in loss of essential intracellular elements.</a:t>
            </a:r>
            <a:r>
              <a:rPr lang="en-US" b="1" u="sng" dirty="0"/>
              <a:t> Adverse effect</a:t>
            </a:r>
            <a:r>
              <a:rPr lang="en-US" u="sng" dirty="0"/>
              <a:t>: </a:t>
            </a:r>
            <a:r>
              <a:rPr lang="en-US" dirty="0"/>
              <a:t>vaginal burning.</a:t>
            </a:r>
          </a:p>
          <a:p>
            <a:r>
              <a:rPr lang="en-US" b="1" i="1" u="sng" dirty="0"/>
              <a:t>Miconazole</a:t>
            </a:r>
            <a:r>
              <a:rPr lang="en-US" dirty="0"/>
              <a:t> (</a:t>
            </a:r>
            <a:r>
              <a:rPr lang="en-US" i="1" dirty="0"/>
              <a:t>Litrimin powder; Vagistat-3</a:t>
            </a:r>
            <a:r>
              <a:rPr lang="en-US" dirty="0"/>
              <a:t>) </a:t>
            </a:r>
            <a:r>
              <a:rPr lang="en-US" b="1" dirty="0"/>
              <a:t>- </a:t>
            </a:r>
            <a:r>
              <a:rPr lang="en-US" b="1" u="sng" dirty="0"/>
              <a:t>Use</a:t>
            </a:r>
            <a:r>
              <a:rPr lang="en-US" u="sng" dirty="0"/>
              <a:t>:</a:t>
            </a:r>
            <a:r>
              <a:rPr lang="en-US" dirty="0"/>
              <a:t> Treatment of vulvovaginal candidiasis and variety of skin and mucous membrane fungal infections.</a:t>
            </a:r>
            <a:r>
              <a:rPr lang="en-US" b="1" u="sng" dirty="0"/>
              <a:t> MOA: </a:t>
            </a:r>
            <a:r>
              <a:rPr lang="en-US" dirty="0"/>
              <a:t>inhibits biosynthesis of ergosterol, damaging the fungal cell wall membrane, which increases permeability causing leaking of nutrients.</a:t>
            </a:r>
            <a:r>
              <a:rPr lang="en-US" b="1" u="sng" dirty="0"/>
              <a:t> Adverse effect</a:t>
            </a:r>
            <a:r>
              <a:rPr lang="en-US" u="sng" dirty="0"/>
              <a:t>: </a:t>
            </a:r>
            <a:r>
              <a:rPr lang="en-US" dirty="0"/>
              <a:t> allergic contact dermatitis, burning, irritation, and itching.</a:t>
            </a:r>
          </a:p>
          <a:p>
            <a:r>
              <a:rPr lang="en-US" b="1" i="1" u="sng" dirty="0"/>
              <a:t>Nystatin </a:t>
            </a:r>
            <a:r>
              <a:rPr lang="en-US" dirty="0"/>
              <a:t>( </a:t>
            </a:r>
            <a:r>
              <a:rPr lang="en-US" i="1" dirty="0"/>
              <a:t>Nyamyc, Nystop, Pedi-dri, PediadermAF complete</a:t>
            </a:r>
            <a:r>
              <a:rPr lang="en-US" dirty="0"/>
              <a:t>)-</a:t>
            </a:r>
            <a:r>
              <a:rPr lang="en-US" b="1" u="sng" dirty="0"/>
              <a:t> Use</a:t>
            </a:r>
            <a:r>
              <a:rPr lang="en-US" u="sng" dirty="0"/>
              <a:t>: </a:t>
            </a:r>
            <a:r>
              <a:rPr lang="en-US" dirty="0"/>
              <a:t>Treatment of susceptible cutaneous and mucocutaneous fungal infections normally caused by the </a:t>
            </a:r>
            <a:r>
              <a:rPr lang="en-US" i="1" dirty="0"/>
              <a:t>Candida</a:t>
            </a:r>
            <a:r>
              <a:rPr lang="en-US" dirty="0"/>
              <a:t> species </a:t>
            </a:r>
            <a:r>
              <a:rPr lang="en-US" b="1" u="sng" dirty="0"/>
              <a:t> MOA:</a:t>
            </a:r>
            <a:r>
              <a:rPr lang="en-US" dirty="0"/>
              <a:t> binds to sterols in fungal wall membrane, changing the cell wall permeability allowing for leakage of cellular contents.</a:t>
            </a:r>
            <a:r>
              <a:rPr lang="en-US" b="1" u="sng" dirty="0"/>
              <a:t> Adverse effect</a:t>
            </a:r>
            <a:r>
              <a:rPr lang="en-US" u="sng" dirty="0"/>
              <a:t>: </a:t>
            </a:r>
            <a:r>
              <a:rPr lang="en-US" dirty="0"/>
              <a:t>contact dermatitis, and Stevens-Johnson syndrome.</a:t>
            </a:r>
          </a:p>
          <a:p>
            <a:endParaRPr lang="en-US" dirty="0"/>
          </a:p>
        </p:txBody>
      </p:sp>
    </p:spTree>
    <p:extLst>
      <p:ext uri="{BB962C8B-B14F-4D97-AF65-F5344CB8AC3E}">
        <p14:creationId xmlns:p14="http://schemas.microsoft.com/office/powerpoint/2010/main" val="32737885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Side effects and Oral considerations</a:t>
            </a:r>
            <a:endParaRPr lang="en-US" dirty="0"/>
          </a:p>
        </p:txBody>
      </p:sp>
      <p:sp>
        <p:nvSpPr>
          <p:cNvPr id="3" name="Content Placeholder 2"/>
          <p:cNvSpPr>
            <a:spLocks noGrp="1"/>
          </p:cNvSpPr>
          <p:nvPr>
            <p:ph idx="1"/>
          </p:nvPr>
        </p:nvSpPr>
        <p:spPr/>
        <p:txBody>
          <a:bodyPr>
            <a:normAutofit fontScale="77500" lnSpcReduction="20000"/>
          </a:bodyPr>
          <a:lstStyle/>
          <a:p>
            <a:r>
              <a:rPr lang="en-US" dirty="0"/>
              <a:t>Topical fungal infections are superficial and are usually treated with creams or ointments. While some systemic fungal </a:t>
            </a:r>
            <a:r>
              <a:rPr lang="en-US" dirty="0" smtClean="0"/>
              <a:t>infections, </a:t>
            </a:r>
            <a:r>
              <a:rPr lang="en-US" dirty="0"/>
              <a:t>such as candidiasis if entered through the blood stream, are treated with anti-fungal </a:t>
            </a:r>
            <a:r>
              <a:rPr lang="en-US" dirty="0" smtClean="0"/>
              <a:t>medications. </a:t>
            </a:r>
            <a:r>
              <a:rPr lang="en-US" dirty="0"/>
              <a:t>There are no side effects exclusive to the oral cavity as it pertains to anti fungal medication. Though there are some side effects to take in consideration when treating </a:t>
            </a:r>
            <a:r>
              <a:rPr lang="en-US"/>
              <a:t>such </a:t>
            </a:r>
            <a:r>
              <a:rPr lang="en-US" smtClean="0"/>
              <a:t>patients</a:t>
            </a:r>
            <a:r>
              <a:rPr lang="en-US"/>
              <a:t>:</a:t>
            </a:r>
            <a:endParaRPr lang="en-US" dirty="0"/>
          </a:p>
          <a:p>
            <a:pPr lvl="0" fontAlgn="base"/>
            <a:r>
              <a:rPr lang="en-US" sz="2400" dirty="0"/>
              <a:t>Some side effects from using systemic anti fungal may include</a:t>
            </a:r>
          </a:p>
          <a:p>
            <a:pPr lvl="1" fontAlgn="base"/>
            <a:r>
              <a:rPr lang="en-US" dirty="0"/>
              <a:t>loss of appetite</a:t>
            </a:r>
          </a:p>
          <a:p>
            <a:pPr lvl="1" fontAlgn="base"/>
            <a:r>
              <a:rPr lang="en-US" dirty="0"/>
              <a:t>nausea or vomiting</a:t>
            </a:r>
          </a:p>
          <a:p>
            <a:pPr lvl="1" fontAlgn="base"/>
            <a:r>
              <a:rPr lang="en-US" dirty="0"/>
              <a:t>yellow skin or eyes</a:t>
            </a:r>
          </a:p>
          <a:p>
            <a:pPr lvl="1" fontAlgn="base"/>
            <a:r>
              <a:rPr lang="en-US" dirty="0"/>
              <a:t>dark </a:t>
            </a:r>
            <a:r>
              <a:rPr lang="en-US" dirty="0" smtClean="0"/>
              <a:t>urine</a:t>
            </a:r>
          </a:p>
          <a:p>
            <a:pPr lvl="1" fontAlgn="base"/>
            <a:r>
              <a:rPr lang="en-US" dirty="0"/>
              <a:t>skin rash or itching</a:t>
            </a:r>
          </a:p>
          <a:p>
            <a:pPr lvl="1" fontAlgn="base"/>
            <a:r>
              <a:rPr lang="en-US" dirty="0" smtClean="0"/>
              <a:t>pain </a:t>
            </a:r>
            <a:r>
              <a:rPr lang="en-US" dirty="0"/>
              <a:t>redness or swelling at site of </a:t>
            </a:r>
            <a:r>
              <a:rPr lang="en-US" dirty="0" smtClean="0"/>
              <a:t>application</a:t>
            </a:r>
          </a:p>
          <a:p>
            <a:pPr lvl="1" fontAlgn="base"/>
            <a:r>
              <a:rPr lang="en-US" dirty="0" smtClean="0"/>
              <a:t>High blood pressure</a:t>
            </a:r>
            <a:endParaRPr lang="en-US" dirty="0"/>
          </a:p>
          <a:p>
            <a:pPr lvl="0" fontAlgn="base"/>
            <a:r>
              <a:rPr lang="en-US" sz="2400" dirty="0" smtClean="0"/>
              <a:t>serious </a:t>
            </a:r>
            <a:r>
              <a:rPr lang="en-US" sz="2400" dirty="0"/>
              <a:t>side effects are not common, but may include</a:t>
            </a:r>
          </a:p>
          <a:p>
            <a:pPr lvl="1" fontAlgn="base"/>
            <a:r>
              <a:rPr lang="en-US" dirty="0"/>
              <a:t>fever and </a:t>
            </a:r>
            <a:r>
              <a:rPr lang="en-US" dirty="0" smtClean="0"/>
              <a:t>chills</a:t>
            </a:r>
          </a:p>
          <a:p>
            <a:pPr lvl="1" fontAlgn="base"/>
            <a:r>
              <a:rPr lang="en-US" dirty="0" smtClean="0"/>
              <a:t>Liver damage</a:t>
            </a:r>
          </a:p>
          <a:p>
            <a:pPr lvl="1" fontAlgn="base"/>
            <a:r>
              <a:rPr lang="en-US" dirty="0" smtClean="0"/>
              <a:t>Kidney damage</a:t>
            </a:r>
          </a:p>
          <a:p>
            <a:pPr lvl="1" fontAlgn="base"/>
            <a:endParaRPr lang="en-US" dirty="0"/>
          </a:p>
          <a:p>
            <a:endParaRPr lang="en-US" dirty="0"/>
          </a:p>
        </p:txBody>
      </p:sp>
    </p:spTree>
    <p:extLst>
      <p:ext uri="{BB962C8B-B14F-4D97-AF65-F5344CB8AC3E}">
        <p14:creationId xmlns:p14="http://schemas.microsoft.com/office/powerpoint/2010/main" val="22506093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systems</a:t>
            </a:r>
            <a:endParaRPr lang="en-US" dirty="0"/>
          </a:p>
        </p:txBody>
      </p:sp>
      <p:sp>
        <p:nvSpPr>
          <p:cNvPr id="3" name="Content Placeholder 2"/>
          <p:cNvSpPr>
            <a:spLocks noGrp="1"/>
          </p:cNvSpPr>
          <p:nvPr>
            <p:ph idx="1"/>
          </p:nvPr>
        </p:nvSpPr>
        <p:spPr/>
        <p:txBody>
          <a:bodyPr/>
          <a:lstStyle/>
          <a:p>
            <a:pPr lvl="0" fontAlgn="base"/>
            <a:r>
              <a:rPr lang="en-US" sz="2400" dirty="0"/>
              <a:t>Treatment of these infections may affect certain systems in the body. Some examples include…</a:t>
            </a:r>
          </a:p>
          <a:p>
            <a:pPr lvl="1" fontAlgn="base"/>
            <a:r>
              <a:rPr lang="en-US" dirty="0"/>
              <a:t>The treatment of a vaginal yeasting infection, affecting the excretory and reproductive systems in the body. </a:t>
            </a:r>
          </a:p>
          <a:p>
            <a:pPr lvl="1" fontAlgn="base"/>
            <a:r>
              <a:rPr lang="en-US" dirty="0"/>
              <a:t>In the the treatment of candida esophagitis the digestive system is affected by making it painful for a person to swallow their food.</a:t>
            </a:r>
          </a:p>
          <a:p>
            <a:r>
              <a:rPr lang="en-US" sz="2400" dirty="0"/>
              <a:t>The circulatory system may also be affected by anti fungal therapy in the unfortunate event that a yeast infection enters the blood stream.</a:t>
            </a:r>
            <a:endParaRPr lang="en-US" dirty="0"/>
          </a:p>
        </p:txBody>
      </p:sp>
    </p:spTree>
    <p:extLst>
      <p:ext uri="{BB962C8B-B14F-4D97-AF65-F5344CB8AC3E}">
        <p14:creationId xmlns:p14="http://schemas.microsoft.com/office/powerpoint/2010/main" val="2720237294"/>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Vapor Trail</Template>
  <TotalTime>140</TotalTime>
  <Words>1012</Words>
  <Application>Microsoft Office PowerPoint</Application>
  <PresentationFormat>Widescreen</PresentationFormat>
  <Paragraphs>63</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Century Gothic</vt:lpstr>
      <vt:lpstr>Vapor Trail</vt:lpstr>
      <vt:lpstr>Systemic and topical antifungal medications</vt:lpstr>
      <vt:lpstr>What are Antifungal ?</vt:lpstr>
      <vt:lpstr>Antifungal interactions</vt:lpstr>
      <vt:lpstr>Antifungal treatment</vt:lpstr>
      <vt:lpstr>Antifungal treatment</vt:lpstr>
      <vt:lpstr>Systemic antifungal drugs</vt:lpstr>
      <vt:lpstr>Topical antifungal drugs</vt:lpstr>
      <vt:lpstr>Side effects and Oral considerations</vt:lpstr>
      <vt:lpstr>Overview of systems</vt:lpstr>
      <vt:lpstr>Refrences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Systemic and topical antifungal medications</dc:title>
  <dc:creator>justine renneker</dc:creator>
  <cp:lastModifiedBy>justine renneker</cp:lastModifiedBy>
  <cp:revision>14</cp:revision>
  <dcterms:created xsi:type="dcterms:W3CDTF">2015-08-02T23:01:51Z</dcterms:created>
  <dcterms:modified xsi:type="dcterms:W3CDTF">2015-08-03T01:22:43Z</dcterms:modified>
</cp:coreProperties>
</file>