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1/9/2015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1/9/2015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933" y="-2137734"/>
            <a:ext cx="10572000" cy="2971051"/>
          </a:xfrm>
        </p:spPr>
        <p:txBody>
          <a:bodyPr/>
          <a:lstStyle/>
          <a:p>
            <a:pPr algn="ctr"/>
            <a:r>
              <a:rPr lang="en-US" dirty="0" smtClean="0"/>
              <a:t>Dentinogenesis imperfecta</a:t>
            </a:r>
            <a:endParaRPr lang="en-US" dirty="0"/>
          </a:p>
        </p:txBody>
      </p:sp>
      <p:sp>
        <p:nvSpPr>
          <p:cNvPr id="3" name="Subtitle 2"/>
          <p:cNvSpPr>
            <a:spLocks noGrp="1"/>
          </p:cNvSpPr>
          <p:nvPr>
            <p:ph type="subTitle" idx="1"/>
          </p:nvPr>
        </p:nvSpPr>
        <p:spPr>
          <a:xfrm>
            <a:off x="810001" y="5280846"/>
            <a:ext cx="10572000" cy="901589"/>
          </a:xfrm>
        </p:spPr>
        <p:txBody>
          <a:bodyPr>
            <a:normAutofit/>
          </a:bodyPr>
          <a:lstStyle/>
          <a:p>
            <a:r>
              <a:rPr lang="en-US" dirty="0" smtClean="0"/>
              <a:t>Justine Renneker 															</a:t>
            </a:r>
          </a:p>
          <a:p>
            <a:r>
              <a:rPr lang="en-US" dirty="0" smtClean="0"/>
              <a:t>WHE 2015</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920" y="1079816"/>
            <a:ext cx="5036025" cy="3357350"/>
          </a:xfrm>
          <a:prstGeom prst="rect">
            <a:avLst/>
          </a:prstGeom>
        </p:spPr>
      </p:pic>
    </p:spTree>
    <p:extLst>
      <p:ext uri="{BB962C8B-B14F-4D97-AF65-F5344CB8AC3E}">
        <p14:creationId xmlns:p14="http://schemas.microsoft.com/office/powerpoint/2010/main" val="118067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dentinogenesis imperfecta ? </a:t>
            </a:r>
            <a:endParaRPr lang="en-US" dirty="0"/>
          </a:p>
        </p:txBody>
      </p:sp>
      <p:sp>
        <p:nvSpPr>
          <p:cNvPr id="3" name="Content Placeholder 2"/>
          <p:cNvSpPr>
            <a:spLocks noGrp="1"/>
          </p:cNvSpPr>
          <p:nvPr>
            <p:ph idx="1"/>
          </p:nvPr>
        </p:nvSpPr>
        <p:spPr>
          <a:xfrm>
            <a:off x="818712" y="2122061"/>
            <a:ext cx="10554574" cy="3636511"/>
          </a:xfrm>
        </p:spPr>
        <p:txBody>
          <a:bodyPr/>
          <a:lstStyle/>
          <a:p>
            <a:r>
              <a:rPr lang="en-US" dirty="0" smtClean="0"/>
              <a:t>Dentinogenesis imperfecta is a form of dentin dysplasia, which is the faulty development of the dentin. </a:t>
            </a:r>
          </a:p>
          <a:p>
            <a:r>
              <a:rPr lang="en-US" dirty="0" smtClean="0"/>
              <a:t>It results in blue-gray or brown discoloration, sometimes accompanied with transluscency.</a:t>
            </a:r>
          </a:p>
          <a:p>
            <a:r>
              <a:rPr lang="en-US" dirty="0" smtClean="0"/>
              <a:t>The enamel is normal; However, teeth often chip easily due to a lack of underlying support from the dentin.  This leaves remaining crowns of dentin exposed.  </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4724" y="4777497"/>
            <a:ext cx="2857500" cy="18859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9005" y="4853697"/>
            <a:ext cx="2857500" cy="1809750"/>
          </a:xfrm>
          <a:prstGeom prst="rect">
            <a:avLst/>
          </a:prstGeom>
        </p:spPr>
      </p:pic>
    </p:spTree>
    <p:extLst>
      <p:ext uri="{BB962C8B-B14F-4D97-AF65-F5344CB8AC3E}">
        <p14:creationId xmlns:p14="http://schemas.microsoft.com/office/powerpoint/2010/main" val="101229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br>
              <a:rPr lang="en-US" dirty="0" smtClean="0"/>
            </a:br>
            <a:r>
              <a:rPr lang="en-US" sz="2800" dirty="0" smtClean="0"/>
              <a:t>Where did it go wrong ?</a:t>
            </a:r>
            <a:endParaRPr lang="en-US" dirty="0"/>
          </a:p>
        </p:txBody>
      </p:sp>
      <p:sp>
        <p:nvSpPr>
          <p:cNvPr id="3" name="Content Placeholder 2"/>
          <p:cNvSpPr>
            <a:spLocks noGrp="1"/>
          </p:cNvSpPr>
          <p:nvPr>
            <p:ph idx="1"/>
          </p:nvPr>
        </p:nvSpPr>
        <p:spPr/>
        <p:txBody>
          <a:bodyPr/>
          <a:lstStyle/>
          <a:p>
            <a:r>
              <a:rPr lang="en-US" dirty="0" smtClean="0"/>
              <a:t>Dentinogenesis imperfecta has a hereditary base.</a:t>
            </a:r>
          </a:p>
          <a:p>
            <a:r>
              <a:rPr lang="en-US" dirty="0" smtClean="0"/>
              <a:t>It may result from complications arising during the metabolic processes of the odontoblasts during dentinogensis, which is the apposition of dentin matrix, on their side of the basement membrane.  </a:t>
            </a:r>
          </a:p>
          <a:p>
            <a:r>
              <a:rPr lang="en-US" dirty="0" smtClean="0"/>
              <a:t>This process normally takes place prior to enamel matrix formation, thus the dentin is stronger.  In the case of dentinogenesis imperfecta, the dentin has an irregular maturation quality, and so the dentin is WEAKER than the enamel. This leads to the chipping and attrition we commonly see in dentinogenesis imperfecta.  </a:t>
            </a:r>
          </a:p>
          <a:p>
            <a:r>
              <a:rPr lang="en-US" dirty="0" smtClean="0"/>
              <a:t>Several types are recognized.  Most common is Type II.  Type I is seen with osteogensis imperfecta, which is a disease resulting in brittle bone. </a:t>
            </a:r>
            <a:endParaRPr lang="en-US" dirty="0"/>
          </a:p>
        </p:txBody>
      </p:sp>
    </p:spTree>
    <p:extLst>
      <p:ext uri="{BB962C8B-B14F-4D97-AF65-F5344CB8AC3E}">
        <p14:creationId xmlns:p14="http://schemas.microsoft.com/office/powerpoint/2010/main" val="24338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impact on patient</a:t>
            </a:r>
            <a:endParaRPr lang="en-US" dirty="0"/>
          </a:p>
        </p:txBody>
      </p:sp>
      <p:sp>
        <p:nvSpPr>
          <p:cNvPr id="3" name="Content Placeholder 2"/>
          <p:cNvSpPr>
            <a:spLocks noGrp="1"/>
          </p:cNvSpPr>
          <p:nvPr>
            <p:ph idx="1"/>
          </p:nvPr>
        </p:nvSpPr>
        <p:spPr>
          <a:xfrm>
            <a:off x="0" y="2945618"/>
            <a:ext cx="10554574" cy="3636511"/>
          </a:xfrm>
        </p:spPr>
        <p:txBody>
          <a:bodyPr>
            <a:normAutofit lnSpcReduction="10000"/>
          </a:bodyPr>
          <a:lstStyle/>
          <a:p>
            <a:endParaRPr lang="en-US" dirty="0" smtClean="0"/>
          </a:p>
          <a:p>
            <a:r>
              <a:rPr lang="en-US" dirty="0" smtClean="0"/>
              <a:t>May occur on primary and permanent teeth</a:t>
            </a:r>
            <a:endParaRPr lang="en-US" dirty="0"/>
          </a:p>
          <a:p>
            <a:r>
              <a:rPr lang="en-US" dirty="0" smtClean="0"/>
              <a:t>Blue-gray </a:t>
            </a:r>
            <a:r>
              <a:rPr lang="en-US" dirty="0" smtClean="0"/>
              <a:t>or brown discoloration with an opalescent sheen</a:t>
            </a:r>
            <a:r>
              <a:rPr lang="en-US" dirty="0" smtClean="0"/>
              <a:t>.</a:t>
            </a:r>
          </a:p>
          <a:p>
            <a:r>
              <a:rPr lang="en-US" dirty="0" smtClean="0"/>
              <a:t>High rate of enamel chipping and exposed dentin.</a:t>
            </a:r>
          </a:p>
          <a:p>
            <a:r>
              <a:rPr lang="en-US" dirty="0" smtClean="0"/>
              <a:t>Severe attrition</a:t>
            </a:r>
          </a:p>
          <a:p>
            <a:r>
              <a:rPr lang="en-US" dirty="0" smtClean="0"/>
              <a:t>Bulbous crowns </a:t>
            </a:r>
          </a:p>
          <a:p>
            <a:r>
              <a:rPr lang="en-US" dirty="0" smtClean="0"/>
              <a:t>Small roots</a:t>
            </a:r>
          </a:p>
          <a:p>
            <a:r>
              <a:rPr lang="en-US" dirty="0" smtClean="0"/>
              <a:t>Recurring abscess</a:t>
            </a:r>
          </a:p>
          <a:p>
            <a:r>
              <a:rPr lang="en-US" dirty="0" smtClean="0"/>
              <a:t>Susceptible to tooth decay</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9507" y="2159722"/>
            <a:ext cx="2095721" cy="157179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6363" y="4548660"/>
            <a:ext cx="2138865" cy="142166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4655" y="2834730"/>
            <a:ext cx="1752600" cy="2514600"/>
          </a:xfrm>
          <a:prstGeom prst="rect">
            <a:avLst/>
          </a:prstGeom>
        </p:spPr>
      </p:pic>
    </p:spTree>
    <p:extLst>
      <p:ext uri="{BB962C8B-B14F-4D97-AF65-F5344CB8AC3E}">
        <p14:creationId xmlns:p14="http://schemas.microsoft.com/office/powerpoint/2010/main" val="69767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Dental Team</a:t>
            </a:r>
            <a:endParaRPr lang="en-US" dirty="0"/>
          </a:p>
        </p:txBody>
      </p:sp>
      <p:sp>
        <p:nvSpPr>
          <p:cNvPr id="3" name="Content Placeholder 2"/>
          <p:cNvSpPr>
            <a:spLocks noGrp="1"/>
          </p:cNvSpPr>
          <p:nvPr>
            <p:ph idx="1"/>
          </p:nvPr>
        </p:nvSpPr>
        <p:spPr/>
        <p:txBody>
          <a:bodyPr/>
          <a:lstStyle/>
          <a:p>
            <a:r>
              <a:rPr lang="en-US" dirty="0" smtClean="0"/>
              <a:t>Recognize the condition</a:t>
            </a:r>
          </a:p>
          <a:p>
            <a:r>
              <a:rPr lang="en-US" dirty="0" smtClean="0"/>
              <a:t>Observe related faults in radiographs</a:t>
            </a:r>
          </a:p>
          <a:p>
            <a:r>
              <a:rPr lang="en-US" dirty="0" smtClean="0"/>
              <a:t>Be knowledgable </a:t>
            </a:r>
          </a:p>
          <a:p>
            <a:r>
              <a:rPr lang="en-US" dirty="0" smtClean="0"/>
              <a:t>Be mindful of sensitivity when treating patient</a:t>
            </a:r>
          </a:p>
          <a:p>
            <a:r>
              <a:rPr lang="en-US" dirty="0" smtClean="0"/>
              <a:t>Emphasis the importance of full coverage crowns </a:t>
            </a:r>
          </a:p>
          <a:p>
            <a:r>
              <a:rPr lang="en-US" dirty="0" smtClean="0"/>
              <a:t>Always make your patient feel comfortable </a:t>
            </a:r>
          </a:p>
          <a:p>
            <a:r>
              <a:rPr lang="en-US" dirty="0" smtClean="0"/>
              <a:t>Never show disapproval of a patient’s choice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4520" y="2326042"/>
            <a:ext cx="4572000" cy="3429000"/>
          </a:xfrm>
          <a:prstGeom prst="rect">
            <a:avLst/>
          </a:prstGeom>
        </p:spPr>
      </p:pic>
    </p:spTree>
    <p:extLst>
      <p:ext uri="{BB962C8B-B14F-4D97-AF65-F5344CB8AC3E}">
        <p14:creationId xmlns:p14="http://schemas.microsoft.com/office/powerpoint/2010/main" val="2600917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243</TotalTime>
  <Words>277</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Dentinogenesis imperfecta</vt:lpstr>
      <vt:lpstr>What is dentinogenesis imperfecta ? </vt:lpstr>
      <vt:lpstr>Development Where did it go wrong ?</vt:lpstr>
      <vt:lpstr>Dental impact on patient</vt:lpstr>
      <vt:lpstr>Role of the Dental Team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Dentinogenesis imperfecta</dc:title>
  <dc:creator>justine renneker</dc:creator>
  <cp:lastModifiedBy>justine renneker</cp:lastModifiedBy>
  <cp:revision>11</cp:revision>
  <dcterms:created xsi:type="dcterms:W3CDTF">2015-01-09T14:17:45Z</dcterms:created>
  <dcterms:modified xsi:type="dcterms:W3CDTF">2015-01-09T18:22:46Z</dcterms:modified>
</cp:coreProperties>
</file>