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1" d="100"/>
          <a:sy n="51" d="100"/>
        </p:scale>
        <p:origin x="77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Antineoplastic drugs</a:t>
            </a:r>
            <a:endParaRPr lang="en-US" dirty="0"/>
          </a:p>
        </p:txBody>
      </p:sp>
      <p:sp>
        <p:nvSpPr>
          <p:cNvPr id="3" name="Subtitle 2"/>
          <p:cNvSpPr>
            <a:spLocks noGrp="1"/>
          </p:cNvSpPr>
          <p:nvPr>
            <p:ph type="subTitle" idx="1"/>
          </p:nvPr>
        </p:nvSpPr>
        <p:spPr>
          <a:xfrm>
            <a:off x="1371600" y="3628501"/>
            <a:ext cx="9448800" cy="1004293"/>
          </a:xfrm>
        </p:spPr>
        <p:txBody>
          <a:bodyPr>
            <a:normAutofit fontScale="92500" lnSpcReduction="20000"/>
          </a:bodyPr>
          <a:lstStyle/>
          <a:p>
            <a:r>
              <a:rPr lang="en-US" dirty="0" smtClean="0"/>
              <a:t>Justine Renneker</a:t>
            </a:r>
          </a:p>
          <a:p>
            <a:r>
              <a:rPr lang="en-US" dirty="0" smtClean="0"/>
              <a:t>Mercedes Gutierrez</a:t>
            </a:r>
          </a:p>
          <a:p>
            <a:r>
              <a:rPr lang="en-US" dirty="0" smtClean="0"/>
              <a:t>Androf Whyte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919" y="527397"/>
            <a:ext cx="2088571" cy="1692164"/>
          </a:xfrm>
          <a:prstGeom prst="rect">
            <a:avLst/>
          </a:prstGeom>
        </p:spPr>
      </p:pic>
    </p:spTree>
    <p:extLst>
      <p:ext uri="{BB962C8B-B14F-4D97-AF65-F5344CB8AC3E}">
        <p14:creationId xmlns:p14="http://schemas.microsoft.com/office/powerpoint/2010/main" val="429179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45718"/>
            <a:ext cx="8610600" cy="1293028"/>
          </a:xfrm>
        </p:spPr>
        <p:txBody>
          <a:bodyPr/>
          <a:lstStyle/>
          <a:p>
            <a:r>
              <a:rPr lang="en-US" dirty="0" smtClean="0"/>
              <a:t>antineoplastic drugs</a:t>
            </a:r>
            <a:endParaRPr lang="en-US" dirty="0"/>
          </a:p>
        </p:txBody>
      </p:sp>
      <p:sp>
        <p:nvSpPr>
          <p:cNvPr id="3" name="Content Placeholder 2"/>
          <p:cNvSpPr>
            <a:spLocks noGrp="1"/>
          </p:cNvSpPr>
          <p:nvPr>
            <p:ph idx="1"/>
          </p:nvPr>
        </p:nvSpPr>
        <p:spPr>
          <a:xfrm>
            <a:off x="360218" y="1738745"/>
            <a:ext cx="11145982" cy="4647065"/>
          </a:xfrm>
        </p:spPr>
        <p:txBody>
          <a:bodyPr>
            <a:normAutofit/>
          </a:bodyPr>
          <a:lstStyle/>
          <a:p>
            <a:r>
              <a:rPr lang="en-US" dirty="0" smtClean="0"/>
              <a:t>Antineoplastic drugs inhibit the maturation and proliferation of malignant cells. </a:t>
            </a:r>
            <a:r>
              <a:rPr lang="en-US" dirty="0" smtClean="0"/>
              <a:t>They may be referred to as either cytotoxic or cytostatic agents. </a:t>
            </a:r>
            <a:r>
              <a:rPr lang="en-US" dirty="0" smtClean="0"/>
              <a:t>These drugs are highly destructive due to their unselective nature.  They have a very narrow therapeutic </a:t>
            </a:r>
            <a:r>
              <a:rPr lang="en-US" dirty="0" smtClean="0"/>
              <a:t>index. These </a:t>
            </a:r>
            <a:r>
              <a:rPr lang="en-US" dirty="0" smtClean="0"/>
              <a:t>drugs are not only toxic to the consumer, but to the operator as </a:t>
            </a:r>
            <a:r>
              <a:rPr lang="en-US" dirty="0" smtClean="0"/>
              <a:t>well.  </a:t>
            </a:r>
            <a:r>
              <a:rPr lang="en-US" dirty="0" smtClean="0"/>
              <a:t>They are divided into different groups, each serving a specific purpose. For example :</a:t>
            </a:r>
          </a:p>
          <a:p>
            <a:pPr lvl="1"/>
            <a:r>
              <a:rPr lang="en-US" dirty="0" smtClean="0"/>
              <a:t>Alkalyting agent- damage the DNA of cells and interfere with replication.</a:t>
            </a:r>
          </a:p>
          <a:p>
            <a:pPr lvl="1"/>
            <a:r>
              <a:rPr lang="en-US" dirty="0" smtClean="0"/>
              <a:t>Antimetabolites- replace metabolites without performing their function.</a:t>
            </a:r>
          </a:p>
          <a:p>
            <a:pPr lvl="1"/>
            <a:r>
              <a:rPr lang="en-US" dirty="0" smtClean="0"/>
              <a:t>Alkaloids- lead to metaphase(third stage of mitosis) arrest.</a:t>
            </a:r>
          </a:p>
          <a:p>
            <a:pPr lvl="1"/>
            <a:r>
              <a:rPr lang="en-US" dirty="0" smtClean="0"/>
              <a:t>Anti tumor antibiotics- affect synthesis of nucleic acid</a:t>
            </a:r>
            <a:r>
              <a:rPr lang="en-US" dirty="0" smtClean="0"/>
              <a:t>.</a:t>
            </a:r>
          </a:p>
          <a:p>
            <a:pPr lvl="1"/>
            <a:endParaRPr lang="en-US" dirty="0"/>
          </a:p>
          <a:p>
            <a:pPr lvl="1"/>
            <a:endParaRPr lang="en-US" dirty="0"/>
          </a:p>
        </p:txBody>
      </p:sp>
    </p:spTree>
    <p:extLst>
      <p:ext uri="{BB962C8B-B14F-4D97-AF65-F5344CB8AC3E}">
        <p14:creationId xmlns:p14="http://schemas.microsoft.com/office/powerpoint/2010/main" val="263412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 of antineoplastics</a:t>
            </a:r>
            <a:endParaRPr lang="en-US" dirty="0"/>
          </a:p>
        </p:txBody>
      </p:sp>
      <p:sp>
        <p:nvSpPr>
          <p:cNvPr id="3" name="Content Placeholder 2"/>
          <p:cNvSpPr>
            <a:spLocks noGrp="1"/>
          </p:cNvSpPr>
          <p:nvPr>
            <p:ph idx="1"/>
          </p:nvPr>
        </p:nvSpPr>
        <p:spPr>
          <a:xfrm>
            <a:off x="526473" y="1745673"/>
            <a:ext cx="9947563" cy="4473013"/>
          </a:xfrm>
        </p:spPr>
        <p:txBody>
          <a:bodyPr/>
          <a:lstStyle/>
          <a:p>
            <a:r>
              <a:rPr lang="en-US" dirty="0" smtClean="0"/>
              <a:t>Antineoplastics are often referred to as the anti cancer drug. It is almost always found in chemotherapy regimans for a variety of different cancers.  The drug proliferates tumors and prevent further growth.  It is often used in combination with other treatments such as radiation and surgery, which increase the hazardous risk of this drug.  It is extremely toxic to the body, and is used only when a physcian believes it has a greater benefit than risk.  Factors to consider before adminstering the drug are:</a:t>
            </a:r>
          </a:p>
          <a:p>
            <a:pPr lvl="1"/>
            <a:r>
              <a:rPr lang="en-US" dirty="0" smtClean="0"/>
              <a:t>Body surface area of patient</a:t>
            </a:r>
          </a:p>
          <a:p>
            <a:pPr lvl="1"/>
            <a:r>
              <a:rPr lang="en-US" dirty="0" smtClean="0"/>
              <a:t>Type of malignancy</a:t>
            </a:r>
          </a:p>
          <a:p>
            <a:pPr lvl="1"/>
            <a:r>
              <a:rPr lang="en-US" dirty="0" smtClean="0"/>
              <a:t>Stage of development </a:t>
            </a:r>
          </a:p>
          <a:p>
            <a:pPr lvl="1"/>
            <a:r>
              <a:rPr lang="en-US" dirty="0" smtClean="0"/>
              <a:t>Other treatments being rendered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736" y="3982179"/>
            <a:ext cx="3688774" cy="2653329"/>
          </a:xfrm>
          <a:prstGeom prst="rect">
            <a:avLst/>
          </a:prstGeom>
        </p:spPr>
      </p:pic>
    </p:spTree>
    <p:extLst>
      <p:ext uri="{BB962C8B-B14F-4D97-AF65-F5344CB8AC3E}">
        <p14:creationId xmlns:p14="http://schemas.microsoft.com/office/powerpoint/2010/main" val="235623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Antineoplastic drugs</a:t>
            </a:r>
            <a:endParaRPr lang="en-US" dirty="0"/>
          </a:p>
        </p:txBody>
      </p:sp>
      <p:sp>
        <p:nvSpPr>
          <p:cNvPr id="3" name="Content Placeholder 2"/>
          <p:cNvSpPr>
            <a:spLocks noGrp="1"/>
          </p:cNvSpPr>
          <p:nvPr>
            <p:ph idx="1"/>
          </p:nvPr>
        </p:nvSpPr>
        <p:spPr/>
        <p:txBody>
          <a:bodyPr>
            <a:normAutofit lnSpcReduction="10000"/>
          </a:bodyPr>
          <a:lstStyle/>
          <a:p>
            <a:pPr lvl="0"/>
            <a:r>
              <a:rPr lang="en-US" b="1" u="sng" dirty="0"/>
              <a:t>Bortezomib</a:t>
            </a:r>
            <a:r>
              <a:rPr lang="en-US" u="sng" dirty="0"/>
              <a:t> (Velcade)- </a:t>
            </a:r>
            <a:r>
              <a:rPr lang="en-US" b="1" dirty="0"/>
              <a:t>Use:</a:t>
            </a:r>
            <a:r>
              <a:rPr lang="en-US" dirty="0"/>
              <a:t>  treatment of relapsed or refractory mantle cell lymphoma;  treatment for multiple myeloma. </a:t>
            </a:r>
            <a:r>
              <a:rPr lang="en-US" b="1" dirty="0"/>
              <a:t>MOA:</a:t>
            </a:r>
            <a:r>
              <a:rPr lang="en-US" dirty="0"/>
              <a:t> inhibits proteasomes, enzymes complexes which regulates protein homeostasis within cells. </a:t>
            </a:r>
            <a:r>
              <a:rPr lang="en-US" b="1" dirty="0"/>
              <a:t>ADVERSE EFFECTS:</a:t>
            </a:r>
            <a:r>
              <a:rPr lang="en-US" dirty="0"/>
              <a:t> fatigue, fever, headache, dizziness, rash, diarrhea, nausea, constipation, vomiting, anorexia, abdominal pain, decreased of appetite, anemia and dyspnea.</a:t>
            </a:r>
          </a:p>
          <a:p>
            <a:pPr lvl="0"/>
            <a:r>
              <a:rPr lang="en-US" b="1" u="sng" dirty="0"/>
              <a:t>Ibrutinib</a:t>
            </a:r>
            <a:r>
              <a:rPr lang="en-US" u="sng" dirty="0"/>
              <a:t> (Imbruvica)-</a:t>
            </a:r>
            <a:r>
              <a:rPr lang="en-US" b="1" dirty="0"/>
              <a:t>Use:</a:t>
            </a:r>
            <a:r>
              <a:rPr lang="en-US" dirty="0"/>
              <a:t>  treatment of patient with chronic lymphocytic leukemia with 1yr of prior treatment; treatment for multiple myeloma with 1yr of prior treatment</a:t>
            </a:r>
            <a:r>
              <a:rPr lang="en-US" b="1" dirty="0"/>
              <a:t>. MOA:</a:t>
            </a:r>
            <a:r>
              <a:rPr lang="en-US" dirty="0"/>
              <a:t> potent and irreversible inhibitor of Bruton’s tyrosine kinase and cytokine receptor pathway </a:t>
            </a:r>
            <a:r>
              <a:rPr lang="en-US" b="1" dirty="0"/>
              <a:t>ADVERSE EFFECTS:</a:t>
            </a:r>
            <a:r>
              <a:rPr lang="en-US" dirty="0"/>
              <a:t> peripheral edema, hypertension, fatigue, dizziness, headache, chills, skin rash and infection, diarrhea, constipation, abdominal pain, decrease appetite and platelet, fever and upper respiratory tract infection.</a:t>
            </a:r>
          </a:p>
          <a:p>
            <a:endParaRPr lang="en-US" dirty="0"/>
          </a:p>
        </p:txBody>
      </p:sp>
    </p:spTree>
    <p:extLst>
      <p:ext uri="{BB962C8B-B14F-4D97-AF65-F5344CB8AC3E}">
        <p14:creationId xmlns:p14="http://schemas.microsoft.com/office/powerpoint/2010/main" val="47668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Antineoplastic drugs cont’d</a:t>
            </a:r>
            <a:endParaRPr lang="en-US" dirty="0"/>
          </a:p>
        </p:txBody>
      </p:sp>
      <p:sp>
        <p:nvSpPr>
          <p:cNvPr id="3" name="Content Placeholder 2"/>
          <p:cNvSpPr>
            <a:spLocks noGrp="1"/>
          </p:cNvSpPr>
          <p:nvPr>
            <p:ph idx="1"/>
          </p:nvPr>
        </p:nvSpPr>
        <p:spPr/>
        <p:txBody>
          <a:bodyPr>
            <a:normAutofit lnSpcReduction="10000"/>
          </a:bodyPr>
          <a:lstStyle/>
          <a:p>
            <a:r>
              <a:rPr lang="en-US" b="1" u="sng" dirty="0"/>
              <a:t>Lenalidomide</a:t>
            </a:r>
            <a:r>
              <a:rPr lang="en-US" u="sng" dirty="0"/>
              <a:t> (Revlimid)-</a:t>
            </a:r>
            <a:r>
              <a:rPr lang="en-US" dirty="0"/>
              <a:t> </a:t>
            </a:r>
            <a:r>
              <a:rPr lang="en-US" b="1" dirty="0"/>
              <a:t>Use:</a:t>
            </a:r>
            <a:r>
              <a:rPr lang="en-US" dirty="0"/>
              <a:t> treatment for mantle cell lymphoma relapsed o progress after 2 prior treatments; treatment for multiple myeloma who recieved1 prior therapy; treatment with transfusion-dependent anemia.</a:t>
            </a:r>
            <a:r>
              <a:rPr lang="en-US" b="1" dirty="0"/>
              <a:t> MOA: </a:t>
            </a:r>
            <a:r>
              <a:rPr lang="en-US" dirty="0"/>
              <a:t> inhibits secretion of pro-inflammatory cytokines; inhibits the growth </a:t>
            </a:r>
            <a:r>
              <a:rPr lang="en-US" dirty="0" smtClean="0"/>
              <a:t>of</a:t>
            </a:r>
            <a:r>
              <a:rPr lang="en-US" dirty="0"/>
              <a:t> myeloma cells by inducing cell cycle arrest and cell death.</a:t>
            </a:r>
            <a:r>
              <a:rPr lang="en-US" b="1" dirty="0"/>
              <a:t> ADVERSE EFFECTS: </a:t>
            </a:r>
            <a:r>
              <a:rPr lang="en-US" dirty="0"/>
              <a:t>peripheral edema, hyper and hypotension,</a:t>
            </a:r>
            <a:r>
              <a:rPr lang="en-US" b="1" dirty="0"/>
              <a:t> </a:t>
            </a:r>
            <a:r>
              <a:rPr lang="en-US" dirty="0"/>
              <a:t>fatigue, fever, headache, diarrhea, constipation, nausea, anorexia, blurred vision, dyspnea, erectile dysfunction and renal failure</a:t>
            </a:r>
            <a:r>
              <a:rPr lang="en-US" dirty="0" smtClean="0"/>
              <a:t>.</a:t>
            </a:r>
          </a:p>
          <a:p>
            <a:pPr lvl="0"/>
            <a:r>
              <a:rPr lang="en-US" b="1" u="sng" dirty="0"/>
              <a:t>Pomalidomide</a:t>
            </a:r>
            <a:r>
              <a:rPr lang="en-US" u="sng" dirty="0"/>
              <a:t> (Pomalyst)-</a:t>
            </a:r>
            <a:r>
              <a:rPr lang="en-US" b="1" dirty="0"/>
              <a:t> Use:</a:t>
            </a:r>
            <a:r>
              <a:rPr lang="en-US" dirty="0"/>
              <a:t> treatment for multiple myeloma who have received 2 prior therapies and 60 days of completion of the last therapy.</a:t>
            </a:r>
            <a:r>
              <a:rPr lang="en-US" b="1" dirty="0"/>
              <a:t> MOA: </a:t>
            </a:r>
            <a:r>
              <a:rPr lang="en-US" dirty="0"/>
              <a:t>enhance t-cells and natural killer cell-mediated cytotoxicity; inhibits production of pro-inflammatory cytokines.</a:t>
            </a:r>
            <a:r>
              <a:rPr lang="en-US" b="1" dirty="0"/>
              <a:t> ADVERSE EFFECTS: </a:t>
            </a:r>
            <a:r>
              <a:rPr lang="en-US" dirty="0"/>
              <a:t> peripheral edema, hypertension, fatigue, dizziness, headache, skin rash, diarrhea, nausea, constipation, vomiting, anorexia, anemia and dyspnea.</a:t>
            </a:r>
          </a:p>
          <a:p>
            <a:endParaRPr lang="en-US" dirty="0"/>
          </a:p>
        </p:txBody>
      </p:sp>
    </p:spTree>
    <p:extLst>
      <p:ext uri="{BB962C8B-B14F-4D97-AF65-F5344CB8AC3E}">
        <p14:creationId xmlns:p14="http://schemas.microsoft.com/office/powerpoint/2010/main" val="247876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Antineoplastic drugs Cont’d</a:t>
            </a:r>
            <a:endParaRPr lang="en-US" dirty="0"/>
          </a:p>
        </p:txBody>
      </p:sp>
      <p:sp>
        <p:nvSpPr>
          <p:cNvPr id="3" name="Content Placeholder 2"/>
          <p:cNvSpPr>
            <a:spLocks noGrp="1"/>
          </p:cNvSpPr>
          <p:nvPr>
            <p:ph idx="1"/>
          </p:nvPr>
        </p:nvSpPr>
        <p:spPr/>
        <p:txBody>
          <a:bodyPr>
            <a:normAutofit lnSpcReduction="10000"/>
          </a:bodyPr>
          <a:lstStyle/>
          <a:p>
            <a:pPr lvl="0"/>
            <a:r>
              <a:rPr lang="en-US" b="1" u="sng" dirty="0"/>
              <a:t>Thalidomide</a:t>
            </a:r>
            <a:r>
              <a:rPr lang="en-US" u="sng" dirty="0"/>
              <a:t> (Thalomid)-</a:t>
            </a:r>
            <a:r>
              <a:rPr lang="en-US" b="1" dirty="0"/>
              <a:t> Use:  </a:t>
            </a:r>
            <a:r>
              <a:rPr lang="en-US" dirty="0"/>
              <a:t>acute</a:t>
            </a:r>
            <a:r>
              <a:rPr lang="en-US" b="1" dirty="0"/>
              <a:t> </a:t>
            </a:r>
            <a:r>
              <a:rPr lang="en-US" dirty="0"/>
              <a:t>treatment of cutaneous manifestations of moderate to severe erythema nodosum leprosum; treatment of newly diagnosed multiple myeloma .</a:t>
            </a:r>
            <a:r>
              <a:rPr lang="en-US" b="1" dirty="0"/>
              <a:t> MOA: </a:t>
            </a:r>
            <a:r>
              <a:rPr lang="en-US" dirty="0"/>
              <a:t>may suppress excessive tumor necrosis in ENL patient; may increase plasma tumor necrosis in HIV –positive patient. .</a:t>
            </a:r>
            <a:r>
              <a:rPr lang="en-US" b="1" dirty="0"/>
              <a:t> ADVERSE EFFECTS: </a:t>
            </a:r>
            <a:r>
              <a:rPr lang="en-US" dirty="0"/>
              <a:t>edema, fatigue, dizziness, fever, headache, nausea, constipation, anorexia, xerostomia, anemia and dyspnea.</a:t>
            </a:r>
          </a:p>
          <a:p>
            <a:pPr lvl="0"/>
            <a:r>
              <a:rPr lang="en-US" b="1" u="sng" dirty="0"/>
              <a:t>Ziv-Aflibercept systemic</a:t>
            </a:r>
            <a:r>
              <a:rPr lang="en-US" b="1" dirty="0"/>
              <a:t> </a:t>
            </a:r>
            <a:r>
              <a:rPr lang="en-US" dirty="0"/>
              <a:t>(Zaltrap)-</a:t>
            </a:r>
            <a:r>
              <a:rPr lang="en-US" b="1" dirty="0"/>
              <a:t> Use:  </a:t>
            </a:r>
            <a:r>
              <a:rPr lang="en-US" dirty="0"/>
              <a:t>treatment of metastatic colorectal cancer with fluorouracil, leucovorin, and irinotecan in patient who are resistant to oxaliplatin-based regimen.</a:t>
            </a:r>
            <a:r>
              <a:rPr lang="en-US" b="1" dirty="0"/>
              <a:t> MOA: </a:t>
            </a:r>
            <a:r>
              <a:rPr lang="en-US" dirty="0"/>
              <a:t>known as VEGF-TRap; recombinant fusion protein which is comprised of portion of binding domain for vascular receptor 1 and 2.</a:t>
            </a:r>
            <a:r>
              <a:rPr lang="en-US" b="1" dirty="0"/>
              <a:t> ADVERSE EFFECTS: </a:t>
            </a:r>
            <a:r>
              <a:rPr lang="en-US" dirty="0"/>
              <a:t>fatigue, headache, diarrhea, upper abdominal pain, hyperpigmentation, dehydration, neutropenic fever, hemorrhoids and dyspnea</a:t>
            </a:r>
          </a:p>
          <a:p>
            <a:endParaRPr lang="en-US" dirty="0"/>
          </a:p>
        </p:txBody>
      </p:sp>
    </p:spTree>
    <p:extLst>
      <p:ext uri="{BB962C8B-B14F-4D97-AF65-F5344CB8AC3E}">
        <p14:creationId xmlns:p14="http://schemas.microsoft.com/office/powerpoint/2010/main" val="334596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our system</a:t>
            </a:r>
            <a:endParaRPr lang="en-US" dirty="0"/>
          </a:p>
        </p:txBody>
      </p:sp>
      <p:sp>
        <p:nvSpPr>
          <p:cNvPr id="3" name="Content Placeholder 2"/>
          <p:cNvSpPr>
            <a:spLocks noGrp="1"/>
          </p:cNvSpPr>
          <p:nvPr>
            <p:ph idx="1"/>
          </p:nvPr>
        </p:nvSpPr>
        <p:spPr>
          <a:xfrm>
            <a:off x="685799" y="1828800"/>
            <a:ext cx="6104745" cy="4586989"/>
          </a:xfrm>
        </p:spPr>
        <p:txBody>
          <a:bodyPr>
            <a:normAutofit fontScale="70000" lnSpcReduction="20000"/>
          </a:bodyPr>
          <a:lstStyle/>
          <a:p>
            <a:pPr marL="0" indent="0">
              <a:buNone/>
            </a:pPr>
            <a:r>
              <a:rPr lang="en-US" dirty="0"/>
              <a:t> </a:t>
            </a:r>
          </a:p>
          <a:p>
            <a:pPr marL="0" indent="0">
              <a:buNone/>
            </a:pPr>
            <a:r>
              <a:rPr lang="en-US" dirty="0" smtClean="0"/>
              <a:t>Antineoplastic </a:t>
            </a:r>
            <a:r>
              <a:rPr lang="en-US" dirty="0"/>
              <a:t>drugs affect many different systems within the body. These systems vary based on the origin of the cancerous site being treated</a:t>
            </a:r>
            <a:r>
              <a:rPr lang="en-US" dirty="0" smtClean="0"/>
              <a:t>.</a:t>
            </a:r>
            <a:r>
              <a:rPr lang="en-US" dirty="0"/>
              <a:t> </a:t>
            </a:r>
          </a:p>
          <a:p>
            <a:r>
              <a:rPr lang="en-US" b="1" dirty="0" smtClean="0"/>
              <a:t>Reproductive </a:t>
            </a:r>
            <a:r>
              <a:rPr lang="en-US" b="1" dirty="0"/>
              <a:t>System</a:t>
            </a:r>
          </a:p>
          <a:p>
            <a:pPr marL="0" indent="0">
              <a:buNone/>
            </a:pPr>
            <a:r>
              <a:rPr lang="en-US" dirty="0" smtClean="0"/>
              <a:t>	Some </a:t>
            </a:r>
            <a:r>
              <a:rPr lang="en-US" dirty="0"/>
              <a:t>antineoplastic drugs such as Altretamine (Hexalen), Carboplatin (Paraplatin), and Cisplatin (Platinol), are used in treatment of ovarian cancer, the use of these drugs would then have a direct affect on the reproductive system.</a:t>
            </a:r>
          </a:p>
          <a:p>
            <a:r>
              <a:rPr lang="en-US" b="1" dirty="0" smtClean="0"/>
              <a:t>Lymphatic </a:t>
            </a:r>
            <a:r>
              <a:rPr lang="en-US" b="1" dirty="0"/>
              <a:t>System</a:t>
            </a:r>
          </a:p>
          <a:p>
            <a:pPr marL="0" indent="0">
              <a:buNone/>
            </a:pPr>
            <a:r>
              <a:rPr lang="en-US" dirty="0"/>
              <a:t>	</a:t>
            </a:r>
            <a:r>
              <a:rPr lang="en-US" dirty="0" smtClean="0"/>
              <a:t>Asparaginase </a:t>
            </a:r>
            <a:r>
              <a:rPr lang="en-US" dirty="0"/>
              <a:t>(Elspar), Chlorambucil (Leukeran), and Teniposide (Vumon) are a few drugs used to treat lymphocytic leukemia. Directly impacting the lymphatic system. </a:t>
            </a:r>
          </a:p>
          <a:p>
            <a:r>
              <a:rPr lang="en-US" b="1" dirty="0" smtClean="0"/>
              <a:t>Excretory </a:t>
            </a:r>
            <a:r>
              <a:rPr lang="en-US" b="1" dirty="0"/>
              <a:t>System</a:t>
            </a:r>
          </a:p>
          <a:p>
            <a:pPr marL="0" indent="0">
              <a:buNone/>
            </a:pPr>
            <a:r>
              <a:rPr lang="en-US" dirty="0"/>
              <a:t>	</a:t>
            </a:r>
            <a:r>
              <a:rPr lang="en-US" dirty="0" smtClean="0"/>
              <a:t> </a:t>
            </a:r>
            <a:r>
              <a:rPr lang="en-US" dirty="0"/>
              <a:t>Mitomycin is a drug used to treat cancer originating in the bladder. Thus impacting the excretory system of the body. </a:t>
            </a:r>
            <a:endParaRPr lang="en-US" dirty="0" smtClean="0"/>
          </a:p>
          <a:p>
            <a:pPr marL="0" indent="0">
              <a:buNone/>
            </a:pPr>
            <a:endParaRPr lang="en-US" dirty="0"/>
          </a:p>
          <a:p>
            <a:pPr marL="0" indent="0">
              <a:buNone/>
            </a:pPr>
            <a:r>
              <a:rPr lang="en-US" dirty="0" smtClean="0"/>
              <a:t>Loss of hair is a huge complication that damages a person’s self esteem and leads to depression.</a:t>
            </a:r>
            <a:r>
              <a:rPr lang="en-US" dirty="0"/>
              <a:t> </a:t>
            </a:r>
            <a:endParaRPr lang="en-US" dirty="0" smtClean="0"/>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328" y="2057401"/>
            <a:ext cx="4879655" cy="4107873"/>
          </a:xfrm>
          <a:prstGeom prst="rect">
            <a:avLst/>
          </a:prstGeom>
        </p:spPr>
      </p:pic>
    </p:spTree>
    <p:extLst>
      <p:ext uri="{BB962C8B-B14F-4D97-AF65-F5344CB8AC3E}">
        <p14:creationId xmlns:p14="http://schemas.microsoft.com/office/powerpoint/2010/main" val="241423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 dentAL considerations</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a:t>dental professional must be aware when dealing with a patient who is currently using </a:t>
            </a:r>
            <a:r>
              <a:rPr lang="en-US" dirty="0" smtClean="0"/>
              <a:t>antineoplastic </a:t>
            </a:r>
            <a:r>
              <a:rPr lang="en-US" dirty="0"/>
              <a:t>drugs</a:t>
            </a:r>
            <a:r>
              <a:rPr lang="en-US" dirty="0" smtClean="0"/>
              <a:t>.</a:t>
            </a:r>
            <a:r>
              <a:rPr lang="en-US" dirty="0"/>
              <a:t>	</a:t>
            </a:r>
          </a:p>
          <a:p>
            <a:r>
              <a:rPr lang="en-US" dirty="0" smtClean="0"/>
              <a:t>Some </a:t>
            </a:r>
            <a:r>
              <a:rPr lang="en-US" dirty="0"/>
              <a:t>side effects that may occur due to dental treatment </a:t>
            </a:r>
            <a:r>
              <a:rPr lang="en-US" dirty="0" smtClean="0"/>
              <a:t>include</a:t>
            </a:r>
            <a:r>
              <a:rPr lang="en-US" dirty="0"/>
              <a:t>:</a:t>
            </a:r>
            <a:endParaRPr lang="en-US" dirty="0"/>
          </a:p>
          <a:p>
            <a:r>
              <a:rPr lang="en-US" dirty="0" smtClean="0"/>
              <a:t> susceptibility </a:t>
            </a:r>
            <a:r>
              <a:rPr lang="en-US" dirty="0"/>
              <a:t>to </a:t>
            </a:r>
            <a:r>
              <a:rPr lang="en-US" dirty="0" smtClean="0"/>
              <a:t>infections- sores offer an entryway for bacteria to accumulate.</a:t>
            </a:r>
            <a:endParaRPr lang="en-US" dirty="0"/>
          </a:p>
          <a:p>
            <a:r>
              <a:rPr lang="en-US" dirty="0" smtClean="0"/>
              <a:t>dental</a:t>
            </a:r>
            <a:r>
              <a:rPr lang="en-US" dirty="0"/>
              <a:t>, salivary, and taste alterations</a:t>
            </a:r>
          </a:p>
          <a:p>
            <a:r>
              <a:rPr lang="en-US" dirty="0" smtClean="0"/>
              <a:t> </a:t>
            </a:r>
            <a:r>
              <a:rPr lang="en-US" dirty="0"/>
              <a:t>oral </a:t>
            </a:r>
            <a:r>
              <a:rPr lang="en-US" dirty="0" smtClean="0"/>
              <a:t>mucositis- most common complication.  May lead to pain, nutrional  problems, and increased risk of infection due to open sores in mucosa.</a:t>
            </a:r>
            <a:endParaRPr lang="en-US" dirty="0"/>
          </a:p>
          <a:p>
            <a:r>
              <a:rPr lang="en-US" dirty="0" smtClean="0"/>
              <a:t>Normally </a:t>
            </a:r>
            <a:r>
              <a:rPr lang="en-US" dirty="0"/>
              <a:t>during chemotherapy dental treatments should be limited to emergency procedures, with the exception being patients receiving treatment with intravenous </a:t>
            </a:r>
            <a:r>
              <a:rPr lang="en-US" dirty="0" smtClean="0"/>
              <a:t>bisphosphonates.</a:t>
            </a:r>
          </a:p>
          <a:p>
            <a:r>
              <a:rPr lang="en-US" dirty="0" smtClean="0"/>
              <a:t>Bone marrow suppresion </a:t>
            </a:r>
            <a:endParaRPr lang="en-US" dirty="0"/>
          </a:p>
        </p:txBody>
      </p:sp>
    </p:spTree>
    <p:extLst>
      <p:ext uri="{BB962C8B-B14F-4D97-AF65-F5344CB8AC3E}">
        <p14:creationId xmlns:p14="http://schemas.microsoft.com/office/powerpoint/2010/main" val="184903716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1862</TotalTime>
  <Words>732</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Antineoplastic drugs</vt:lpstr>
      <vt:lpstr>antineoplastic drugs</vt:lpstr>
      <vt:lpstr>purpose of antineoplastics</vt:lpstr>
      <vt:lpstr>Antineoplastic drugs</vt:lpstr>
      <vt:lpstr>Antineoplastic drugs cont’d</vt:lpstr>
      <vt:lpstr>Antineoplastic drugs Cont’d</vt:lpstr>
      <vt:lpstr>effects on our system</vt:lpstr>
      <vt:lpstr>Oral / dentAL considerations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Antineoplastic drugs</dc:title>
  <dc:creator>justine renneker</dc:creator>
  <cp:lastModifiedBy>justine renneker</cp:lastModifiedBy>
  <cp:revision>13</cp:revision>
  <dcterms:created xsi:type="dcterms:W3CDTF">2015-07-29T17:29:09Z</dcterms:created>
  <dcterms:modified xsi:type="dcterms:W3CDTF">2015-08-02T14:33:03Z</dcterms:modified>
</cp:coreProperties>
</file>