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5143500" cx="9144000"/>
  <p:notesSz cx="6858000" cy="9144000"/>
  <p:embeddedFontLst>
    <p:embeddedFont>
      <p:font typeface="Economica"/>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Economica-regular.fntdata"/><Relationship Id="rId50" Type="http://schemas.openxmlformats.org/officeDocument/2006/relationships/slide" Target="slides/slide46.xml"/><Relationship Id="rId53" Type="http://schemas.openxmlformats.org/officeDocument/2006/relationships/font" Target="fonts/Economica-italic.fntdata"/><Relationship Id="rId52" Type="http://schemas.openxmlformats.org/officeDocument/2006/relationships/font" Target="fonts/Economica-bold.fntdata"/><Relationship Id="rId11" Type="http://schemas.openxmlformats.org/officeDocument/2006/relationships/slide" Target="slides/slide7.xml"/><Relationship Id="rId55" Type="http://schemas.openxmlformats.org/officeDocument/2006/relationships/font" Target="fonts/OpenSans-regular.fntdata"/><Relationship Id="rId10" Type="http://schemas.openxmlformats.org/officeDocument/2006/relationships/slide" Target="slides/slide6.xml"/><Relationship Id="rId54" Type="http://schemas.openxmlformats.org/officeDocument/2006/relationships/font" Target="fonts/Economica-boldItalic.fntdata"/><Relationship Id="rId13" Type="http://schemas.openxmlformats.org/officeDocument/2006/relationships/slide" Target="slides/slide9.xml"/><Relationship Id="rId57" Type="http://schemas.openxmlformats.org/officeDocument/2006/relationships/font" Target="fonts/OpenSans-italic.fntdata"/><Relationship Id="rId12" Type="http://schemas.openxmlformats.org/officeDocument/2006/relationships/slide" Target="slides/slide8.xml"/><Relationship Id="rId56" Type="http://schemas.openxmlformats.org/officeDocument/2006/relationships/font" Target="fonts/OpenSans-bold.fntdata"/><Relationship Id="rId15" Type="http://schemas.openxmlformats.org/officeDocument/2006/relationships/slide" Target="slides/slide11.xml"/><Relationship Id="rId14" Type="http://schemas.openxmlformats.org/officeDocument/2006/relationships/slide" Target="slides/slide10.xml"/><Relationship Id="rId58" Type="http://schemas.openxmlformats.org/officeDocument/2006/relationships/font" Target="fonts/Open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4" name="Shape 4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8" name="Shape 4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2" name="Shape 12"/>
          <p:cNvSpPr txBox="1"/>
          <p:nvPr>
            <p:ph type="ctrTitle"/>
          </p:nvPr>
        </p:nvSpPr>
        <p:spPr>
          <a:xfrm>
            <a:off x="3044700" y="1444255"/>
            <a:ext cx="3054600" cy="1537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399"/>
            <a:ext cx="2808000" cy="2784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0"/>
            <a:ext cx="4045200" cy="15741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09.png"/><Relationship Id="rId5" Type="http://schemas.openxmlformats.org/officeDocument/2006/relationships/image" Target="../media/image00.png"/><Relationship Id="rId6" Type="http://schemas.openxmlformats.org/officeDocument/2006/relationships/image" Target="../media/image04.png"/><Relationship Id="rId7" Type="http://schemas.openxmlformats.org/officeDocument/2006/relationships/image" Target="../media/image02.png"/><Relationship Id="rId8"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 Id="rId4" Type="http://schemas.openxmlformats.org/officeDocument/2006/relationships/image" Target="../media/image0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image" Target="../media/image0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1.jpg"/><Relationship Id="rId4" Type="http://schemas.openxmlformats.org/officeDocument/2006/relationships/image" Target="../media/image44.jpg"/><Relationship Id="rId5" Type="http://schemas.openxmlformats.org/officeDocument/2006/relationships/image" Target="../media/image4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0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5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5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255525" y="2443872"/>
            <a:ext cx="2129673" cy="1255925"/>
          </a:xfrm>
          <a:prstGeom prst="rect">
            <a:avLst/>
          </a:prstGeom>
          <a:noFill/>
          <a:ln>
            <a:noFill/>
          </a:ln>
        </p:spPr>
      </p:pic>
      <p:pic>
        <p:nvPicPr>
          <p:cNvPr id="63" name="Shape 63"/>
          <p:cNvPicPr preferRelativeResize="0"/>
          <p:nvPr/>
        </p:nvPicPr>
        <p:blipFill>
          <a:blip r:embed="rId4">
            <a:alphaModFix/>
          </a:blip>
          <a:stretch>
            <a:fillRect/>
          </a:stretch>
        </p:blipFill>
        <p:spPr>
          <a:xfrm>
            <a:off x="255525" y="349925"/>
            <a:ext cx="2129674" cy="1991946"/>
          </a:xfrm>
          <a:prstGeom prst="rect">
            <a:avLst/>
          </a:prstGeom>
          <a:noFill/>
          <a:ln>
            <a:noFill/>
          </a:ln>
        </p:spPr>
      </p:pic>
      <p:sp>
        <p:nvSpPr>
          <p:cNvPr id="64" name="Shape 64"/>
          <p:cNvSpPr txBox="1"/>
          <p:nvPr>
            <p:ph type="ctrTitle"/>
          </p:nvPr>
        </p:nvSpPr>
        <p:spPr>
          <a:xfrm>
            <a:off x="3084700" y="1317650"/>
            <a:ext cx="3396600" cy="1537200"/>
          </a:xfrm>
          <a:prstGeom prst="rect">
            <a:avLst/>
          </a:prstGeom>
        </p:spPr>
        <p:txBody>
          <a:bodyPr anchorCtr="0" anchor="b" bIns="91425" lIns="91425" rIns="91425" tIns="91425">
            <a:noAutofit/>
          </a:bodyPr>
          <a:lstStyle/>
          <a:p>
            <a:pPr lvl="0" rtl="0" algn="l">
              <a:spcBef>
                <a:spcPts val="0"/>
              </a:spcBef>
              <a:buNone/>
            </a:pPr>
            <a:r>
              <a:rPr lang="en"/>
              <a:t>Total Fitness Gym</a:t>
            </a:r>
          </a:p>
          <a:p>
            <a:pPr lvl="0" rtl="0">
              <a:spcBef>
                <a:spcPts val="0"/>
              </a:spcBef>
              <a:buNone/>
            </a:pPr>
            <a:r>
              <a:rPr lang="en" sz="1800"/>
              <a:t>By Student Architect Jhonatan Rubio</a:t>
            </a:r>
          </a:p>
          <a:p>
            <a:pPr lvl="0" algn="l">
              <a:spcBef>
                <a:spcPts val="0"/>
              </a:spcBef>
              <a:buNone/>
            </a:pPr>
            <a:r>
              <a:t/>
            </a:r>
            <a:endParaRPr/>
          </a:p>
        </p:txBody>
      </p:sp>
      <p:sp>
        <p:nvSpPr>
          <p:cNvPr id="65" name="Shape 65"/>
          <p:cNvSpPr txBox="1"/>
          <p:nvPr>
            <p:ph idx="1" type="subTitle"/>
          </p:nvPr>
        </p:nvSpPr>
        <p:spPr>
          <a:xfrm>
            <a:off x="3116850" y="2399237"/>
            <a:ext cx="2974500" cy="1187400"/>
          </a:xfrm>
          <a:prstGeom prst="rect">
            <a:avLst/>
          </a:prstGeom>
        </p:spPr>
        <p:txBody>
          <a:bodyPr anchorCtr="0" anchor="t" bIns="91425" lIns="91425" rIns="91425" tIns="91425">
            <a:noAutofit/>
          </a:bodyPr>
          <a:lstStyle/>
          <a:p>
            <a:pPr lvl="0">
              <a:spcBef>
                <a:spcPts val="0"/>
              </a:spcBef>
              <a:buNone/>
            </a:pPr>
            <a:r>
              <a:rPr lang="en"/>
              <a:t>Project Analysis Final Presentation:</a:t>
            </a:r>
          </a:p>
          <a:p>
            <a:pPr lvl="0">
              <a:spcBef>
                <a:spcPts val="0"/>
              </a:spcBef>
              <a:buNone/>
            </a:pPr>
            <a:r>
              <a:rPr lang="en"/>
              <a:t>Waleed Bhutta, Tamara Panaccio, Joel Cardenas</a:t>
            </a:r>
          </a:p>
          <a:p>
            <a:pPr lvl="0">
              <a:spcBef>
                <a:spcPts val="0"/>
              </a:spcBef>
              <a:buNone/>
            </a:pPr>
            <a:r>
              <a:rPr lang="en"/>
              <a:t>Building Tech 3</a:t>
            </a:r>
          </a:p>
          <a:p>
            <a:pPr lvl="0">
              <a:spcBef>
                <a:spcPts val="0"/>
              </a:spcBef>
              <a:buNone/>
            </a:pPr>
            <a:r>
              <a:rPr lang="en"/>
              <a:t>Prof. King</a:t>
            </a:r>
          </a:p>
        </p:txBody>
      </p:sp>
      <p:pic>
        <p:nvPicPr>
          <p:cNvPr id="66" name="Shape 66"/>
          <p:cNvPicPr preferRelativeResize="0"/>
          <p:nvPr/>
        </p:nvPicPr>
        <p:blipFill>
          <a:blip r:embed="rId5">
            <a:alphaModFix/>
          </a:blip>
          <a:stretch>
            <a:fillRect/>
          </a:stretch>
        </p:blipFill>
        <p:spPr>
          <a:xfrm>
            <a:off x="255525" y="3801795"/>
            <a:ext cx="2129675" cy="1145129"/>
          </a:xfrm>
          <a:prstGeom prst="rect">
            <a:avLst/>
          </a:prstGeom>
          <a:noFill/>
          <a:ln>
            <a:noFill/>
          </a:ln>
        </p:spPr>
      </p:pic>
      <p:pic>
        <p:nvPicPr>
          <p:cNvPr id="67" name="Shape 67"/>
          <p:cNvPicPr preferRelativeResize="0"/>
          <p:nvPr/>
        </p:nvPicPr>
        <p:blipFill>
          <a:blip r:embed="rId6">
            <a:alphaModFix/>
          </a:blip>
          <a:stretch>
            <a:fillRect/>
          </a:stretch>
        </p:blipFill>
        <p:spPr>
          <a:xfrm>
            <a:off x="6634350" y="2138737"/>
            <a:ext cx="2339275" cy="903187"/>
          </a:xfrm>
          <a:prstGeom prst="rect">
            <a:avLst/>
          </a:prstGeom>
          <a:noFill/>
          <a:ln>
            <a:noFill/>
          </a:ln>
        </p:spPr>
      </p:pic>
      <p:pic>
        <p:nvPicPr>
          <p:cNvPr id="68" name="Shape 68"/>
          <p:cNvPicPr preferRelativeResize="0"/>
          <p:nvPr/>
        </p:nvPicPr>
        <p:blipFill>
          <a:blip r:embed="rId7">
            <a:alphaModFix/>
          </a:blip>
          <a:stretch>
            <a:fillRect/>
          </a:stretch>
        </p:blipFill>
        <p:spPr>
          <a:xfrm>
            <a:off x="6634343" y="349925"/>
            <a:ext cx="2339274" cy="876675"/>
          </a:xfrm>
          <a:prstGeom prst="rect">
            <a:avLst/>
          </a:prstGeom>
          <a:noFill/>
          <a:ln>
            <a:noFill/>
          </a:ln>
        </p:spPr>
      </p:pic>
      <p:pic>
        <p:nvPicPr>
          <p:cNvPr id="69" name="Shape 69"/>
          <p:cNvPicPr preferRelativeResize="0"/>
          <p:nvPr/>
        </p:nvPicPr>
        <p:blipFill>
          <a:blip r:embed="rId8">
            <a:alphaModFix/>
          </a:blip>
          <a:stretch>
            <a:fillRect/>
          </a:stretch>
        </p:blipFill>
        <p:spPr>
          <a:xfrm>
            <a:off x="6634351" y="3954076"/>
            <a:ext cx="2339275" cy="904511"/>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153" name="Shape 153"/>
          <p:cNvSpPr txBox="1"/>
          <p:nvPr>
            <p:ph idx="1" type="body"/>
          </p:nvPr>
        </p:nvSpPr>
        <p:spPr>
          <a:xfrm>
            <a:off x="311700" y="1225225"/>
            <a:ext cx="1622400" cy="3354000"/>
          </a:xfrm>
          <a:prstGeom prst="rect">
            <a:avLst/>
          </a:prstGeom>
        </p:spPr>
        <p:txBody>
          <a:bodyPr anchorCtr="0" anchor="t" bIns="91425" lIns="91425" rIns="91425" tIns="91425">
            <a:noAutofit/>
          </a:bodyPr>
          <a:lstStyle/>
          <a:p>
            <a:pPr lvl="0">
              <a:spcBef>
                <a:spcPts val="0"/>
              </a:spcBef>
              <a:buNone/>
            </a:pPr>
            <a:r>
              <a:rPr lang="en"/>
              <a:t>Floor to floor heights were consistent with the initial design </a:t>
            </a:r>
          </a:p>
        </p:txBody>
      </p:sp>
      <p:pic>
        <p:nvPicPr>
          <p:cNvPr id="154" name="Shape 154"/>
          <p:cNvPicPr preferRelativeResize="0"/>
          <p:nvPr/>
        </p:nvPicPr>
        <p:blipFill>
          <a:blip r:embed="rId3">
            <a:alphaModFix/>
          </a:blip>
          <a:stretch>
            <a:fillRect/>
          </a:stretch>
        </p:blipFill>
        <p:spPr>
          <a:xfrm>
            <a:off x="1844850" y="1147225"/>
            <a:ext cx="7245676" cy="370095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160" name="Shape 160"/>
          <p:cNvSpPr txBox="1"/>
          <p:nvPr>
            <p:ph idx="1" type="body"/>
          </p:nvPr>
        </p:nvSpPr>
        <p:spPr>
          <a:xfrm>
            <a:off x="311700" y="1225225"/>
            <a:ext cx="2112300" cy="3354000"/>
          </a:xfrm>
          <a:prstGeom prst="rect">
            <a:avLst/>
          </a:prstGeom>
        </p:spPr>
        <p:txBody>
          <a:bodyPr anchorCtr="0" anchor="t" bIns="91425" lIns="91425" rIns="91425" tIns="91425">
            <a:noAutofit/>
          </a:bodyPr>
          <a:lstStyle/>
          <a:p>
            <a:pPr lvl="0">
              <a:spcBef>
                <a:spcPts val="0"/>
              </a:spcBef>
              <a:buNone/>
            </a:pPr>
            <a:r>
              <a:rPr lang="en"/>
              <a:t>We decided to create a column grid that would allow us to transfer loads the shortest distance we could while working in the spaces necessary  </a:t>
            </a:r>
          </a:p>
        </p:txBody>
      </p:sp>
      <p:pic>
        <p:nvPicPr>
          <p:cNvPr id="161" name="Shape 161"/>
          <p:cNvPicPr preferRelativeResize="0"/>
          <p:nvPr/>
        </p:nvPicPr>
        <p:blipFill>
          <a:blip r:embed="rId3">
            <a:alphaModFix/>
          </a:blip>
          <a:stretch>
            <a:fillRect/>
          </a:stretch>
        </p:blipFill>
        <p:spPr>
          <a:xfrm>
            <a:off x="2695675" y="124650"/>
            <a:ext cx="6216625" cy="48942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167" name="Shape 167"/>
          <p:cNvSpPr txBox="1"/>
          <p:nvPr>
            <p:ph idx="1" type="body"/>
          </p:nvPr>
        </p:nvSpPr>
        <p:spPr>
          <a:xfrm>
            <a:off x="311700" y="1225225"/>
            <a:ext cx="2638200" cy="3354000"/>
          </a:xfrm>
          <a:prstGeom prst="rect">
            <a:avLst/>
          </a:prstGeom>
        </p:spPr>
        <p:txBody>
          <a:bodyPr anchorCtr="0" anchor="t" bIns="91425" lIns="91425" rIns="91425" tIns="91425">
            <a:noAutofit/>
          </a:bodyPr>
          <a:lstStyle/>
          <a:p>
            <a:pPr lvl="0">
              <a:spcBef>
                <a:spcPts val="0"/>
              </a:spcBef>
              <a:buNone/>
            </a:pPr>
            <a:r>
              <a:rPr lang="en"/>
              <a:t>This defines where our long spans occurred and how we decided to address them. We used steel beams in our basement rather than concrete. We also considered the possibility of having a double beam.</a:t>
            </a:r>
          </a:p>
        </p:txBody>
      </p:sp>
      <p:pic>
        <p:nvPicPr>
          <p:cNvPr id="168" name="Shape 168"/>
          <p:cNvPicPr preferRelativeResize="0"/>
          <p:nvPr/>
        </p:nvPicPr>
        <p:blipFill>
          <a:blip r:embed="rId3">
            <a:alphaModFix/>
          </a:blip>
          <a:stretch>
            <a:fillRect/>
          </a:stretch>
        </p:blipFill>
        <p:spPr>
          <a:xfrm>
            <a:off x="2924700" y="53475"/>
            <a:ext cx="6219300" cy="4905599"/>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315925"/>
            <a:ext cx="2789700" cy="566400"/>
          </a:xfrm>
          <a:prstGeom prst="rect">
            <a:avLst/>
          </a:prstGeom>
        </p:spPr>
        <p:txBody>
          <a:bodyPr anchorCtr="0" anchor="b" bIns="91425" lIns="91425" rIns="91425" tIns="91425">
            <a:noAutofit/>
          </a:bodyPr>
          <a:lstStyle/>
          <a:p>
            <a:pPr lvl="0">
              <a:spcBef>
                <a:spcPts val="0"/>
              </a:spcBef>
              <a:buNone/>
            </a:pPr>
            <a:r>
              <a:rPr lang="en"/>
              <a:t>MEP </a:t>
            </a:r>
            <a:r>
              <a:rPr lang="en" sz="1000"/>
              <a:t>MECHANICAL ELECTRICAL PLUMBING </a:t>
            </a:r>
          </a:p>
        </p:txBody>
      </p:sp>
      <p:sp>
        <p:nvSpPr>
          <p:cNvPr id="174" name="Shape 174"/>
          <p:cNvSpPr txBox="1"/>
          <p:nvPr>
            <p:ph idx="1" type="body"/>
          </p:nvPr>
        </p:nvSpPr>
        <p:spPr>
          <a:xfrm>
            <a:off x="311700" y="712975"/>
            <a:ext cx="2789700" cy="3866100"/>
          </a:xfrm>
          <a:prstGeom prst="rect">
            <a:avLst/>
          </a:prstGeom>
        </p:spPr>
        <p:txBody>
          <a:bodyPr anchorCtr="0" anchor="t" bIns="91425" lIns="91425" rIns="91425" tIns="91425">
            <a:noAutofit/>
          </a:bodyPr>
          <a:lstStyle/>
          <a:p>
            <a:pPr lvl="0">
              <a:spcBef>
                <a:spcPts val="0"/>
              </a:spcBef>
              <a:buNone/>
            </a:pPr>
            <a:r>
              <a:rPr lang="en"/>
              <a:t>We had to address the MEP issues in the building and I decided to locate my shaft near my elevator and mechanical room. </a:t>
            </a:r>
          </a:p>
        </p:txBody>
      </p:sp>
      <p:pic>
        <p:nvPicPr>
          <p:cNvPr id="175" name="Shape 175"/>
          <p:cNvPicPr preferRelativeResize="0"/>
          <p:nvPr/>
        </p:nvPicPr>
        <p:blipFill>
          <a:blip r:embed="rId3">
            <a:alphaModFix/>
          </a:blip>
          <a:stretch>
            <a:fillRect/>
          </a:stretch>
        </p:blipFill>
        <p:spPr>
          <a:xfrm>
            <a:off x="3016174" y="125325"/>
            <a:ext cx="6049649" cy="4892849"/>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315925"/>
            <a:ext cx="26025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MEP </a:t>
            </a:r>
            <a:r>
              <a:rPr lang="en" sz="1000"/>
              <a:t>MECHANICAL ELECTRICAL PLUMBING </a:t>
            </a:r>
          </a:p>
        </p:txBody>
      </p:sp>
      <p:sp>
        <p:nvSpPr>
          <p:cNvPr id="181" name="Shape 181"/>
          <p:cNvSpPr txBox="1"/>
          <p:nvPr>
            <p:ph idx="1" type="body"/>
          </p:nvPr>
        </p:nvSpPr>
        <p:spPr>
          <a:xfrm>
            <a:off x="311700" y="1225225"/>
            <a:ext cx="2415600" cy="3354000"/>
          </a:xfrm>
          <a:prstGeom prst="rect">
            <a:avLst/>
          </a:prstGeom>
        </p:spPr>
        <p:txBody>
          <a:bodyPr anchorCtr="0" anchor="t" bIns="91425" lIns="91425" rIns="91425" tIns="91425">
            <a:noAutofit/>
          </a:bodyPr>
          <a:lstStyle/>
          <a:p>
            <a:pPr lvl="0">
              <a:spcBef>
                <a:spcPts val="0"/>
              </a:spcBef>
              <a:buNone/>
            </a:pPr>
            <a:r>
              <a:rPr lang="en"/>
              <a:t>This diagrams an idea of how air will be circulated vertically and horizontally in the building. It shows how it will travel in and out of the building.</a:t>
            </a:r>
          </a:p>
        </p:txBody>
      </p:sp>
      <p:pic>
        <p:nvPicPr>
          <p:cNvPr id="182" name="Shape 182"/>
          <p:cNvPicPr preferRelativeResize="0"/>
          <p:nvPr/>
        </p:nvPicPr>
        <p:blipFill>
          <a:blip r:embed="rId3">
            <a:alphaModFix/>
          </a:blip>
          <a:stretch>
            <a:fillRect/>
          </a:stretch>
        </p:blipFill>
        <p:spPr>
          <a:xfrm>
            <a:off x="2771875" y="1225225"/>
            <a:ext cx="7085248" cy="3625724"/>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315925"/>
            <a:ext cx="2772000" cy="831300"/>
          </a:xfrm>
          <a:prstGeom prst="rect">
            <a:avLst/>
          </a:prstGeom>
        </p:spPr>
        <p:txBody>
          <a:bodyPr anchorCtr="0" anchor="b" bIns="91425" lIns="91425" rIns="91425" tIns="91425">
            <a:noAutofit/>
          </a:bodyPr>
          <a:lstStyle/>
          <a:p>
            <a:pPr lvl="0">
              <a:spcBef>
                <a:spcPts val="0"/>
              </a:spcBef>
              <a:buNone/>
            </a:pPr>
            <a:r>
              <a:rPr lang="en"/>
              <a:t>ROOM LAYOUT</a:t>
            </a:r>
          </a:p>
        </p:txBody>
      </p:sp>
      <p:sp>
        <p:nvSpPr>
          <p:cNvPr id="188" name="Shape 188"/>
          <p:cNvSpPr txBox="1"/>
          <p:nvPr>
            <p:ph idx="1" type="body"/>
          </p:nvPr>
        </p:nvSpPr>
        <p:spPr>
          <a:xfrm>
            <a:off x="311700" y="1225225"/>
            <a:ext cx="3217500" cy="3649800"/>
          </a:xfrm>
          <a:prstGeom prst="rect">
            <a:avLst/>
          </a:prstGeom>
        </p:spPr>
        <p:txBody>
          <a:bodyPr anchorCtr="0" anchor="t" bIns="91425" lIns="91425" rIns="91425" tIns="91425">
            <a:noAutofit/>
          </a:bodyPr>
          <a:lstStyle/>
          <a:p>
            <a:pPr lvl="0">
              <a:spcBef>
                <a:spcPts val="0"/>
              </a:spcBef>
              <a:buNone/>
            </a:pPr>
            <a:r>
              <a:rPr lang="en"/>
              <a:t>Some of the spaces in the building were not code compliant and there were dead ends. By rearranging the rooms and spaces, this is an iteration that works to control circulation successfully.</a:t>
            </a:r>
          </a:p>
        </p:txBody>
      </p:sp>
      <p:pic>
        <p:nvPicPr>
          <p:cNvPr id="189" name="Shape 189"/>
          <p:cNvPicPr preferRelativeResize="0"/>
          <p:nvPr/>
        </p:nvPicPr>
        <p:blipFill>
          <a:blip r:embed="rId3">
            <a:alphaModFix/>
          </a:blip>
          <a:stretch>
            <a:fillRect/>
          </a:stretch>
        </p:blipFill>
        <p:spPr>
          <a:xfrm>
            <a:off x="3769924" y="570400"/>
            <a:ext cx="5810775" cy="4468575"/>
          </a:xfrm>
          <a:prstGeom prst="rect">
            <a:avLst/>
          </a:prstGeom>
          <a:noFill/>
          <a:ln>
            <a:noFill/>
          </a:ln>
        </p:spPr>
      </p:pic>
      <p:pic>
        <p:nvPicPr>
          <p:cNvPr id="190" name="Shape 190"/>
          <p:cNvPicPr preferRelativeResize="0"/>
          <p:nvPr/>
        </p:nvPicPr>
        <p:blipFill>
          <a:blip r:embed="rId4">
            <a:alphaModFix/>
          </a:blip>
          <a:stretch>
            <a:fillRect/>
          </a:stretch>
        </p:blipFill>
        <p:spPr>
          <a:xfrm>
            <a:off x="2228801" y="3535326"/>
            <a:ext cx="1612531" cy="1441275"/>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315925"/>
            <a:ext cx="29616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ROOM LAYOUT</a:t>
            </a:r>
          </a:p>
        </p:txBody>
      </p:sp>
      <p:sp>
        <p:nvSpPr>
          <p:cNvPr id="196" name="Shape 196"/>
          <p:cNvSpPr txBox="1"/>
          <p:nvPr>
            <p:ph idx="1" type="body"/>
          </p:nvPr>
        </p:nvSpPr>
        <p:spPr>
          <a:xfrm>
            <a:off x="311700" y="1225225"/>
            <a:ext cx="2961600" cy="3596400"/>
          </a:xfrm>
          <a:prstGeom prst="rect">
            <a:avLst/>
          </a:prstGeom>
        </p:spPr>
        <p:txBody>
          <a:bodyPr anchorCtr="0" anchor="t" bIns="91425" lIns="91425" rIns="91425" tIns="91425">
            <a:noAutofit/>
          </a:bodyPr>
          <a:lstStyle/>
          <a:p>
            <a:pPr lvl="0">
              <a:spcBef>
                <a:spcPts val="0"/>
              </a:spcBef>
              <a:buNone/>
            </a:pPr>
            <a:r>
              <a:rPr lang="en"/>
              <a:t>We decided to add in an additional corner of the building that wouldn't affect the design of the building. This allowed us to create two mechanical rooms, which is important due to the amount of equipment needed for MEP and the pool.</a:t>
            </a:r>
          </a:p>
        </p:txBody>
      </p:sp>
      <p:pic>
        <p:nvPicPr>
          <p:cNvPr id="197" name="Shape 197"/>
          <p:cNvPicPr preferRelativeResize="0"/>
          <p:nvPr/>
        </p:nvPicPr>
        <p:blipFill>
          <a:blip r:embed="rId3">
            <a:alphaModFix/>
          </a:blip>
          <a:stretch>
            <a:fillRect/>
          </a:stretch>
        </p:blipFill>
        <p:spPr>
          <a:xfrm>
            <a:off x="3549624" y="505600"/>
            <a:ext cx="5870674" cy="4514649"/>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pic>
        <p:nvPicPr>
          <p:cNvPr id="202" name="Shape 202"/>
          <p:cNvPicPr preferRelativeResize="0"/>
          <p:nvPr/>
        </p:nvPicPr>
        <p:blipFill>
          <a:blip r:embed="rId3">
            <a:alphaModFix/>
          </a:blip>
          <a:stretch>
            <a:fillRect/>
          </a:stretch>
        </p:blipFill>
        <p:spPr>
          <a:xfrm>
            <a:off x="6210425" y="1000554"/>
            <a:ext cx="2933570" cy="1613124"/>
          </a:xfrm>
          <a:prstGeom prst="rect">
            <a:avLst/>
          </a:prstGeom>
          <a:noFill/>
          <a:ln>
            <a:noFill/>
          </a:ln>
        </p:spPr>
      </p:pic>
      <p:sp>
        <p:nvSpPr>
          <p:cNvPr id="203" name="Shape 203"/>
          <p:cNvSpPr txBox="1"/>
          <p:nvPr>
            <p:ph type="title"/>
          </p:nvPr>
        </p:nvSpPr>
        <p:spPr>
          <a:xfrm>
            <a:off x="311700" y="315925"/>
            <a:ext cx="5490300" cy="831300"/>
          </a:xfrm>
          <a:prstGeom prst="rect">
            <a:avLst/>
          </a:prstGeom>
        </p:spPr>
        <p:txBody>
          <a:bodyPr anchorCtr="0" anchor="b" bIns="91425" lIns="91425" rIns="91425" tIns="91425">
            <a:noAutofit/>
          </a:bodyPr>
          <a:lstStyle/>
          <a:p>
            <a:pPr lvl="0">
              <a:spcBef>
                <a:spcPts val="0"/>
              </a:spcBef>
              <a:buNone/>
            </a:pPr>
            <a:r>
              <a:rPr lang="en"/>
              <a:t>Materials and building assembly</a:t>
            </a:r>
          </a:p>
        </p:txBody>
      </p:sp>
      <p:sp>
        <p:nvSpPr>
          <p:cNvPr id="204" name="Shape 204"/>
          <p:cNvSpPr txBox="1"/>
          <p:nvPr>
            <p:ph idx="1" type="body"/>
          </p:nvPr>
        </p:nvSpPr>
        <p:spPr>
          <a:xfrm>
            <a:off x="0" y="4367025"/>
            <a:ext cx="9099600" cy="776400"/>
          </a:xfrm>
          <a:prstGeom prst="rect">
            <a:avLst/>
          </a:prstGeom>
        </p:spPr>
        <p:txBody>
          <a:bodyPr anchorCtr="0" anchor="t" bIns="91425" lIns="91425" rIns="91425" tIns="91425">
            <a:noAutofit/>
          </a:bodyPr>
          <a:lstStyle/>
          <a:p>
            <a:pPr lvl="0">
              <a:spcBef>
                <a:spcPts val="0"/>
              </a:spcBef>
              <a:buNone/>
            </a:pPr>
            <a:r>
              <a:rPr lang="en"/>
              <a:t>Original, Structure (red), Waterproofing(blue), Thermal(green), Attachments(orange), Fire protection(yellow)</a:t>
            </a:r>
          </a:p>
          <a:p>
            <a:pPr lvl="0">
              <a:spcBef>
                <a:spcPts val="0"/>
              </a:spcBef>
              <a:buNone/>
            </a:pPr>
            <a:r>
              <a:t/>
            </a:r>
            <a:endParaRPr/>
          </a:p>
        </p:txBody>
      </p:sp>
      <p:pic>
        <p:nvPicPr>
          <p:cNvPr id="205" name="Shape 205"/>
          <p:cNvPicPr preferRelativeResize="0"/>
          <p:nvPr/>
        </p:nvPicPr>
        <p:blipFill>
          <a:blip r:embed="rId4">
            <a:alphaModFix/>
          </a:blip>
          <a:stretch>
            <a:fillRect/>
          </a:stretch>
        </p:blipFill>
        <p:spPr>
          <a:xfrm>
            <a:off x="124762" y="1089675"/>
            <a:ext cx="3065875" cy="1434874"/>
          </a:xfrm>
          <a:prstGeom prst="rect">
            <a:avLst/>
          </a:prstGeom>
          <a:noFill/>
          <a:ln>
            <a:noFill/>
          </a:ln>
        </p:spPr>
      </p:pic>
      <p:pic>
        <p:nvPicPr>
          <p:cNvPr id="206" name="Shape 206"/>
          <p:cNvPicPr preferRelativeResize="0"/>
          <p:nvPr/>
        </p:nvPicPr>
        <p:blipFill>
          <a:blip r:embed="rId5">
            <a:alphaModFix/>
          </a:blip>
          <a:stretch>
            <a:fillRect/>
          </a:stretch>
        </p:blipFill>
        <p:spPr>
          <a:xfrm>
            <a:off x="3190650" y="1089675"/>
            <a:ext cx="3065875" cy="1434874"/>
          </a:xfrm>
          <a:prstGeom prst="rect">
            <a:avLst/>
          </a:prstGeom>
          <a:noFill/>
          <a:ln>
            <a:noFill/>
          </a:ln>
        </p:spPr>
      </p:pic>
      <p:pic>
        <p:nvPicPr>
          <p:cNvPr id="207" name="Shape 207"/>
          <p:cNvPicPr preferRelativeResize="0"/>
          <p:nvPr/>
        </p:nvPicPr>
        <p:blipFill>
          <a:blip r:embed="rId6">
            <a:alphaModFix/>
          </a:blip>
          <a:stretch>
            <a:fillRect/>
          </a:stretch>
        </p:blipFill>
        <p:spPr>
          <a:xfrm>
            <a:off x="3190650" y="2524550"/>
            <a:ext cx="3065875" cy="1434874"/>
          </a:xfrm>
          <a:prstGeom prst="rect">
            <a:avLst/>
          </a:prstGeom>
          <a:noFill/>
          <a:ln>
            <a:noFill/>
          </a:ln>
        </p:spPr>
      </p:pic>
      <p:pic>
        <p:nvPicPr>
          <p:cNvPr id="208" name="Shape 208"/>
          <p:cNvPicPr preferRelativeResize="0"/>
          <p:nvPr/>
        </p:nvPicPr>
        <p:blipFill>
          <a:blip r:embed="rId7">
            <a:alphaModFix/>
          </a:blip>
          <a:stretch>
            <a:fillRect/>
          </a:stretch>
        </p:blipFill>
        <p:spPr>
          <a:xfrm>
            <a:off x="124762" y="2654174"/>
            <a:ext cx="3065875" cy="1434874"/>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315925"/>
            <a:ext cx="54813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Materials and building assembly</a:t>
            </a:r>
          </a:p>
        </p:txBody>
      </p:sp>
      <p:sp>
        <p:nvSpPr>
          <p:cNvPr id="214" name="Shape 214"/>
          <p:cNvSpPr txBox="1"/>
          <p:nvPr>
            <p:ph idx="1" type="body"/>
          </p:nvPr>
        </p:nvSpPr>
        <p:spPr>
          <a:xfrm>
            <a:off x="311700" y="1225225"/>
            <a:ext cx="2388600" cy="3640800"/>
          </a:xfrm>
          <a:prstGeom prst="rect">
            <a:avLst/>
          </a:prstGeom>
        </p:spPr>
        <p:txBody>
          <a:bodyPr anchorCtr="0" anchor="t" bIns="91425" lIns="91425" rIns="91425" tIns="91425">
            <a:noAutofit/>
          </a:bodyPr>
          <a:lstStyle/>
          <a:p>
            <a:pPr lvl="0">
              <a:spcBef>
                <a:spcPts val="0"/>
              </a:spcBef>
              <a:buNone/>
            </a:pPr>
            <a:r>
              <a:t/>
            </a:r>
            <a:endParaRPr/>
          </a:p>
        </p:txBody>
      </p:sp>
      <p:pic>
        <p:nvPicPr>
          <p:cNvPr id="215" name="Shape 215"/>
          <p:cNvPicPr preferRelativeResize="0"/>
          <p:nvPr/>
        </p:nvPicPr>
        <p:blipFill>
          <a:blip r:embed="rId3">
            <a:alphaModFix/>
          </a:blip>
          <a:stretch>
            <a:fillRect/>
          </a:stretch>
        </p:blipFill>
        <p:spPr>
          <a:xfrm>
            <a:off x="2909749" y="1225225"/>
            <a:ext cx="6091649" cy="3812425"/>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315925"/>
            <a:ext cx="5481300" cy="831300"/>
          </a:xfrm>
          <a:prstGeom prst="rect">
            <a:avLst/>
          </a:prstGeom>
        </p:spPr>
        <p:txBody>
          <a:bodyPr anchorCtr="0" anchor="b" bIns="91425" lIns="91425" rIns="91425" tIns="91425">
            <a:noAutofit/>
          </a:bodyPr>
          <a:lstStyle/>
          <a:p>
            <a:pPr lvl="0" rtl="0">
              <a:spcBef>
                <a:spcPts val="0"/>
              </a:spcBef>
              <a:buNone/>
            </a:pPr>
            <a:r>
              <a:rPr lang="en"/>
              <a:t>Materials and building assembly</a:t>
            </a:r>
          </a:p>
        </p:txBody>
      </p:sp>
      <p:sp>
        <p:nvSpPr>
          <p:cNvPr id="221" name="Shape 221"/>
          <p:cNvSpPr txBox="1"/>
          <p:nvPr>
            <p:ph idx="1" type="body"/>
          </p:nvPr>
        </p:nvSpPr>
        <p:spPr>
          <a:xfrm>
            <a:off x="311700" y="1225225"/>
            <a:ext cx="2388600" cy="3640800"/>
          </a:xfrm>
          <a:prstGeom prst="rect">
            <a:avLst/>
          </a:prstGeom>
        </p:spPr>
        <p:txBody>
          <a:bodyPr anchorCtr="0" anchor="t" bIns="91425" lIns="91425" rIns="91425" tIns="91425">
            <a:noAutofit/>
          </a:bodyPr>
          <a:lstStyle/>
          <a:p>
            <a:pPr lvl="0" rtl="0">
              <a:spcBef>
                <a:spcPts val="0"/>
              </a:spcBef>
              <a:buNone/>
            </a:pPr>
            <a:r>
              <a:rPr lang="en"/>
              <a:t>STRUCTURE</a:t>
            </a:r>
          </a:p>
        </p:txBody>
      </p:sp>
      <p:pic>
        <p:nvPicPr>
          <p:cNvPr id="222" name="Shape 222"/>
          <p:cNvPicPr preferRelativeResize="0"/>
          <p:nvPr/>
        </p:nvPicPr>
        <p:blipFill>
          <a:blip r:embed="rId3">
            <a:alphaModFix/>
          </a:blip>
          <a:stretch>
            <a:fillRect/>
          </a:stretch>
        </p:blipFill>
        <p:spPr>
          <a:xfrm>
            <a:off x="2909749" y="1225225"/>
            <a:ext cx="6091649" cy="381242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0275"/>
            <a:ext cx="1839900" cy="746400"/>
          </a:xfrm>
          <a:prstGeom prst="rect">
            <a:avLst/>
          </a:prstGeom>
        </p:spPr>
        <p:txBody>
          <a:bodyPr anchorCtr="0" anchor="b" bIns="91425" lIns="91425" rIns="91425" tIns="91425">
            <a:noAutofit/>
          </a:bodyPr>
          <a:lstStyle/>
          <a:p>
            <a:pPr lvl="0">
              <a:spcBef>
                <a:spcPts val="0"/>
              </a:spcBef>
              <a:buNone/>
            </a:pPr>
            <a:r>
              <a:rPr lang="en" sz="3600"/>
              <a:t>Floor Plans</a:t>
            </a:r>
          </a:p>
        </p:txBody>
      </p:sp>
      <p:pic>
        <p:nvPicPr>
          <p:cNvPr id="75" name="Shape 75"/>
          <p:cNvPicPr preferRelativeResize="0"/>
          <p:nvPr/>
        </p:nvPicPr>
        <p:blipFill>
          <a:blip r:embed="rId3">
            <a:alphaModFix/>
          </a:blip>
          <a:stretch>
            <a:fillRect/>
          </a:stretch>
        </p:blipFill>
        <p:spPr>
          <a:xfrm>
            <a:off x="495257" y="1044074"/>
            <a:ext cx="3382392" cy="3581399"/>
          </a:xfrm>
          <a:prstGeom prst="rect">
            <a:avLst/>
          </a:prstGeom>
          <a:noFill/>
          <a:ln>
            <a:noFill/>
          </a:ln>
        </p:spPr>
      </p:pic>
      <p:pic>
        <p:nvPicPr>
          <p:cNvPr id="76" name="Shape 76"/>
          <p:cNvPicPr preferRelativeResize="0"/>
          <p:nvPr/>
        </p:nvPicPr>
        <p:blipFill>
          <a:blip r:embed="rId4">
            <a:alphaModFix/>
          </a:blip>
          <a:stretch>
            <a:fillRect/>
          </a:stretch>
        </p:blipFill>
        <p:spPr>
          <a:xfrm>
            <a:off x="4839762" y="1044075"/>
            <a:ext cx="3552825" cy="3581400"/>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315925"/>
            <a:ext cx="5481300" cy="831300"/>
          </a:xfrm>
          <a:prstGeom prst="rect">
            <a:avLst/>
          </a:prstGeom>
        </p:spPr>
        <p:txBody>
          <a:bodyPr anchorCtr="0" anchor="b" bIns="91425" lIns="91425" rIns="91425" tIns="91425">
            <a:noAutofit/>
          </a:bodyPr>
          <a:lstStyle/>
          <a:p>
            <a:pPr lvl="0" rtl="0">
              <a:spcBef>
                <a:spcPts val="0"/>
              </a:spcBef>
              <a:buNone/>
            </a:pPr>
            <a:r>
              <a:rPr lang="en"/>
              <a:t>Materials and building assembly</a:t>
            </a:r>
          </a:p>
        </p:txBody>
      </p:sp>
      <p:sp>
        <p:nvSpPr>
          <p:cNvPr id="228" name="Shape 228"/>
          <p:cNvSpPr txBox="1"/>
          <p:nvPr>
            <p:ph idx="1" type="body"/>
          </p:nvPr>
        </p:nvSpPr>
        <p:spPr>
          <a:xfrm>
            <a:off x="311700" y="1225225"/>
            <a:ext cx="2388600" cy="3640800"/>
          </a:xfrm>
          <a:prstGeom prst="rect">
            <a:avLst/>
          </a:prstGeom>
        </p:spPr>
        <p:txBody>
          <a:bodyPr anchorCtr="0" anchor="t" bIns="91425" lIns="91425" rIns="91425" tIns="91425">
            <a:noAutofit/>
          </a:bodyPr>
          <a:lstStyle/>
          <a:p>
            <a:pPr lvl="0" rtl="0">
              <a:spcBef>
                <a:spcPts val="0"/>
              </a:spcBef>
              <a:buNone/>
            </a:pPr>
            <a:r>
              <a:rPr lang="en"/>
              <a:t>WATERPROOFING</a:t>
            </a:r>
          </a:p>
        </p:txBody>
      </p:sp>
      <p:pic>
        <p:nvPicPr>
          <p:cNvPr id="229" name="Shape 229"/>
          <p:cNvPicPr preferRelativeResize="0"/>
          <p:nvPr/>
        </p:nvPicPr>
        <p:blipFill>
          <a:blip r:embed="rId3">
            <a:alphaModFix/>
          </a:blip>
          <a:stretch>
            <a:fillRect/>
          </a:stretch>
        </p:blipFill>
        <p:spPr>
          <a:xfrm>
            <a:off x="2909749" y="1225225"/>
            <a:ext cx="6091649" cy="3812425"/>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315925"/>
            <a:ext cx="5481300" cy="831300"/>
          </a:xfrm>
          <a:prstGeom prst="rect">
            <a:avLst/>
          </a:prstGeom>
        </p:spPr>
        <p:txBody>
          <a:bodyPr anchorCtr="0" anchor="b" bIns="91425" lIns="91425" rIns="91425" tIns="91425">
            <a:noAutofit/>
          </a:bodyPr>
          <a:lstStyle/>
          <a:p>
            <a:pPr lvl="0" rtl="0">
              <a:spcBef>
                <a:spcPts val="0"/>
              </a:spcBef>
              <a:buNone/>
            </a:pPr>
            <a:r>
              <a:rPr lang="en"/>
              <a:t>Materials and building assembly</a:t>
            </a:r>
          </a:p>
        </p:txBody>
      </p:sp>
      <p:sp>
        <p:nvSpPr>
          <p:cNvPr id="235" name="Shape 235"/>
          <p:cNvSpPr txBox="1"/>
          <p:nvPr>
            <p:ph idx="1" type="body"/>
          </p:nvPr>
        </p:nvSpPr>
        <p:spPr>
          <a:xfrm>
            <a:off x="311700" y="1225225"/>
            <a:ext cx="2388600" cy="3640800"/>
          </a:xfrm>
          <a:prstGeom prst="rect">
            <a:avLst/>
          </a:prstGeom>
        </p:spPr>
        <p:txBody>
          <a:bodyPr anchorCtr="0" anchor="t" bIns="91425" lIns="91425" rIns="91425" tIns="91425">
            <a:noAutofit/>
          </a:bodyPr>
          <a:lstStyle/>
          <a:p>
            <a:pPr lvl="0" rtl="0">
              <a:spcBef>
                <a:spcPts val="0"/>
              </a:spcBef>
              <a:buNone/>
            </a:pPr>
            <a:r>
              <a:rPr lang="en"/>
              <a:t>INSULATION</a:t>
            </a:r>
          </a:p>
        </p:txBody>
      </p:sp>
      <p:pic>
        <p:nvPicPr>
          <p:cNvPr id="236" name="Shape 236"/>
          <p:cNvPicPr preferRelativeResize="0"/>
          <p:nvPr/>
        </p:nvPicPr>
        <p:blipFill>
          <a:blip r:embed="rId3">
            <a:alphaModFix/>
          </a:blip>
          <a:stretch>
            <a:fillRect/>
          </a:stretch>
        </p:blipFill>
        <p:spPr>
          <a:xfrm>
            <a:off x="2909749" y="1225225"/>
            <a:ext cx="6091649" cy="3812425"/>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2909749" y="1225225"/>
            <a:ext cx="6091649" cy="3812425"/>
          </a:xfrm>
          <a:prstGeom prst="rect">
            <a:avLst/>
          </a:prstGeom>
          <a:noFill/>
          <a:ln>
            <a:noFill/>
          </a:ln>
        </p:spPr>
      </p:pic>
      <p:sp>
        <p:nvSpPr>
          <p:cNvPr id="242" name="Shape 242"/>
          <p:cNvSpPr txBox="1"/>
          <p:nvPr>
            <p:ph type="title"/>
          </p:nvPr>
        </p:nvSpPr>
        <p:spPr>
          <a:xfrm>
            <a:off x="311700" y="315925"/>
            <a:ext cx="5481300" cy="831300"/>
          </a:xfrm>
          <a:prstGeom prst="rect">
            <a:avLst/>
          </a:prstGeom>
        </p:spPr>
        <p:txBody>
          <a:bodyPr anchorCtr="0" anchor="b" bIns="91425" lIns="91425" rIns="91425" tIns="91425">
            <a:noAutofit/>
          </a:bodyPr>
          <a:lstStyle/>
          <a:p>
            <a:pPr lvl="0" rtl="0">
              <a:spcBef>
                <a:spcPts val="0"/>
              </a:spcBef>
              <a:buNone/>
            </a:pPr>
            <a:r>
              <a:rPr lang="en"/>
              <a:t>Materials and building assembly</a:t>
            </a:r>
          </a:p>
        </p:txBody>
      </p:sp>
      <p:sp>
        <p:nvSpPr>
          <p:cNvPr id="243" name="Shape 243"/>
          <p:cNvSpPr txBox="1"/>
          <p:nvPr>
            <p:ph idx="1" type="body"/>
          </p:nvPr>
        </p:nvSpPr>
        <p:spPr>
          <a:xfrm>
            <a:off x="311700" y="1225225"/>
            <a:ext cx="2388600" cy="3640800"/>
          </a:xfrm>
          <a:prstGeom prst="rect">
            <a:avLst/>
          </a:prstGeom>
        </p:spPr>
        <p:txBody>
          <a:bodyPr anchorCtr="0" anchor="t" bIns="91425" lIns="91425" rIns="91425" tIns="91425">
            <a:noAutofit/>
          </a:bodyPr>
          <a:lstStyle/>
          <a:p>
            <a:pPr lvl="0" rtl="0">
              <a:spcBef>
                <a:spcPts val="0"/>
              </a:spcBef>
              <a:buNone/>
            </a:pPr>
            <a:r>
              <a:rPr lang="en"/>
              <a:t>FIRE SAFING</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315925"/>
            <a:ext cx="5481300" cy="831300"/>
          </a:xfrm>
          <a:prstGeom prst="rect">
            <a:avLst/>
          </a:prstGeom>
        </p:spPr>
        <p:txBody>
          <a:bodyPr anchorCtr="0" anchor="b" bIns="91425" lIns="91425" rIns="91425" tIns="91425">
            <a:noAutofit/>
          </a:bodyPr>
          <a:lstStyle/>
          <a:p>
            <a:pPr lvl="0" rtl="0">
              <a:spcBef>
                <a:spcPts val="0"/>
              </a:spcBef>
              <a:buNone/>
            </a:pPr>
            <a:r>
              <a:rPr lang="en"/>
              <a:t>Materials and building assembly</a:t>
            </a:r>
          </a:p>
        </p:txBody>
      </p:sp>
      <p:sp>
        <p:nvSpPr>
          <p:cNvPr id="249" name="Shape 249"/>
          <p:cNvSpPr txBox="1"/>
          <p:nvPr>
            <p:ph idx="1" type="body"/>
          </p:nvPr>
        </p:nvSpPr>
        <p:spPr>
          <a:xfrm>
            <a:off x="311700" y="1225225"/>
            <a:ext cx="2388600" cy="3640800"/>
          </a:xfrm>
          <a:prstGeom prst="rect">
            <a:avLst/>
          </a:prstGeom>
        </p:spPr>
        <p:txBody>
          <a:bodyPr anchorCtr="0" anchor="t" bIns="91425" lIns="91425" rIns="91425" tIns="91425">
            <a:noAutofit/>
          </a:bodyPr>
          <a:lstStyle/>
          <a:p>
            <a:pPr lvl="0" rtl="0">
              <a:spcBef>
                <a:spcPts val="0"/>
              </a:spcBef>
              <a:buNone/>
            </a:pPr>
            <a:r>
              <a:rPr lang="en"/>
              <a:t>ATTACHMENTS</a:t>
            </a:r>
          </a:p>
        </p:txBody>
      </p:sp>
      <p:pic>
        <p:nvPicPr>
          <p:cNvPr id="250" name="Shape 250"/>
          <p:cNvPicPr preferRelativeResize="0"/>
          <p:nvPr/>
        </p:nvPicPr>
        <p:blipFill>
          <a:blip r:embed="rId3">
            <a:alphaModFix/>
          </a:blip>
          <a:stretch>
            <a:fillRect/>
          </a:stretch>
        </p:blipFill>
        <p:spPr>
          <a:xfrm>
            <a:off x="2909749" y="1225225"/>
            <a:ext cx="6091649" cy="3812425"/>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315925"/>
            <a:ext cx="5490300" cy="831300"/>
          </a:xfrm>
          <a:prstGeom prst="rect">
            <a:avLst/>
          </a:prstGeom>
        </p:spPr>
        <p:txBody>
          <a:bodyPr anchorCtr="0" anchor="b" bIns="91425" lIns="91425" rIns="91425" tIns="91425">
            <a:noAutofit/>
          </a:bodyPr>
          <a:lstStyle/>
          <a:p>
            <a:pPr lvl="0" rtl="0">
              <a:spcBef>
                <a:spcPts val="0"/>
              </a:spcBef>
              <a:buNone/>
            </a:pPr>
            <a:r>
              <a:rPr lang="en"/>
              <a:t>Materials and building assembly</a:t>
            </a:r>
          </a:p>
        </p:txBody>
      </p:sp>
      <p:pic>
        <p:nvPicPr>
          <p:cNvPr id="256" name="Shape 256"/>
          <p:cNvPicPr preferRelativeResize="0"/>
          <p:nvPr/>
        </p:nvPicPr>
        <p:blipFill>
          <a:blip r:embed="rId3">
            <a:alphaModFix/>
          </a:blip>
          <a:stretch>
            <a:fillRect/>
          </a:stretch>
        </p:blipFill>
        <p:spPr>
          <a:xfrm>
            <a:off x="374300" y="1233874"/>
            <a:ext cx="2942750" cy="1448724"/>
          </a:xfrm>
          <a:prstGeom prst="rect">
            <a:avLst/>
          </a:prstGeom>
          <a:noFill/>
          <a:ln>
            <a:noFill/>
          </a:ln>
        </p:spPr>
      </p:pic>
      <p:pic>
        <p:nvPicPr>
          <p:cNvPr id="257" name="Shape 257"/>
          <p:cNvPicPr preferRelativeResize="0"/>
          <p:nvPr/>
        </p:nvPicPr>
        <p:blipFill>
          <a:blip r:embed="rId4">
            <a:alphaModFix/>
          </a:blip>
          <a:stretch>
            <a:fillRect/>
          </a:stretch>
        </p:blipFill>
        <p:spPr>
          <a:xfrm>
            <a:off x="5802000" y="1233874"/>
            <a:ext cx="2942750" cy="1448724"/>
          </a:xfrm>
          <a:prstGeom prst="rect">
            <a:avLst/>
          </a:prstGeom>
          <a:noFill/>
          <a:ln>
            <a:noFill/>
          </a:ln>
        </p:spPr>
      </p:pic>
      <p:pic>
        <p:nvPicPr>
          <p:cNvPr id="258" name="Shape 258"/>
          <p:cNvPicPr preferRelativeResize="0"/>
          <p:nvPr/>
        </p:nvPicPr>
        <p:blipFill>
          <a:blip r:embed="rId5">
            <a:alphaModFix/>
          </a:blip>
          <a:stretch>
            <a:fillRect/>
          </a:stretch>
        </p:blipFill>
        <p:spPr>
          <a:xfrm>
            <a:off x="3100625" y="1233874"/>
            <a:ext cx="2942750" cy="1448724"/>
          </a:xfrm>
          <a:prstGeom prst="rect">
            <a:avLst/>
          </a:prstGeom>
          <a:noFill/>
          <a:ln>
            <a:noFill/>
          </a:ln>
        </p:spPr>
      </p:pic>
      <p:pic>
        <p:nvPicPr>
          <p:cNvPr id="259" name="Shape 259"/>
          <p:cNvPicPr preferRelativeResize="0"/>
          <p:nvPr/>
        </p:nvPicPr>
        <p:blipFill>
          <a:blip r:embed="rId6">
            <a:alphaModFix/>
          </a:blip>
          <a:stretch>
            <a:fillRect/>
          </a:stretch>
        </p:blipFill>
        <p:spPr>
          <a:xfrm>
            <a:off x="3100625" y="2882649"/>
            <a:ext cx="2942750" cy="1448724"/>
          </a:xfrm>
          <a:prstGeom prst="rect">
            <a:avLst/>
          </a:prstGeom>
          <a:noFill/>
          <a:ln>
            <a:noFill/>
          </a:ln>
        </p:spPr>
      </p:pic>
      <p:pic>
        <p:nvPicPr>
          <p:cNvPr id="260" name="Shape 260"/>
          <p:cNvPicPr preferRelativeResize="0"/>
          <p:nvPr/>
        </p:nvPicPr>
        <p:blipFill>
          <a:blip r:embed="rId7">
            <a:alphaModFix/>
          </a:blip>
          <a:stretch>
            <a:fillRect/>
          </a:stretch>
        </p:blipFill>
        <p:spPr>
          <a:xfrm>
            <a:off x="374300" y="2882649"/>
            <a:ext cx="2942750" cy="1448724"/>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ctrTitle"/>
          </p:nvPr>
        </p:nvSpPr>
        <p:spPr>
          <a:xfrm>
            <a:off x="3044700" y="1444255"/>
            <a:ext cx="3054600" cy="1537199"/>
          </a:xfrm>
          <a:prstGeom prst="rect">
            <a:avLst/>
          </a:prstGeom>
        </p:spPr>
        <p:txBody>
          <a:bodyPr anchorCtr="0" anchor="b" bIns="91425" lIns="91425" rIns="91425" tIns="91425">
            <a:noAutofit/>
          </a:bodyPr>
          <a:lstStyle/>
          <a:p>
            <a:pPr lvl="0">
              <a:spcBef>
                <a:spcPts val="0"/>
              </a:spcBef>
              <a:buNone/>
            </a:pPr>
            <a:r>
              <a:rPr lang="en"/>
              <a:t>Tamara Panaccio</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271" name="Shape 271"/>
          <p:cNvSpPr txBox="1"/>
          <p:nvPr>
            <p:ph idx="1" type="body"/>
          </p:nvPr>
        </p:nvSpPr>
        <p:spPr>
          <a:xfrm>
            <a:off x="311700" y="1225225"/>
            <a:ext cx="2190000" cy="3354000"/>
          </a:xfrm>
          <a:prstGeom prst="rect">
            <a:avLst/>
          </a:prstGeom>
        </p:spPr>
        <p:txBody>
          <a:bodyPr anchorCtr="0" anchor="t" bIns="91425" lIns="91425" rIns="91425" tIns="91425">
            <a:noAutofit/>
          </a:bodyPr>
          <a:lstStyle/>
          <a:p>
            <a:pPr lvl="0">
              <a:spcBef>
                <a:spcPts val="0"/>
              </a:spcBef>
              <a:buNone/>
            </a:pPr>
            <a:r>
              <a:rPr lang="en"/>
              <a:t>We kept the same floor to floor height because there was enough room to run beams and ductwork.</a:t>
            </a:r>
          </a:p>
          <a:p>
            <a:pPr lvl="0">
              <a:spcBef>
                <a:spcPts val="0"/>
              </a:spcBef>
              <a:buNone/>
            </a:pPr>
            <a:r>
              <a:rPr lang="en"/>
              <a:t>In addition we researched the depth of and olympic pool and elevator pit and we included it in the drawings.</a:t>
            </a:r>
          </a:p>
        </p:txBody>
      </p:sp>
      <p:sp>
        <p:nvSpPr>
          <p:cNvPr id="272" name="Shape 272"/>
          <p:cNvSpPr txBox="1"/>
          <p:nvPr>
            <p:ph idx="2" type="body"/>
          </p:nvPr>
        </p:nvSpPr>
        <p:spPr>
          <a:xfrm>
            <a:off x="4832400" y="1225225"/>
            <a:ext cx="3999900" cy="3354000"/>
          </a:xfrm>
          <a:prstGeom prst="rect">
            <a:avLst/>
          </a:prstGeom>
        </p:spPr>
        <p:txBody>
          <a:bodyPr anchorCtr="0" anchor="t" bIns="91425" lIns="91425" rIns="91425" tIns="91425">
            <a:noAutofit/>
          </a:bodyPr>
          <a:lstStyle/>
          <a:p>
            <a:pPr lvl="0">
              <a:spcBef>
                <a:spcPts val="0"/>
              </a:spcBef>
              <a:buNone/>
            </a:pPr>
            <a:r>
              <a:t/>
            </a:r>
            <a:endParaRPr/>
          </a:p>
        </p:txBody>
      </p:sp>
      <p:pic>
        <p:nvPicPr>
          <p:cNvPr id="273" name="Shape 273"/>
          <p:cNvPicPr preferRelativeResize="0"/>
          <p:nvPr/>
        </p:nvPicPr>
        <p:blipFill>
          <a:blip r:embed="rId3">
            <a:alphaModFix/>
          </a:blip>
          <a:stretch>
            <a:fillRect/>
          </a:stretch>
        </p:blipFill>
        <p:spPr>
          <a:xfrm>
            <a:off x="2501824" y="927149"/>
            <a:ext cx="6540898" cy="3807275"/>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279" name="Shape 279"/>
          <p:cNvSpPr txBox="1"/>
          <p:nvPr>
            <p:ph idx="1" type="body"/>
          </p:nvPr>
        </p:nvSpPr>
        <p:spPr>
          <a:xfrm>
            <a:off x="311700" y="1225225"/>
            <a:ext cx="2403600" cy="3354000"/>
          </a:xfrm>
          <a:prstGeom prst="rect">
            <a:avLst/>
          </a:prstGeom>
        </p:spPr>
        <p:txBody>
          <a:bodyPr anchorCtr="0" anchor="t" bIns="91425" lIns="91425" rIns="91425" tIns="91425">
            <a:noAutofit/>
          </a:bodyPr>
          <a:lstStyle/>
          <a:p>
            <a:pPr lvl="0">
              <a:spcBef>
                <a:spcPts val="0"/>
              </a:spcBef>
              <a:buNone/>
            </a:pPr>
            <a:r>
              <a:rPr lang="en"/>
              <a:t>We designed a structural grid allowing us to transfer loads in shorter distance due to having a pool in the basement level that limited our column locations.</a:t>
            </a:r>
          </a:p>
          <a:p>
            <a:pPr lvl="0">
              <a:spcBef>
                <a:spcPts val="0"/>
              </a:spcBef>
              <a:buNone/>
            </a:pPr>
            <a:r>
              <a:rPr lang="en"/>
              <a:t>For the long spans we replaced concrete beams for </a:t>
            </a:r>
            <a:r>
              <a:rPr lang="en">
                <a:solidFill>
                  <a:srgbClr val="FF0000"/>
                </a:solidFill>
              </a:rPr>
              <a:t>21X57 wide flange steel beams</a:t>
            </a:r>
            <a:r>
              <a:rPr lang="en"/>
              <a:t>.</a:t>
            </a:r>
          </a:p>
        </p:txBody>
      </p:sp>
      <p:sp>
        <p:nvSpPr>
          <p:cNvPr id="280" name="Shape 280"/>
          <p:cNvSpPr txBox="1"/>
          <p:nvPr>
            <p:ph idx="2" type="body"/>
          </p:nvPr>
        </p:nvSpPr>
        <p:spPr>
          <a:xfrm>
            <a:off x="4832400" y="1225225"/>
            <a:ext cx="3999900" cy="3354000"/>
          </a:xfrm>
          <a:prstGeom prst="rect">
            <a:avLst/>
          </a:prstGeom>
        </p:spPr>
        <p:txBody>
          <a:bodyPr anchorCtr="0" anchor="t" bIns="91425" lIns="91425" rIns="91425" tIns="91425">
            <a:noAutofit/>
          </a:bodyPr>
          <a:lstStyle/>
          <a:p>
            <a:pPr lvl="0">
              <a:spcBef>
                <a:spcPts val="0"/>
              </a:spcBef>
              <a:buNone/>
            </a:pPr>
            <a:r>
              <a:t/>
            </a:r>
            <a:endParaRPr/>
          </a:p>
        </p:txBody>
      </p:sp>
      <p:pic>
        <p:nvPicPr>
          <p:cNvPr id="281" name="Shape 281"/>
          <p:cNvPicPr preferRelativeResize="0"/>
          <p:nvPr/>
        </p:nvPicPr>
        <p:blipFill>
          <a:blip r:embed="rId3">
            <a:alphaModFix/>
          </a:blip>
          <a:stretch>
            <a:fillRect/>
          </a:stretch>
        </p:blipFill>
        <p:spPr>
          <a:xfrm>
            <a:off x="3145191" y="86212"/>
            <a:ext cx="5786733" cy="4971074"/>
          </a:xfrm>
          <a:prstGeom prst="rect">
            <a:avLst/>
          </a:prstGeom>
          <a:noFill/>
          <a:ln>
            <a:noFill/>
          </a:ln>
        </p:spPr>
      </p:pic>
      <p:cxnSp>
        <p:nvCxnSpPr>
          <p:cNvPr id="282" name="Shape 282"/>
          <p:cNvCxnSpPr/>
          <p:nvPr/>
        </p:nvCxnSpPr>
        <p:spPr>
          <a:xfrm flipH="1">
            <a:off x="5202375" y="2266375"/>
            <a:ext cx="14700" cy="1722000"/>
          </a:xfrm>
          <a:prstGeom prst="straightConnector1">
            <a:avLst/>
          </a:prstGeom>
          <a:noFill/>
          <a:ln cap="flat" cmpd="sng" w="38100">
            <a:solidFill>
              <a:srgbClr val="FF0000"/>
            </a:solidFill>
            <a:prstDash val="solid"/>
            <a:round/>
            <a:headEnd len="lg" w="lg" type="none"/>
            <a:tailEnd len="lg" w="lg" type="none"/>
          </a:ln>
        </p:spPr>
      </p:cxnSp>
      <p:cxnSp>
        <p:nvCxnSpPr>
          <p:cNvPr id="283" name="Shape 283"/>
          <p:cNvCxnSpPr/>
          <p:nvPr/>
        </p:nvCxnSpPr>
        <p:spPr>
          <a:xfrm flipH="1">
            <a:off x="5560800" y="2234800"/>
            <a:ext cx="14700" cy="1722000"/>
          </a:xfrm>
          <a:prstGeom prst="straightConnector1">
            <a:avLst/>
          </a:prstGeom>
          <a:noFill/>
          <a:ln cap="flat" cmpd="sng" w="38100">
            <a:solidFill>
              <a:srgbClr val="FF0000"/>
            </a:solidFill>
            <a:prstDash val="solid"/>
            <a:round/>
            <a:headEnd len="lg" w="lg" type="none"/>
            <a:tailEnd len="lg" w="lg" type="none"/>
          </a:ln>
        </p:spPr>
      </p:cxnSp>
      <p:cxnSp>
        <p:nvCxnSpPr>
          <p:cNvPr id="284" name="Shape 284"/>
          <p:cNvCxnSpPr/>
          <p:nvPr/>
        </p:nvCxnSpPr>
        <p:spPr>
          <a:xfrm flipH="1">
            <a:off x="6449050" y="2266375"/>
            <a:ext cx="14700" cy="1722000"/>
          </a:xfrm>
          <a:prstGeom prst="straightConnector1">
            <a:avLst/>
          </a:prstGeom>
          <a:noFill/>
          <a:ln cap="flat" cmpd="sng" w="38100">
            <a:solidFill>
              <a:srgbClr val="FF0000"/>
            </a:solidFill>
            <a:prstDash val="solid"/>
            <a:round/>
            <a:headEnd len="lg" w="lg" type="none"/>
            <a:tailEnd len="lg" w="lg" type="none"/>
          </a:ln>
        </p:spPr>
      </p:cxnSp>
      <p:cxnSp>
        <p:nvCxnSpPr>
          <p:cNvPr id="285" name="Shape 285"/>
          <p:cNvCxnSpPr/>
          <p:nvPr/>
        </p:nvCxnSpPr>
        <p:spPr>
          <a:xfrm flipH="1">
            <a:off x="6976725" y="2266375"/>
            <a:ext cx="14700" cy="1722000"/>
          </a:xfrm>
          <a:prstGeom prst="straightConnector1">
            <a:avLst/>
          </a:prstGeom>
          <a:noFill/>
          <a:ln cap="flat" cmpd="sng" w="38100">
            <a:solidFill>
              <a:srgbClr val="FF0000"/>
            </a:solidFill>
            <a:prstDash val="solid"/>
            <a:round/>
            <a:headEnd len="lg" w="lg" type="none"/>
            <a:tailEnd len="lg" w="lg" type="none"/>
          </a:ln>
        </p:spPr>
      </p:cxn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201325" y="455750"/>
            <a:ext cx="8520600" cy="831300"/>
          </a:xfrm>
          <a:prstGeom prst="rect">
            <a:avLst/>
          </a:prstGeom>
        </p:spPr>
        <p:txBody>
          <a:bodyPr anchorCtr="0" anchor="b" bIns="91425" lIns="91425" rIns="91425" tIns="91425">
            <a:noAutofit/>
          </a:bodyPr>
          <a:lstStyle/>
          <a:p>
            <a:pPr lvl="0">
              <a:spcBef>
                <a:spcPts val="0"/>
              </a:spcBef>
              <a:buNone/>
            </a:pPr>
            <a:r>
              <a:rPr lang="en"/>
              <a:t>MEP Systems</a:t>
            </a:r>
          </a:p>
        </p:txBody>
      </p:sp>
      <p:sp>
        <p:nvSpPr>
          <p:cNvPr id="291" name="Shape 291"/>
          <p:cNvSpPr txBox="1"/>
          <p:nvPr>
            <p:ph idx="1" type="body"/>
          </p:nvPr>
        </p:nvSpPr>
        <p:spPr>
          <a:xfrm>
            <a:off x="311700" y="1225225"/>
            <a:ext cx="2565300" cy="3565200"/>
          </a:xfrm>
          <a:prstGeom prst="rect">
            <a:avLst/>
          </a:prstGeom>
        </p:spPr>
        <p:txBody>
          <a:bodyPr anchorCtr="0" anchor="t" bIns="91425" lIns="91425" rIns="91425" tIns="91425">
            <a:noAutofit/>
          </a:bodyPr>
          <a:lstStyle/>
          <a:p>
            <a:pPr lvl="0">
              <a:spcBef>
                <a:spcPts val="0"/>
              </a:spcBef>
              <a:buNone/>
            </a:pPr>
            <a:r>
              <a:rPr lang="en"/>
              <a:t>There was no MEP systems.</a:t>
            </a:r>
          </a:p>
          <a:p>
            <a:pPr lvl="0">
              <a:spcBef>
                <a:spcPts val="0"/>
              </a:spcBef>
              <a:buNone/>
            </a:pPr>
            <a:r>
              <a:rPr lang="en"/>
              <a:t>The mechanical room is in the basement and located next to the stair in order for the shaft to run vertically right along them. </a:t>
            </a:r>
          </a:p>
          <a:p>
            <a:pPr lvl="0">
              <a:spcBef>
                <a:spcPts val="0"/>
              </a:spcBef>
              <a:buNone/>
            </a:pPr>
            <a:r>
              <a:rPr lang="en"/>
              <a:t>Mechanical Shaft</a:t>
            </a:r>
          </a:p>
          <a:p>
            <a:pPr lvl="0">
              <a:spcBef>
                <a:spcPts val="0"/>
              </a:spcBef>
              <a:buNone/>
            </a:pPr>
            <a:r>
              <a:rPr lang="en"/>
              <a:t>Supply Vents</a:t>
            </a:r>
          </a:p>
          <a:p>
            <a:pPr lvl="0">
              <a:spcBef>
                <a:spcPts val="0"/>
              </a:spcBef>
              <a:buNone/>
            </a:pPr>
            <a:r>
              <a:rPr lang="en"/>
              <a:t>Return Vents</a:t>
            </a:r>
          </a:p>
        </p:txBody>
      </p:sp>
      <p:sp>
        <p:nvSpPr>
          <p:cNvPr id="292" name="Shape 292"/>
          <p:cNvSpPr txBox="1"/>
          <p:nvPr>
            <p:ph idx="2" type="body"/>
          </p:nvPr>
        </p:nvSpPr>
        <p:spPr>
          <a:xfrm>
            <a:off x="4832400" y="1225225"/>
            <a:ext cx="3999900" cy="3354000"/>
          </a:xfrm>
          <a:prstGeom prst="rect">
            <a:avLst/>
          </a:prstGeom>
        </p:spPr>
        <p:txBody>
          <a:bodyPr anchorCtr="0" anchor="t" bIns="91425" lIns="91425" rIns="91425" tIns="91425">
            <a:noAutofit/>
          </a:bodyPr>
          <a:lstStyle/>
          <a:p>
            <a:pPr lvl="0">
              <a:spcBef>
                <a:spcPts val="0"/>
              </a:spcBef>
              <a:buNone/>
            </a:pPr>
            <a:r>
              <a:t/>
            </a:r>
            <a:endParaRPr/>
          </a:p>
        </p:txBody>
      </p:sp>
      <p:pic>
        <p:nvPicPr>
          <p:cNvPr id="293" name="Shape 293"/>
          <p:cNvPicPr preferRelativeResize="0"/>
          <p:nvPr/>
        </p:nvPicPr>
        <p:blipFill>
          <a:blip r:embed="rId3">
            <a:alphaModFix/>
          </a:blip>
          <a:stretch>
            <a:fillRect/>
          </a:stretch>
        </p:blipFill>
        <p:spPr>
          <a:xfrm>
            <a:off x="3021305" y="77275"/>
            <a:ext cx="6083987" cy="5143499"/>
          </a:xfrm>
          <a:prstGeom prst="rect">
            <a:avLst/>
          </a:prstGeom>
          <a:noFill/>
          <a:ln cap="flat" cmpd="sng" w="38100">
            <a:solidFill>
              <a:srgbClr val="FFFFFF"/>
            </a:solidFill>
            <a:prstDash val="solid"/>
            <a:round/>
            <a:headEnd len="med" w="med" type="none"/>
            <a:tailEnd len="med" w="med" type="none"/>
          </a:ln>
        </p:spPr>
      </p:pic>
      <p:sp>
        <p:nvSpPr>
          <p:cNvPr id="294" name="Shape 294"/>
          <p:cNvSpPr/>
          <p:nvPr/>
        </p:nvSpPr>
        <p:spPr>
          <a:xfrm>
            <a:off x="6445925" y="949225"/>
            <a:ext cx="507600" cy="4416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95" name="Shape 295"/>
          <p:cNvCxnSpPr>
            <a:stCxn id="294" idx="3"/>
          </p:cNvCxnSpPr>
          <p:nvPr/>
        </p:nvCxnSpPr>
        <p:spPr>
          <a:xfrm>
            <a:off x="6953525" y="1170025"/>
            <a:ext cx="662400" cy="7200"/>
          </a:xfrm>
          <a:prstGeom prst="straightConnector1">
            <a:avLst/>
          </a:prstGeom>
          <a:noFill/>
          <a:ln cap="flat" cmpd="sng" w="38100">
            <a:solidFill>
              <a:schemeClr val="lt2"/>
            </a:solidFill>
            <a:prstDash val="solid"/>
            <a:round/>
            <a:headEnd len="lg" w="lg" type="none"/>
            <a:tailEnd len="lg" w="lg" type="none"/>
          </a:ln>
        </p:spPr>
      </p:cxnSp>
      <p:cxnSp>
        <p:nvCxnSpPr>
          <p:cNvPr id="296" name="Shape 296"/>
          <p:cNvCxnSpPr/>
          <p:nvPr/>
        </p:nvCxnSpPr>
        <p:spPr>
          <a:xfrm>
            <a:off x="7623275" y="1177350"/>
            <a:ext cx="0" cy="905100"/>
          </a:xfrm>
          <a:prstGeom prst="straightConnector1">
            <a:avLst/>
          </a:prstGeom>
          <a:noFill/>
          <a:ln cap="flat" cmpd="sng" w="38100">
            <a:solidFill>
              <a:schemeClr val="lt2"/>
            </a:solidFill>
            <a:prstDash val="solid"/>
            <a:round/>
            <a:headEnd len="lg" w="lg" type="none"/>
            <a:tailEnd len="lg" w="lg" type="none"/>
          </a:ln>
        </p:spPr>
      </p:cxnSp>
      <p:cxnSp>
        <p:nvCxnSpPr>
          <p:cNvPr id="297" name="Shape 297"/>
          <p:cNvCxnSpPr/>
          <p:nvPr/>
        </p:nvCxnSpPr>
        <p:spPr>
          <a:xfrm rot="10800000">
            <a:off x="4120600" y="1618850"/>
            <a:ext cx="3480600" cy="0"/>
          </a:xfrm>
          <a:prstGeom prst="straightConnector1">
            <a:avLst/>
          </a:prstGeom>
          <a:noFill/>
          <a:ln cap="flat" cmpd="sng" w="38100">
            <a:solidFill>
              <a:schemeClr val="lt2"/>
            </a:solidFill>
            <a:prstDash val="solid"/>
            <a:round/>
            <a:headEnd len="lg" w="lg" type="none"/>
            <a:tailEnd len="lg" w="lg" type="none"/>
          </a:ln>
        </p:spPr>
      </p:cxnSp>
      <p:cxnSp>
        <p:nvCxnSpPr>
          <p:cNvPr id="298" name="Shape 298"/>
          <p:cNvCxnSpPr/>
          <p:nvPr/>
        </p:nvCxnSpPr>
        <p:spPr>
          <a:xfrm>
            <a:off x="4128050" y="1633550"/>
            <a:ext cx="7200" cy="3061200"/>
          </a:xfrm>
          <a:prstGeom prst="straightConnector1">
            <a:avLst/>
          </a:prstGeom>
          <a:noFill/>
          <a:ln cap="flat" cmpd="sng" w="38100">
            <a:solidFill>
              <a:schemeClr val="lt2"/>
            </a:solidFill>
            <a:prstDash val="solid"/>
            <a:round/>
            <a:headEnd len="lg" w="lg" type="none"/>
            <a:tailEnd len="lg" w="lg" type="none"/>
          </a:ln>
        </p:spPr>
      </p:cxnSp>
      <p:cxnSp>
        <p:nvCxnSpPr>
          <p:cNvPr id="299" name="Shape 299"/>
          <p:cNvCxnSpPr/>
          <p:nvPr/>
        </p:nvCxnSpPr>
        <p:spPr>
          <a:xfrm>
            <a:off x="4150125" y="4319375"/>
            <a:ext cx="2936100" cy="0"/>
          </a:xfrm>
          <a:prstGeom prst="straightConnector1">
            <a:avLst/>
          </a:prstGeom>
          <a:noFill/>
          <a:ln cap="flat" cmpd="sng" w="38100">
            <a:solidFill>
              <a:schemeClr val="lt2"/>
            </a:solidFill>
            <a:prstDash val="solid"/>
            <a:round/>
            <a:headEnd len="lg" w="lg" type="none"/>
            <a:tailEnd len="lg" w="lg" type="none"/>
          </a:ln>
        </p:spPr>
      </p:cxnSp>
      <p:cxnSp>
        <p:nvCxnSpPr>
          <p:cNvPr id="300" name="Shape 300"/>
          <p:cNvCxnSpPr/>
          <p:nvPr/>
        </p:nvCxnSpPr>
        <p:spPr>
          <a:xfrm flipH="1" rot="10800000">
            <a:off x="4179550" y="4672725"/>
            <a:ext cx="2398800" cy="7200"/>
          </a:xfrm>
          <a:prstGeom prst="straightConnector1">
            <a:avLst/>
          </a:prstGeom>
          <a:noFill/>
          <a:ln cap="flat" cmpd="sng" w="38100">
            <a:solidFill>
              <a:schemeClr val="lt2"/>
            </a:solidFill>
            <a:prstDash val="solid"/>
            <a:round/>
            <a:headEnd len="lg" w="lg" type="none"/>
            <a:tailEnd len="lg" w="lg" type="none"/>
          </a:ln>
        </p:spPr>
      </p:cxnSp>
      <p:cxnSp>
        <p:nvCxnSpPr>
          <p:cNvPr id="301" name="Shape 301"/>
          <p:cNvCxnSpPr/>
          <p:nvPr/>
        </p:nvCxnSpPr>
        <p:spPr>
          <a:xfrm flipH="1">
            <a:off x="4216350" y="1059600"/>
            <a:ext cx="2214900" cy="14700"/>
          </a:xfrm>
          <a:prstGeom prst="straightConnector1">
            <a:avLst/>
          </a:prstGeom>
          <a:noFill/>
          <a:ln cap="flat" cmpd="sng" w="38100">
            <a:solidFill>
              <a:srgbClr val="00FFFF"/>
            </a:solidFill>
            <a:prstDash val="solid"/>
            <a:round/>
            <a:headEnd len="lg" w="lg" type="none"/>
            <a:tailEnd len="lg" w="lg" type="none"/>
          </a:ln>
        </p:spPr>
      </p:cxnSp>
      <p:cxnSp>
        <p:nvCxnSpPr>
          <p:cNvPr id="302" name="Shape 302"/>
          <p:cNvCxnSpPr/>
          <p:nvPr/>
        </p:nvCxnSpPr>
        <p:spPr>
          <a:xfrm flipH="1">
            <a:off x="4209000" y="1103750"/>
            <a:ext cx="14700" cy="3399600"/>
          </a:xfrm>
          <a:prstGeom prst="straightConnector1">
            <a:avLst/>
          </a:prstGeom>
          <a:noFill/>
          <a:ln cap="flat" cmpd="sng" w="38100">
            <a:solidFill>
              <a:srgbClr val="00FFFF"/>
            </a:solidFill>
            <a:prstDash val="solid"/>
            <a:round/>
            <a:headEnd len="lg" w="lg" type="none"/>
            <a:tailEnd len="lg" w="lg" type="none"/>
          </a:ln>
        </p:spPr>
      </p:cxnSp>
      <p:cxnSp>
        <p:nvCxnSpPr>
          <p:cNvPr id="303" name="Shape 303"/>
          <p:cNvCxnSpPr/>
          <p:nvPr/>
        </p:nvCxnSpPr>
        <p:spPr>
          <a:xfrm flipH="1" rot="10800000">
            <a:off x="4208975" y="4495875"/>
            <a:ext cx="3039000" cy="51600"/>
          </a:xfrm>
          <a:prstGeom prst="straightConnector1">
            <a:avLst/>
          </a:prstGeom>
          <a:noFill/>
          <a:ln cap="flat" cmpd="sng" w="38100">
            <a:solidFill>
              <a:srgbClr val="00FFFF"/>
            </a:solidFill>
            <a:prstDash val="solid"/>
            <a:round/>
            <a:headEnd len="lg" w="lg" type="none"/>
            <a:tailEnd len="lg" w="lg" type="none"/>
          </a:ln>
        </p:spPr>
      </p:cxnSp>
      <p:cxnSp>
        <p:nvCxnSpPr>
          <p:cNvPr id="304" name="Shape 304"/>
          <p:cNvCxnSpPr/>
          <p:nvPr/>
        </p:nvCxnSpPr>
        <p:spPr>
          <a:xfrm>
            <a:off x="4216350" y="4216350"/>
            <a:ext cx="3384900" cy="0"/>
          </a:xfrm>
          <a:prstGeom prst="straightConnector1">
            <a:avLst/>
          </a:prstGeom>
          <a:noFill/>
          <a:ln cap="flat" cmpd="sng" w="38100">
            <a:solidFill>
              <a:srgbClr val="00FFFF"/>
            </a:solidFill>
            <a:prstDash val="solid"/>
            <a:round/>
            <a:headEnd len="lg" w="lg" type="none"/>
            <a:tailEnd len="lg" w="lg" type="none"/>
          </a:ln>
        </p:spPr>
      </p:cxnSp>
      <p:cxnSp>
        <p:nvCxnSpPr>
          <p:cNvPr id="305" name="Shape 305"/>
          <p:cNvCxnSpPr/>
          <p:nvPr/>
        </p:nvCxnSpPr>
        <p:spPr>
          <a:xfrm>
            <a:off x="4238425" y="2200150"/>
            <a:ext cx="2965500" cy="0"/>
          </a:xfrm>
          <a:prstGeom prst="straightConnector1">
            <a:avLst/>
          </a:prstGeom>
          <a:noFill/>
          <a:ln cap="flat" cmpd="sng" w="38100">
            <a:solidFill>
              <a:srgbClr val="00FFFF"/>
            </a:solidFill>
            <a:prstDash val="solid"/>
            <a:round/>
            <a:headEnd len="lg" w="lg" type="none"/>
            <a:tailEnd len="lg" w="lg" type="none"/>
          </a:ln>
        </p:spPr>
      </p:cxnSp>
      <p:cxnSp>
        <p:nvCxnSpPr>
          <p:cNvPr id="306" name="Shape 306"/>
          <p:cNvCxnSpPr/>
          <p:nvPr/>
        </p:nvCxnSpPr>
        <p:spPr>
          <a:xfrm>
            <a:off x="4231050" y="1861675"/>
            <a:ext cx="2936100" cy="7200"/>
          </a:xfrm>
          <a:prstGeom prst="straightConnector1">
            <a:avLst/>
          </a:prstGeom>
          <a:noFill/>
          <a:ln cap="flat" cmpd="sng" w="38100">
            <a:solidFill>
              <a:srgbClr val="00FFFF"/>
            </a:solidFill>
            <a:prstDash val="solid"/>
            <a:round/>
            <a:headEnd len="lg" w="lg" type="none"/>
            <a:tailEnd len="lg" w="lg" type="none"/>
          </a:ln>
        </p:spPr>
      </p:cxnSp>
      <p:cxnSp>
        <p:nvCxnSpPr>
          <p:cNvPr id="307" name="Shape 307"/>
          <p:cNvCxnSpPr/>
          <p:nvPr/>
        </p:nvCxnSpPr>
        <p:spPr>
          <a:xfrm flipH="1" rot="10800000">
            <a:off x="7078750" y="1022975"/>
            <a:ext cx="765300" cy="7200"/>
          </a:xfrm>
          <a:prstGeom prst="straightConnector1">
            <a:avLst/>
          </a:prstGeom>
          <a:noFill/>
          <a:ln cap="flat" cmpd="sng" w="38100">
            <a:solidFill>
              <a:srgbClr val="00FFFF"/>
            </a:solidFill>
            <a:prstDash val="solid"/>
            <a:round/>
            <a:headEnd len="lg" w="lg" type="none"/>
            <a:tailEnd len="lg" w="lg" type="none"/>
          </a:ln>
        </p:spPr>
      </p:cxnSp>
      <p:cxnSp>
        <p:nvCxnSpPr>
          <p:cNvPr id="308" name="Shape 308"/>
          <p:cNvCxnSpPr/>
          <p:nvPr/>
        </p:nvCxnSpPr>
        <p:spPr>
          <a:xfrm>
            <a:off x="7836675" y="1059600"/>
            <a:ext cx="0" cy="1162500"/>
          </a:xfrm>
          <a:prstGeom prst="straightConnector1">
            <a:avLst/>
          </a:prstGeom>
          <a:noFill/>
          <a:ln cap="flat" cmpd="sng" w="38100">
            <a:solidFill>
              <a:srgbClr val="00FFFF"/>
            </a:solidFill>
            <a:prstDash val="solid"/>
            <a:round/>
            <a:headEnd len="lg" w="lg" type="none"/>
            <a:tailEnd len="lg" w="lg" type="none"/>
          </a:ln>
        </p:spPr>
      </p:cxnSp>
      <p:sp>
        <p:nvSpPr>
          <p:cNvPr id="309" name="Shape 309"/>
          <p:cNvSpPr/>
          <p:nvPr/>
        </p:nvSpPr>
        <p:spPr>
          <a:xfrm>
            <a:off x="1986750" y="3200900"/>
            <a:ext cx="323700" cy="2574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0" name="Shape 310"/>
          <p:cNvSpPr/>
          <p:nvPr/>
        </p:nvSpPr>
        <p:spPr>
          <a:xfrm>
            <a:off x="1986750" y="3625562"/>
            <a:ext cx="323700" cy="257400"/>
          </a:xfrm>
          <a:prstGeom prst="rect">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1" name="Shape 311"/>
          <p:cNvSpPr/>
          <p:nvPr/>
        </p:nvSpPr>
        <p:spPr>
          <a:xfrm>
            <a:off x="1986750" y="4087650"/>
            <a:ext cx="323700" cy="257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249700"/>
            <a:ext cx="8520600" cy="831300"/>
          </a:xfrm>
          <a:prstGeom prst="rect">
            <a:avLst/>
          </a:prstGeom>
        </p:spPr>
        <p:txBody>
          <a:bodyPr anchorCtr="0" anchor="b" bIns="91425" lIns="91425" rIns="91425" tIns="91425">
            <a:noAutofit/>
          </a:bodyPr>
          <a:lstStyle/>
          <a:p>
            <a:pPr lvl="0">
              <a:spcBef>
                <a:spcPts val="0"/>
              </a:spcBef>
              <a:buNone/>
            </a:pPr>
            <a:r>
              <a:rPr lang="en"/>
              <a:t>MEP Systems</a:t>
            </a:r>
          </a:p>
        </p:txBody>
      </p:sp>
      <p:sp>
        <p:nvSpPr>
          <p:cNvPr id="317" name="Shape 317"/>
          <p:cNvSpPr txBox="1"/>
          <p:nvPr>
            <p:ph idx="1" type="body"/>
          </p:nvPr>
        </p:nvSpPr>
        <p:spPr>
          <a:xfrm>
            <a:off x="311700" y="1225225"/>
            <a:ext cx="2337300" cy="3354000"/>
          </a:xfrm>
          <a:prstGeom prst="rect">
            <a:avLst/>
          </a:prstGeom>
        </p:spPr>
        <p:txBody>
          <a:bodyPr anchorCtr="0" anchor="t" bIns="91425" lIns="91425" rIns="91425" tIns="91425">
            <a:noAutofit/>
          </a:bodyPr>
          <a:lstStyle/>
          <a:p>
            <a:pPr lvl="0">
              <a:spcBef>
                <a:spcPts val="0"/>
              </a:spcBef>
              <a:buNone/>
            </a:pPr>
            <a:r>
              <a:rPr lang="en"/>
              <a:t>This diagram shows the circulation of air throughout the building in section.</a:t>
            </a:r>
          </a:p>
          <a:p>
            <a:pPr lvl="0">
              <a:spcBef>
                <a:spcPts val="0"/>
              </a:spcBef>
              <a:buNone/>
            </a:pPr>
            <a:r>
              <a:t/>
            </a:r>
            <a:endParaRPr/>
          </a:p>
          <a:p>
            <a:pPr lvl="0">
              <a:spcBef>
                <a:spcPts val="0"/>
              </a:spcBef>
              <a:buNone/>
            </a:pPr>
            <a:r>
              <a:rPr lang="en"/>
              <a:t>Mechanical shaft</a:t>
            </a:r>
          </a:p>
          <a:p>
            <a:pPr lvl="0">
              <a:spcBef>
                <a:spcPts val="0"/>
              </a:spcBef>
              <a:buNone/>
            </a:pPr>
            <a:r>
              <a:rPr lang="en"/>
              <a:t>Supply</a:t>
            </a:r>
          </a:p>
          <a:p>
            <a:pPr lvl="0">
              <a:spcBef>
                <a:spcPts val="0"/>
              </a:spcBef>
              <a:buNone/>
            </a:pPr>
            <a:r>
              <a:rPr lang="en"/>
              <a:t>Return</a:t>
            </a:r>
          </a:p>
        </p:txBody>
      </p:sp>
      <p:sp>
        <p:nvSpPr>
          <p:cNvPr id="318" name="Shape 318"/>
          <p:cNvSpPr txBox="1"/>
          <p:nvPr>
            <p:ph idx="2" type="body"/>
          </p:nvPr>
        </p:nvSpPr>
        <p:spPr>
          <a:xfrm>
            <a:off x="4832400" y="1225225"/>
            <a:ext cx="3999900" cy="3354000"/>
          </a:xfrm>
          <a:prstGeom prst="rect">
            <a:avLst/>
          </a:prstGeom>
        </p:spPr>
        <p:txBody>
          <a:bodyPr anchorCtr="0" anchor="t" bIns="91425" lIns="91425" rIns="91425" tIns="91425">
            <a:noAutofit/>
          </a:bodyPr>
          <a:lstStyle/>
          <a:p>
            <a:pPr lvl="0">
              <a:spcBef>
                <a:spcPts val="0"/>
              </a:spcBef>
              <a:buNone/>
            </a:pPr>
            <a:r>
              <a:t/>
            </a:r>
            <a:endParaRPr/>
          </a:p>
        </p:txBody>
      </p:sp>
      <p:pic>
        <p:nvPicPr>
          <p:cNvPr id="319" name="Shape 319"/>
          <p:cNvPicPr preferRelativeResize="0"/>
          <p:nvPr/>
        </p:nvPicPr>
        <p:blipFill>
          <a:blip r:embed="rId3">
            <a:alphaModFix/>
          </a:blip>
          <a:stretch>
            <a:fillRect/>
          </a:stretch>
        </p:blipFill>
        <p:spPr>
          <a:xfrm>
            <a:off x="2467275" y="927149"/>
            <a:ext cx="6620325" cy="4150125"/>
          </a:xfrm>
          <a:prstGeom prst="rect">
            <a:avLst/>
          </a:prstGeom>
          <a:noFill/>
          <a:ln>
            <a:noFill/>
          </a:ln>
        </p:spPr>
      </p:pic>
      <p:sp>
        <p:nvSpPr>
          <p:cNvPr id="320" name="Shape 320"/>
          <p:cNvSpPr/>
          <p:nvPr/>
        </p:nvSpPr>
        <p:spPr>
          <a:xfrm>
            <a:off x="3171450" y="1147225"/>
            <a:ext cx="456300" cy="31356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21" name="Shape 321"/>
          <p:cNvCxnSpPr>
            <a:stCxn id="320" idx="0"/>
          </p:cNvCxnSpPr>
          <p:nvPr/>
        </p:nvCxnSpPr>
        <p:spPr>
          <a:xfrm>
            <a:off x="3399600" y="1147225"/>
            <a:ext cx="14700" cy="2752800"/>
          </a:xfrm>
          <a:prstGeom prst="straightConnector1">
            <a:avLst/>
          </a:prstGeom>
          <a:noFill/>
          <a:ln cap="flat" cmpd="sng" w="38100">
            <a:solidFill>
              <a:srgbClr val="00FFFF"/>
            </a:solidFill>
            <a:prstDash val="solid"/>
            <a:round/>
            <a:headEnd len="lg" w="lg" type="none"/>
            <a:tailEnd len="lg" w="lg" type="none"/>
          </a:ln>
        </p:spPr>
      </p:cxnSp>
      <p:cxnSp>
        <p:nvCxnSpPr>
          <p:cNvPr id="322" name="Shape 322"/>
          <p:cNvCxnSpPr/>
          <p:nvPr/>
        </p:nvCxnSpPr>
        <p:spPr>
          <a:xfrm flipH="1" rot="10800000">
            <a:off x="3392200" y="3885375"/>
            <a:ext cx="4701900" cy="7200"/>
          </a:xfrm>
          <a:prstGeom prst="straightConnector1">
            <a:avLst/>
          </a:prstGeom>
          <a:noFill/>
          <a:ln cap="flat" cmpd="sng" w="38100">
            <a:solidFill>
              <a:srgbClr val="00FFFF"/>
            </a:solidFill>
            <a:prstDash val="solid"/>
            <a:round/>
            <a:headEnd len="lg" w="lg" type="none"/>
            <a:tailEnd len="lg" w="lg" type="none"/>
          </a:ln>
        </p:spPr>
      </p:cxnSp>
      <p:cxnSp>
        <p:nvCxnSpPr>
          <p:cNvPr id="323" name="Shape 323"/>
          <p:cNvCxnSpPr/>
          <p:nvPr/>
        </p:nvCxnSpPr>
        <p:spPr>
          <a:xfrm flipH="1" rot="10800000">
            <a:off x="3426487" y="3279875"/>
            <a:ext cx="4701900" cy="7200"/>
          </a:xfrm>
          <a:prstGeom prst="straightConnector1">
            <a:avLst/>
          </a:prstGeom>
          <a:noFill/>
          <a:ln cap="flat" cmpd="sng" w="38100">
            <a:solidFill>
              <a:srgbClr val="00FFFF"/>
            </a:solidFill>
            <a:prstDash val="solid"/>
            <a:round/>
            <a:headEnd len="lg" w="lg" type="none"/>
            <a:tailEnd len="lg" w="lg" type="none"/>
          </a:ln>
        </p:spPr>
      </p:cxnSp>
      <p:cxnSp>
        <p:nvCxnSpPr>
          <p:cNvPr id="324" name="Shape 324"/>
          <p:cNvCxnSpPr/>
          <p:nvPr/>
        </p:nvCxnSpPr>
        <p:spPr>
          <a:xfrm flipH="1" rot="10800000">
            <a:off x="3426500" y="2747950"/>
            <a:ext cx="4701900" cy="7200"/>
          </a:xfrm>
          <a:prstGeom prst="straightConnector1">
            <a:avLst/>
          </a:prstGeom>
          <a:noFill/>
          <a:ln cap="flat" cmpd="sng" w="38100">
            <a:solidFill>
              <a:srgbClr val="00FFFF"/>
            </a:solidFill>
            <a:prstDash val="solid"/>
            <a:round/>
            <a:headEnd len="lg" w="lg" type="none"/>
            <a:tailEnd len="lg" w="lg" type="none"/>
          </a:ln>
        </p:spPr>
      </p:cxnSp>
      <p:cxnSp>
        <p:nvCxnSpPr>
          <p:cNvPr id="325" name="Shape 325"/>
          <p:cNvCxnSpPr/>
          <p:nvPr/>
        </p:nvCxnSpPr>
        <p:spPr>
          <a:xfrm flipH="1" rot="10800000">
            <a:off x="3392200" y="2127700"/>
            <a:ext cx="4701900" cy="7200"/>
          </a:xfrm>
          <a:prstGeom prst="straightConnector1">
            <a:avLst/>
          </a:prstGeom>
          <a:noFill/>
          <a:ln cap="flat" cmpd="sng" w="38100">
            <a:solidFill>
              <a:srgbClr val="00FFFF"/>
            </a:solidFill>
            <a:prstDash val="solid"/>
            <a:round/>
            <a:headEnd len="lg" w="lg" type="none"/>
            <a:tailEnd len="lg" w="lg" type="none"/>
          </a:ln>
        </p:spPr>
      </p:cxnSp>
      <p:sp>
        <p:nvSpPr>
          <p:cNvPr id="326" name="Shape 326"/>
          <p:cNvSpPr/>
          <p:nvPr/>
        </p:nvSpPr>
        <p:spPr>
          <a:xfrm>
            <a:off x="7571775" y="2721200"/>
            <a:ext cx="706500" cy="56400"/>
          </a:xfrm>
          <a:prstGeom prst="rightArrow">
            <a:avLst>
              <a:gd fmla="val 50000" name="adj1"/>
              <a:gd fmla="val 50000"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7" name="Shape 327"/>
          <p:cNvSpPr/>
          <p:nvPr/>
        </p:nvSpPr>
        <p:spPr>
          <a:xfrm>
            <a:off x="7571775" y="2103100"/>
            <a:ext cx="706500" cy="56400"/>
          </a:xfrm>
          <a:prstGeom prst="rightArrow">
            <a:avLst>
              <a:gd fmla="val 50000" name="adj1"/>
              <a:gd fmla="val 50000"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8" name="Shape 328"/>
          <p:cNvSpPr/>
          <p:nvPr/>
        </p:nvSpPr>
        <p:spPr>
          <a:xfrm>
            <a:off x="7670550" y="3860775"/>
            <a:ext cx="706500" cy="56400"/>
          </a:xfrm>
          <a:prstGeom prst="rightArrow">
            <a:avLst>
              <a:gd fmla="val 50000" name="adj1"/>
              <a:gd fmla="val 50000"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9" name="Shape 329"/>
          <p:cNvSpPr/>
          <p:nvPr/>
        </p:nvSpPr>
        <p:spPr>
          <a:xfrm>
            <a:off x="7602200" y="3255275"/>
            <a:ext cx="706500" cy="56400"/>
          </a:xfrm>
          <a:prstGeom prst="rightArrow">
            <a:avLst>
              <a:gd fmla="val 50000" name="adj1"/>
              <a:gd fmla="val 50000"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30" name="Shape 330"/>
          <p:cNvCxnSpPr/>
          <p:nvPr/>
        </p:nvCxnSpPr>
        <p:spPr>
          <a:xfrm rot="10800000">
            <a:off x="3318575" y="4098650"/>
            <a:ext cx="4959600" cy="29400"/>
          </a:xfrm>
          <a:prstGeom prst="straightConnector1">
            <a:avLst/>
          </a:prstGeom>
          <a:noFill/>
          <a:ln cap="flat" cmpd="sng" w="38100">
            <a:solidFill>
              <a:schemeClr val="lt2"/>
            </a:solidFill>
            <a:prstDash val="solid"/>
            <a:round/>
            <a:headEnd len="lg" w="lg" type="none"/>
            <a:tailEnd len="lg" w="lg" type="none"/>
          </a:ln>
        </p:spPr>
      </p:cxnSp>
      <p:cxnSp>
        <p:nvCxnSpPr>
          <p:cNvPr id="331" name="Shape 331"/>
          <p:cNvCxnSpPr/>
          <p:nvPr/>
        </p:nvCxnSpPr>
        <p:spPr>
          <a:xfrm rot="10800000">
            <a:off x="3318575" y="3423425"/>
            <a:ext cx="4959600" cy="29400"/>
          </a:xfrm>
          <a:prstGeom prst="straightConnector1">
            <a:avLst/>
          </a:prstGeom>
          <a:noFill/>
          <a:ln cap="flat" cmpd="sng" w="38100">
            <a:solidFill>
              <a:schemeClr val="lt2"/>
            </a:solidFill>
            <a:prstDash val="solid"/>
            <a:round/>
            <a:headEnd len="lg" w="lg" type="none"/>
            <a:tailEnd len="lg" w="lg" type="none"/>
          </a:ln>
        </p:spPr>
      </p:cxnSp>
      <p:cxnSp>
        <p:nvCxnSpPr>
          <p:cNvPr id="332" name="Shape 332"/>
          <p:cNvCxnSpPr/>
          <p:nvPr/>
        </p:nvCxnSpPr>
        <p:spPr>
          <a:xfrm rot="10800000">
            <a:off x="3318575" y="2270625"/>
            <a:ext cx="4959600" cy="29400"/>
          </a:xfrm>
          <a:prstGeom prst="straightConnector1">
            <a:avLst/>
          </a:prstGeom>
          <a:noFill/>
          <a:ln cap="flat" cmpd="sng" w="38100">
            <a:solidFill>
              <a:schemeClr val="lt2"/>
            </a:solidFill>
            <a:prstDash val="solid"/>
            <a:round/>
            <a:headEnd len="lg" w="lg" type="none"/>
            <a:tailEnd len="lg" w="lg" type="none"/>
          </a:ln>
        </p:spPr>
      </p:cxnSp>
      <p:cxnSp>
        <p:nvCxnSpPr>
          <p:cNvPr id="333" name="Shape 333"/>
          <p:cNvCxnSpPr/>
          <p:nvPr/>
        </p:nvCxnSpPr>
        <p:spPr>
          <a:xfrm rot="10800000">
            <a:off x="3318575" y="2856075"/>
            <a:ext cx="4959600" cy="29400"/>
          </a:xfrm>
          <a:prstGeom prst="straightConnector1">
            <a:avLst/>
          </a:prstGeom>
          <a:noFill/>
          <a:ln cap="flat" cmpd="sng" w="38100">
            <a:solidFill>
              <a:schemeClr val="lt2"/>
            </a:solidFill>
            <a:prstDash val="solid"/>
            <a:round/>
            <a:headEnd len="lg" w="lg" type="none"/>
            <a:tailEnd len="lg" w="lg" type="none"/>
          </a:ln>
        </p:spPr>
      </p:cxnSp>
      <p:cxnSp>
        <p:nvCxnSpPr>
          <p:cNvPr id="334" name="Shape 334"/>
          <p:cNvCxnSpPr/>
          <p:nvPr/>
        </p:nvCxnSpPr>
        <p:spPr>
          <a:xfrm rot="10800000">
            <a:off x="3311275" y="912325"/>
            <a:ext cx="0" cy="3201000"/>
          </a:xfrm>
          <a:prstGeom prst="straightConnector1">
            <a:avLst/>
          </a:prstGeom>
          <a:noFill/>
          <a:ln cap="flat" cmpd="sng" w="38100">
            <a:solidFill>
              <a:schemeClr val="lt2"/>
            </a:solidFill>
            <a:prstDash val="solid"/>
            <a:round/>
            <a:headEnd len="lg" w="lg" type="none"/>
            <a:tailEnd len="lg" w="lg" type="none"/>
          </a:ln>
        </p:spPr>
      </p:cxnSp>
      <p:sp>
        <p:nvSpPr>
          <p:cNvPr id="335" name="Shape 335"/>
          <p:cNvSpPr/>
          <p:nvPr/>
        </p:nvSpPr>
        <p:spPr>
          <a:xfrm rot="-5407760">
            <a:off x="3111932" y="691346"/>
            <a:ext cx="398701" cy="72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6" name="Shape 336"/>
          <p:cNvSpPr/>
          <p:nvPr/>
        </p:nvSpPr>
        <p:spPr>
          <a:xfrm>
            <a:off x="1942600" y="3031675"/>
            <a:ext cx="323700" cy="2574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7" name="Shape 337"/>
          <p:cNvSpPr/>
          <p:nvPr/>
        </p:nvSpPr>
        <p:spPr>
          <a:xfrm>
            <a:off x="1942600" y="3456337"/>
            <a:ext cx="323700" cy="257400"/>
          </a:xfrm>
          <a:prstGeom prst="rect">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8" name="Shape 338"/>
          <p:cNvSpPr/>
          <p:nvPr/>
        </p:nvSpPr>
        <p:spPr>
          <a:xfrm>
            <a:off x="1942600" y="3918425"/>
            <a:ext cx="323700" cy="257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458837" y="1111525"/>
            <a:ext cx="3419475" cy="3467100"/>
          </a:xfrm>
          <a:prstGeom prst="rect">
            <a:avLst/>
          </a:prstGeom>
          <a:noFill/>
          <a:ln>
            <a:noFill/>
          </a:ln>
        </p:spPr>
      </p:pic>
      <p:pic>
        <p:nvPicPr>
          <p:cNvPr id="82" name="Shape 82"/>
          <p:cNvPicPr preferRelativeResize="0"/>
          <p:nvPr/>
        </p:nvPicPr>
        <p:blipFill>
          <a:blip r:embed="rId4">
            <a:alphaModFix/>
          </a:blip>
          <a:stretch>
            <a:fillRect/>
          </a:stretch>
        </p:blipFill>
        <p:spPr>
          <a:xfrm>
            <a:off x="5107025" y="1116275"/>
            <a:ext cx="3390900" cy="3457575"/>
          </a:xfrm>
          <a:prstGeom prst="rect">
            <a:avLst/>
          </a:prstGeom>
          <a:noFill/>
          <a:ln>
            <a:noFill/>
          </a:ln>
        </p:spPr>
      </p:pic>
      <p:sp>
        <p:nvSpPr>
          <p:cNvPr id="83" name="Shape 83"/>
          <p:cNvSpPr txBox="1"/>
          <p:nvPr>
            <p:ph type="title"/>
          </p:nvPr>
        </p:nvSpPr>
        <p:spPr>
          <a:xfrm>
            <a:off x="311700" y="40275"/>
            <a:ext cx="1839900" cy="746400"/>
          </a:xfrm>
          <a:prstGeom prst="rect">
            <a:avLst/>
          </a:prstGeom>
        </p:spPr>
        <p:txBody>
          <a:bodyPr anchorCtr="0" anchor="b" bIns="91425" lIns="91425" rIns="91425" tIns="91425">
            <a:noAutofit/>
          </a:bodyPr>
          <a:lstStyle/>
          <a:p>
            <a:pPr lvl="0" rtl="0">
              <a:spcBef>
                <a:spcPts val="0"/>
              </a:spcBef>
              <a:buNone/>
            </a:pPr>
            <a:r>
              <a:rPr lang="en" sz="3600"/>
              <a:t>Floor Plans</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Room Layout</a:t>
            </a:r>
          </a:p>
        </p:txBody>
      </p:sp>
      <p:sp>
        <p:nvSpPr>
          <p:cNvPr id="344" name="Shape 344"/>
          <p:cNvSpPr txBox="1"/>
          <p:nvPr>
            <p:ph idx="1" type="body"/>
          </p:nvPr>
        </p:nvSpPr>
        <p:spPr>
          <a:xfrm>
            <a:off x="311700" y="1225225"/>
            <a:ext cx="2685900" cy="3354000"/>
          </a:xfrm>
          <a:prstGeom prst="rect">
            <a:avLst/>
          </a:prstGeom>
        </p:spPr>
        <p:txBody>
          <a:bodyPr anchorCtr="0" anchor="t" bIns="91425" lIns="91425" rIns="91425" tIns="91425">
            <a:noAutofit/>
          </a:bodyPr>
          <a:lstStyle/>
          <a:p>
            <a:pPr lvl="0">
              <a:spcBef>
                <a:spcPts val="0"/>
              </a:spcBef>
              <a:buNone/>
            </a:pPr>
            <a:r>
              <a:rPr lang="en"/>
              <a:t>In the original layout there were no mechanical rooms assigned. There was a c</a:t>
            </a:r>
            <a:r>
              <a:rPr lang="en">
                <a:solidFill>
                  <a:srgbClr val="FF9900"/>
                </a:solidFill>
              </a:rPr>
              <a:t>ut out corner</a:t>
            </a:r>
            <a:r>
              <a:rPr lang="en"/>
              <a:t> in the basement, we decided to place the mechanical room there because it wouldn’t affect the design of the building.</a:t>
            </a:r>
          </a:p>
        </p:txBody>
      </p:sp>
      <p:sp>
        <p:nvSpPr>
          <p:cNvPr id="345" name="Shape 345"/>
          <p:cNvSpPr txBox="1"/>
          <p:nvPr>
            <p:ph idx="2" type="body"/>
          </p:nvPr>
        </p:nvSpPr>
        <p:spPr>
          <a:xfrm>
            <a:off x="4832400" y="1225225"/>
            <a:ext cx="3999900" cy="3354000"/>
          </a:xfrm>
          <a:prstGeom prst="rect">
            <a:avLst/>
          </a:prstGeom>
        </p:spPr>
        <p:txBody>
          <a:bodyPr anchorCtr="0" anchor="t" bIns="91425" lIns="91425" rIns="91425" tIns="91425">
            <a:noAutofit/>
          </a:bodyPr>
          <a:lstStyle/>
          <a:p>
            <a:pPr lvl="0">
              <a:spcBef>
                <a:spcPts val="0"/>
              </a:spcBef>
              <a:buNone/>
            </a:pPr>
            <a:r>
              <a:t/>
            </a:r>
            <a:endParaRPr/>
          </a:p>
        </p:txBody>
      </p:sp>
      <p:sp>
        <p:nvSpPr>
          <p:cNvPr id="346" name="Shape 346"/>
          <p:cNvSpPr/>
          <p:nvPr/>
        </p:nvSpPr>
        <p:spPr>
          <a:xfrm>
            <a:off x="7626325" y="777400"/>
            <a:ext cx="497100" cy="536400"/>
          </a:xfrm>
          <a:prstGeom prst="rect">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47" name="Shape 347"/>
          <p:cNvPicPr preferRelativeResize="0"/>
          <p:nvPr/>
        </p:nvPicPr>
        <p:blipFill>
          <a:blip r:embed="rId3">
            <a:alphaModFix/>
          </a:blip>
          <a:stretch>
            <a:fillRect/>
          </a:stretch>
        </p:blipFill>
        <p:spPr>
          <a:xfrm>
            <a:off x="3383124" y="83099"/>
            <a:ext cx="5690250" cy="5060400"/>
          </a:xfrm>
          <a:prstGeom prst="rect">
            <a:avLst/>
          </a:prstGeom>
          <a:noFill/>
          <a:ln>
            <a:noFill/>
          </a:ln>
        </p:spPr>
      </p:pic>
      <p:sp>
        <p:nvSpPr>
          <p:cNvPr id="348" name="Shape 348"/>
          <p:cNvSpPr/>
          <p:nvPr/>
        </p:nvSpPr>
        <p:spPr>
          <a:xfrm>
            <a:off x="7691400" y="780400"/>
            <a:ext cx="459300" cy="530400"/>
          </a:xfrm>
          <a:prstGeom prst="rect">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Room Layout</a:t>
            </a:r>
          </a:p>
        </p:txBody>
      </p:sp>
      <p:sp>
        <p:nvSpPr>
          <p:cNvPr id="354" name="Shape 354"/>
          <p:cNvSpPr txBox="1"/>
          <p:nvPr>
            <p:ph idx="1" type="body"/>
          </p:nvPr>
        </p:nvSpPr>
        <p:spPr>
          <a:xfrm>
            <a:off x="181450" y="1080775"/>
            <a:ext cx="3074699" cy="3943500"/>
          </a:xfrm>
          <a:prstGeom prst="rect">
            <a:avLst/>
          </a:prstGeom>
          <a:ln>
            <a:noFill/>
          </a:ln>
        </p:spPr>
        <p:txBody>
          <a:bodyPr anchorCtr="0" anchor="t" bIns="91425" lIns="91425" rIns="91425" tIns="91425">
            <a:noAutofit/>
          </a:bodyPr>
          <a:lstStyle/>
          <a:p>
            <a:pPr lvl="0">
              <a:spcBef>
                <a:spcPts val="0"/>
              </a:spcBef>
              <a:buNone/>
            </a:pPr>
            <a:r>
              <a:rPr lang="en" sz="1800"/>
              <a:t>According to code; the distance   between each set of </a:t>
            </a:r>
            <a:r>
              <a:rPr lang="en" sz="1800">
                <a:solidFill>
                  <a:srgbClr val="FF9900"/>
                </a:solidFill>
              </a:rPr>
              <a:t>stairs</a:t>
            </a:r>
            <a:r>
              <a:rPr lang="en" sz="1800"/>
              <a:t> must equal ⅓ the diagonal distance   of the building and one must exit directly out the building.</a:t>
            </a:r>
          </a:p>
          <a:p>
            <a:pPr lvl="0">
              <a:spcBef>
                <a:spcPts val="0"/>
              </a:spcBef>
              <a:buNone/>
            </a:pPr>
            <a:r>
              <a:rPr lang="en" sz="1800"/>
              <a:t>Now both </a:t>
            </a:r>
            <a:r>
              <a:rPr lang="en" sz="1800">
                <a:solidFill>
                  <a:srgbClr val="FF9900"/>
                </a:solidFill>
              </a:rPr>
              <a:t>stairs</a:t>
            </a:r>
            <a:r>
              <a:rPr lang="en" sz="1800"/>
              <a:t> are fire coded and exit directly out the building.</a:t>
            </a:r>
          </a:p>
          <a:p>
            <a:pPr lvl="0">
              <a:spcBef>
                <a:spcPts val="0"/>
              </a:spcBef>
              <a:buClr>
                <a:schemeClr val="dk1"/>
              </a:buClr>
              <a:buSzPct val="61111"/>
              <a:buFont typeface="Arial"/>
              <a:buNone/>
            </a:pPr>
            <a:r>
              <a:rPr lang="en" sz="1800"/>
              <a:t>We also added an </a:t>
            </a:r>
            <a:r>
              <a:rPr lang="en" sz="1800">
                <a:solidFill>
                  <a:srgbClr val="FF0000"/>
                </a:solidFill>
              </a:rPr>
              <a:t>elevator</a:t>
            </a:r>
            <a:r>
              <a:rPr lang="en" sz="1800"/>
              <a:t> that  is required by code.</a:t>
            </a:r>
          </a:p>
        </p:txBody>
      </p:sp>
      <p:sp>
        <p:nvSpPr>
          <p:cNvPr id="355" name="Shape 355"/>
          <p:cNvSpPr txBox="1"/>
          <p:nvPr>
            <p:ph idx="2" type="body"/>
          </p:nvPr>
        </p:nvSpPr>
        <p:spPr>
          <a:xfrm>
            <a:off x="4832400" y="1225225"/>
            <a:ext cx="3999900" cy="3354000"/>
          </a:xfrm>
          <a:prstGeom prst="rect">
            <a:avLst/>
          </a:prstGeom>
        </p:spPr>
        <p:txBody>
          <a:bodyPr anchorCtr="0" anchor="t" bIns="91425" lIns="91425" rIns="91425" tIns="91425">
            <a:noAutofit/>
          </a:bodyPr>
          <a:lstStyle/>
          <a:p>
            <a:pPr lvl="0">
              <a:spcBef>
                <a:spcPts val="0"/>
              </a:spcBef>
              <a:buNone/>
            </a:pPr>
            <a:r>
              <a:t/>
            </a:r>
            <a:endParaRPr/>
          </a:p>
        </p:txBody>
      </p:sp>
      <p:sp>
        <p:nvSpPr>
          <p:cNvPr id="356" name="Shape 356"/>
          <p:cNvSpPr/>
          <p:nvPr/>
        </p:nvSpPr>
        <p:spPr>
          <a:xfrm>
            <a:off x="5869275" y="875650"/>
            <a:ext cx="544200" cy="349500"/>
          </a:xfrm>
          <a:prstGeom prst="rect">
            <a:avLst/>
          </a:prstGeom>
          <a:noFill/>
          <a:ln cap="flat" cmpd="sng" w="3810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7" name="Shape 357"/>
          <p:cNvSpPr/>
          <p:nvPr/>
        </p:nvSpPr>
        <p:spPr>
          <a:xfrm>
            <a:off x="7346975" y="4262475"/>
            <a:ext cx="691800" cy="349500"/>
          </a:xfrm>
          <a:prstGeom prst="rect">
            <a:avLst/>
          </a:prstGeom>
          <a:noFill/>
          <a:ln cap="flat" cmpd="sng" w="3810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8" name="Shape 358"/>
          <p:cNvSpPr/>
          <p:nvPr/>
        </p:nvSpPr>
        <p:spPr>
          <a:xfrm>
            <a:off x="7667925" y="3975950"/>
            <a:ext cx="370800" cy="286500"/>
          </a:xfrm>
          <a:prstGeom prst="rect">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59" name="Shape 359"/>
          <p:cNvPicPr preferRelativeResize="0"/>
          <p:nvPr/>
        </p:nvPicPr>
        <p:blipFill>
          <a:blip r:embed="rId3">
            <a:alphaModFix/>
          </a:blip>
          <a:stretch>
            <a:fillRect/>
          </a:stretch>
        </p:blipFill>
        <p:spPr>
          <a:xfrm>
            <a:off x="3379025" y="31775"/>
            <a:ext cx="5712249" cy="5079950"/>
          </a:xfrm>
          <a:prstGeom prst="rect">
            <a:avLst/>
          </a:prstGeom>
          <a:noFill/>
          <a:ln>
            <a:noFill/>
          </a:ln>
        </p:spPr>
      </p:pic>
      <p:sp>
        <p:nvSpPr>
          <p:cNvPr id="360" name="Shape 360"/>
          <p:cNvSpPr txBox="1"/>
          <p:nvPr/>
        </p:nvSpPr>
        <p:spPr>
          <a:xfrm>
            <a:off x="-74950" y="756200"/>
            <a:ext cx="3924000" cy="457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361" name="Shape 361"/>
          <p:cNvSpPr/>
          <p:nvPr/>
        </p:nvSpPr>
        <p:spPr>
          <a:xfrm>
            <a:off x="6151750" y="742575"/>
            <a:ext cx="497400" cy="349500"/>
          </a:xfrm>
          <a:prstGeom prst="rect">
            <a:avLst/>
          </a:prstGeom>
          <a:noFill/>
          <a:ln cap="flat" cmpd="sng" w="3810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2" name="Shape 362"/>
          <p:cNvSpPr/>
          <p:nvPr/>
        </p:nvSpPr>
        <p:spPr>
          <a:xfrm>
            <a:off x="7639425" y="3912975"/>
            <a:ext cx="497400" cy="349500"/>
          </a:xfrm>
          <a:prstGeom prst="rect">
            <a:avLst/>
          </a:prstGeom>
          <a:noFill/>
          <a:ln cap="flat" cmpd="sng" w="38100">
            <a:solidFill>
              <a:srgbClr val="FF99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3" name="Shape 363"/>
          <p:cNvSpPr/>
          <p:nvPr/>
        </p:nvSpPr>
        <p:spPr>
          <a:xfrm>
            <a:off x="7807225" y="3617475"/>
            <a:ext cx="329700" cy="252300"/>
          </a:xfrm>
          <a:prstGeom prst="rect">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182250" y="213725"/>
            <a:ext cx="8520600" cy="831300"/>
          </a:xfrm>
          <a:prstGeom prst="rect">
            <a:avLst/>
          </a:prstGeom>
        </p:spPr>
        <p:txBody>
          <a:bodyPr anchorCtr="0" anchor="b" bIns="91425" lIns="91425" rIns="91425" tIns="91425">
            <a:noAutofit/>
          </a:bodyPr>
          <a:lstStyle/>
          <a:p>
            <a:pPr lvl="0">
              <a:spcBef>
                <a:spcPts val="0"/>
              </a:spcBef>
              <a:buNone/>
            </a:pPr>
            <a:r>
              <a:rPr lang="en"/>
              <a:t>Materials &amp; Building Assembly</a:t>
            </a:r>
          </a:p>
        </p:txBody>
      </p:sp>
      <p:sp>
        <p:nvSpPr>
          <p:cNvPr id="369" name="Shape 369"/>
          <p:cNvSpPr txBox="1"/>
          <p:nvPr>
            <p:ph idx="1" type="body"/>
          </p:nvPr>
        </p:nvSpPr>
        <p:spPr>
          <a:xfrm>
            <a:off x="284450" y="1242200"/>
            <a:ext cx="3544200" cy="740400"/>
          </a:xfrm>
          <a:prstGeom prst="rect">
            <a:avLst/>
          </a:prstGeom>
        </p:spPr>
        <p:txBody>
          <a:bodyPr anchorCtr="0" anchor="t" bIns="91425" lIns="91425" rIns="91425" tIns="91425">
            <a:noAutofit/>
          </a:bodyPr>
          <a:lstStyle/>
          <a:p>
            <a:pPr lvl="0">
              <a:spcBef>
                <a:spcPts val="0"/>
              </a:spcBef>
              <a:buNone/>
            </a:pPr>
            <a:r>
              <a:rPr lang="en"/>
              <a:t>For building materials we chose precast concrete panels because they are waterproof and pre insulated. </a:t>
            </a:r>
          </a:p>
          <a:p>
            <a:pPr lvl="0">
              <a:spcBef>
                <a:spcPts val="0"/>
              </a:spcBef>
              <a:buNone/>
            </a:pPr>
            <a:r>
              <a:t/>
            </a:r>
            <a:endParaRPr/>
          </a:p>
        </p:txBody>
      </p:sp>
      <p:pic>
        <p:nvPicPr>
          <p:cNvPr id="370" name="Shape 370"/>
          <p:cNvPicPr preferRelativeResize="0"/>
          <p:nvPr/>
        </p:nvPicPr>
        <p:blipFill>
          <a:blip r:embed="rId3">
            <a:alphaModFix/>
          </a:blip>
          <a:stretch>
            <a:fillRect/>
          </a:stretch>
        </p:blipFill>
        <p:spPr>
          <a:xfrm>
            <a:off x="4571650" y="1303975"/>
            <a:ext cx="4237025" cy="3305900"/>
          </a:xfrm>
          <a:prstGeom prst="rect">
            <a:avLst/>
          </a:prstGeom>
          <a:noFill/>
          <a:ln>
            <a:noFill/>
          </a:ln>
        </p:spPr>
      </p:pic>
      <p:pic>
        <p:nvPicPr>
          <p:cNvPr id="371" name="Shape 371"/>
          <p:cNvPicPr preferRelativeResize="0"/>
          <p:nvPr/>
        </p:nvPicPr>
        <p:blipFill>
          <a:blip r:embed="rId4">
            <a:alphaModFix/>
          </a:blip>
          <a:stretch>
            <a:fillRect/>
          </a:stretch>
        </p:blipFill>
        <p:spPr>
          <a:xfrm>
            <a:off x="414050" y="2493875"/>
            <a:ext cx="3489575" cy="2170499"/>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Materials &amp; Building Assembly</a:t>
            </a:r>
          </a:p>
        </p:txBody>
      </p:sp>
      <p:sp>
        <p:nvSpPr>
          <p:cNvPr id="377" name="Shape 377"/>
          <p:cNvSpPr txBox="1"/>
          <p:nvPr>
            <p:ph idx="1" type="body"/>
          </p:nvPr>
        </p:nvSpPr>
        <p:spPr>
          <a:xfrm>
            <a:off x="311700" y="1225225"/>
            <a:ext cx="2252100" cy="3354000"/>
          </a:xfrm>
          <a:prstGeom prst="rect">
            <a:avLst/>
          </a:prstGeom>
        </p:spPr>
        <p:txBody>
          <a:bodyPr anchorCtr="0" anchor="t" bIns="91425" lIns="91425" rIns="91425" tIns="91425">
            <a:noAutofit/>
          </a:bodyPr>
          <a:lstStyle/>
          <a:p>
            <a:pPr lvl="0">
              <a:spcBef>
                <a:spcPts val="0"/>
              </a:spcBef>
              <a:buNone/>
            </a:pPr>
            <a:r>
              <a:rPr lang="en">
                <a:solidFill>
                  <a:srgbClr val="FF0000"/>
                </a:solidFill>
              </a:rPr>
              <a:t>Structure</a:t>
            </a:r>
            <a:r>
              <a:rPr lang="en"/>
              <a:t> </a:t>
            </a:r>
          </a:p>
          <a:p>
            <a:pPr lvl="0">
              <a:spcBef>
                <a:spcPts val="0"/>
              </a:spcBef>
              <a:buNone/>
            </a:pPr>
            <a:r>
              <a:rPr lang="en">
                <a:solidFill>
                  <a:srgbClr val="0000FF"/>
                </a:solidFill>
              </a:rPr>
              <a:t>Waterproofing</a:t>
            </a:r>
          </a:p>
          <a:p>
            <a:pPr lvl="0">
              <a:spcBef>
                <a:spcPts val="0"/>
              </a:spcBef>
              <a:buNone/>
            </a:pPr>
            <a:r>
              <a:rPr lang="en">
                <a:solidFill>
                  <a:srgbClr val="6AA84F"/>
                </a:solidFill>
              </a:rPr>
              <a:t>Thermal</a:t>
            </a:r>
            <a:r>
              <a:rPr lang="en"/>
              <a:t> </a:t>
            </a:r>
          </a:p>
          <a:p>
            <a:pPr lvl="0">
              <a:spcBef>
                <a:spcPts val="0"/>
              </a:spcBef>
              <a:buClr>
                <a:schemeClr val="dk1"/>
              </a:buClr>
              <a:buSzPct val="61111"/>
              <a:buFont typeface="Arial"/>
              <a:buNone/>
            </a:pPr>
            <a:r>
              <a:rPr lang="en">
                <a:solidFill>
                  <a:srgbClr val="FFFF00"/>
                </a:solidFill>
              </a:rPr>
              <a:t>Fire protection</a:t>
            </a:r>
          </a:p>
        </p:txBody>
      </p:sp>
      <p:pic>
        <p:nvPicPr>
          <p:cNvPr id="378" name="Shape 378"/>
          <p:cNvPicPr preferRelativeResize="0"/>
          <p:nvPr/>
        </p:nvPicPr>
        <p:blipFill rotWithShape="1">
          <a:blip r:embed="rId3">
            <a:alphaModFix/>
          </a:blip>
          <a:srcRect b="0" l="0" r="25903" t="0"/>
          <a:stretch/>
        </p:blipFill>
        <p:spPr>
          <a:xfrm>
            <a:off x="3832750" y="1027562"/>
            <a:ext cx="4513625" cy="3812425"/>
          </a:xfrm>
          <a:prstGeom prst="rect">
            <a:avLst/>
          </a:prstGeom>
          <a:noFill/>
          <a:ln>
            <a:noFill/>
          </a:ln>
        </p:spPr>
      </p:pic>
      <p:sp>
        <p:nvSpPr>
          <p:cNvPr id="379" name="Shape 379"/>
          <p:cNvSpPr/>
          <p:nvPr/>
        </p:nvSpPr>
        <p:spPr>
          <a:xfrm>
            <a:off x="6760700" y="3336975"/>
            <a:ext cx="110400" cy="197100"/>
          </a:xfrm>
          <a:prstGeom prst="rect">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80" name="Shape 380"/>
          <p:cNvCxnSpPr/>
          <p:nvPr/>
        </p:nvCxnSpPr>
        <p:spPr>
          <a:xfrm flipH="1" rot="10800000">
            <a:off x="6468825" y="4181125"/>
            <a:ext cx="7800" cy="591600"/>
          </a:xfrm>
          <a:prstGeom prst="straightConnector1">
            <a:avLst/>
          </a:prstGeom>
          <a:noFill/>
          <a:ln cap="flat" cmpd="sng" w="28575">
            <a:solidFill>
              <a:schemeClr val="accent5"/>
            </a:solidFill>
            <a:prstDash val="solid"/>
            <a:round/>
            <a:headEnd len="lg" w="lg" type="none"/>
            <a:tailEnd len="lg" w="lg" type="none"/>
          </a:ln>
        </p:spPr>
      </p:cxnSp>
      <p:cxnSp>
        <p:nvCxnSpPr>
          <p:cNvPr id="381" name="Shape 381"/>
          <p:cNvCxnSpPr/>
          <p:nvPr/>
        </p:nvCxnSpPr>
        <p:spPr>
          <a:xfrm flipH="1" rot="10800000">
            <a:off x="6476700" y="4078650"/>
            <a:ext cx="134100" cy="118200"/>
          </a:xfrm>
          <a:prstGeom prst="straightConnector1">
            <a:avLst/>
          </a:prstGeom>
          <a:noFill/>
          <a:ln cap="flat" cmpd="sng" w="28575">
            <a:solidFill>
              <a:schemeClr val="accent5"/>
            </a:solidFill>
            <a:prstDash val="solid"/>
            <a:round/>
            <a:headEnd len="lg" w="lg" type="none"/>
            <a:tailEnd len="lg" w="lg" type="none"/>
          </a:ln>
        </p:spPr>
      </p:cxnSp>
      <p:cxnSp>
        <p:nvCxnSpPr>
          <p:cNvPr id="382" name="Shape 382"/>
          <p:cNvCxnSpPr/>
          <p:nvPr/>
        </p:nvCxnSpPr>
        <p:spPr>
          <a:xfrm rot="10800000">
            <a:off x="6618700" y="4110125"/>
            <a:ext cx="0" cy="670500"/>
          </a:xfrm>
          <a:prstGeom prst="straightConnector1">
            <a:avLst/>
          </a:prstGeom>
          <a:noFill/>
          <a:ln cap="flat" cmpd="sng" w="28575">
            <a:solidFill>
              <a:schemeClr val="accent5"/>
            </a:solidFill>
            <a:prstDash val="solid"/>
            <a:round/>
            <a:headEnd len="lg" w="lg" type="none"/>
            <a:tailEnd len="lg" w="lg" type="none"/>
          </a:ln>
        </p:spPr>
      </p:cxnSp>
      <p:cxnSp>
        <p:nvCxnSpPr>
          <p:cNvPr id="383" name="Shape 383"/>
          <p:cNvCxnSpPr/>
          <p:nvPr/>
        </p:nvCxnSpPr>
        <p:spPr>
          <a:xfrm>
            <a:off x="6468825" y="1088650"/>
            <a:ext cx="7800" cy="2627100"/>
          </a:xfrm>
          <a:prstGeom prst="straightConnector1">
            <a:avLst/>
          </a:prstGeom>
          <a:noFill/>
          <a:ln cap="flat" cmpd="sng" w="28575">
            <a:solidFill>
              <a:schemeClr val="accent5"/>
            </a:solidFill>
            <a:prstDash val="solid"/>
            <a:round/>
            <a:headEnd len="lg" w="lg" type="none"/>
            <a:tailEnd len="lg" w="lg" type="none"/>
          </a:ln>
        </p:spPr>
      </p:cxnSp>
      <p:cxnSp>
        <p:nvCxnSpPr>
          <p:cNvPr id="384" name="Shape 384"/>
          <p:cNvCxnSpPr/>
          <p:nvPr/>
        </p:nvCxnSpPr>
        <p:spPr>
          <a:xfrm rot="10800000">
            <a:off x="6610825" y="1104550"/>
            <a:ext cx="0" cy="2516400"/>
          </a:xfrm>
          <a:prstGeom prst="straightConnector1">
            <a:avLst/>
          </a:prstGeom>
          <a:noFill/>
          <a:ln cap="flat" cmpd="sng" w="28575">
            <a:solidFill>
              <a:schemeClr val="accent5"/>
            </a:solidFill>
            <a:prstDash val="solid"/>
            <a:round/>
            <a:headEnd len="lg" w="lg" type="none"/>
            <a:tailEnd len="lg" w="lg" type="none"/>
          </a:ln>
        </p:spPr>
      </p:cxnSp>
      <p:cxnSp>
        <p:nvCxnSpPr>
          <p:cNvPr id="385" name="Shape 385"/>
          <p:cNvCxnSpPr/>
          <p:nvPr/>
        </p:nvCxnSpPr>
        <p:spPr>
          <a:xfrm flipH="1" rot="10800000">
            <a:off x="6492475" y="3628850"/>
            <a:ext cx="126300" cy="78900"/>
          </a:xfrm>
          <a:prstGeom prst="straightConnector1">
            <a:avLst/>
          </a:prstGeom>
          <a:noFill/>
          <a:ln cap="flat" cmpd="sng" w="28575">
            <a:solidFill>
              <a:schemeClr val="accent5"/>
            </a:solidFill>
            <a:prstDash val="solid"/>
            <a:round/>
            <a:headEnd len="lg" w="lg" type="none"/>
            <a:tailEnd len="lg" w="lg" type="none"/>
          </a:ln>
        </p:spPr>
      </p:cxnSp>
      <p:cxnSp>
        <p:nvCxnSpPr>
          <p:cNvPr id="386" name="Shape 386"/>
          <p:cNvCxnSpPr/>
          <p:nvPr/>
        </p:nvCxnSpPr>
        <p:spPr>
          <a:xfrm flipH="1" rot="10800000">
            <a:off x="6366275" y="3826150"/>
            <a:ext cx="441900" cy="220800"/>
          </a:xfrm>
          <a:prstGeom prst="straightConnector1">
            <a:avLst/>
          </a:prstGeom>
          <a:noFill/>
          <a:ln cap="flat" cmpd="sng" w="28575">
            <a:solidFill>
              <a:srgbClr val="0000FF"/>
            </a:solidFill>
            <a:prstDash val="solid"/>
            <a:round/>
            <a:headEnd len="lg" w="lg" type="none"/>
            <a:tailEnd len="lg" w="lg" type="none"/>
          </a:ln>
        </p:spPr>
      </p:cxnSp>
      <p:cxnSp>
        <p:nvCxnSpPr>
          <p:cNvPr id="387" name="Shape 387"/>
          <p:cNvCxnSpPr/>
          <p:nvPr/>
        </p:nvCxnSpPr>
        <p:spPr>
          <a:xfrm rot="10800000">
            <a:off x="7339225" y="1080650"/>
            <a:ext cx="0" cy="2201100"/>
          </a:xfrm>
          <a:prstGeom prst="straightConnector1">
            <a:avLst/>
          </a:prstGeom>
          <a:noFill/>
          <a:ln cap="flat" cmpd="sng" w="28575">
            <a:solidFill>
              <a:srgbClr val="FF0000"/>
            </a:solidFill>
            <a:prstDash val="solid"/>
            <a:round/>
            <a:headEnd len="lg" w="lg" type="none"/>
            <a:tailEnd len="lg" w="lg" type="none"/>
          </a:ln>
        </p:spPr>
      </p:cxnSp>
      <p:cxnSp>
        <p:nvCxnSpPr>
          <p:cNvPr id="388" name="Shape 388"/>
          <p:cNvCxnSpPr/>
          <p:nvPr/>
        </p:nvCxnSpPr>
        <p:spPr>
          <a:xfrm rot="10800000">
            <a:off x="7744050" y="1080650"/>
            <a:ext cx="0" cy="2201100"/>
          </a:xfrm>
          <a:prstGeom prst="straightConnector1">
            <a:avLst/>
          </a:prstGeom>
          <a:noFill/>
          <a:ln cap="flat" cmpd="sng" w="28575">
            <a:solidFill>
              <a:srgbClr val="FF0000"/>
            </a:solidFill>
            <a:prstDash val="solid"/>
            <a:round/>
            <a:headEnd len="lg" w="lg" type="none"/>
            <a:tailEnd len="lg" w="lg" type="none"/>
          </a:ln>
        </p:spPr>
      </p:cxnSp>
      <p:cxnSp>
        <p:nvCxnSpPr>
          <p:cNvPr id="389" name="Shape 389"/>
          <p:cNvCxnSpPr/>
          <p:nvPr/>
        </p:nvCxnSpPr>
        <p:spPr>
          <a:xfrm flipH="1">
            <a:off x="7291750" y="3565750"/>
            <a:ext cx="15900" cy="1112400"/>
          </a:xfrm>
          <a:prstGeom prst="straightConnector1">
            <a:avLst/>
          </a:prstGeom>
          <a:noFill/>
          <a:ln cap="flat" cmpd="sng" w="28575">
            <a:solidFill>
              <a:srgbClr val="FF0000"/>
            </a:solidFill>
            <a:prstDash val="solid"/>
            <a:round/>
            <a:headEnd len="lg" w="lg" type="none"/>
            <a:tailEnd len="lg" w="lg" type="none"/>
          </a:ln>
        </p:spPr>
      </p:cxnSp>
      <p:cxnSp>
        <p:nvCxnSpPr>
          <p:cNvPr id="390" name="Shape 390"/>
          <p:cNvCxnSpPr/>
          <p:nvPr/>
        </p:nvCxnSpPr>
        <p:spPr>
          <a:xfrm flipH="1">
            <a:off x="7759750" y="3581550"/>
            <a:ext cx="15900" cy="1112400"/>
          </a:xfrm>
          <a:prstGeom prst="straightConnector1">
            <a:avLst/>
          </a:prstGeom>
          <a:noFill/>
          <a:ln cap="flat" cmpd="sng" w="28575">
            <a:solidFill>
              <a:srgbClr val="FF0000"/>
            </a:solidFill>
            <a:prstDash val="solid"/>
            <a:round/>
            <a:headEnd len="lg" w="lg" type="none"/>
            <a:tailEnd len="lg" w="lg" type="none"/>
          </a:ln>
        </p:spPr>
      </p:cxnSp>
      <p:cxnSp>
        <p:nvCxnSpPr>
          <p:cNvPr id="391" name="Shape 391"/>
          <p:cNvCxnSpPr/>
          <p:nvPr/>
        </p:nvCxnSpPr>
        <p:spPr>
          <a:xfrm flipH="1" rot="10800000">
            <a:off x="7039450" y="3313375"/>
            <a:ext cx="1333200" cy="7800"/>
          </a:xfrm>
          <a:prstGeom prst="straightConnector1">
            <a:avLst/>
          </a:prstGeom>
          <a:noFill/>
          <a:ln cap="flat" cmpd="sng" w="28575">
            <a:solidFill>
              <a:srgbClr val="FF0000"/>
            </a:solidFill>
            <a:prstDash val="solid"/>
            <a:round/>
            <a:headEnd len="lg" w="lg" type="none"/>
            <a:tailEnd len="lg" w="lg" type="none"/>
          </a:ln>
        </p:spPr>
      </p:cxnSp>
      <p:cxnSp>
        <p:nvCxnSpPr>
          <p:cNvPr id="392" name="Shape 392"/>
          <p:cNvCxnSpPr>
            <a:stCxn id="379" idx="2"/>
          </p:cNvCxnSpPr>
          <p:nvPr/>
        </p:nvCxnSpPr>
        <p:spPr>
          <a:xfrm>
            <a:off x="6815900" y="3534075"/>
            <a:ext cx="1530300" cy="8100"/>
          </a:xfrm>
          <a:prstGeom prst="straightConnector1">
            <a:avLst/>
          </a:prstGeom>
          <a:noFill/>
          <a:ln cap="flat" cmpd="sng" w="28575">
            <a:solidFill>
              <a:srgbClr val="FF0000"/>
            </a:solidFill>
            <a:prstDash val="solid"/>
            <a:round/>
            <a:headEnd len="lg" w="lg" type="none"/>
            <a:tailEnd len="lg" w="lg" type="none"/>
          </a:ln>
        </p:spPr>
      </p:cxnSp>
      <p:cxnSp>
        <p:nvCxnSpPr>
          <p:cNvPr id="393" name="Shape 393"/>
          <p:cNvCxnSpPr/>
          <p:nvPr/>
        </p:nvCxnSpPr>
        <p:spPr>
          <a:xfrm flipH="1" rot="10800000">
            <a:off x="3865525" y="4047050"/>
            <a:ext cx="1191300" cy="7800"/>
          </a:xfrm>
          <a:prstGeom prst="straightConnector1">
            <a:avLst/>
          </a:prstGeom>
          <a:noFill/>
          <a:ln cap="flat" cmpd="sng" w="19050">
            <a:solidFill>
              <a:srgbClr val="0000FF"/>
            </a:solidFill>
            <a:prstDash val="solid"/>
            <a:round/>
            <a:headEnd len="lg" w="lg" type="none"/>
            <a:tailEnd len="lg" w="lg" type="none"/>
          </a:ln>
        </p:spPr>
      </p:cxnSp>
      <p:cxnSp>
        <p:nvCxnSpPr>
          <p:cNvPr id="394" name="Shape 394"/>
          <p:cNvCxnSpPr/>
          <p:nvPr/>
        </p:nvCxnSpPr>
        <p:spPr>
          <a:xfrm>
            <a:off x="3884000" y="3250175"/>
            <a:ext cx="1593600" cy="0"/>
          </a:xfrm>
          <a:prstGeom prst="straightConnector1">
            <a:avLst/>
          </a:prstGeom>
          <a:noFill/>
          <a:ln cap="flat" cmpd="sng" w="28575">
            <a:solidFill>
              <a:srgbClr val="FFFF00"/>
            </a:solidFill>
            <a:prstDash val="solid"/>
            <a:round/>
            <a:headEnd len="lg" w="lg" type="none"/>
            <a:tailEnd len="lg" w="lg" type="none"/>
          </a:ln>
        </p:spPr>
      </p:cxnSp>
      <p:cxnSp>
        <p:nvCxnSpPr>
          <p:cNvPr id="395" name="Shape 395"/>
          <p:cNvCxnSpPr/>
          <p:nvPr/>
        </p:nvCxnSpPr>
        <p:spPr>
          <a:xfrm flipH="1" rot="10800000">
            <a:off x="3873400" y="1553975"/>
            <a:ext cx="1467300" cy="15900"/>
          </a:xfrm>
          <a:prstGeom prst="straightConnector1">
            <a:avLst/>
          </a:prstGeom>
          <a:noFill/>
          <a:ln cap="flat" cmpd="sng" w="28575">
            <a:solidFill>
              <a:srgbClr val="FF0000"/>
            </a:solidFill>
            <a:prstDash val="solid"/>
            <a:round/>
            <a:headEnd len="lg" w="lg" type="none"/>
            <a:tailEnd len="lg" w="lg" type="none"/>
          </a:ln>
        </p:spPr>
      </p:cxn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Materials &amp; Building Assembly</a:t>
            </a:r>
          </a:p>
        </p:txBody>
      </p:sp>
      <p:sp>
        <p:nvSpPr>
          <p:cNvPr id="401" name="Shape 401"/>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lang="en">
                <a:solidFill>
                  <a:srgbClr val="FF0000"/>
                </a:solidFill>
              </a:rPr>
              <a:t>STRUCTURE:</a:t>
            </a:r>
          </a:p>
        </p:txBody>
      </p:sp>
      <p:pic>
        <p:nvPicPr>
          <p:cNvPr id="402" name="Shape 402"/>
          <p:cNvPicPr preferRelativeResize="0"/>
          <p:nvPr/>
        </p:nvPicPr>
        <p:blipFill>
          <a:blip r:embed="rId3">
            <a:alphaModFix/>
          </a:blip>
          <a:stretch>
            <a:fillRect/>
          </a:stretch>
        </p:blipFill>
        <p:spPr>
          <a:xfrm>
            <a:off x="295275" y="2153762"/>
            <a:ext cx="8553450" cy="2505075"/>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Materials &amp; Building Assembly</a:t>
            </a:r>
          </a:p>
        </p:txBody>
      </p:sp>
      <p:sp>
        <p:nvSpPr>
          <p:cNvPr id="408" name="Shape 408"/>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lang="en">
                <a:solidFill>
                  <a:srgbClr val="4A86E8"/>
                </a:solidFill>
              </a:rPr>
              <a:t>WATERPROOFING:</a:t>
            </a:r>
          </a:p>
        </p:txBody>
      </p:sp>
      <p:pic>
        <p:nvPicPr>
          <p:cNvPr id="409" name="Shape 409"/>
          <p:cNvPicPr preferRelativeResize="0"/>
          <p:nvPr/>
        </p:nvPicPr>
        <p:blipFill>
          <a:blip r:embed="rId3">
            <a:alphaModFix/>
          </a:blip>
          <a:stretch>
            <a:fillRect/>
          </a:stretch>
        </p:blipFill>
        <p:spPr>
          <a:xfrm>
            <a:off x="311700" y="2112887"/>
            <a:ext cx="8553450" cy="2505075"/>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sp>
        <p:nvSpPr>
          <p:cNvPr id="414" name="Shape 414"/>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Materials &amp; Building Assembly</a:t>
            </a:r>
          </a:p>
        </p:txBody>
      </p:sp>
      <p:sp>
        <p:nvSpPr>
          <p:cNvPr id="415" name="Shape 415"/>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lang="en">
                <a:solidFill>
                  <a:srgbClr val="6AA84F"/>
                </a:solidFill>
              </a:rPr>
              <a:t>THERMAL:</a:t>
            </a:r>
          </a:p>
        </p:txBody>
      </p:sp>
      <p:pic>
        <p:nvPicPr>
          <p:cNvPr id="416" name="Shape 416"/>
          <p:cNvPicPr preferRelativeResize="0"/>
          <p:nvPr/>
        </p:nvPicPr>
        <p:blipFill>
          <a:blip r:embed="rId3">
            <a:alphaModFix/>
          </a:blip>
          <a:stretch>
            <a:fillRect/>
          </a:stretch>
        </p:blipFill>
        <p:spPr>
          <a:xfrm>
            <a:off x="311700" y="2140137"/>
            <a:ext cx="8553450" cy="2505075"/>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Clr>
                <a:schemeClr val="dk1"/>
              </a:buClr>
              <a:buSzPct val="26190"/>
              <a:buFont typeface="Arial"/>
              <a:buNone/>
            </a:pPr>
            <a:r>
              <a:rPr lang="en"/>
              <a:t>Materials &amp; Building Assembly</a:t>
            </a:r>
          </a:p>
        </p:txBody>
      </p:sp>
      <p:sp>
        <p:nvSpPr>
          <p:cNvPr id="422" name="Shape 422"/>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lang="en">
                <a:solidFill>
                  <a:srgbClr val="FFFF00"/>
                </a:solidFill>
              </a:rPr>
              <a:t>FIRE PROTECTION:</a:t>
            </a:r>
          </a:p>
        </p:txBody>
      </p:sp>
      <p:pic>
        <p:nvPicPr>
          <p:cNvPr id="423" name="Shape 423"/>
          <p:cNvPicPr preferRelativeResize="0"/>
          <p:nvPr/>
        </p:nvPicPr>
        <p:blipFill>
          <a:blip r:embed="rId3">
            <a:alphaModFix/>
          </a:blip>
          <a:stretch>
            <a:fillRect/>
          </a:stretch>
        </p:blipFill>
        <p:spPr>
          <a:xfrm>
            <a:off x="295275" y="2187812"/>
            <a:ext cx="8553450" cy="2505075"/>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Materials &amp; Building Assembly</a:t>
            </a:r>
          </a:p>
        </p:txBody>
      </p:sp>
      <p:sp>
        <p:nvSpPr>
          <p:cNvPr id="429" name="Shape 429"/>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lang="en"/>
              <a:t>References:</a:t>
            </a:r>
          </a:p>
        </p:txBody>
      </p:sp>
      <p:pic>
        <p:nvPicPr>
          <p:cNvPr id="430" name="Shape 430"/>
          <p:cNvPicPr preferRelativeResize="0"/>
          <p:nvPr/>
        </p:nvPicPr>
        <p:blipFill>
          <a:blip r:embed="rId3">
            <a:alphaModFix/>
          </a:blip>
          <a:stretch>
            <a:fillRect/>
          </a:stretch>
        </p:blipFill>
        <p:spPr>
          <a:xfrm>
            <a:off x="340775" y="1852075"/>
            <a:ext cx="2247900" cy="2686050"/>
          </a:xfrm>
          <a:prstGeom prst="rect">
            <a:avLst/>
          </a:prstGeom>
          <a:noFill/>
          <a:ln>
            <a:noFill/>
          </a:ln>
        </p:spPr>
      </p:pic>
      <p:pic>
        <p:nvPicPr>
          <p:cNvPr id="431" name="Shape 431"/>
          <p:cNvPicPr preferRelativeResize="0"/>
          <p:nvPr/>
        </p:nvPicPr>
        <p:blipFill>
          <a:blip r:embed="rId4">
            <a:alphaModFix/>
          </a:blip>
          <a:stretch>
            <a:fillRect/>
          </a:stretch>
        </p:blipFill>
        <p:spPr>
          <a:xfrm>
            <a:off x="2738800" y="1852062"/>
            <a:ext cx="2247900" cy="2790825"/>
          </a:xfrm>
          <a:prstGeom prst="rect">
            <a:avLst/>
          </a:prstGeom>
          <a:noFill/>
          <a:ln>
            <a:noFill/>
          </a:ln>
        </p:spPr>
      </p:pic>
      <p:pic>
        <p:nvPicPr>
          <p:cNvPr id="432" name="Shape 432"/>
          <p:cNvPicPr preferRelativeResize="0"/>
          <p:nvPr/>
        </p:nvPicPr>
        <p:blipFill>
          <a:blip r:embed="rId5">
            <a:alphaModFix/>
          </a:blip>
          <a:stretch>
            <a:fillRect/>
          </a:stretch>
        </p:blipFill>
        <p:spPr>
          <a:xfrm>
            <a:off x="5080925" y="1225223"/>
            <a:ext cx="3854350" cy="3605975"/>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type="ctrTitle"/>
          </p:nvPr>
        </p:nvSpPr>
        <p:spPr>
          <a:xfrm>
            <a:off x="3044700" y="1444255"/>
            <a:ext cx="3054600" cy="1537199"/>
          </a:xfrm>
          <a:prstGeom prst="rect">
            <a:avLst/>
          </a:prstGeom>
        </p:spPr>
        <p:txBody>
          <a:bodyPr anchorCtr="0" anchor="b" bIns="91425" lIns="91425" rIns="91425" tIns="91425">
            <a:noAutofit/>
          </a:bodyPr>
          <a:lstStyle/>
          <a:p>
            <a:pPr lvl="0">
              <a:spcBef>
                <a:spcPts val="0"/>
              </a:spcBef>
              <a:buNone/>
            </a:pPr>
            <a:r>
              <a:rPr lang="en"/>
              <a:t>Joel Cardenas</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ZONING</a:t>
            </a:r>
          </a:p>
        </p:txBody>
      </p:sp>
      <p:sp>
        <p:nvSpPr>
          <p:cNvPr id="89" name="Shape 89"/>
          <p:cNvSpPr txBox="1"/>
          <p:nvPr/>
        </p:nvSpPr>
        <p:spPr>
          <a:xfrm>
            <a:off x="3991825" y="2849325"/>
            <a:ext cx="3680100" cy="22206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Font typeface="Arial"/>
              <a:buNone/>
            </a:pPr>
            <a:r>
              <a:rPr lang="en">
                <a:solidFill>
                  <a:srgbClr val="595959"/>
                </a:solidFill>
                <a:latin typeface="Open Sans"/>
                <a:ea typeface="Open Sans"/>
                <a:cs typeface="Open Sans"/>
                <a:sym typeface="Open Sans"/>
              </a:rPr>
              <a:t>203 Jay St. Brooklyn NY 11201</a:t>
            </a:r>
          </a:p>
          <a:p>
            <a:pPr lvl="0" rtl="0">
              <a:lnSpc>
                <a:spcPct val="115000"/>
              </a:lnSpc>
              <a:spcBef>
                <a:spcPts val="0"/>
              </a:spcBef>
              <a:spcAft>
                <a:spcPts val="1600"/>
              </a:spcAft>
              <a:buClr>
                <a:schemeClr val="dk1"/>
              </a:buClr>
              <a:buFont typeface="Arial"/>
              <a:buNone/>
            </a:pPr>
            <a:r>
              <a:rPr lang="en">
                <a:solidFill>
                  <a:srgbClr val="595959"/>
                </a:solidFill>
                <a:latin typeface="Open Sans"/>
                <a:ea typeface="Open Sans"/>
                <a:cs typeface="Open Sans"/>
                <a:sym typeface="Open Sans"/>
              </a:rPr>
              <a:t>Block 107 LOT 1</a:t>
            </a:r>
          </a:p>
          <a:p>
            <a:pPr lvl="0" rtl="0">
              <a:lnSpc>
                <a:spcPct val="115000"/>
              </a:lnSpc>
              <a:spcBef>
                <a:spcPts val="0"/>
              </a:spcBef>
              <a:spcAft>
                <a:spcPts val="1600"/>
              </a:spcAft>
              <a:buClr>
                <a:schemeClr val="dk1"/>
              </a:buClr>
              <a:buFont typeface="Arial"/>
              <a:buNone/>
            </a:pPr>
            <a:r>
              <a:rPr lang="en">
                <a:solidFill>
                  <a:srgbClr val="595959"/>
                </a:solidFill>
                <a:latin typeface="Open Sans"/>
                <a:ea typeface="Open Sans"/>
                <a:cs typeface="Open Sans"/>
                <a:sym typeface="Open Sans"/>
              </a:rPr>
              <a:t>Primary Zoning C6-2</a:t>
            </a:r>
          </a:p>
          <a:p>
            <a:pPr lvl="0" rtl="0">
              <a:lnSpc>
                <a:spcPct val="115000"/>
              </a:lnSpc>
              <a:spcBef>
                <a:spcPts val="0"/>
              </a:spcBef>
              <a:spcAft>
                <a:spcPts val="1600"/>
              </a:spcAft>
              <a:buClr>
                <a:schemeClr val="dk1"/>
              </a:buClr>
              <a:buFont typeface="Arial"/>
              <a:buNone/>
            </a:pPr>
            <a:r>
              <a:rPr lang="en">
                <a:solidFill>
                  <a:srgbClr val="595959"/>
                </a:solidFill>
                <a:latin typeface="Open Sans"/>
                <a:ea typeface="Open Sans"/>
                <a:cs typeface="Open Sans"/>
                <a:sym typeface="Open Sans"/>
              </a:rPr>
              <a:t>Commercial / Office Building </a:t>
            </a:r>
          </a:p>
          <a:p>
            <a:pPr lvl="0" rtl="0">
              <a:lnSpc>
                <a:spcPct val="115000"/>
              </a:lnSpc>
              <a:spcBef>
                <a:spcPts val="0"/>
              </a:spcBef>
              <a:spcAft>
                <a:spcPts val="1600"/>
              </a:spcAft>
              <a:buClr>
                <a:schemeClr val="dk1"/>
              </a:buClr>
              <a:buFont typeface="Arial"/>
              <a:buNone/>
            </a:pPr>
            <a:r>
              <a:rPr lang="en">
                <a:solidFill>
                  <a:srgbClr val="595959"/>
                </a:solidFill>
                <a:latin typeface="Open Sans"/>
                <a:ea typeface="Open Sans"/>
                <a:cs typeface="Open Sans"/>
                <a:sym typeface="Open Sans"/>
              </a:rPr>
              <a:t>C6-2 General Central Commercial District</a:t>
            </a:r>
          </a:p>
        </p:txBody>
      </p:sp>
      <p:pic>
        <p:nvPicPr>
          <p:cNvPr id="90" name="Shape 90"/>
          <p:cNvPicPr preferRelativeResize="0"/>
          <p:nvPr/>
        </p:nvPicPr>
        <p:blipFill>
          <a:blip r:embed="rId3">
            <a:alphaModFix/>
          </a:blip>
          <a:stretch>
            <a:fillRect/>
          </a:stretch>
        </p:blipFill>
        <p:spPr>
          <a:xfrm>
            <a:off x="3991825" y="1219951"/>
            <a:ext cx="3398997" cy="1705574"/>
          </a:xfrm>
          <a:prstGeom prst="rect">
            <a:avLst/>
          </a:prstGeom>
          <a:noFill/>
          <a:ln>
            <a:noFill/>
          </a:ln>
        </p:spPr>
      </p:pic>
      <p:sp>
        <p:nvSpPr>
          <p:cNvPr id="91" name="Shape 91"/>
          <p:cNvSpPr txBox="1"/>
          <p:nvPr/>
        </p:nvSpPr>
        <p:spPr>
          <a:xfrm>
            <a:off x="7476125" y="1143750"/>
            <a:ext cx="1533300" cy="2782500"/>
          </a:xfrm>
          <a:prstGeom prst="rect">
            <a:avLst/>
          </a:prstGeom>
          <a:noFill/>
          <a:ln>
            <a:noFill/>
          </a:ln>
        </p:spPr>
        <p:txBody>
          <a:bodyPr anchorCtr="0" anchor="t" bIns="91425" lIns="91425" rIns="91425" tIns="91425">
            <a:noAutofit/>
          </a:bodyPr>
          <a:lstStyle/>
          <a:p>
            <a:pPr lvl="0">
              <a:spcBef>
                <a:spcPts val="0"/>
              </a:spcBef>
              <a:buNone/>
            </a:pPr>
            <a:r>
              <a:rPr lang="en"/>
              <a:t>Based on our zoning analysis we needed to change our site because the building footprint exceeded the lot size. Prof.King granted us a variance to relocate it to Block 107,Lot 1.</a:t>
            </a:r>
          </a:p>
        </p:txBody>
      </p:sp>
      <p:sp>
        <p:nvSpPr>
          <p:cNvPr id="92" name="Shape 92"/>
          <p:cNvSpPr txBox="1"/>
          <p:nvPr/>
        </p:nvSpPr>
        <p:spPr>
          <a:xfrm>
            <a:off x="405325" y="2849325"/>
            <a:ext cx="3680100" cy="22206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a:solidFill>
                  <a:srgbClr val="595959"/>
                </a:solidFill>
                <a:latin typeface="Open Sans"/>
                <a:ea typeface="Open Sans"/>
                <a:cs typeface="Open Sans"/>
                <a:sym typeface="Open Sans"/>
              </a:rPr>
              <a:t>219 Jay St. Brooklyn NY 11201</a:t>
            </a:r>
          </a:p>
          <a:p>
            <a:pPr lvl="0" rtl="0">
              <a:lnSpc>
                <a:spcPct val="115000"/>
              </a:lnSpc>
              <a:spcBef>
                <a:spcPts val="0"/>
              </a:spcBef>
              <a:spcAft>
                <a:spcPts val="1600"/>
              </a:spcAft>
              <a:buNone/>
            </a:pPr>
            <a:r>
              <a:rPr lang="en">
                <a:solidFill>
                  <a:srgbClr val="595959"/>
                </a:solidFill>
                <a:latin typeface="Open Sans"/>
                <a:ea typeface="Open Sans"/>
                <a:cs typeface="Open Sans"/>
                <a:sym typeface="Open Sans"/>
              </a:rPr>
              <a:t>Block 118 LOT 1</a:t>
            </a:r>
          </a:p>
          <a:p>
            <a:pPr lvl="0" rtl="0">
              <a:lnSpc>
                <a:spcPct val="115000"/>
              </a:lnSpc>
              <a:spcBef>
                <a:spcPts val="0"/>
              </a:spcBef>
              <a:spcAft>
                <a:spcPts val="1600"/>
              </a:spcAft>
              <a:buNone/>
            </a:pPr>
            <a:r>
              <a:rPr lang="en">
                <a:solidFill>
                  <a:srgbClr val="595959"/>
                </a:solidFill>
                <a:latin typeface="Open Sans"/>
                <a:ea typeface="Open Sans"/>
                <a:cs typeface="Open Sans"/>
                <a:sym typeface="Open Sans"/>
              </a:rPr>
              <a:t>Primary Zoning C6-2</a:t>
            </a:r>
          </a:p>
          <a:p>
            <a:pPr lvl="0" rtl="0">
              <a:lnSpc>
                <a:spcPct val="115000"/>
              </a:lnSpc>
              <a:spcBef>
                <a:spcPts val="0"/>
              </a:spcBef>
              <a:spcAft>
                <a:spcPts val="1600"/>
              </a:spcAft>
              <a:buNone/>
            </a:pPr>
            <a:r>
              <a:rPr lang="en">
                <a:solidFill>
                  <a:srgbClr val="595959"/>
                </a:solidFill>
                <a:latin typeface="Open Sans"/>
                <a:ea typeface="Open Sans"/>
                <a:cs typeface="Open Sans"/>
                <a:sym typeface="Open Sans"/>
              </a:rPr>
              <a:t>Commercial / Office Building </a:t>
            </a:r>
          </a:p>
          <a:p>
            <a:pPr lvl="0" rtl="0">
              <a:lnSpc>
                <a:spcPct val="115000"/>
              </a:lnSpc>
              <a:spcBef>
                <a:spcPts val="0"/>
              </a:spcBef>
              <a:spcAft>
                <a:spcPts val="1600"/>
              </a:spcAft>
              <a:buNone/>
            </a:pPr>
            <a:r>
              <a:rPr lang="en">
                <a:solidFill>
                  <a:srgbClr val="595959"/>
                </a:solidFill>
                <a:latin typeface="Open Sans"/>
                <a:ea typeface="Open Sans"/>
                <a:cs typeface="Open Sans"/>
                <a:sym typeface="Open Sans"/>
              </a:rPr>
              <a:t>C6-2 General Central Commercial District</a:t>
            </a:r>
          </a:p>
        </p:txBody>
      </p:sp>
      <p:sp>
        <p:nvSpPr>
          <p:cNvPr id="93" name="Shape 93"/>
          <p:cNvSpPr txBox="1"/>
          <p:nvPr/>
        </p:nvSpPr>
        <p:spPr>
          <a:xfrm>
            <a:off x="4001425" y="896275"/>
            <a:ext cx="3379800" cy="367800"/>
          </a:xfrm>
          <a:prstGeom prst="rect">
            <a:avLst/>
          </a:prstGeom>
          <a:noFill/>
          <a:ln>
            <a:noFill/>
          </a:ln>
        </p:spPr>
        <p:txBody>
          <a:bodyPr anchorCtr="0" anchor="t" bIns="91425" lIns="91425" rIns="91425" tIns="91425">
            <a:noAutofit/>
          </a:bodyPr>
          <a:lstStyle/>
          <a:p>
            <a:pPr lvl="0">
              <a:spcBef>
                <a:spcPts val="0"/>
              </a:spcBef>
              <a:buNone/>
            </a:pPr>
            <a:r>
              <a:rPr lang="en"/>
              <a:t>VARIANCE SITE</a:t>
            </a:r>
          </a:p>
        </p:txBody>
      </p:sp>
      <p:sp>
        <p:nvSpPr>
          <p:cNvPr id="94" name="Shape 94"/>
          <p:cNvSpPr txBox="1"/>
          <p:nvPr/>
        </p:nvSpPr>
        <p:spPr>
          <a:xfrm>
            <a:off x="405337" y="896275"/>
            <a:ext cx="3379800" cy="367800"/>
          </a:xfrm>
          <a:prstGeom prst="rect">
            <a:avLst/>
          </a:prstGeom>
          <a:noFill/>
          <a:ln>
            <a:noFill/>
          </a:ln>
        </p:spPr>
        <p:txBody>
          <a:bodyPr anchorCtr="0" anchor="t" bIns="91425" lIns="91425" rIns="91425" tIns="91425">
            <a:noAutofit/>
          </a:bodyPr>
          <a:lstStyle/>
          <a:p>
            <a:pPr lvl="0" rtl="0">
              <a:spcBef>
                <a:spcPts val="0"/>
              </a:spcBef>
              <a:buNone/>
            </a:pPr>
            <a:r>
              <a:rPr lang="en"/>
              <a:t>ORIGINAL SITE</a:t>
            </a:r>
          </a:p>
        </p:txBody>
      </p:sp>
      <p:pic>
        <p:nvPicPr>
          <p:cNvPr id="95" name="Shape 95"/>
          <p:cNvPicPr preferRelativeResize="0"/>
          <p:nvPr/>
        </p:nvPicPr>
        <p:blipFill>
          <a:blip r:embed="rId4">
            <a:alphaModFix/>
          </a:blip>
          <a:stretch>
            <a:fillRect/>
          </a:stretch>
        </p:blipFill>
        <p:spPr>
          <a:xfrm>
            <a:off x="405323" y="1219949"/>
            <a:ext cx="2692418" cy="1705574"/>
          </a:xfrm>
          <a:prstGeom prst="rect">
            <a:avLst/>
          </a:prstGeom>
          <a:noFill/>
          <a:ln>
            <a:noFill/>
          </a:ln>
        </p:spPr>
      </p:pic>
      <p:cxnSp>
        <p:nvCxnSpPr>
          <p:cNvPr id="96" name="Shape 96"/>
          <p:cNvCxnSpPr/>
          <p:nvPr/>
        </p:nvCxnSpPr>
        <p:spPr>
          <a:xfrm flipH="1" rot="10800000">
            <a:off x="1616125" y="2051650"/>
            <a:ext cx="252900" cy="126600"/>
          </a:xfrm>
          <a:prstGeom prst="straightConnector1">
            <a:avLst/>
          </a:prstGeom>
          <a:noFill/>
          <a:ln cap="flat" cmpd="sng" w="28575">
            <a:solidFill>
              <a:srgbClr val="FFFF00"/>
            </a:solidFill>
            <a:prstDash val="solid"/>
            <a:round/>
            <a:headEnd len="lg" w="lg" type="none"/>
            <a:tailEnd len="lg" w="lg" type="none"/>
          </a:ln>
        </p:spPr>
      </p:cxnSp>
      <p:cxnSp>
        <p:nvCxnSpPr>
          <p:cNvPr id="97" name="Shape 97"/>
          <p:cNvCxnSpPr/>
          <p:nvPr/>
        </p:nvCxnSpPr>
        <p:spPr>
          <a:xfrm>
            <a:off x="1616125" y="2164200"/>
            <a:ext cx="161700" cy="203700"/>
          </a:xfrm>
          <a:prstGeom prst="straightConnector1">
            <a:avLst/>
          </a:prstGeom>
          <a:noFill/>
          <a:ln cap="flat" cmpd="sng" w="28575">
            <a:solidFill>
              <a:srgbClr val="FFFF00"/>
            </a:solidFill>
            <a:prstDash val="solid"/>
            <a:round/>
            <a:headEnd len="lg" w="lg" type="none"/>
            <a:tailEnd len="lg" w="lg" type="none"/>
          </a:ln>
        </p:spPr>
      </p:cxnSp>
      <p:cxnSp>
        <p:nvCxnSpPr>
          <p:cNvPr id="98" name="Shape 98"/>
          <p:cNvCxnSpPr/>
          <p:nvPr/>
        </p:nvCxnSpPr>
        <p:spPr>
          <a:xfrm flipH="1" rot="10800000">
            <a:off x="1770725" y="2227450"/>
            <a:ext cx="246000" cy="133500"/>
          </a:xfrm>
          <a:prstGeom prst="straightConnector1">
            <a:avLst/>
          </a:prstGeom>
          <a:noFill/>
          <a:ln cap="flat" cmpd="sng" w="28575">
            <a:solidFill>
              <a:srgbClr val="FFFF00"/>
            </a:solidFill>
            <a:prstDash val="solid"/>
            <a:round/>
            <a:headEnd len="lg" w="lg" type="none"/>
            <a:tailEnd len="lg" w="lg" type="none"/>
          </a:ln>
        </p:spPr>
      </p:cxnSp>
      <p:cxnSp>
        <p:nvCxnSpPr>
          <p:cNvPr id="99" name="Shape 99"/>
          <p:cNvCxnSpPr/>
          <p:nvPr/>
        </p:nvCxnSpPr>
        <p:spPr>
          <a:xfrm>
            <a:off x="1848000" y="2044750"/>
            <a:ext cx="182700" cy="196800"/>
          </a:xfrm>
          <a:prstGeom prst="straightConnector1">
            <a:avLst/>
          </a:prstGeom>
          <a:noFill/>
          <a:ln cap="flat" cmpd="sng" w="28575">
            <a:solidFill>
              <a:srgbClr val="FFFF00"/>
            </a:solidFill>
            <a:prstDash val="solid"/>
            <a:round/>
            <a:headEnd len="lg" w="lg" type="none"/>
            <a:tailEnd len="lg" w="lg" type="none"/>
          </a:ln>
        </p:spPr>
      </p:cxnSp>
      <p:cxnSp>
        <p:nvCxnSpPr>
          <p:cNvPr id="100" name="Shape 100"/>
          <p:cNvCxnSpPr/>
          <p:nvPr/>
        </p:nvCxnSpPr>
        <p:spPr>
          <a:xfrm>
            <a:off x="4735950" y="2332850"/>
            <a:ext cx="962700" cy="449700"/>
          </a:xfrm>
          <a:prstGeom prst="straightConnector1">
            <a:avLst/>
          </a:prstGeom>
          <a:noFill/>
          <a:ln cap="flat" cmpd="sng" w="19050">
            <a:solidFill>
              <a:srgbClr val="FFFF00"/>
            </a:solidFill>
            <a:prstDash val="solid"/>
            <a:round/>
            <a:headEnd len="lg" w="lg" type="none"/>
            <a:tailEnd len="lg" w="lg" type="none"/>
          </a:ln>
        </p:spPr>
      </p:cxnSp>
      <p:cxnSp>
        <p:nvCxnSpPr>
          <p:cNvPr id="101" name="Shape 101"/>
          <p:cNvCxnSpPr/>
          <p:nvPr/>
        </p:nvCxnSpPr>
        <p:spPr>
          <a:xfrm flipH="1" rot="10800000">
            <a:off x="4742975" y="1897300"/>
            <a:ext cx="470700" cy="421500"/>
          </a:xfrm>
          <a:prstGeom prst="straightConnector1">
            <a:avLst/>
          </a:prstGeom>
          <a:noFill/>
          <a:ln cap="flat" cmpd="sng" w="19050">
            <a:solidFill>
              <a:srgbClr val="FFFF00"/>
            </a:solidFill>
            <a:prstDash val="solid"/>
            <a:round/>
            <a:headEnd len="lg" w="lg" type="none"/>
            <a:tailEnd len="lg" w="lg" type="none"/>
          </a:ln>
        </p:spPr>
      </p:cxnSp>
      <p:cxnSp>
        <p:nvCxnSpPr>
          <p:cNvPr id="102" name="Shape 102"/>
          <p:cNvCxnSpPr/>
          <p:nvPr/>
        </p:nvCxnSpPr>
        <p:spPr>
          <a:xfrm>
            <a:off x="5227825" y="1904225"/>
            <a:ext cx="871200" cy="463800"/>
          </a:xfrm>
          <a:prstGeom prst="straightConnector1">
            <a:avLst/>
          </a:prstGeom>
          <a:noFill/>
          <a:ln cap="flat" cmpd="sng" w="19050">
            <a:solidFill>
              <a:srgbClr val="FFFF00"/>
            </a:solidFill>
            <a:prstDash val="solid"/>
            <a:round/>
            <a:headEnd len="lg" w="lg" type="none"/>
            <a:tailEnd len="lg" w="lg" type="none"/>
          </a:ln>
        </p:spPr>
      </p:cxnSp>
      <p:cxnSp>
        <p:nvCxnSpPr>
          <p:cNvPr id="103" name="Shape 103"/>
          <p:cNvCxnSpPr/>
          <p:nvPr/>
        </p:nvCxnSpPr>
        <p:spPr>
          <a:xfrm flipH="1" rot="10800000">
            <a:off x="5670500" y="2361050"/>
            <a:ext cx="428700" cy="421500"/>
          </a:xfrm>
          <a:prstGeom prst="straightConnector1">
            <a:avLst/>
          </a:prstGeom>
          <a:noFill/>
          <a:ln cap="flat" cmpd="sng" w="19050">
            <a:solidFill>
              <a:srgbClr val="FFFF00"/>
            </a:solidFill>
            <a:prstDash val="solid"/>
            <a:round/>
            <a:headEnd len="lg" w="lg" type="none"/>
            <a:tailEnd len="lg" w="lg" type="none"/>
          </a:ln>
        </p:spPr>
      </p:cxn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443" name="Shape 443"/>
          <p:cNvSpPr txBox="1"/>
          <p:nvPr>
            <p:ph idx="1" type="body"/>
          </p:nvPr>
        </p:nvSpPr>
        <p:spPr>
          <a:xfrm>
            <a:off x="311700" y="1225225"/>
            <a:ext cx="1684200" cy="3354000"/>
          </a:xfrm>
          <a:prstGeom prst="rect">
            <a:avLst/>
          </a:prstGeom>
        </p:spPr>
        <p:txBody>
          <a:bodyPr anchorCtr="0" anchor="t" bIns="91425" lIns="91425" rIns="91425" tIns="91425">
            <a:noAutofit/>
          </a:bodyPr>
          <a:lstStyle/>
          <a:p>
            <a:pPr lvl="0">
              <a:spcBef>
                <a:spcPts val="0"/>
              </a:spcBef>
              <a:buNone/>
            </a:pPr>
            <a:r>
              <a:rPr lang="en"/>
              <a:t>Floor heights were kept the same as the original design</a:t>
            </a:r>
          </a:p>
        </p:txBody>
      </p:sp>
      <p:pic>
        <p:nvPicPr>
          <p:cNvPr id="444" name="Shape 444"/>
          <p:cNvPicPr preferRelativeResize="0"/>
          <p:nvPr/>
        </p:nvPicPr>
        <p:blipFill>
          <a:blip r:embed="rId3">
            <a:alphaModFix/>
          </a:blip>
          <a:stretch>
            <a:fillRect/>
          </a:stretch>
        </p:blipFill>
        <p:spPr>
          <a:xfrm>
            <a:off x="2172503" y="1345001"/>
            <a:ext cx="6659799" cy="3027915"/>
          </a:xfrm>
          <a:prstGeom prst="rect">
            <a:avLst/>
          </a:prstGeom>
          <a:noFill/>
          <a:ln>
            <a:noFill/>
          </a:ln>
        </p:spPr>
      </p:pic>
      <p:sp>
        <p:nvSpPr>
          <p:cNvPr id="445" name="Shape 445"/>
          <p:cNvSpPr txBox="1"/>
          <p:nvPr/>
        </p:nvSpPr>
        <p:spPr>
          <a:xfrm>
            <a:off x="7908300" y="1920350"/>
            <a:ext cx="581400" cy="186300"/>
          </a:xfrm>
          <a:prstGeom prst="rect">
            <a:avLst/>
          </a:prstGeom>
          <a:noFill/>
          <a:ln>
            <a:noFill/>
          </a:ln>
        </p:spPr>
        <p:txBody>
          <a:bodyPr anchorCtr="0" anchor="t" bIns="91425" lIns="91425" rIns="91425" tIns="91425">
            <a:noAutofit/>
          </a:bodyPr>
          <a:lstStyle/>
          <a:p>
            <a:pPr lvl="0">
              <a:spcBef>
                <a:spcPts val="0"/>
              </a:spcBef>
              <a:buNone/>
            </a:pPr>
            <a:r>
              <a:rPr lang="en"/>
              <a:t>13’</a:t>
            </a:r>
          </a:p>
        </p:txBody>
      </p:sp>
      <p:sp>
        <p:nvSpPr>
          <p:cNvPr id="446" name="Shape 446"/>
          <p:cNvSpPr txBox="1"/>
          <p:nvPr/>
        </p:nvSpPr>
        <p:spPr>
          <a:xfrm>
            <a:off x="7908300" y="2578375"/>
            <a:ext cx="581400" cy="186300"/>
          </a:xfrm>
          <a:prstGeom prst="rect">
            <a:avLst/>
          </a:prstGeom>
          <a:noFill/>
          <a:ln>
            <a:noFill/>
          </a:ln>
        </p:spPr>
        <p:txBody>
          <a:bodyPr anchorCtr="0" anchor="t" bIns="91425" lIns="91425" rIns="91425" tIns="91425">
            <a:noAutofit/>
          </a:bodyPr>
          <a:lstStyle/>
          <a:p>
            <a:pPr lvl="0" rtl="0">
              <a:spcBef>
                <a:spcPts val="0"/>
              </a:spcBef>
              <a:buNone/>
            </a:pPr>
            <a:r>
              <a:rPr lang="en"/>
              <a:t>12’</a:t>
            </a:r>
          </a:p>
        </p:txBody>
      </p:sp>
      <p:sp>
        <p:nvSpPr>
          <p:cNvPr id="447" name="Shape 447"/>
          <p:cNvSpPr txBox="1"/>
          <p:nvPr/>
        </p:nvSpPr>
        <p:spPr>
          <a:xfrm>
            <a:off x="7908300" y="3049950"/>
            <a:ext cx="581400" cy="186300"/>
          </a:xfrm>
          <a:prstGeom prst="rect">
            <a:avLst/>
          </a:prstGeom>
          <a:noFill/>
          <a:ln>
            <a:noFill/>
          </a:ln>
        </p:spPr>
        <p:txBody>
          <a:bodyPr anchorCtr="0" anchor="t" bIns="91425" lIns="91425" rIns="91425" tIns="91425">
            <a:noAutofit/>
          </a:bodyPr>
          <a:lstStyle/>
          <a:p>
            <a:pPr lvl="0" rtl="0">
              <a:spcBef>
                <a:spcPts val="0"/>
              </a:spcBef>
              <a:buNone/>
            </a:pPr>
            <a:r>
              <a:rPr lang="en"/>
              <a:t>12’</a:t>
            </a:r>
          </a:p>
        </p:txBody>
      </p:sp>
      <p:sp>
        <p:nvSpPr>
          <p:cNvPr id="448" name="Shape 448"/>
          <p:cNvSpPr txBox="1"/>
          <p:nvPr/>
        </p:nvSpPr>
        <p:spPr>
          <a:xfrm>
            <a:off x="7908300" y="3521525"/>
            <a:ext cx="581400" cy="186300"/>
          </a:xfrm>
          <a:prstGeom prst="rect">
            <a:avLst/>
          </a:prstGeom>
          <a:noFill/>
          <a:ln>
            <a:noFill/>
          </a:ln>
        </p:spPr>
        <p:txBody>
          <a:bodyPr anchorCtr="0" anchor="t" bIns="91425" lIns="91425" rIns="91425" tIns="91425">
            <a:noAutofit/>
          </a:bodyPr>
          <a:lstStyle/>
          <a:p>
            <a:pPr lvl="0" rtl="0">
              <a:spcBef>
                <a:spcPts val="0"/>
              </a:spcBef>
              <a:buNone/>
            </a:pPr>
            <a:r>
              <a:rPr lang="en"/>
              <a:t>12’</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454" name="Shape 454"/>
          <p:cNvSpPr txBox="1"/>
          <p:nvPr>
            <p:ph idx="1" type="body"/>
          </p:nvPr>
        </p:nvSpPr>
        <p:spPr>
          <a:xfrm>
            <a:off x="311700" y="1225225"/>
            <a:ext cx="1794000" cy="3354000"/>
          </a:xfrm>
          <a:prstGeom prst="rect">
            <a:avLst/>
          </a:prstGeom>
        </p:spPr>
        <p:txBody>
          <a:bodyPr anchorCtr="0" anchor="t" bIns="91425" lIns="91425" rIns="91425" tIns="91425">
            <a:noAutofit/>
          </a:bodyPr>
          <a:lstStyle/>
          <a:p>
            <a:pPr lvl="0">
              <a:spcBef>
                <a:spcPts val="0"/>
              </a:spcBef>
              <a:buNone/>
            </a:pPr>
            <a:r>
              <a:rPr lang="en"/>
              <a:t>While we created our column grid we tried to have as short spams as possible so the loads can transfer in a short distance</a:t>
            </a:r>
          </a:p>
        </p:txBody>
      </p:sp>
      <p:pic>
        <p:nvPicPr>
          <p:cNvPr id="455" name="Shape 455"/>
          <p:cNvPicPr preferRelativeResize="0"/>
          <p:nvPr/>
        </p:nvPicPr>
        <p:blipFill>
          <a:blip r:embed="rId3">
            <a:alphaModFix/>
          </a:blip>
          <a:stretch>
            <a:fillRect/>
          </a:stretch>
        </p:blipFill>
        <p:spPr>
          <a:xfrm>
            <a:off x="3233724" y="744624"/>
            <a:ext cx="4976725" cy="4315199"/>
          </a:xfrm>
          <a:prstGeom prst="rect">
            <a:avLst/>
          </a:prstGeom>
          <a:noFill/>
          <a:ln>
            <a:noFill/>
          </a:ln>
        </p:spPr>
      </p:pic>
      <p:sp>
        <p:nvSpPr>
          <p:cNvPr id="456" name="Shape 456"/>
          <p:cNvSpPr txBox="1"/>
          <p:nvPr/>
        </p:nvSpPr>
        <p:spPr>
          <a:xfrm>
            <a:off x="7810500" y="2947725"/>
            <a:ext cx="611700" cy="250800"/>
          </a:xfrm>
          <a:prstGeom prst="rect">
            <a:avLst/>
          </a:prstGeom>
          <a:noFill/>
          <a:ln>
            <a:noFill/>
          </a:ln>
        </p:spPr>
        <p:txBody>
          <a:bodyPr anchorCtr="0" anchor="t" bIns="91425" lIns="91425" rIns="91425" tIns="91425">
            <a:noAutofit/>
          </a:bodyPr>
          <a:lstStyle/>
          <a:p>
            <a:pPr lvl="0">
              <a:spcBef>
                <a:spcPts val="0"/>
              </a:spcBef>
              <a:buNone/>
            </a:pPr>
            <a:r>
              <a:rPr lang="en" sz="600"/>
              <a:t>Short  span</a:t>
            </a:r>
          </a:p>
        </p:txBody>
      </p:sp>
      <p:sp>
        <p:nvSpPr>
          <p:cNvPr id="457" name="Shape 457"/>
          <p:cNvSpPr txBox="1"/>
          <p:nvPr/>
        </p:nvSpPr>
        <p:spPr>
          <a:xfrm>
            <a:off x="7810500" y="2696925"/>
            <a:ext cx="611700" cy="250800"/>
          </a:xfrm>
          <a:prstGeom prst="rect">
            <a:avLst/>
          </a:prstGeom>
          <a:noFill/>
          <a:ln>
            <a:noFill/>
          </a:ln>
        </p:spPr>
        <p:txBody>
          <a:bodyPr anchorCtr="0" anchor="t" bIns="91425" lIns="91425" rIns="91425" tIns="91425">
            <a:noAutofit/>
          </a:bodyPr>
          <a:lstStyle/>
          <a:p>
            <a:pPr lvl="0" rtl="0">
              <a:spcBef>
                <a:spcPts val="0"/>
              </a:spcBef>
              <a:buNone/>
            </a:pPr>
            <a:r>
              <a:rPr lang="en" sz="600"/>
              <a:t>Long span</a:t>
            </a: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1" name="Shape 461"/>
        <p:cNvGrpSpPr/>
        <p:nvPr/>
      </p:nvGrpSpPr>
      <p:grpSpPr>
        <a:xfrm>
          <a:off x="0" y="0"/>
          <a:ext cx="0" cy="0"/>
          <a:chOff x="0" y="0"/>
          <a:chExt cx="0" cy="0"/>
        </a:xfrm>
      </p:grpSpPr>
      <p:sp>
        <p:nvSpPr>
          <p:cNvPr id="462" name="Shape 462"/>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Structure </a:t>
            </a:r>
          </a:p>
        </p:txBody>
      </p:sp>
      <p:sp>
        <p:nvSpPr>
          <p:cNvPr id="463" name="Shape 463"/>
          <p:cNvSpPr txBox="1"/>
          <p:nvPr>
            <p:ph idx="1" type="body"/>
          </p:nvPr>
        </p:nvSpPr>
        <p:spPr>
          <a:xfrm>
            <a:off x="311700" y="1225225"/>
            <a:ext cx="1698900" cy="3354000"/>
          </a:xfrm>
          <a:prstGeom prst="rect">
            <a:avLst/>
          </a:prstGeom>
        </p:spPr>
        <p:txBody>
          <a:bodyPr anchorCtr="0" anchor="t" bIns="91425" lIns="91425" rIns="91425" tIns="91425">
            <a:noAutofit/>
          </a:bodyPr>
          <a:lstStyle/>
          <a:p>
            <a:pPr lvl="0">
              <a:spcBef>
                <a:spcPts val="0"/>
              </a:spcBef>
              <a:buNone/>
            </a:pPr>
            <a:r>
              <a:rPr lang="en"/>
              <a:t>It was necessary have longer spans hence the fact that the design consisted of having a pool in the middle of the plan</a:t>
            </a:r>
          </a:p>
        </p:txBody>
      </p:sp>
      <p:pic>
        <p:nvPicPr>
          <p:cNvPr id="464" name="Shape 464"/>
          <p:cNvPicPr preferRelativeResize="0"/>
          <p:nvPr/>
        </p:nvPicPr>
        <p:blipFill>
          <a:blip r:embed="rId3">
            <a:alphaModFix/>
          </a:blip>
          <a:stretch>
            <a:fillRect/>
          </a:stretch>
        </p:blipFill>
        <p:spPr>
          <a:xfrm>
            <a:off x="2924700" y="163525"/>
            <a:ext cx="6219300" cy="4905599"/>
          </a:xfrm>
          <a:prstGeom prst="rect">
            <a:avLst/>
          </a:prstGeom>
          <a:noFill/>
          <a:ln>
            <a:noFill/>
          </a:ln>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8" name="Shape 468"/>
        <p:cNvGrpSpPr/>
        <p:nvPr/>
      </p:nvGrpSpPr>
      <p:grpSpPr>
        <a:xfrm>
          <a:off x="0" y="0"/>
          <a:ext cx="0" cy="0"/>
          <a:chOff x="0" y="0"/>
          <a:chExt cx="0" cy="0"/>
        </a:xfrm>
      </p:grpSpPr>
      <p:sp>
        <p:nvSpPr>
          <p:cNvPr id="469" name="Shape 469"/>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MEP</a:t>
            </a:r>
          </a:p>
        </p:txBody>
      </p:sp>
      <p:sp>
        <p:nvSpPr>
          <p:cNvPr id="470" name="Shape 470"/>
          <p:cNvSpPr txBox="1"/>
          <p:nvPr>
            <p:ph idx="1" type="body"/>
          </p:nvPr>
        </p:nvSpPr>
        <p:spPr>
          <a:xfrm>
            <a:off x="311700" y="1225225"/>
            <a:ext cx="2058000" cy="3354000"/>
          </a:xfrm>
          <a:prstGeom prst="rect">
            <a:avLst/>
          </a:prstGeom>
        </p:spPr>
        <p:txBody>
          <a:bodyPr anchorCtr="0" anchor="t" bIns="91425" lIns="91425" rIns="91425" tIns="91425">
            <a:noAutofit/>
          </a:bodyPr>
          <a:lstStyle/>
          <a:p>
            <a:pPr lvl="0">
              <a:spcBef>
                <a:spcPts val="0"/>
              </a:spcBef>
              <a:buNone/>
            </a:pPr>
            <a:r>
              <a:rPr lang="en"/>
              <a:t>MEP issues were important. I accommodated the shaft near the elevator and mechanical room</a:t>
            </a:r>
          </a:p>
        </p:txBody>
      </p:sp>
      <p:pic>
        <p:nvPicPr>
          <p:cNvPr id="471" name="Shape 471"/>
          <p:cNvPicPr preferRelativeResize="0"/>
          <p:nvPr/>
        </p:nvPicPr>
        <p:blipFill>
          <a:blip r:embed="rId3">
            <a:alphaModFix/>
          </a:blip>
          <a:stretch>
            <a:fillRect/>
          </a:stretch>
        </p:blipFill>
        <p:spPr>
          <a:xfrm>
            <a:off x="3465674" y="56950"/>
            <a:ext cx="5228751" cy="5143499"/>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MEP</a:t>
            </a:r>
          </a:p>
        </p:txBody>
      </p:sp>
      <p:sp>
        <p:nvSpPr>
          <p:cNvPr id="477" name="Shape 477"/>
          <p:cNvSpPr txBox="1"/>
          <p:nvPr>
            <p:ph idx="1" type="body"/>
          </p:nvPr>
        </p:nvSpPr>
        <p:spPr>
          <a:xfrm>
            <a:off x="311700" y="1225225"/>
            <a:ext cx="1890600" cy="3354000"/>
          </a:xfrm>
          <a:prstGeom prst="rect">
            <a:avLst/>
          </a:prstGeom>
        </p:spPr>
        <p:txBody>
          <a:bodyPr anchorCtr="0" anchor="t" bIns="91425" lIns="91425" rIns="91425" tIns="91425">
            <a:noAutofit/>
          </a:bodyPr>
          <a:lstStyle/>
          <a:p>
            <a:pPr lvl="0">
              <a:spcBef>
                <a:spcPts val="0"/>
              </a:spcBef>
              <a:buNone/>
            </a:pPr>
            <a:r>
              <a:rPr lang="en"/>
              <a:t>Diagram is an illustration of how air will move around the building.</a:t>
            </a:r>
          </a:p>
        </p:txBody>
      </p:sp>
      <p:pic>
        <p:nvPicPr>
          <p:cNvPr id="478" name="Shape 478"/>
          <p:cNvPicPr preferRelativeResize="0"/>
          <p:nvPr/>
        </p:nvPicPr>
        <p:blipFill>
          <a:blip r:embed="rId3">
            <a:alphaModFix/>
          </a:blip>
          <a:stretch>
            <a:fillRect/>
          </a:stretch>
        </p:blipFill>
        <p:spPr>
          <a:xfrm>
            <a:off x="2664750" y="775075"/>
            <a:ext cx="6167549" cy="3729368"/>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Room Layout</a:t>
            </a:r>
          </a:p>
        </p:txBody>
      </p:sp>
      <p:sp>
        <p:nvSpPr>
          <p:cNvPr id="484" name="Shape 484"/>
          <p:cNvSpPr txBox="1"/>
          <p:nvPr>
            <p:ph idx="1" type="body"/>
          </p:nvPr>
        </p:nvSpPr>
        <p:spPr>
          <a:xfrm>
            <a:off x="311700" y="1225225"/>
            <a:ext cx="1651200" cy="3354000"/>
          </a:xfrm>
          <a:prstGeom prst="rect">
            <a:avLst/>
          </a:prstGeom>
        </p:spPr>
        <p:txBody>
          <a:bodyPr anchorCtr="0" anchor="t" bIns="91425" lIns="91425" rIns="91425" tIns="91425">
            <a:noAutofit/>
          </a:bodyPr>
          <a:lstStyle/>
          <a:p>
            <a:pPr lvl="0">
              <a:spcBef>
                <a:spcPts val="0"/>
              </a:spcBef>
              <a:buNone/>
            </a:pPr>
            <a:r>
              <a:rPr lang="en" sz="1200"/>
              <a:t>Most of the rooms in the original design had dead ends that violated the code. We tried to work on these spaces by providing a better circulation.</a:t>
            </a:r>
          </a:p>
          <a:p>
            <a:pPr lvl="0">
              <a:spcBef>
                <a:spcPts val="0"/>
              </a:spcBef>
              <a:buClr>
                <a:schemeClr val="dk1"/>
              </a:buClr>
              <a:buSzPct val="91666"/>
              <a:buFont typeface="Arial"/>
              <a:buNone/>
            </a:pPr>
            <a:r>
              <a:rPr lang="en" sz="1200"/>
              <a:t>Originally, the building had a cut on one of the corners, as a group we used that space to add mechanical room </a:t>
            </a:r>
          </a:p>
        </p:txBody>
      </p:sp>
      <p:pic>
        <p:nvPicPr>
          <p:cNvPr id="485" name="Shape 485"/>
          <p:cNvPicPr preferRelativeResize="0"/>
          <p:nvPr/>
        </p:nvPicPr>
        <p:blipFill>
          <a:blip r:embed="rId3">
            <a:alphaModFix/>
          </a:blip>
          <a:stretch>
            <a:fillRect/>
          </a:stretch>
        </p:blipFill>
        <p:spPr>
          <a:xfrm>
            <a:off x="3561601" y="0"/>
            <a:ext cx="5270695" cy="5143499"/>
          </a:xfrm>
          <a:prstGeom prst="rect">
            <a:avLst/>
          </a:prstGeom>
          <a:noFill/>
          <a:ln>
            <a:noFill/>
          </a:ln>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x="0" y="0"/>
          <a:ext cx="0" cy="0"/>
          <a:chOff x="0" y="0"/>
          <a:chExt cx="0" cy="0"/>
        </a:xfrm>
      </p:grpSpPr>
      <p:sp>
        <p:nvSpPr>
          <p:cNvPr id="490" name="Shape 490"/>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Materials and Building Assembly</a:t>
            </a:r>
          </a:p>
        </p:txBody>
      </p:sp>
      <p:sp>
        <p:nvSpPr>
          <p:cNvPr id="491" name="Shape 491"/>
          <p:cNvSpPr txBox="1"/>
          <p:nvPr/>
        </p:nvSpPr>
        <p:spPr>
          <a:xfrm>
            <a:off x="311700" y="1644300"/>
            <a:ext cx="1774800" cy="20553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Structure</a:t>
            </a:r>
          </a:p>
          <a:p>
            <a:pPr lvl="0">
              <a:spcBef>
                <a:spcPts val="0"/>
              </a:spcBef>
              <a:buNone/>
            </a:pPr>
            <a:r>
              <a:t/>
            </a:r>
            <a:endParaRPr>
              <a:solidFill>
                <a:srgbClr val="0000FF"/>
              </a:solidFill>
            </a:endParaRPr>
          </a:p>
          <a:p>
            <a:pPr lvl="0">
              <a:spcBef>
                <a:spcPts val="0"/>
              </a:spcBef>
              <a:buNone/>
            </a:pPr>
            <a:r>
              <a:rPr lang="en">
                <a:solidFill>
                  <a:srgbClr val="0000FF"/>
                </a:solidFill>
              </a:rPr>
              <a:t>Waterproofing</a:t>
            </a:r>
          </a:p>
          <a:p>
            <a:pPr lvl="0">
              <a:spcBef>
                <a:spcPts val="0"/>
              </a:spcBef>
              <a:buNone/>
            </a:pPr>
            <a:r>
              <a:t/>
            </a:r>
            <a:endParaRPr>
              <a:solidFill>
                <a:srgbClr val="0000FF"/>
              </a:solidFill>
            </a:endParaRPr>
          </a:p>
          <a:p>
            <a:pPr lvl="0">
              <a:spcBef>
                <a:spcPts val="0"/>
              </a:spcBef>
              <a:buNone/>
            </a:pPr>
            <a:r>
              <a:rPr lang="en">
                <a:solidFill>
                  <a:srgbClr val="00FF00"/>
                </a:solidFill>
              </a:rPr>
              <a:t>Thermal </a:t>
            </a:r>
          </a:p>
          <a:p>
            <a:pPr lvl="0">
              <a:spcBef>
                <a:spcPts val="0"/>
              </a:spcBef>
              <a:buNone/>
            </a:pPr>
            <a:r>
              <a:t/>
            </a:r>
            <a:endParaRPr>
              <a:solidFill>
                <a:srgbClr val="00FF00"/>
              </a:solidFill>
            </a:endParaRPr>
          </a:p>
          <a:p>
            <a:pPr lvl="0">
              <a:spcBef>
                <a:spcPts val="0"/>
              </a:spcBef>
              <a:buNone/>
            </a:pPr>
            <a:r>
              <a:rPr lang="en">
                <a:solidFill>
                  <a:srgbClr val="FFFF00"/>
                </a:solidFill>
              </a:rPr>
              <a:t>Fire Protection</a:t>
            </a:r>
          </a:p>
          <a:p>
            <a:pPr lvl="0">
              <a:spcBef>
                <a:spcPts val="0"/>
              </a:spcBef>
              <a:buNone/>
            </a:pPr>
            <a:r>
              <a:t/>
            </a:r>
            <a:endParaRPr>
              <a:solidFill>
                <a:srgbClr val="00FF00"/>
              </a:solidFill>
            </a:endParaRPr>
          </a:p>
          <a:p>
            <a:pPr lvl="0">
              <a:spcBef>
                <a:spcPts val="0"/>
              </a:spcBef>
              <a:buNone/>
            </a:pPr>
            <a:r>
              <a:t/>
            </a:r>
            <a:endParaRPr>
              <a:solidFill>
                <a:srgbClr val="00FF00"/>
              </a:solidFill>
            </a:endParaRPr>
          </a:p>
          <a:p>
            <a:pPr lvl="0">
              <a:spcBef>
                <a:spcPts val="0"/>
              </a:spcBef>
              <a:buNone/>
            </a:pPr>
            <a:r>
              <a:t/>
            </a:r>
            <a:endParaRPr>
              <a:solidFill>
                <a:srgbClr val="FF0000"/>
              </a:solidFill>
            </a:endParaRPr>
          </a:p>
          <a:p>
            <a:pPr lvl="0">
              <a:spcBef>
                <a:spcPts val="0"/>
              </a:spcBef>
              <a:buNone/>
            </a:pPr>
            <a:r>
              <a:t/>
            </a:r>
            <a:endParaRPr/>
          </a:p>
        </p:txBody>
      </p:sp>
      <p:pic>
        <p:nvPicPr>
          <p:cNvPr id="492" name="Shape 492"/>
          <p:cNvPicPr preferRelativeResize="0"/>
          <p:nvPr/>
        </p:nvPicPr>
        <p:blipFill>
          <a:blip r:embed="rId3">
            <a:alphaModFix/>
          </a:blip>
          <a:stretch>
            <a:fillRect/>
          </a:stretch>
        </p:blipFill>
        <p:spPr>
          <a:xfrm>
            <a:off x="2862875" y="1147225"/>
            <a:ext cx="5752750" cy="392374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322325"/>
            <a:ext cx="8520600" cy="831300"/>
          </a:xfrm>
          <a:prstGeom prst="rect">
            <a:avLst/>
          </a:prstGeom>
        </p:spPr>
        <p:txBody>
          <a:bodyPr anchorCtr="0" anchor="b" bIns="91425" lIns="91425" rIns="91425" tIns="91425">
            <a:noAutofit/>
          </a:bodyPr>
          <a:lstStyle/>
          <a:p>
            <a:pPr lvl="0">
              <a:spcBef>
                <a:spcPts val="0"/>
              </a:spcBef>
              <a:buNone/>
            </a:pPr>
            <a:r>
              <a:rPr lang="en"/>
              <a:t>STRUCTURE</a:t>
            </a:r>
          </a:p>
        </p:txBody>
      </p:sp>
      <p:sp>
        <p:nvSpPr>
          <p:cNvPr id="109" name="Shape 109"/>
          <p:cNvSpPr txBox="1"/>
          <p:nvPr>
            <p:ph idx="1" type="body"/>
          </p:nvPr>
        </p:nvSpPr>
        <p:spPr>
          <a:xfrm>
            <a:off x="311700" y="1225225"/>
            <a:ext cx="4998300" cy="3354000"/>
          </a:xfrm>
          <a:prstGeom prst="rect">
            <a:avLst/>
          </a:prstGeom>
          <a:ln>
            <a:noFill/>
          </a:ln>
        </p:spPr>
        <p:txBody>
          <a:bodyPr anchorCtr="0" anchor="t" bIns="91425" lIns="91425" rIns="91425" tIns="91425">
            <a:noAutofit/>
          </a:bodyPr>
          <a:lstStyle/>
          <a:p>
            <a:pPr lvl="0">
              <a:spcBef>
                <a:spcPts val="0"/>
              </a:spcBef>
              <a:buNone/>
            </a:pPr>
            <a:r>
              <a:rPr lang="en"/>
              <a:t>Our building shows no structures, and we noticed large spaces that needed to be addressed to make this design work. We considered the option of adding long beams along the basement where the pool is located. It takes up most of the basement creating the struggle of where to place columns that will support the above floors.</a:t>
            </a:r>
          </a:p>
          <a:p>
            <a:pPr lvl="0">
              <a:spcBef>
                <a:spcPts val="0"/>
              </a:spcBef>
              <a:buNone/>
            </a:pPr>
            <a:r>
              <a:t/>
            </a:r>
            <a:endParaRPr/>
          </a:p>
        </p:txBody>
      </p:sp>
      <p:pic>
        <p:nvPicPr>
          <p:cNvPr id="110" name="Shape 110"/>
          <p:cNvPicPr preferRelativeResize="0"/>
          <p:nvPr/>
        </p:nvPicPr>
        <p:blipFill>
          <a:blip r:embed="rId3">
            <a:alphaModFix/>
          </a:blip>
          <a:stretch>
            <a:fillRect/>
          </a:stretch>
        </p:blipFill>
        <p:spPr>
          <a:xfrm>
            <a:off x="5456549" y="1225225"/>
            <a:ext cx="3232551" cy="3413726"/>
          </a:xfrm>
          <a:prstGeom prst="rect">
            <a:avLst/>
          </a:prstGeom>
          <a:noFill/>
          <a:ln>
            <a:noFill/>
          </a:ln>
        </p:spPr>
      </p:pic>
      <p:cxnSp>
        <p:nvCxnSpPr>
          <p:cNvPr id="111" name="Shape 111"/>
          <p:cNvCxnSpPr/>
          <p:nvPr/>
        </p:nvCxnSpPr>
        <p:spPr>
          <a:xfrm>
            <a:off x="6497050" y="2798450"/>
            <a:ext cx="1069500" cy="0"/>
          </a:xfrm>
          <a:prstGeom prst="straightConnector1">
            <a:avLst/>
          </a:prstGeom>
          <a:noFill/>
          <a:ln cap="flat" cmpd="sng" w="38100">
            <a:solidFill>
              <a:srgbClr val="FF0000"/>
            </a:solidFill>
            <a:prstDash val="solid"/>
            <a:round/>
            <a:headEnd len="lg" w="lg" type="none"/>
            <a:tailEnd len="lg" w="lg" type="triangle"/>
          </a:ln>
        </p:spPr>
      </p:cxnSp>
      <p:cxnSp>
        <p:nvCxnSpPr>
          <p:cNvPr id="112" name="Shape 112"/>
          <p:cNvCxnSpPr/>
          <p:nvPr/>
        </p:nvCxnSpPr>
        <p:spPr>
          <a:xfrm>
            <a:off x="6497050" y="1988325"/>
            <a:ext cx="1069500" cy="0"/>
          </a:xfrm>
          <a:prstGeom prst="straightConnector1">
            <a:avLst/>
          </a:prstGeom>
          <a:noFill/>
          <a:ln cap="flat" cmpd="sng" w="38100">
            <a:solidFill>
              <a:srgbClr val="FF0000"/>
            </a:solidFill>
            <a:prstDash val="solid"/>
            <a:round/>
            <a:headEnd len="lg" w="lg" type="none"/>
            <a:tailEnd len="lg" w="lg" type="triangle"/>
          </a:ln>
        </p:spPr>
      </p:cxnSp>
      <p:cxnSp>
        <p:nvCxnSpPr>
          <p:cNvPr id="113" name="Shape 113"/>
          <p:cNvCxnSpPr/>
          <p:nvPr/>
        </p:nvCxnSpPr>
        <p:spPr>
          <a:xfrm>
            <a:off x="6497050" y="3575600"/>
            <a:ext cx="1069500" cy="0"/>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MEP (Mechanical Electrical Plumbing) Systems</a:t>
            </a:r>
          </a:p>
        </p:txBody>
      </p:sp>
      <p:sp>
        <p:nvSpPr>
          <p:cNvPr id="119" name="Shape 119"/>
          <p:cNvSpPr txBox="1"/>
          <p:nvPr>
            <p:ph idx="1" type="body"/>
          </p:nvPr>
        </p:nvSpPr>
        <p:spPr>
          <a:xfrm>
            <a:off x="311700" y="1285875"/>
            <a:ext cx="2946300" cy="32934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rPr lang="en"/>
              <a:t>There was no sign of a mechanical room, ventilation ducts or mechanical shafts. But we noticed a corner of the structure that was unused and wouldn’t change the design of the architect.</a:t>
            </a:r>
          </a:p>
        </p:txBody>
      </p:sp>
      <p:pic>
        <p:nvPicPr>
          <p:cNvPr id="120" name="Shape 120"/>
          <p:cNvPicPr preferRelativeResize="0"/>
          <p:nvPr/>
        </p:nvPicPr>
        <p:blipFill>
          <a:blip r:embed="rId3">
            <a:alphaModFix/>
          </a:blip>
          <a:stretch>
            <a:fillRect/>
          </a:stretch>
        </p:blipFill>
        <p:spPr>
          <a:xfrm>
            <a:off x="4678524" y="1173837"/>
            <a:ext cx="3354226" cy="3456776"/>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62750"/>
            <a:ext cx="8520600" cy="831300"/>
          </a:xfrm>
          <a:prstGeom prst="rect">
            <a:avLst/>
          </a:prstGeom>
        </p:spPr>
        <p:txBody>
          <a:bodyPr anchorCtr="0" anchor="b" bIns="91425" lIns="91425" rIns="91425" tIns="91425">
            <a:noAutofit/>
          </a:bodyPr>
          <a:lstStyle/>
          <a:p>
            <a:pPr lvl="0">
              <a:spcBef>
                <a:spcPts val="0"/>
              </a:spcBef>
              <a:buNone/>
            </a:pPr>
            <a:r>
              <a:rPr lang="en" sz="4100"/>
              <a:t>Room Layout, Circulation, Egress, &amp; Fire Safety Code</a:t>
            </a:r>
          </a:p>
        </p:txBody>
      </p:sp>
      <p:sp>
        <p:nvSpPr>
          <p:cNvPr id="126" name="Shape 126"/>
          <p:cNvSpPr txBox="1"/>
          <p:nvPr>
            <p:ph idx="1" type="body"/>
          </p:nvPr>
        </p:nvSpPr>
        <p:spPr>
          <a:xfrm>
            <a:off x="311700" y="765350"/>
            <a:ext cx="6584100" cy="4224000"/>
          </a:xfrm>
          <a:prstGeom prst="rect">
            <a:avLst/>
          </a:prstGeom>
        </p:spPr>
        <p:txBody>
          <a:bodyPr anchorCtr="0" anchor="t" bIns="91425" lIns="91425" rIns="91425" tIns="91425">
            <a:noAutofit/>
          </a:bodyPr>
          <a:lstStyle/>
          <a:p>
            <a:pPr lvl="0">
              <a:spcBef>
                <a:spcPts val="0"/>
              </a:spcBef>
              <a:buNone/>
            </a:pPr>
            <a:r>
              <a:rPr lang="en"/>
              <a:t>There were dead ends (side of pool, 3rd floor) and besides the main entrance there was no Egress.</a:t>
            </a:r>
          </a:p>
          <a:p>
            <a:pPr lvl="0">
              <a:spcBef>
                <a:spcPts val="0"/>
              </a:spcBef>
              <a:buClr>
                <a:schemeClr val="dk1"/>
              </a:buClr>
              <a:buSzPct val="61111"/>
              <a:buFont typeface="Arial"/>
              <a:buNone/>
            </a:pPr>
            <a:r>
              <a:rPr lang="en"/>
              <a:t>No sprinkler system or smoke curtain along the shafts located in the center of the building.</a:t>
            </a:r>
          </a:p>
          <a:p>
            <a:pPr lvl="0">
              <a:spcBef>
                <a:spcPts val="0"/>
              </a:spcBef>
              <a:buNone/>
            </a:pPr>
            <a:r>
              <a:rPr lang="en"/>
              <a:t>There was no proper vertical circulation, and stairs were not drawn correctly. According to code; the distance between each set of stairs must equal ⅓ the diagonal distance of the building and one must exit directly out the building.</a:t>
            </a:r>
          </a:p>
          <a:p>
            <a:pPr lvl="0">
              <a:spcBef>
                <a:spcPts val="0"/>
              </a:spcBef>
              <a:buClr>
                <a:schemeClr val="dk1"/>
              </a:buClr>
              <a:buSzPct val="61111"/>
              <a:buFont typeface="Arial"/>
              <a:buNone/>
            </a:pPr>
            <a:r>
              <a:rPr lang="en"/>
              <a:t>The functionality of certain rooms did not comply with their layout and were not fire code compliant (1hr corridors, 2hrs stairs, 3hrs mechanical rooms). </a:t>
            </a:r>
          </a:p>
          <a:p>
            <a:pPr lvl="0">
              <a:spcBef>
                <a:spcPts val="0"/>
              </a:spcBef>
              <a:buNone/>
            </a:pPr>
            <a:r>
              <a:t/>
            </a:r>
            <a:endParaRPr/>
          </a:p>
          <a:p>
            <a:pPr lvl="0">
              <a:spcBef>
                <a:spcPts val="0"/>
              </a:spcBef>
              <a:buNone/>
            </a:pPr>
            <a:r>
              <a:t/>
            </a:r>
            <a:endParaRPr/>
          </a:p>
        </p:txBody>
      </p:sp>
      <p:pic>
        <p:nvPicPr>
          <p:cNvPr id="127" name="Shape 127"/>
          <p:cNvPicPr preferRelativeResize="0"/>
          <p:nvPr/>
        </p:nvPicPr>
        <p:blipFill>
          <a:blip r:embed="rId3">
            <a:alphaModFix/>
          </a:blip>
          <a:stretch>
            <a:fillRect/>
          </a:stretch>
        </p:blipFill>
        <p:spPr>
          <a:xfrm>
            <a:off x="6969049" y="765350"/>
            <a:ext cx="2092050" cy="4172349"/>
          </a:xfrm>
          <a:prstGeom prst="rect">
            <a:avLst/>
          </a:prstGeom>
          <a:noFill/>
          <a:ln>
            <a:noFill/>
          </a:ln>
        </p:spPr>
      </p:pic>
      <p:cxnSp>
        <p:nvCxnSpPr>
          <p:cNvPr id="128" name="Shape 128"/>
          <p:cNvCxnSpPr/>
          <p:nvPr/>
        </p:nvCxnSpPr>
        <p:spPr>
          <a:xfrm flipH="1">
            <a:off x="7561875" y="2971500"/>
            <a:ext cx="306600" cy="479700"/>
          </a:xfrm>
          <a:prstGeom prst="straightConnector1">
            <a:avLst/>
          </a:prstGeom>
          <a:noFill/>
          <a:ln cap="flat" cmpd="sng" w="19050">
            <a:solidFill>
              <a:srgbClr val="FF0000"/>
            </a:solidFill>
            <a:prstDash val="solid"/>
            <a:round/>
            <a:headEnd len="lg" w="lg" type="triangle"/>
            <a:tailEnd len="lg" w="lg" type="triangle"/>
          </a:ln>
        </p:spPr>
      </p:cxnSp>
      <p:cxnSp>
        <p:nvCxnSpPr>
          <p:cNvPr id="129" name="Shape 129"/>
          <p:cNvCxnSpPr/>
          <p:nvPr/>
        </p:nvCxnSpPr>
        <p:spPr>
          <a:xfrm flipH="1">
            <a:off x="7735125" y="2331900"/>
            <a:ext cx="180000" cy="113100"/>
          </a:xfrm>
          <a:prstGeom prst="straightConnector1">
            <a:avLst/>
          </a:prstGeom>
          <a:noFill/>
          <a:ln cap="flat" cmpd="sng" w="19050">
            <a:solidFill>
              <a:srgbClr val="FF0000"/>
            </a:solidFill>
            <a:prstDash val="solid"/>
            <a:round/>
            <a:headEnd len="lg" w="lg" type="none"/>
            <a:tailEnd len="lg" w="lg" type="none"/>
          </a:ln>
        </p:spPr>
      </p:cxnSp>
      <p:cxnSp>
        <p:nvCxnSpPr>
          <p:cNvPr id="130" name="Shape 130"/>
          <p:cNvCxnSpPr/>
          <p:nvPr/>
        </p:nvCxnSpPr>
        <p:spPr>
          <a:xfrm>
            <a:off x="7748575" y="2445150"/>
            <a:ext cx="266400" cy="146700"/>
          </a:xfrm>
          <a:prstGeom prst="straightConnector1">
            <a:avLst/>
          </a:prstGeom>
          <a:noFill/>
          <a:ln cap="flat" cmpd="sng" w="19050">
            <a:solidFill>
              <a:srgbClr val="FF0000"/>
            </a:solidFill>
            <a:prstDash val="solid"/>
            <a:round/>
            <a:headEnd len="lg" w="lg" type="none"/>
            <a:tailEnd len="lg" w="lg" type="none"/>
          </a:ln>
        </p:spPr>
      </p:cxnSp>
      <p:cxnSp>
        <p:nvCxnSpPr>
          <p:cNvPr id="131" name="Shape 131"/>
          <p:cNvCxnSpPr/>
          <p:nvPr/>
        </p:nvCxnSpPr>
        <p:spPr>
          <a:xfrm>
            <a:off x="7928450" y="2338550"/>
            <a:ext cx="240000" cy="139800"/>
          </a:xfrm>
          <a:prstGeom prst="straightConnector1">
            <a:avLst/>
          </a:prstGeom>
          <a:noFill/>
          <a:ln cap="flat" cmpd="sng" w="19050">
            <a:solidFill>
              <a:srgbClr val="FF0000"/>
            </a:solidFill>
            <a:prstDash val="solid"/>
            <a:round/>
            <a:headEnd len="lg" w="lg" type="none"/>
            <a:tailEnd len="lg" w="lg" type="none"/>
          </a:ln>
        </p:spPr>
      </p:cxnSp>
      <p:cxnSp>
        <p:nvCxnSpPr>
          <p:cNvPr id="132" name="Shape 132"/>
          <p:cNvCxnSpPr/>
          <p:nvPr/>
        </p:nvCxnSpPr>
        <p:spPr>
          <a:xfrm flipH="1">
            <a:off x="8001800" y="2491800"/>
            <a:ext cx="166500" cy="99900"/>
          </a:xfrm>
          <a:prstGeom prst="straightConnector1">
            <a:avLst/>
          </a:prstGeom>
          <a:noFill/>
          <a:ln cap="flat" cmpd="sng" w="19050">
            <a:solidFill>
              <a:srgbClr val="FF0000"/>
            </a:solidFill>
            <a:prstDash val="solid"/>
            <a:round/>
            <a:headEnd len="lg" w="lg" type="none"/>
            <a:tailEnd len="lg" w="lg" type="none"/>
          </a:ln>
        </p:spPr>
      </p:cxnSp>
      <p:cxnSp>
        <p:nvCxnSpPr>
          <p:cNvPr id="133" name="Shape 133"/>
          <p:cNvCxnSpPr/>
          <p:nvPr/>
        </p:nvCxnSpPr>
        <p:spPr>
          <a:xfrm flipH="1" rot="10800000">
            <a:off x="6795825" y="4070950"/>
            <a:ext cx="1286100" cy="13200"/>
          </a:xfrm>
          <a:prstGeom prst="straightConnector1">
            <a:avLst/>
          </a:prstGeom>
          <a:noFill/>
          <a:ln cap="flat" cmpd="sng" w="28575">
            <a:solidFill>
              <a:srgbClr val="FF0000"/>
            </a:solidFill>
            <a:prstDash val="solid"/>
            <a:round/>
            <a:headEnd len="lg" w="lg" type="none"/>
            <a:tailEnd len="lg" w="lg" type="triangle"/>
          </a:ln>
        </p:spPr>
      </p:cxnSp>
      <p:cxnSp>
        <p:nvCxnSpPr>
          <p:cNvPr id="134" name="Shape 134"/>
          <p:cNvCxnSpPr/>
          <p:nvPr/>
        </p:nvCxnSpPr>
        <p:spPr>
          <a:xfrm>
            <a:off x="6769175" y="1052675"/>
            <a:ext cx="1046100" cy="0"/>
          </a:xfrm>
          <a:prstGeom prst="straightConnector1">
            <a:avLst/>
          </a:prstGeom>
          <a:noFill/>
          <a:ln cap="flat" cmpd="sng" w="28575">
            <a:solidFill>
              <a:srgbClr val="FF0000"/>
            </a:solidFill>
            <a:prstDash val="solid"/>
            <a:round/>
            <a:headEnd len="lg" w="lg" type="none"/>
            <a:tailEnd len="lg" w="lg" type="triangle"/>
          </a:ln>
        </p:spPr>
      </p:cxnSp>
      <p:cxnSp>
        <p:nvCxnSpPr>
          <p:cNvPr id="135" name="Shape 135"/>
          <p:cNvCxnSpPr/>
          <p:nvPr/>
        </p:nvCxnSpPr>
        <p:spPr>
          <a:xfrm>
            <a:off x="6809150" y="4457250"/>
            <a:ext cx="653100" cy="13200"/>
          </a:xfrm>
          <a:prstGeom prst="straightConnector1">
            <a:avLst/>
          </a:prstGeom>
          <a:noFill/>
          <a:ln cap="flat" cmpd="sng" w="28575">
            <a:solidFill>
              <a:srgbClr val="FF0000"/>
            </a:solidFill>
            <a:prstDash val="solid"/>
            <a:round/>
            <a:headEnd len="lg" w="lg" type="none"/>
            <a:tailEnd len="lg" w="lg" type="triangle"/>
          </a:ln>
        </p:spPr>
      </p:cxn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238400" y="102725"/>
            <a:ext cx="8520600" cy="831300"/>
          </a:xfrm>
          <a:prstGeom prst="rect">
            <a:avLst/>
          </a:prstGeom>
        </p:spPr>
        <p:txBody>
          <a:bodyPr anchorCtr="0" anchor="b" bIns="91425" lIns="91425" rIns="91425" tIns="91425">
            <a:noAutofit/>
          </a:bodyPr>
          <a:lstStyle/>
          <a:p>
            <a:pPr lvl="0">
              <a:spcBef>
                <a:spcPts val="0"/>
              </a:spcBef>
              <a:buNone/>
            </a:pPr>
            <a:r>
              <a:rPr lang="en"/>
              <a:t>Materials &amp; Building Assembly</a:t>
            </a:r>
          </a:p>
        </p:txBody>
      </p:sp>
      <p:sp>
        <p:nvSpPr>
          <p:cNvPr id="141" name="Shape 141"/>
          <p:cNvSpPr txBox="1"/>
          <p:nvPr>
            <p:ph idx="1" type="body"/>
          </p:nvPr>
        </p:nvSpPr>
        <p:spPr>
          <a:xfrm>
            <a:off x="311700" y="1225225"/>
            <a:ext cx="4549500" cy="3354000"/>
          </a:xfrm>
          <a:prstGeom prst="rect">
            <a:avLst/>
          </a:prstGeom>
        </p:spPr>
        <p:txBody>
          <a:bodyPr anchorCtr="0" anchor="t" bIns="91425" lIns="91425" rIns="91425" tIns="91425">
            <a:noAutofit/>
          </a:bodyPr>
          <a:lstStyle/>
          <a:p>
            <a:pPr lvl="0" rtl="0">
              <a:spcBef>
                <a:spcPts val="0"/>
              </a:spcBef>
              <a:buNone/>
            </a:pPr>
            <a:r>
              <a:rPr lang="en"/>
              <a:t>The exterior walls had a mix of both glass, mullions, and solid walls.</a:t>
            </a:r>
          </a:p>
          <a:p>
            <a:pPr lvl="0" rtl="0">
              <a:spcBef>
                <a:spcPts val="0"/>
              </a:spcBef>
              <a:buNone/>
            </a:pPr>
            <a:r>
              <a:rPr lang="en"/>
              <a:t>The building indicated two types of materials on the exterior that we assumed were:</a:t>
            </a:r>
          </a:p>
          <a:p>
            <a:pPr indent="-228600" lvl="0" marL="457200" rtl="0">
              <a:spcBef>
                <a:spcPts val="0"/>
              </a:spcBef>
              <a:buChar char="-"/>
            </a:pPr>
            <a:r>
              <a:rPr lang="en"/>
              <a:t>Precast Concrete Panels </a:t>
            </a:r>
          </a:p>
          <a:p>
            <a:pPr indent="-228600" lvl="0" marL="457200" rtl="0">
              <a:spcBef>
                <a:spcPts val="0"/>
              </a:spcBef>
              <a:buChar char="-"/>
            </a:pPr>
            <a:r>
              <a:rPr lang="en"/>
              <a:t>Stick Panel Curtain Wall System</a:t>
            </a:r>
          </a:p>
          <a:p>
            <a:pPr lvl="0" rtl="0">
              <a:spcBef>
                <a:spcPts val="0"/>
              </a:spcBef>
              <a:buNone/>
            </a:pPr>
            <a:r>
              <a:t/>
            </a:r>
            <a:endParaRPr/>
          </a:p>
          <a:p>
            <a:pPr lvl="0">
              <a:spcBef>
                <a:spcPts val="0"/>
              </a:spcBef>
              <a:buNone/>
            </a:pPr>
            <a:r>
              <a:t/>
            </a:r>
            <a:endParaRPr sz="1400"/>
          </a:p>
        </p:txBody>
      </p:sp>
      <p:pic>
        <p:nvPicPr>
          <p:cNvPr id="142" name="Shape 142"/>
          <p:cNvPicPr preferRelativeResize="0"/>
          <p:nvPr/>
        </p:nvPicPr>
        <p:blipFill>
          <a:blip r:embed="rId3">
            <a:alphaModFix/>
          </a:blip>
          <a:stretch>
            <a:fillRect/>
          </a:stretch>
        </p:blipFill>
        <p:spPr>
          <a:xfrm>
            <a:off x="4861200" y="670825"/>
            <a:ext cx="4203074" cy="418825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773700" y="1806450"/>
            <a:ext cx="7596600" cy="1530600"/>
          </a:xfrm>
          <a:prstGeom prst="rect">
            <a:avLst/>
          </a:prstGeom>
        </p:spPr>
        <p:txBody>
          <a:bodyPr anchorCtr="0" anchor="ctr" bIns="91425" lIns="91425" rIns="91425" tIns="91425">
            <a:noAutofit/>
          </a:bodyPr>
          <a:lstStyle/>
          <a:p>
            <a:pPr lvl="0">
              <a:spcBef>
                <a:spcPts val="0"/>
              </a:spcBef>
              <a:buNone/>
            </a:pPr>
            <a:r>
              <a:rPr lang="en"/>
              <a:t>WALEED BHUTTA</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