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62" r:id="rId3"/>
    <p:sldId id="263" r:id="rId4"/>
    <p:sldId id="264" r:id="rId5"/>
    <p:sldId id="260" r:id="rId6"/>
    <p:sldId id="306" r:id="rId7"/>
    <p:sldId id="307" r:id="rId8"/>
    <p:sldId id="312" r:id="rId9"/>
    <p:sldId id="305" r:id="rId10"/>
    <p:sldId id="308" r:id="rId11"/>
    <p:sldId id="265" r:id="rId12"/>
    <p:sldId id="309" r:id="rId13"/>
    <p:sldId id="266" r:id="rId14"/>
    <p:sldId id="276" r:id="rId15"/>
    <p:sldId id="274" r:id="rId16"/>
    <p:sldId id="275" r:id="rId17"/>
    <p:sldId id="277" r:id="rId18"/>
    <p:sldId id="311" r:id="rId19"/>
    <p:sldId id="280" r:id="rId20"/>
    <p:sldId id="281" r:id="rId21"/>
    <p:sldId id="313" r:id="rId22"/>
    <p:sldId id="279" r:id="rId23"/>
    <p:sldId id="282" r:id="rId24"/>
    <p:sldId id="285" r:id="rId25"/>
    <p:sldId id="283" r:id="rId26"/>
    <p:sldId id="302"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14"/>
    <p:restoredTop sz="74057"/>
  </p:normalViewPr>
  <p:slideViewPr>
    <p:cSldViewPr snapToGrid="0" snapToObjects="1">
      <p:cViewPr varScale="1">
        <p:scale>
          <a:sx n="63" d="100"/>
          <a:sy n="63" d="100"/>
        </p:scale>
        <p:origin x="859" y="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285D3-6BB4-824D-A27B-B6707F9A4B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CE8F11-EF11-4D46-BF26-171EA13C85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B5D97C-91D7-2048-B299-8FC6E51AAD35}" type="datetimeFigureOut">
              <a:rPr lang="en-US" smtClean="0"/>
              <a:t>5/3/2020</a:t>
            </a:fld>
            <a:endParaRPr lang="en-US"/>
          </a:p>
        </p:txBody>
      </p:sp>
      <p:sp>
        <p:nvSpPr>
          <p:cNvPr id="4" name="Footer Placeholder 3">
            <a:extLst>
              <a:ext uri="{FF2B5EF4-FFF2-40B4-BE49-F238E27FC236}">
                <a16:creationId xmlns:a16="http://schemas.microsoft.com/office/drawing/2014/main" id="{F24FD54D-378F-D949-AD8E-34005F7F9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879A9D-4B19-7D4A-B3E8-56C75125D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C61036-BBB5-DE4C-B83D-C17D32748493}" type="slidenum">
              <a:rPr lang="en-US" smtClean="0"/>
              <a:t>‹#›</a:t>
            </a:fld>
            <a:endParaRPr lang="en-US"/>
          </a:p>
        </p:txBody>
      </p:sp>
    </p:spTree>
    <p:extLst>
      <p:ext uri="{BB962C8B-B14F-4D97-AF65-F5344CB8AC3E}">
        <p14:creationId xmlns:p14="http://schemas.microsoft.com/office/powerpoint/2010/main" val="248796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85C93-37FA-3449-8052-1DB843AF23BF}" type="datetimeFigureOut">
              <a:rPr lang="en-US" smtClean="0"/>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2C77C-B8FA-E745-A9D1-9251C48920FF}" type="slidenum">
              <a:rPr lang="en-US" smtClean="0"/>
              <a:t>‹#›</a:t>
            </a:fld>
            <a:endParaRPr lang="en-US"/>
          </a:p>
        </p:txBody>
      </p:sp>
    </p:spTree>
    <p:extLst>
      <p:ext uri="{BB962C8B-B14F-4D97-AF65-F5344CB8AC3E}">
        <p14:creationId xmlns:p14="http://schemas.microsoft.com/office/powerpoint/2010/main" val="26802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a:t>
            </a:fld>
            <a:endParaRPr lang="en-US"/>
          </a:p>
        </p:txBody>
      </p:sp>
    </p:spTree>
    <p:extLst>
      <p:ext uri="{BB962C8B-B14F-4D97-AF65-F5344CB8AC3E}">
        <p14:creationId xmlns:p14="http://schemas.microsoft.com/office/powerpoint/2010/main" val="385057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13</a:t>
            </a:fld>
            <a:endParaRPr lang="en-US"/>
          </a:p>
        </p:txBody>
      </p:sp>
    </p:spTree>
    <p:extLst>
      <p:ext uri="{BB962C8B-B14F-4D97-AF65-F5344CB8AC3E}">
        <p14:creationId xmlns:p14="http://schemas.microsoft.com/office/powerpoint/2010/main" val="252404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14</a:t>
            </a:fld>
            <a:endParaRPr lang="en-US"/>
          </a:p>
        </p:txBody>
      </p:sp>
    </p:spTree>
    <p:extLst>
      <p:ext uri="{BB962C8B-B14F-4D97-AF65-F5344CB8AC3E}">
        <p14:creationId xmlns:p14="http://schemas.microsoft.com/office/powerpoint/2010/main" val="315796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15</a:t>
            </a:fld>
            <a:endParaRPr lang="en-US"/>
          </a:p>
        </p:txBody>
      </p:sp>
    </p:spTree>
    <p:extLst>
      <p:ext uri="{BB962C8B-B14F-4D97-AF65-F5344CB8AC3E}">
        <p14:creationId xmlns:p14="http://schemas.microsoft.com/office/powerpoint/2010/main" val="150676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16</a:t>
            </a:fld>
            <a:endParaRPr lang="en-US"/>
          </a:p>
        </p:txBody>
      </p:sp>
    </p:spTree>
    <p:extLst>
      <p:ext uri="{BB962C8B-B14F-4D97-AF65-F5344CB8AC3E}">
        <p14:creationId xmlns:p14="http://schemas.microsoft.com/office/powerpoint/2010/main" val="125827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17</a:t>
            </a:fld>
            <a:endParaRPr lang="en-US"/>
          </a:p>
        </p:txBody>
      </p:sp>
    </p:spTree>
    <p:extLst>
      <p:ext uri="{BB962C8B-B14F-4D97-AF65-F5344CB8AC3E}">
        <p14:creationId xmlns:p14="http://schemas.microsoft.com/office/powerpoint/2010/main" val="866125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18</a:t>
            </a:fld>
            <a:endParaRPr lang="en-US"/>
          </a:p>
        </p:txBody>
      </p:sp>
    </p:spTree>
    <p:extLst>
      <p:ext uri="{BB962C8B-B14F-4D97-AF65-F5344CB8AC3E}">
        <p14:creationId xmlns:p14="http://schemas.microsoft.com/office/powerpoint/2010/main" val="1473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19</a:t>
            </a:fld>
            <a:endParaRPr lang="en-US"/>
          </a:p>
        </p:txBody>
      </p:sp>
    </p:spTree>
    <p:extLst>
      <p:ext uri="{BB962C8B-B14F-4D97-AF65-F5344CB8AC3E}">
        <p14:creationId xmlns:p14="http://schemas.microsoft.com/office/powerpoint/2010/main" val="159883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20</a:t>
            </a:fld>
            <a:endParaRPr lang="en-US"/>
          </a:p>
        </p:txBody>
      </p:sp>
    </p:spTree>
    <p:extLst>
      <p:ext uri="{BB962C8B-B14F-4D97-AF65-F5344CB8AC3E}">
        <p14:creationId xmlns:p14="http://schemas.microsoft.com/office/powerpoint/2010/main" val="95007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21</a:t>
            </a:fld>
            <a:endParaRPr lang="en-US"/>
          </a:p>
        </p:txBody>
      </p:sp>
    </p:spTree>
    <p:extLst>
      <p:ext uri="{BB962C8B-B14F-4D97-AF65-F5344CB8AC3E}">
        <p14:creationId xmlns:p14="http://schemas.microsoft.com/office/powerpoint/2010/main" val="2283419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22</a:t>
            </a:fld>
            <a:endParaRPr lang="en-US"/>
          </a:p>
        </p:txBody>
      </p:sp>
    </p:spTree>
    <p:extLst>
      <p:ext uri="{BB962C8B-B14F-4D97-AF65-F5344CB8AC3E}">
        <p14:creationId xmlns:p14="http://schemas.microsoft.com/office/powerpoint/2010/main" val="68468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2</a:t>
            </a:fld>
            <a:endParaRPr lang="en-US"/>
          </a:p>
        </p:txBody>
      </p:sp>
    </p:spTree>
    <p:extLst>
      <p:ext uri="{BB962C8B-B14F-4D97-AF65-F5344CB8AC3E}">
        <p14:creationId xmlns:p14="http://schemas.microsoft.com/office/powerpoint/2010/main" val="3374394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23</a:t>
            </a:fld>
            <a:endParaRPr lang="en-US"/>
          </a:p>
        </p:txBody>
      </p:sp>
    </p:spTree>
    <p:extLst>
      <p:ext uri="{BB962C8B-B14F-4D97-AF65-F5344CB8AC3E}">
        <p14:creationId xmlns:p14="http://schemas.microsoft.com/office/powerpoint/2010/main" val="959365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24</a:t>
            </a:fld>
            <a:endParaRPr lang="en-US"/>
          </a:p>
        </p:txBody>
      </p:sp>
    </p:spTree>
    <p:extLst>
      <p:ext uri="{BB962C8B-B14F-4D97-AF65-F5344CB8AC3E}">
        <p14:creationId xmlns:p14="http://schemas.microsoft.com/office/powerpoint/2010/main" val="624111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25</a:t>
            </a:fld>
            <a:endParaRPr lang="en-US"/>
          </a:p>
        </p:txBody>
      </p:sp>
    </p:spTree>
    <p:extLst>
      <p:ext uri="{BB962C8B-B14F-4D97-AF65-F5344CB8AC3E}">
        <p14:creationId xmlns:p14="http://schemas.microsoft.com/office/powerpoint/2010/main" val="1949540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27</a:t>
            </a:fld>
            <a:endParaRPr lang="en-US"/>
          </a:p>
        </p:txBody>
      </p:sp>
    </p:spTree>
    <p:extLst>
      <p:ext uri="{BB962C8B-B14F-4D97-AF65-F5344CB8AC3E}">
        <p14:creationId xmlns:p14="http://schemas.microsoft.com/office/powerpoint/2010/main" val="2454010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28</a:t>
            </a:fld>
            <a:endParaRPr lang="en-US"/>
          </a:p>
        </p:txBody>
      </p:sp>
    </p:spTree>
    <p:extLst>
      <p:ext uri="{BB962C8B-B14F-4D97-AF65-F5344CB8AC3E}">
        <p14:creationId xmlns:p14="http://schemas.microsoft.com/office/powerpoint/2010/main" val="428757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3</a:t>
            </a:fld>
            <a:endParaRPr lang="en-US"/>
          </a:p>
        </p:txBody>
      </p:sp>
    </p:spTree>
    <p:extLst>
      <p:ext uri="{BB962C8B-B14F-4D97-AF65-F5344CB8AC3E}">
        <p14:creationId xmlns:p14="http://schemas.microsoft.com/office/powerpoint/2010/main" val="305115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4</a:t>
            </a:fld>
            <a:endParaRPr lang="en-US"/>
          </a:p>
        </p:txBody>
      </p:sp>
    </p:spTree>
    <p:extLst>
      <p:ext uri="{BB962C8B-B14F-4D97-AF65-F5344CB8AC3E}">
        <p14:creationId xmlns:p14="http://schemas.microsoft.com/office/powerpoint/2010/main" val="359772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5</a:t>
            </a:fld>
            <a:endParaRPr lang="en-US"/>
          </a:p>
        </p:txBody>
      </p:sp>
    </p:spTree>
    <p:extLst>
      <p:ext uri="{BB962C8B-B14F-4D97-AF65-F5344CB8AC3E}">
        <p14:creationId xmlns:p14="http://schemas.microsoft.com/office/powerpoint/2010/main" val="237619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2C77C-B8FA-E745-A9D1-9251C48920FF}" type="slidenum">
              <a:rPr lang="en-US" smtClean="0"/>
              <a:t>7</a:t>
            </a:fld>
            <a:endParaRPr lang="en-US"/>
          </a:p>
        </p:txBody>
      </p:sp>
    </p:spTree>
    <p:extLst>
      <p:ext uri="{BB962C8B-B14F-4D97-AF65-F5344CB8AC3E}">
        <p14:creationId xmlns:p14="http://schemas.microsoft.com/office/powerpoint/2010/main" val="277214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8</a:t>
            </a:fld>
            <a:endParaRPr lang="en-US"/>
          </a:p>
        </p:txBody>
      </p:sp>
    </p:spTree>
    <p:extLst>
      <p:ext uri="{BB962C8B-B14F-4D97-AF65-F5344CB8AC3E}">
        <p14:creationId xmlns:p14="http://schemas.microsoft.com/office/powerpoint/2010/main" val="419158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11</a:t>
            </a:fld>
            <a:endParaRPr lang="en-US"/>
          </a:p>
        </p:txBody>
      </p:sp>
    </p:spTree>
    <p:extLst>
      <p:ext uri="{BB962C8B-B14F-4D97-AF65-F5344CB8AC3E}">
        <p14:creationId xmlns:p14="http://schemas.microsoft.com/office/powerpoint/2010/main" val="46627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2C77C-B8FA-E745-A9D1-9251C48920FF}" type="slidenum">
              <a:rPr lang="en-US" smtClean="0"/>
              <a:t>12</a:t>
            </a:fld>
            <a:endParaRPr lang="en-US"/>
          </a:p>
        </p:txBody>
      </p:sp>
    </p:spTree>
    <p:extLst>
      <p:ext uri="{BB962C8B-B14F-4D97-AF65-F5344CB8AC3E}">
        <p14:creationId xmlns:p14="http://schemas.microsoft.com/office/powerpoint/2010/main" val="149875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03E2-E160-0040-8EDE-A84AA16A65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55FA27-4193-E84E-8758-86DE7C66B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05876-C23D-3647-884E-BB9B633B58FF}"/>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5" name="Footer Placeholder 4">
            <a:extLst>
              <a:ext uri="{FF2B5EF4-FFF2-40B4-BE49-F238E27FC236}">
                <a16:creationId xmlns:a16="http://schemas.microsoft.com/office/drawing/2014/main" id="{C18F961B-0147-E34D-8021-745A5BCD5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AABF5-218B-A94F-9A7E-F24102BF2E1F}"/>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209947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EC13-7930-3446-A126-4E28DE407D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1A94FE-0633-6648-B78A-9F29432090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8AC12-51FE-3C43-B8B3-E81CF7E4E1E6}"/>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5" name="Footer Placeholder 4">
            <a:extLst>
              <a:ext uri="{FF2B5EF4-FFF2-40B4-BE49-F238E27FC236}">
                <a16:creationId xmlns:a16="http://schemas.microsoft.com/office/drawing/2014/main" id="{F0C557F8-DCD5-2D42-AA7E-64775C072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021D5-198E-0D48-A124-811F4D0BB389}"/>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52108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140AF-9E3A-A749-AD30-407F0EF2B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A18D8F-2E19-F845-83BB-A43AAADF33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DD4E0-B4F0-B248-B174-5069E6C1BC2A}"/>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5" name="Footer Placeholder 4">
            <a:extLst>
              <a:ext uri="{FF2B5EF4-FFF2-40B4-BE49-F238E27FC236}">
                <a16:creationId xmlns:a16="http://schemas.microsoft.com/office/drawing/2014/main" id="{A0375573-AEFE-004D-A0D2-2B0D4D02D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F8608-07D4-9B48-BC0A-6DD6F61032EF}"/>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91254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E566-D9BC-EE43-8255-CD6977293F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07993-6BC7-594A-B6A3-1808B855B8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A5FE5-0A41-3740-8DF9-76A9E4354B96}"/>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5" name="Footer Placeholder 4">
            <a:extLst>
              <a:ext uri="{FF2B5EF4-FFF2-40B4-BE49-F238E27FC236}">
                <a16:creationId xmlns:a16="http://schemas.microsoft.com/office/drawing/2014/main" id="{B63A13AE-0514-FA49-95C7-B496434B8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206E4-C1DE-414B-A709-13049D78B253}"/>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329767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F43D-B251-8446-8948-BE9662C5FE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E1966B-0EA2-0546-BA26-E53DD221C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E8E4CC-259E-6847-B008-2126668BB27F}"/>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5" name="Footer Placeholder 4">
            <a:extLst>
              <a:ext uri="{FF2B5EF4-FFF2-40B4-BE49-F238E27FC236}">
                <a16:creationId xmlns:a16="http://schemas.microsoft.com/office/drawing/2014/main" id="{9B7704CB-8CD9-B349-9723-768CF8E62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43184-01C7-A340-B527-205FE51C5E4A}"/>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42756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F972-3695-004E-9FE9-E2F6E5A49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2C296-DDB4-5D45-BA19-CC3A6653F8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BA9CA-9667-514D-90F6-6B132C3127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3B1BB-E4C9-674B-B745-F1DC0C6E9427}"/>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6" name="Footer Placeholder 5">
            <a:extLst>
              <a:ext uri="{FF2B5EF4-FFF2-40B4-BE49-F238E27FC236}">
                <a16:creationId xmlns:a16="http://schemas.microsoft.com/office/drawing/2014/main" id="{08D20BFB-F761-224C-8F26-550C7322D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2BEA0-7948-4C46-847E-BF63DE24A995}"/>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420305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00F3-8852-4046-BC72-9CB0127078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112DF7-6053-164E-912E-2CB4184234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4166C4-8453-9E49-9564-B50A815869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F1CC0-312D-5C4D-8A9F-0D36B5EE1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A18D92-8804-1B44-906A-E304C72272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FAE691-C902-C946-8954-42ED7803FE35}"/>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8" name="Footer Placeholder 7">
            <a:extLst>
              <a:ext uri="{FF2B5EF4-FFF2-40B4-BE49-F238E27FC236}">
                <a16:creationId xmlns:a16="http://schemas.microsoft.com/office/drawing/2014/main" id="{27864189-56A4-7241-9358-6F0EE6952A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B07E0-9FC2-D748-8436-1494553D98BD}"/>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97658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7924-3B2C-3148-A828-B71F24ABCB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D84D55-E258-4D4B-BB75-73E8593244CF}"/>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4" name="Footer Placeholder 3">
            <a:extLst>
              <a:ext uri="{FF2B5EF4-FFF2-40B4-BE49-F238E27FC236}">
                <a16:creationId xmlns:a16="http://schemas.microsoft.com/office/drawing/2014/main" id="{D51E0BF6-E9AE-7444-9B7A-26CC3126E3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E1421F-34CC-3343-8DD1-3578334C5885}"/>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90629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2FDC2-EF91-DD4B-8691-485ADDE40EF8}"/>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3" name="Footer Placeholder 2">
            <a:extLst>
              <a:ext uri="{FF2B5EF4-FFF2-40B4-BE49-F238E27FC236}">
                <a16:creationId xmlns:a16="http://schemas.microsoft.com/office/drawing/2014/main" id="{04FCA417-C55E-1841-A19D-3681C5424E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45CE4F-5EC2-D043-92DD-C557AF2C9D13}"/>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284824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8736-47A8-6D4F-B712-A9D36B906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76E95A-A39F-E742-ADD4-8C8B7CFEC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B20C7F-0EF0-1C49-AD4A-22A96B6C7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B40B3F-04A2-D342-B395-412A2242FC96}"/>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6" name="Footer Placeholder 5">
            <a:extLst>
              <a:ext uri="{FF2B5EF4-FFF2-40B4-BE49-F238E27FC236}">
                <a16:creationId xmlns:a16="http://schemas.microsoft.com/office/drawing/2014/main" id="{FFB44B04-E803-E64F-A9BD-0DEBEE490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C62A7-40B4-6144-8D00-D4FF0463EF25}"/>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177670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94F3-D538-E545-B957-CD165E37B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C61085-AB05-104A-B42D-08BB114DC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5FD34-B215-3A49-B066-8F1BB9648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5B371C-F939-B24E-83D2-AC88002B93FD}"/>
              </a:ext>
            </a:extLst>
          </p:cNvPr>
          <p:cNvSpPr>
            <a:spLocks noGrp="1"/>
          </p:cNvSpPr>
          <p:nvPr>
            <p:ph type="dt" sz="half" idx="10"/>
          </p:nvPr>
        </p:nvSpPr>
        <p:spPr/>
        <p:txBody>
          <a:bodyPr/>
          <a:lstStyle/>
          <a:p>
            <a:fld id="{F908D846-8CF4-7B40-A5B5-EA2588D46D17}" type="datetimeFigureOut">
              <a:rPr lang="en-US" smtClean="0"/>
              <a:t>5/3/2020</a:t>
            </a:fld>
            <a:endParaRPr lang="en-US"/>
          </a:p>
        </p:txBody>
      </p:sp>
      <p:sp>
        <p:nvSpPr>
          <p:cNvPr id="6" name="Footer Placeholder 5">
            <a:extLst>
              <a:ext uri="{FF2B5EF4-FFF2-40B4-BE49-F238E27FC236}">
                <a16:creationId xmlns:a16="http://schemas.microsoft.com/office/drawing/2014/main" id="{5AE1D8F2-145A-EF48-86B9-234F1393F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53560-9044-B144-9EA3-14682F45D821}"/>
              </a:ext>
            </a:extLst>
          </p:cNvPr>
          <p:cNvSpPr>
            <a:spLocks noGrp="1"/>
          </p:cNvSpPr>
          <p:nvPr>
            <p:ph type="sldNum" sz="quarter" idx="12"/>
          </p:nvPr>
        </p:nvSpPr>
        <p:spPr/>
        <p:txBody>
          <a:bodyPr/>
          <a:lstStyle/>
          <a:p>
            <a:fld id="{94D8C499-D854-7B49-B030-1273600DBBAF}" type="slidenum">
              <a:rPr lang="en-US" smtClean="0"/>
              <a:t>‹#›</a:t>
            </a:fld>
            <a:endParaRPr lang="en-US"/>
          </a:p>
        </p:txBody>
      </p:sp>
    </p:spTree>
    <p:extLst>
      <p:ext uri="{BB962C8B-B14F-4D97-AF65-F5344CB8AC3E}">
        <p14:creationId xmlns:p14="http://schemas.microsoft.com/office/powerpoint/2010/main" val="229986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4A0A2-BF0D-4E45-812F-BF5A2D877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AF91C-D7E2-0944-A226-90D75C614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C28CA-3DDE-D644-981A-BF9609085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8D846-8CF4-7B40-A5B5-EA2588D46D17}" type="datetimeFigureOut">
              <a:rPr lang="en-US" smtClean="0"/>
              <a:t>5/3/2020</a:t>
            </a:fld>
            <a:endParaRPr lang="en-US"/>
          </a:p>
        </p:txBody>
      </p:sp>
      <p:sp>
        <p:nvSpPr>
          <p:cNvPr id="5" name="Footer Placeholder 4">
            <a:extLst>
              <a:ext uri="{FF2B5EF4-FFF2-40B4-BE49-F238E27FC236}">
                <a16:creationId xmlns:a16="http://schemas.microsoft.com/office/drawing/2014/main" id="{D7BFD134-9267-AE42-872D-7253E9E34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6A5D1E-397C-D947-872D-5C79B4B8B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8C499-D854-7B49-B030-1273600DBBAF}" type="slidenum">
              <a:rPr lang="en-US" smtClean="0"/>
              <a:t>‹#›</a:t>
            </a:fld>
            <a:endParaRPr lang="en-US"/>
          </a:p>
        </p:txBody>
      </p:sp>
    </p:spTree>
    <p:extLst>
      <p:ext uri="{BB962C8B-B14F-4D97-AF65-F5344CB8AC3E}">
        <p14:creationId xmlns:p14="http://schemas.microsoft.com/office/powerpoint/2010/main" val="92082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aidenlanedental.com/parulis-fistula-dental-abscess-treat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eadingimplantcenters.com/knowledge/diseases/dental-fistul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uidedessoins.com/en/dental-fistul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4C37-F6B0-2F4B-ABBB-AB7DBCF8078C}"/>
              </a:ext>
            </a:extLst>
          </p:cNvPr>
          <p:cNvSpPr>
            <a:spLocks noGrp="1"/>
          </p:cNvSpPr>
          <p:nvPr>
            <p:ph type="ctrTitle"/>
          </p:nvPr>
        </p:nvSpPr>
        <p:spPr>
          <a:xfrm>
            <a:off x="1524000" y="379413"/>
            <a:ext cx="9144000" cy="2387600"/>
          </a:xfrm>
        </p:spPr>
        <p:txBody>
          <a:bodyPr>
            <a:normAutofit/>
          </a:bodyPr>
          <a:lstStyle/>
          <a:p>
            <a:r>
              <a:rPr lang="en-US" sz="4000" dirty="0"/>
              <a:t>New York City College of Technology</a:t>
            </a:r>
            <a:br>
              <a:rPr lang="en-US" sz="4000" dirty="0"/>
            </a:br>
            <a:r>
              <a:rPr lang="en-US" sz="4000" dirty="0"/>
              <a:t>Department of Dental Hygiene</a:t>
            </a:r>
            <a:br>
              <a:rPr lang="en-US" sz="4000" dirty="0"/>
            </a:br>
            <a:r>
              <a:rPr lang="en-US" sz="4000" dirty="0"/>
              <a:t>DEN 2300 Case Presentation</a:t>
            </a:r>
          </a:p>
        </p:txBody>
      </p:sp>
      <p:sp>
        <p:nvSpPr>
          <p:cNvPr id="3" name="Subtitle 2">
            <a:extLst>
              <a:ext uri="{FF2B5EF4-FFF2-40B4-BE49-F238E27FC236}">
                <a16:creationId xmlns:a16="http://schemas.microsoft.com/office/drawing/2014/main" id="{4D0BCBED-7D76-EC4B-93BD-DABDDD79599A}"/>
              </a:ext>
            </a:extLst>
          </p:cNvPr>
          <p:cNvSpPr>
            <a:spLocks noGrp="1"/>
          </p:cNvSpPr>
          <p:nvPr>
            <p:ph type="subTitle" idx="1"/>
          </p:nvPr>
        </p:nvSpPr>
        <p:spPr>
          <a:xfrm>
            <a:off x="1524000" y="2944812"/>
            <a:ext cx="9334500" cy="2770187"/>
          </a:xfrm>
        </p:spPr>
        <p:txBody>
          <a:bodyPr>
            <a:normAutofit/>
          </a:bodyPr>
          <a:lstStyle/>
          <a:p>
            <a:pPr algn="l"/>
            <a:r>
              <a:rPr lang="en-US" sz="3600" b="1" dirty="0">
                <a:latin typeface="+mj-lt"/>
              </a:rPr>
              <a:t>                         </a:t>
            </a:r>
          </a:p>
          <a:p>
            <a:pPr algn="l"/>
            <a:r>
              <a:rPr lang="en-US" sz="3600" b="1" dirty="0">
                <a:latin typeface="+mj-lt"/>
              </a:rPr>
              <a:t>                       Student’s Name</a:t>
            </a:r>
            <a:r>
              <a:rPr lang="en-US" sz="3600" b="1">
                <a:latin typeface="+mj-lt"/>
              </a:rPr>
              <a:t>: Joanne </a:t>
            </a:r>
            <a:r>
              <a:rPr lang="en-US" sz="3600" b="1" dirty="0">
                <a:latin typeface="+mj-lt"/>
              </a:rPr>
              <a:t>Lin</a:t>
            </a:r>
          </a:p>
          <a:p>
            <a:pPr algn="l"/>
            <a:r>
              <a:rPr lang="en-US" sz="3600" b="1" dirty="0">
                <a:latin typeface="+mj-lt"/>
              </a:rPr>
              <a:t>                       </a:t>
            </a:r>
          </a:p>
          <a:p>
            <a:pPr algn="l"/>
            <a:r>
              <a:rPr lang="en-US" sz="3600" b="1" dirty="0">
                <a:latin typeface="+mj-lt"/>
              </a:rPr>
              <a:t>                       Date: 12/09/2019</a:t>
            </a:r>
          </a:p>
          <a:p>
            <a:endParaRPr lang="en-US" dirty="0"/>
          </a:p>
          <a:p>
            <a:pPr algn="l"/>
            <a:endParaRPr lang="en-US" dirty="0">
              <a:solidFill>
                <a:srgbClr val="C00000"/>
              </a:solidFill>
            </a:endParaRPr>
          </a:p>
        </p:txBody>
      </p:sp>
    </p:spTree>
    <p:extLst>
      <p:ext uri="{BB962C8B-B14F-4D97-AF65-F5344CB8AC3E}">
        <p14:creationId xmlns:p14="http://schemas.microsoft.com/office/powerpoint/2010/main" val="821018275"/>
      </p:ext>
    </p:extLst>
  </p:cSld>
  <p:clrMapOvr>
    <a:masterClrMapping/>
  </p:clrMapOvr>
  <mc:AlternateContent xmlns:mc="http://schemas.openxmlformats.org/markup-compatibility/2006" xmlns:p14="http://schemas.microsoft.com/office/powerpoint/2010/main">
    <mc:Choice Requires="p14">
      <p:transition spd="slow" p14:dur="2000" advTm="32008"/>
    </mc:Choice>
    <mc:Fallback xmlns="">
      <p:transition spd="slow" advTm="3200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2F5A-873F-3E44-8149-460F00D1ECDB}"/>
              </a:ext>
            </a:extLst>
          </p:cNvPr>
          <p:cNvSpPr>
            <a:spLocks noGrp="1"/>
          </p:cNvSpPr>
          <p:nvPr>
            <p:ph type="title"/>
          </p:nvPr>
        </p:nvSpPr>
        <p:spPr>
          <a:xfrm>
            <a:off x="838200" y="166256"/>
            <a:ext cx="10515600" cy="678872"/>
          </a:xfrm>
        </p:spPr>
        <p:txBody>
          <a:bodyPr>
            <a:normAutofit/>
          </a:bodyPr>
          <a:lstStyle/>
          <a:p>
            <a:pPr algn="ctr"/>
            <a:r>
              <a:rPr lang="en-US" sz="4000" u="sng" dirty="0"/>
              <a:t>Dental Hygiene Management</a:t>
            </a:r>
          </a:p>
        </p:txBody>
      </p:sp>
      <p:sp>
        <p:nvSpPr>
          <p:cNvPr id="3" name="Content Placeholder 2">
            <a:extLst>
              <a:ext uri="{FF2B5EF4-FFF2-40B4-BE49-F238E27FC236}">
                <a16:creationId xmlns:a16="http://schemas.microsoft.com/office/drawing/2014/main" id="{D78250BC-4672-D742-906E-45EBC970AE9F}"/>
              </a:ext>
            </a:extLst>
          </p:cNvPr>
          <p:cNvSpPr>
            <a:spLocks noGrp="1"/>
          </p:cNvSpPr>
          <p:nvPr>
            <p:ph idx="1"/>
          </p:nvPr>
        </p:nvSpPr>
        <p:spPr>
          <a:xfrm>
            <a:off x="290945" y="1052945"/>
            <a:ext cx="11526982" cy="5124018"/>
          </a:xfrm>
        </p:spPr>
        <p:txBody>
          <a:bodyPr>
            <a:normAutofit/>
          </a:bodyPr>
          <a:lstStyle/>
          <a:p>
            <a:pPr marL="0" indent="0">
              <a:buNone/>
            </a:pPr>
            <a:r>
              <a:rPr lang="en-US" dirty="0">
                <a:latin typeface="Calibri Light (Headings)"/>
              </a:rPr>
              <a:t>Reference:</a:t>
            </a:r>
          </a:p>
          <a:p>
            <a:r>
              <a:rPr lang="en-US" altLang="zh-CN" dirty="0">
                <a:latin typeface="Calibri Light (Headings)"/>
              </a:rPr>
              <a:t>“Dental Fistula: Identify, Treat and Prevent.” </a:t>
            </a:r>
            <a:r>
              <a:rPr lang="en-US" altLang="zh-CN" i="1" dirty="0">
                <a:latin typeface="Calibri Light (Headings)"/>
              </a:rPr>
              <a:t>Colgate® Oral Care</a:t>
            </a:r>
            <a:r>
              <a:rPr lang="en-US" altLang="zh-CN" dirty="0">
                <a:latin typeface="Calibri Light (Headings)"/>
              </a:rPr>
              <a:t>,   </a:t>
            </a:r>
          </a:p>
          <a:p>
            <a:pPr marL="0" indent="0">
              <a:buNone/>
            </a:pPr>
            <a:r>
              <a:rPr lang="en-US" altLang="zh-CN" dirty="0">
                <a:latin typeface="Calibri Light (Headings)"/>
              </a:rPr>
              <a:t>       https://www.colgate.com/en-us/oral-health/conditions/mouth-sores-   </a:t>
            </a:r>
          </a:p>
          <a:p>
            <a:pPr marL="0" indent="0">
              <a:buNone/>
            </a:pPr>
            <a:r>
              <a:rPr lang="en-US" altLang="zh-CN" dirty="0">
                <a:latin typeface="Calibri Light (Headings)"/>
              </a:rPr>
              <a:t>       and-infections/dental-fistula--identify--treat-and-prevent.</a:t>
            </a:r>
          </a:p>
          <a:p>
            <a:r>
              <a:rPr lang="en-US" altLang="zh-CN" dirty="0">
                <a:latin typeface="Calibri Light (Headings)"/>
              </a:rPr>
              <a:t> </a:t>
            </a:r>
            <a:r>
              <a:rPr lang="en-US" altLang="zh-CN" dirty="0" err="1">
                <a:latin typeface="Calibri Light (Headings)"/>
              </a:rPr>
              <a:t>Swatms</a:t>
            </a:r>
            <a:r>
              <a:rPr lang="en-US" altLang="zh-CN" dirty="0">
                <a:latin typeface="Calibri Light (Headings)"/>
              </a:rPr>
              <a:t>, and Name *. “Parulis Fistula: Dental Abscess Treatment and        </a:t>
            </a:r>
          </a:p>
          <a:p>
            <a:pPr marL="0" indent="0">
              <a:buNone/>
            </a:pPr>
            <a:r>
              <a:rPr lang="en-US" altLang="zh-CN" dirty="0">
                <a:latin typeface="Calibri Light (Headings)"/>
              </a:rPr>
              <a:t>      Symptoms.” </a:t>
            </a:r>
            <a:r>
              <a:rPr lang="en-US" altLang="zh-CN" i="1" dirty="0">
                <a:latin typeface="Calibri Light (Headings)"/>
              </a:rPr>
              <a:t>Maiden Lane Dental Associates</a:t>
            </a:r>
            <a:r>
              <a:rPr lang="en-US" altLang="zh-CN" dirty="0">
                <a:latin typeface="Calibri Light (Headings)"/>
              </a:rPr>
              <a:t>, 22 Aug. 2018,    </a:t>
            </a:r>
          </a:p>
          <a:p>
            <a:pPr marL="0" indent="0">
              <a:buNone/>
            </a:pPr>
            <a:r>
              <a:rPr lang="en-US" altLang="zh-CN" dirty="0">
                <a:latin typeface="Calibri Light (Headings)"/>
              </a:rPr>
              <a:t>      </a:t>
            </a:r>
            <a:r>
              <a:rPr lang="en-US" altLang="zh-CN" dirty="0">
                <a:latin typeface="Calibri Light (Headings)"/>
                <a:hlinkClick r:id="rId2"/>
              </a:rPr>
              <a:t>https://maidenlanedental.com/parulis-fistula-dental-abscess-treatment-</a:t>
            </a:r>
            <a:endParaRPr lang="en-US" altLang="zh-CN" dirty="0">
              <a:latin typeface="Calibri Light (Headings)"/>
            </a:endParaRPr>
          </a:p>
          <a:p>
            <a:pPr marL="0" indent="0">
              <a:buNone/>
            </a:pPr>
            <a:r>
              <a:rPr lang="en-US" altLang="zh-CN" dirty="0">
                <a:latin typeface="Calibri Light (Headings)"/>
              </a:rPr>
              <a:t>      and-symptoms/.</a:t>
            </a:r>
          </a:p>
          <a:p>
            <a:endParaRPr lang="en-US" altLang="zh-CN" dirty="0"/>
          </a:p>
          <a:p>
            <a:pPr marL="0" indent="0">
              <a:buNone/>
            </a:pPr>
            <a:endParaRPr lang="en-US" dirty="0">
              <a:latin typeface="+mj-lt"/>
            </a:endParaRPr>
          </a:p>
          <a:p>
            <a:endParaRPr lang="en-US" dirty="0"/>
          </a:p>
        </p:txBody>
      </p:sp>
    </p:spTree>
    <p:extLst>
      <p:ext uri="{BB962C8B-B14F-4D97-AF65-F5344CB8AC3E}">
        <p14:creationId xmlns:p14="http://schemas.microsoft.com/office/powerpoint/2010/main" val="107452822"/>
      </p:ext>
    </p:extLst>
  </p:cSld>
  <p:clrMapOvr>
    <a:masterClrMapping/>
  </p:clrMapOvr>
  <mc:AlternateContent xmlns:mc="http://schemas.openxmlformats.org/markup-compatibility/2006" xmlns:p14="http://schemas.microsoft.com/office/powerpoint/2010/main">
    <mc:Choice Requires="p14">
      <p:transition spd="slow" p14:dur="2000" advTm="74918"/>
    </mc:Choice>
    <mc:Fallback xmlns="">
      <p:transition spd="slow" advTm="749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3748B-F9F2-2D48-9441-56DBA521373C}"/>
              </a:ext>
            </a:extLst>
          </p:cNvPr>
          <p:cNvSpPr txBox="1"/>
          <p:nvPr/>
        </p:nvSpPr>
        <p:spPr>
          <a:xfrm>
            <a:off x="3495554" y="2419109"/>
            <a:ext cx="5914664" cy="1754326"/>
          </a:xfrm>
          <a:prstGeom prst="rect">
            <a:avLst/>
          </a:prstGeom>
          <a:noFill/>
        </p:spPr>
        <p:txBody>
          <a:bodyPr wrap="square" rtlCol="0">
            <a:spAutoFit/>
          </a:bodyPr>
          <a:lstStyle/>
          <a:p>
            <a:pPr algn="ctr"/>
            <a:r>
              <a:rPr lang="en-US" sz="5400" dirty="0"/>
              <a:t>COMPREHENSIVE ASSESSMENTS</a:t>
            </a:r>
          </a:p>
        </p:txBody>
      </p:sp>
    </p:spTree>
    <p:extLst>
      <p:ext uri="{BB962C8B-B14F-4D97-AF65-F5344CB8AC3E}">
        <p14:creationId xmlns:p14="http://schemas.microsoft.com/office/powerpoint/2010/main" val="2943782017"/>
      </p:ext>
    </p:extLst>
  </p:cSld>
  <p:clrMapOvr>
    <a:masterClrMapping/>
  </p:clrMapOvr>
  <mc:AlternateContent xmlns:mc="http://schemas.openxmlformats.org/markup-compatibility/2006" xmlns:p14="http://schemas.microsoft.com/office/powerpoint/2010/main">
    <mc:Choice Requires="p14">
      <p:transition spd="slow" p14:dur="2000" advTm="12200"/>
    </mc:Choice>
    <mc:Fallback xmlns="">
      <p:transition spd="slow" advTm="122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86" y="536791"/>
            <a:ext cx="10515600" cy="629372"/>
          </a:xfrm>
        </p:spPr>
        <p:txBody>
          <a:bodyPr>
            <a:normAutofit fontScale="90000"/>
          </a:bodyPr>
          <a:lstStyle/>
          <a:p>
            <a:pPr algn="ctr"/>
            <a:r>
              <a:rPr lang="en-US" sz="4000" u="sng" dirty="0"/>
              <a:t>Radiographs </a:t>
            </a:r>
          </a:p>
        </p:txBody>
      </p:sp>
      <p:sp>
        <p:nvSpPr>
          <p:cNvPr id="9" name="Text Placeholder 8">
            <a:extLst>
              <a:ext uri="{FF2B5EF4-FFF2-40B4-BE49-F238E27FC236}">
                <a16:creationId xmlns:a16="http://schemas.microsoft.com/office/drawing/2014/main" id="{C90C7023-7CF3-4694-AF8D-A13B35DE2586}"/>
              </a:ext>
            </a:extLst>
          </p:cNvPr>
          <p:cNvSpPr>
            <a:spLocks noGrp="1"/>
          </p:cNvSpPr>
          <p:nvPr>
            <p:ph type="body" idx="1"/>
          </p:nvPr>
        </p:nvSpPr>
        <p:spPr>
          <a:xfrm>
            <a:off x="406400" y="4698277"/>
            <a:ext cx="10941050" cy="1622931"/>
          </a:xfrm>
        </p:spPr>
        <p:txBody>
          <a:bodyPr>
            <a:normAutofit fontScale="92500" lnSpcReduction="20000"/>
          </a:bodyPr>
          <a:lstStyle/>
          <a:p>
            <a:pPr marL="342900" indent="-342900">
              <a:buFont typeface="Arial" panose="020B0604020202020204" pitchFamily="34" charset="0"/>
              <a:buChar char="•"/>
            </a:pPr>
            <a:r>
              <a:rPr lang="en-US" altLang="zh-CN" sz="2600" dirty="0">
                <a:solidFill>
                  <a:schemeClr val="tx1"/>
                </a:solidFill>
                <a:latin typeface="Calibri Light (Headings)"/>
              </a:rPr>
              <a:t>Radiograph Findings:</a:t>
            </a:r>
          </a:p>
          <a:p>
            <a:r>
              <a:rPr lang="en-US" altLang="zh-CN" sz="2600" dirty="0">
                <a:solidFill>
                  <a:schemeClr val="tx1"/>
                </a:solidFill>
                <a:latin typeface="Calibri Light (Headings)"/>
              </a:rPr>
              <a:t>    -Some mild vertical bone loss detected on UL posterior.</a:t>
            </a:r>
          </a:p>
          <a:p>
            <a:r>
              <a:rPr lang="en-US" altLang="zh-CN" sz="2600" dirty="0">
                <a:solidFill>
                  <a:schemeClr val="tx1"/>
                </a:solidFill>
                <a:latin typeface="Calibri Light (Headings)"/>
              </a:rPr>
              <a:t>    -PAP above tooth #8</a:t>
            </a:r>
          </a:p>
          <a:p>
            <a:r>
              <a:rPr lang="en-US" altLang="zh-CN" sz="2600" dirty="0">
                <a:solidFill>
                  <a:schemeClr val="tx1"/>
                </a:solidFill>
                <a:latin typeface="Calibri Light (Headings)"/>
              </a:rPr>
              <a:t>    -RCT on tooth #8 </a:t>
            </a:r>
          </a:p>
          <a:p>
            <a:endParaRPr lang="en-US" altLang="zh-CN" dirty="0"/>
          </a:p>
          <a:p>
            <a:endParaRPr lang="zh-CN" altLang="en-US" dirty="0"/>
          </a:p>
        </p:txBody>
      </p:sp>
      <p:pic>
        <p:nvPicPr>
          <p:cNvPr id="8" name="Content Placeholder 7">
            <a:extLst>
              <a:ext uri="{FF2B5EF4-FFF2-40B4-BE49-F238E27FC236}">
                <a16:creationId xmlns:a16="http://schemas.microsoft.com/office/drawing/2014/main" id="{362EBEA0-E256-47A7-B748-B366E9FAA6B9}"/>
              </a:ext>
            </a:extLst>
          </p:cNvPr>
          <p:cNvPicPr>
            <a:picLocks noGrp="1" noChangeAspect="1"/>
          </p:cNvPicPr>
          <p:nvPr>
            <p:ph idx="4294967295"/>
          </p:nvPr>
        </p:nvPicPr>
        <p:blipFill>
          <a:blip r:embed="rId3"/>
          <a:stretch>
            <a:fillRect/>
          </a:stretch>
        </p:blipFill>
        <p:spPr>
          <a:xfrm>
            <a:off x="1761836" y="1255027"/>
            <a:ext cx="8001000" cy="3443250"/>
          </a:xfrm>
        </p:spPr>
      </p:pic>
    </p:spTree>
    <p:extLst>
      <p:ext uri="{BB962C8B-B14F-4D97-AF65-F5344CB8AC3E}">
        <p14:creationId xmlns:p14="http://schemas.microsoft.com/office/powerpoint/2010/main" val="1829579176"/>
      </p:ext>
    </p:extLst>
  </p:cSld>
  <p:clrMapOvr>
    <a:masterClrMapping/>
  </p:clrMapOvr>
  <mc:AlternateContent xmlns:mc="http://schemas.openxmlformats.org/markup-compatibility/2006" xmlns:p14="http://schemas.microsoft.com/office/powerpoint/2010/main">
    <mc:Choice Requires="p14">
      <p:transition spd="slow" p14:dur="2000" advTm="86921"/>
    </mc:Choice>
    <mc:Fallback xmlns="">
      <p:transition spd="slow" advTm="8692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E807-1AFE-6044-843B-701FD7B5814A}"/>
              </a:ext>
            </a:extLst>
          </p:cNvPr>
          <p:cNvSpPr>
            <a:spLocks noGrp="1"/>
          </p:cNvSpPr>
          <p:nvPr>
            <p:ph type="title"/>
          </p:nvPr>
        </p:nvSpPr>
        <p:spPr>
          <a:xfrm>
            <a:off x="838200" y="365126"/>
            <a:ext cx="10515600" cy="896516"/>
          </a:xfrm>
        </p:spPr>
        <p:txBody>
          <a:bodyPr>
            <a:normAutofit/>
          </a:bodyPr>
          <a:lstStyle/>
          <a:p>
            <a:pPr algn="ctr"/>
            <a:r>
              <a:rPr lang="en-US" sz="4000" u="sng" dirty="0"/>
              <a:t>Summary of Clinical Findings</a:t>
            </a:r>
          </a:p>
        </p:txBody>
      </p:sp>
      <p:sp>
        <p:nvSpPr>
          <p:cNvPr id="3" name="Content Placeholder 2">
            <a:extLst>
              <a:ext uri="{FF2B5EF4-FFF2-40B4-BE49-F238E27FC236}">
                <a16:creationId xmlns:a16="http://schemas.microsoft.com/office/drawing/2014/main" id="{85138BFA-B0F6-544D-8DAF-BF907997C9B4}"/>
              </a:ext>
            </a:extLst>
          </p:cNvPr>
          <p:cNvSpPr>
            <a:spLocks noGrp="1"/>
          </p:cNvSpPr>
          <p:nvPr>
            <p:ph idx="1"/>
          </p:nvPr>
        </p:nvSpPr>
        <p:spPr>
          <a:xfrm>
            <a:off x="347241" y="1435261"/>
            <a:ext cx="11528384" cy="4741702"/>
          </a:xfrm>
        </p:spPr>
        <p:txBody>
          <a:bodyPr>
            <a:noAutofit/>
          </a:bodyPr>
          <a:lstStyle/>
          <a:p>
            <a:pPr marL="0" indent="0">
              <a:buNone/>
            </a:pPr>
            <a:endParaRPr lang="en-US" sz="2400" dirty="0">
              <a:solidFill>
                <a:srgbClr val="C00000"/>
              </a:solidFill>
              <a:latin typeface="+mj-lt"/>
            </a:endParaRPr>
          </a:p>
          <a:p>
            <a:pPr marL="514350" indent="-514350">
              <a:buFont typeface="+mj-lt"/>
              <a:buAutoNum type="arabicPeriod"/>
            </a:pPr>
            <a:r>
              <a:rPr lang="en-US" sz="2400" dirty="0">
                <a:latin typeface="+mj-lt"/>
              </a:rPr>
              <a:t>Extraoral Examination: multiple moles on the face around cheek area.</a:t>
            </a:r>
          </a:p>
          <a:p>
            <a:pPr marL="0" indent="0">
              <a:buNone/>
            </a:pPr>
            <a:r>
              <a:rPr lang="en-US" sz="2400" dirty="0">
                <a:latin typeface="+mj-lt"/>
              </a:rPr>
              <a:t>        Intraoral Examination: Ankyloglossia. 3X3 mm round shaped fistula that is non-draining </a:t>
            </a:r>
          </a:p>
          <a:p>
            <a:pPr marL="0" indent="0">
              <a:buNone/>
            </a:pPr>
            <a:r>
              <a:rPr lang="en-US" sz="2400" dirty="0">
                <a:latin typeface="+mj-lt"/>
              </a:rPr>
              <a:t>        on buccal area of maxillary incisor between tooth #8 and #9.</a:t>
            </a:r>
          </a:p>
          <a:p>
            <a:pPr marL="0" indent="0">
              <a:buNone/>
            </a:pPr>
            <a:r>
              <a:rPr lang="en-US" sz="2400" dirty="0">
                <a:latin typeface="+mj-lt"/>
              </a:rPr>
              <a:t>2.    Occlusion: bilateral Class I occlusion with overjet 4mm and overbite 30 %.</a:t>
            </a:r>
          </a:p>
          <a:p>
            <a:pPr marL="0" indent="0">
              <a:buNone/>
            </a:pPr>
            <a:r>
              <a:rPr lang="en-US" sz="2400" dirty="0">
                <a:latin typeface="+mj-lt"/>
              </a:rPr>
              <a:t>3.    Deposits </a:t>
            </a:r>
          </a:p>
          <a:p>
            <a:pPr lvl="2"/>
            <a:r>
              <a:rPr lang="en-US" sz="2400" dirty="0">
                <a:latin typeface="+mj-lt"/>
              </a:rPr>
              <a:t>Generalized extrinsic black stains due to poor oral hygiene.</a:t>
            </a:r>
          </a:p>
          <a:p>
            <a:pPr lvl="2"/>
            <a:r>
              <a:rPr lang="en-US" sz="2400" dirty="0">
                <a:latin typeface="+mj-lt"/>
              </a:rPr>
              <a:t>Localized subgingival calculus on interproximal areas. </a:t>
            </a:r>
          </a:p>
          <a:p>
            <a:pPr marL="514350" indent="-514350">
              <a:buFont typeface="+mj-lt"/>
              <a:buAutoNum type="arabicPeriod"/>
            </a:pPr>
            <a:endParaRPr lang="en-US" sz="2400" dirty="0"/>
          </a:p>
          <a:p>
            <a:pPr lvl="4"/>
            <a:endParaRPr lang="en-US" dirty="0"/>
          </a:p>
          <a:p>
            <a:pPr marL="914400" lvl="2" indent="0">
              <a:buNone/>
            </a:pPr>
            <a:endParaRPr lang="en-US" dirty="0"/>
          </a:p>
          <a:p>
            <a:pPr marL="514350" indent="-514350">
              <a:buFont typeface="+mj-lt"/>
              <a:buAutoNum type="arabicPeriod"/>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a:p>
            <a:pPr marL="0" indent="0">
              <a:buNone/>
            </a:pPr>
            <a:endParaRPr lang="en-US" dirty="0">
              <a:solidFill>
                <a:srgbClr val="C00000"/>
              </a:solidFill>
              <a:latin typeface="+mj-lt"/>
            </a:endParaRPr>
          </a:p>
        </p:txBody>
      </p:sp>
    </p:spTree>
    <p:extLst>
      <p:ext uri="{BB962C8B-B14F-4D97-AF65-F5344CB8AC3E}">
        <p14:creationId xmlns:p14="http://schemas.microsoft.com/office/powerpoint/2010/main" val="1661012120"/>
      </p:ext>
    </p:extLst>
  </p:cSld>
  <p:clrMapOvr>
    <a:masterClrMapping/>
  </p:clrMapOvr>
  <mc:AlternateContent xmlns:mc="http://schemas.openxmlformats.org/markup-compatibility/2006" xmlns:p14="http://schemas.microsoft.com/office/powerpoint/2010/main">
    <mc:Choice Requires="p14">
      <p:transition spd="slow" p14:dur="2000" advTm="82069"/>
    </mc:Choice>
    <mc:Fallback xmlns="">
      <p:transition spd="slow" advTm="8206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07CE-9514-FA44-B97A-DDABF8189E7C}"/>
              </a:ext>
            </a:extLst>
          </p:cNvPr>
          <p:cNvSpPr>
            <a:spLocks noGrp="1"/>
          </p:cNvSpPr>
          <p:nvPr>
            <p:ph type="title"/>
          </p:nvPr>
        </p:nvSpPr>
        <p:spPr/>
        <p:txBody>
          <a:bodyPr>
            <a:normAutofit/>
          </a:bodyPr>
          <a:lstStyle/>
          <a:p>
            <a:pPr algn="ctr"/>
            <a:r>
              <a:rPr lang="en-US" sz="4000" u="sng" dirty="0"/>
              <a:t>Dental Charting</a:t>
            </a:r>
          </a:p>
        </p:txBody>
      </p:sp>
      <p:sp>
        <p:nvSpPr>
          <p:cNvPr id="4" name="Rectangle 3">
            <a:extLst>
              <a:ext uri="{FF2B5EF4-FFF2-40B4-BE49-F238E27FC236}">
                <a16:creationId xmlns:a16="http://schemas.microsoft.com/office/drawing/2014/main" id="{7FB155F3-C900-564C-9A94-003C853EA0A6}"/>
              </a:ext>
            </a:extLst>
          </p:cNvPr>
          <p:cNvSpPr/>
          <p:nvPr/>
        </p:nvSpPr>
        <p:spPr>
          <a:xfrm>
            <a:off x="-101600" y="4686956"/>
            <a:ext cx="7107881" cy="1477328"/>
          </a:xfrm>
          <a:prstGeom prst="rect">
            <a:avLst/>
          </a:prstGeom>
        </p:spPr>
        <p:txBody>
          <a:bodyPr wrap="square">
            <a:spAutoFit/>
          </a:bodyPr>
          <a:lstStyle/>
          <a:p>
            <a:pPr lvl="2"/>
            <a:endParaRPr lang="en-US" dirty="0"/>
          </a:p>
          <a:p>
            <a:pPr marL="1200150" lvl="2" indent="-285750">
              <a:buFont typeface="Arial" panose="020B0604020202020204" pitchFamily="34" charset="0"/>
              <a:buChar char="•"/>
            </a:pPr>
            <a:r>
              <a:rPr lang="en-US" sz="2400" dirty="0">
                <a:latin typeface="Calibri Light (Headings)"/>
              </a:rPr>
              <a:t>Dental Findings:</a:t>
            </a:r>
          </a:p>
          <a:p>
            <a:pPr lvl="2"/>
            <a:r>
              <a:rPr lang="en-US" sz="2400" dirty="0">
                <a:latin typeface="Calibri Light (Headings)"/>
              </a:rPr>
              <a:t>    -PFM on tooth # 8</a:t>
            </a:r>
          </a:p>
          <a:p>
            <a:pPr lvl="2"/>
            <a:r>
              <a:rPr lang="en-US" sz="2400" dirty="0">
                <a:latin typeface="Calibri Light (Headings)"/>
              </a:rPr>
              <a:t>    -RCT on tooth #8</a:t>
            </a:r>
          </a:p>
        </p:txBody>
      </p:sp>
      <p:pic>
        <p:nvPicPr>
          <p:cNvPr id="7" name="Content Placeholder 6">
            <a:extLst>
              <a:ext uri="{FF2B5EF4-FFF2-40B4-BE49-F238E27FC236}">
                <a16:creationId xmlns:a16="http://schemas.microsoft.com/office/drawing/2014/main" id="{8C68C0FB-B3A3-4163-9528-9F22442721BE}"/>
              </a:ext>
            </a:extLst>
          </p:cNvPr>
          <p:cNvPicPr>
            <a:picLocks noGrp="1" noChangeAspect="1"/>
          </p:cNvPicPr>
          <p:nvPr>
            <p:ph idx="1"/>
          </p:nvPr>
        </p:nvPicPr>
        <p:blipFill>
          <a:blip r:embed="rId3"/>
          <a:stretch>
            <a:fillRect/>
          </a:stretch>
        </p:blipFill>
        <p:spPr>
          <a:xfrm>
            <a:off x="1192990" y="1558299"/>
            <a:ext cx="9806019" cy="3346210"/>
          </a:xfrm>
        </p:spPr>
      </p:pic>
    </p:spTree>
    <p:extLst>
      <p:ext uri="{BB962C8B-B14F-4D97-AF65-F5344CB8AC3E}">
        <p14:creationId xmlns:p14="http://schemas.microsoft.com/office/powerpoint/2010/main" val="576812276"/>
      </p:ext>
    </p:extLst>
  </p:cSld>
  <p:clrMapOvr>
    <a:masterClrMapping/>
  </p:clrMapOvr>
  <mc:AlternateContent xmlns:mc="http://schemas.openxmlformats.org/markup-compatibility/2006" xmlns:p14="http://schemas.microsoft.com/office/powerpoint/2010/main">
    <mc:Choice Requires="p14">
      <p:transition spd="slow" p14:dur="2000" advTm="30698"/>
    </mc:Choice>
    <mc:Fallback xmlns="">
      <p:transition spd="slow" advTm="3069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7C8A-6968-FC42-B719-6DEC766B2DF2}"/>
              </a:ext>
            </a:extLst>
          </p:cNvPr>
          <p:cNvSpPr>
            <a:spLocks noGrp="1"/>
          </p:cNvSpPr>
          <p:nvPr>
            <p:ph type="title"/>
          </p:nvPr>
        </p:nvSpPr>
        <p:spPr/>
        <p:txBody>
          <a:bodyPr>
            <a:normAutofit/>
          </a:bodyPr>
          <a:lstStyle/>
          <a:p>
            <a:pPr algn="ctr"/>
            <a:r>
              <a:rPr lang="en-US" sz="4000" u="sng" dirty="0"/>
              <a:t>Caries Risk Assessment</a:t>
            </a:r>
          </a:p>
        </p:txBody>
      </p:sp>
      <p:sp>
        <p:nvSpPr>
          <p:cNvPr id="3" name="Content Placeholder 2">
            <a:extLst>
              <a:ext uri="{FF2B5EF4-FFF2-40B4-BE49-F238E27FC236}">
                <a16:creationId xmlns:a16="http://schemas.microsoft.com/office/drawing/2014/main" id="{78B737CD-5580-D644-B7CE-C311D61CE697}"/>
              </a:ext>
            </a:extLst>
          </p:cNvPr>
          <p:cNvSpPr>
            <a:spLocks noGrp="1"/>
          </p:cNvSpPr>
          <p:nvPr>
            <p:ph idx="1"/>
          </p:nvPr>
        </p:nvSpPr>
        <p:spPr/>
        <p:txBody>
          <a:bodyPr>
            <a:normAutofit/>
          </a:bodyPr>
          <a:lstStyle/>
          <a:p>
            <a:r>
              <a:rPr lang="en-US" sz="2400" dirty="0">
                <a:latin typeface="+mj-lt"/>
              </a:rPr>
              <a:t>No clinical or radiographic evidence of caries present. </a:t>
            </a:r>
          </a:p>
          <a:p>
            <a:r>
              <a:rPr lang="en-US" sz="2400" dirty="0">
                <a:latin typeface="+mj-lt"/>
              </a:rPr>
              <a:t>The risk of caries will be low. </a:t>
            </a:r>
          </a:p>
          <a:p>
            <a:endParaRPr lang="en-US" sz="2400" i="1" dirty="0">
              <a:latin typeface="+mj-lt"/>
            </a:endParaRPr>
          </a:p>
        </p:txBody>
      </p:sp>
    </p:spTree>
    <p:extLst>
      <p:ext uri="{BB962C8B-B14F-4D97-AF65-F5344CB8AC3E}">
        <p14:creationId xmlns:p14="http://schemas.microsoft.com/office/powerpoint/2010/main" val="2638585649"/>
      </p:ext>
    </p:extLst>
  </p:cSld>
  <p:clrMapOvr>
    <a:masterClrMapping/>
  </p:clrMapOvr>
  <mc:AlternateContent xmlns:mc="http://schemas.openxmlformats.org/markup-compatibility/2006" xmlns:p14="http://schemas.microsoft.com/office/powerpoint/2010/main">
    <mc:Choice Requires="p14">
      <p:transition spd="slow" p14:dur="2000" advTm="49431"/>
    </mc:Choice>
    <mc:Fallback xmlns="">
      <p:transition spd="slow" advTm="4943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4DDD-BB13-5A46-8CFC-7E1BE2F8876F}"/>
              </a:ext>
            </a:extLst>
          </p:cNvPr>
          <p:cNvSpPr>
            <a:spLocks noGrp="1"/>
          </p:cNvSpPr>
          <p:nvPr>
            <p:ph type="title"/>
          </p:nvPr>
        </p:nvSpPr>
        <p:spPr>
          <a:xfrm>
            <a:off x="847725" y="136525"/>
            <a:ext cx="10515600" cy="906463"/>
          </a:xfrm>
        </p:spPr>
        <p:txBody>
          <a:bodyPr>
            <a:normAutofit/>
          </a:bodyPr>
          <a:lstStyle/>
          <a:p>
            <a:pPr algn="ctr"/>
            <a:r>
              <a:rPr lang="en-US" sz="4000" u="sng" dirty="0"/>
              <a:t>Gingival Description &amp; Periodontal Status</a:t>
            </a:r>
          </a:p>
        </p:txBody>
      </p:sp>
      <p:sp>
        <p:nvSpPr>
          <p:cNvPr id="3" name="Content Placeholder 2">
            <a:extLst>
              <a:ext uri="{FF2B5EF4-FFF2-40B4-BE49-F238E27FC236}">
                <a16:creationId xmlns:a16="http://schemas.microsoft.com/office/drawing/2014/main" id="{D157FB58-C04C-2D4A-95D4-92013FDE766C}"/>
              </a:ext>
            </a:extLst>
          </p:cNvPr>
          <p:cNvSpPr>
            <a:spLocks noGrp="1"/>
          </p:cNvSpPr>
          <p:nvPr>
            <p:ph idx="1"/>
          </p:nvPr>
        </p:nvSpPr>
        <p:spPr>
          <a:xfrm>
            <a:off x="847726" y="1366982"/>
            <a:ext cx="10652200" cy="5152881"/>
          </a:xfrm>
        </p:spPr>
        <p:txBody>
          <a:bodyPr>
            <a:normAutofit/>
          </a:bodyPr>
          <a:lstStyle/>
          <a:p>
            <a:r>
              <a:rPr lang="en-US" dirty="0">
                <a:latin typeface="+mj-lt"/>
              </a:rPr>
              <a:t>Gingival Assessment:</a:t>
            </a:r>
          </a:p>
          <a:p>
            <a:pPr marL="0" indent="0">
              <a:buNone/>
            </a:pPr>
            <a:r>
              <a:rPr lang="en-US" dirty="0">
                <a:latin typeface="+mj-lt"/>
              </a:rPr>
              <a:t>  -Initial Visit</a:t>
            </a:r>
          </a:p>
          <a:p>
            <a:pPr marL="0" indent="0">
              <a:buNone/>
            </a:pPr>
            <a:r>
              <a:rPr lang="en-US" dirty="0">
                <a:solidFill>
                  <a:srgbClr val="C00000"/>
                </a:solidFill>
                <a:latin typeface="+mj-lt"/>
              </a:rPr>
              <a:t>   </a:t>
            </a:r>
            <a:r>
              <a:rPr lang="en-US" dirty="0">
                <a:latin typeface="+mj-lt"/>
              </a:rPr>
              <a:t>Generalized inflamed redness and rolled gingival margins. The      </a:t>
            </a:r>
          </a:p>
          <a:p>
            <a:pPr marL="0" indent="0">
              <a:buNone/>
            </a:pPr>
            <a:r>
              <a:rPr lang="en-US" dirty="0">
                <a:latin typeface="+mj-lt"/>
              </a:rPr>
              <a:t>   consistency of gingiva is firm and shiny. Minimal bleeding </a:t>
            </a:r>
          </a:p>
          <a:p>
            <a:pPr marL="0" indent="0">
              <a:buNone/>
            </a:pPr>
            <a:r>
              <a:rPr lang="en-US" dirty="0">
                <a:latin typeface="+mj-lt"/>
              </a:rPr>
              <a:t>   upon probing.</a:t>
            </a:r>
          </a:p>
          <a:p>
            <a:pPr marL="0" indent="0">
              <a:buNone/>
            </a:pPr>
            <a:r>
              <a:rPr lang="en-US" dirty="0">
                <a:latin typeface="+mj-lt"/>
              </a:rPr>
              <a:t>  -1</a:t>
            </a:r>
            <a:r>
              <a:rPr lang="en-US" baseline="30000" dirty="0">
                <a:latin typeface="+mj-lt"/>
              </a:rPr>
              <a:t>st</a:t>
            </a:r>
            <a:r>
              <a:rPr lang="en-US" dirty="0">
                <a:latin typeface="+mj-lt"/>
              </a:rPr>
              <a:t> Revisit </a:t>
            </a:r>
          </a:p>
          <a:p>
            <a:pPr marL="0" indent="0">
              <a:buNone/>
            </a:pPr>
            <a:r>
              <a:rPr lang="en-US" dirty="0">
                <a:latin typeface="+mj-lt"/>
              </a:rPr>
              <a:t>   </a:t>
            </a:r>
            <a:r>
              <a:rPr lang="en-US" dirty="0">
                <a:latin typeface="Calibri Light (Headings)"/>
              </a:rPr>
              <a:t>No changes in gingiva from initial visit. </a:t>
            </a:r>
            <a:r>
              <a:rPr lang="en-US" altLang="zh-CN" dirty="0">
                <a:latin typeface="Calibri Light (Headings)"/>
              </a:rPr>
              <a:t>No residual calculus deposits   </a:t>
            </a:r>
          </a:p>
          <a:p>
            <a:pPr marL="0" indent="0">
              <a:buNone/>
            </a:pPr>
            <a:r>
              <a:rPr lang="en-US" altLang="zh-CN" dirty="0">
                <a:latin typeface="Calibri Light (Headings)"/>
              </a:rPr>
              <a:t>   found on #1-#3</a:t>
            </a:r>
          </a:p>
          <a:p>
            <a:pPr marL="0" indent="0">
              <a:buNone/>
            </a:pPr>
            <a:endParaRPr lang="en-US" dirty="0"/>
          </a:p>
        </p:txBody>
      </p:sp>
    </p:spTree>
    <p:extLst>
      <p:ext uri="{BB962C8B-B14F-4D97-AF65-F5344CB8AC3E}">
        <p14:creationId xmlns:p14="http://schemas.microsoft.com/office/powerpoint/2010/main" val="400200628"/>
      </p:ext>
    </p:extLst>
  </p:cSld>
  <p:clrMapOvr>
    <a:masterClrMapping/>
  </p:clrMapOvr>
  <mc:AlternateContent xmlns:mc="http://schemas.openxmlformats.org/markup-compatibility/2006" xmlns:p14="http://schemas.microsoft.com/office/powerpoint/2010/main">
    <mc:Choice Requires="p14">
      <p:transition spd="slow" p14:dur="2000" advTm="100289"/>
    </mc:Choice>
    <mc:Fallback xmlns="">
      <p:transition spd="slow" advTm="10028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07CE-9514-FA44-B97A-DDABF8189E7C}"/>
              </a:ext>
            </a:extLst>
          </p:cNvPr>
          <p:cNvSpPr>
            <a:spLocks noGrp="1"/>
          </p:cNvSpPr>
          <p:nvPr>
            <p:ph type="title"/>
          </p:nvPr>
        </p:nvSpPr>
        <p:spPr>
          <a:xfrm>
            <a:off x="838200" y="1"/>
            <a:ext cx="10515600" cy="1690688"/>
          </a:xfrm>
        </p:spPr>
        <p:txBody>
          <a:bodyPr>
            <a:normAutofit/>
          </a:bodyPr>
          <a:lstStyle/>
          <a:p>
            <a:pPr algn="ctr"/>
            <a:r>
              <a:rPr lang="en-US" sz="4000" u="sng" dirty="0"/>
              <a:t>Periodontal Charting</a:t>
            </a:r>
          </a:p>
        </p:txBody>
      </p:sp>
      <p:sp>
        <p:nvSpPr>
          <p:cNvPr id="3" name="Content Placeholder 2">
            <a:extLst>
              <a:ext uri="{FF2B5EF4-FFF2-40B4-BE49-F238E27FC236}">
                <a16:creationId xmlns:a16="http://schemas.microsoft.com/office/drawing/2014/main" id="{CA9C743B-4A26-3644-91EF-3A3BAA779D77}"/>
              </a:ext>
            </a:extLst>
          </p:cNvPr>
          <p:cNvSpPr>
            <a:spLocks noGrp="1"/>
          </p:cNvSpPr>
          <p:nvPr>
            <p:ph idx="1"/>
          </p:nvPr>
        </p:nvSpPr>
        <p:spPr/>
        <p:txBody>
          <a:bodyPr>
            <a:normAutofit fontScale="850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None/>
            </a:pPr>
            <a:r>
              <a:rPr lang="en-US" dirty="0"/>
              <a:t> </a:t>
            </a:r>
          </a:p>
          <a:p>
            <a:pPr marL="0" indent="0">
              <a:buNone/>
            </a:pPr>
            <a:endParaRPr lang="en-US" dirty="0"/>
          </a:p>
          <a:p>
            <a:r>
              <a:rPr lang="en-US" dirty="0"/>
              <a:t> </a:t>
            </a:r>
            <a:r>
              <a:rPr lang="en-US" dirty="0">
                <a:latin typeface="Calibri Light (Headings)"/>
              </a:rPr>
              <a:t>Significant findings:</a:t>
            </a:r>
          </a:p>
          <a:p>
            <a:pPr marL="0" indent="0">
              <a:buNone/>
            </a:pPr>
            <a:r>
              <a:rPr lang="en-US" dirty="0">
                <a:latin typeface="Calibri Light (Headings)"/>
              </a:rPr>
              <a:t>   -Generalized 2-3 mm probing depths on most of incisors</a:t>
            </a:r>
          </a:p>
          <a:p>
            <a:pPr marL="0" indent="0">
              <a:buNone/>
            </a:pPr>
            <a:r>
              <a:rPr lang="en-US" dirty="0">
                <a:latin typeface="Calibri Light (Headings)"/>
              </a:rPr>
              <a:t>   -Localized 4-5 mm probing depths on premolar and molars  </a:t>
            </a:r>
          </a:p>
          <a:p>
            <a:pPr marL="0" indent="0">
              <a:buNone/>
            </a:pPr>
            <a:r>
              <a:rPr lang="en-US" dirty="0">
                <a:latin typeface="Calibri Light (Headings)"/>
              </a:rPr>
              <a:t>   -Minimal BUP.  </a:t>
            </a:r>
            <a:endParaRPr lang="en-US" sz="3600" dirty="0">
              <a:latin typeface="Calibri Light (Headings)"/>
            </a:endParaRPr>
          </a:p>
          <a:p>
            <a:pPr marL="0" indent="0">
              <a:buNone/>
            </a:pPr>
            <a:endParaRPr lang="en-US" sz="3600" dirty="0">
              <a:latin typeface="+mj-lt"/>
            </a:endParaRPr>
          </a:p>
          <a:p>
            <a:pPr marL="0" indent="0" algn="ctr">
              <a:buNone/>
            </a:pPr>
            <a:endParaRPr lang="en-US" sz="3600" dirty="0"/>
          </a:p>
        </p:txBody>
      </p:sp>
      <p:pic>
        <p:nvPicPr>
          <p:cNvPr id="5" name="Picture 4">
            <a:extLst>
              <a:ext uri="{FF2B5EF4-FFF2-40B4-BE49-F238E27FC236}">
                <a16:creationId xmlns:a16="http://schemas.microsoft.com/office/drawing/2014/main" id="{374AE71E-D9FE-4C1F-9F1D-B8E9E91308B5}"/>
              </a:ext>
            </a:extLst>
          </p:cNvPr>
          <p:cNvPicPr>
            <a:picLocks noChangeAspect="1"/>
          </p:cNvPicPr>
          <p:nvPr/>
        </p:nvPicPr>
        <p:blipFill>
          <a:blip r:embed="rId3"/>
          <a:stretch>
            <a:fillRect/>
          </a:stretch>
        </p:blipFill>
        <p:spPr>
          <a:xfrm>
            <a:off x="1209963" y="1209964"/>
            <a:ext cx="9772073" cy="3223491"/>
          </a:xfrm>
          <a:prstGeom prst="rect">
            <a:avLst/>
          </a:prstGeom>
        </p:spPr>
      </p:pic>
    </p:spTree>
    <p:extLst>
      <p:ext uri="{BB962C8B-B14F-4D97-AF65-F5344CB8AC3E}">
        <p14:creationId xmlns:p14="http://schemas.microsoft.com/office/powerpoint/2010/main" val="360580523"/>
      </p:ext>
    </p:extLst>
  </p:cSld>
  <p:clrMapOvr>
    <a:masterClrMapping/>
  </p:clrMapOvr>
  <mc:AlternateContent xmlns:mc="http://schemas.openxmlformats.org/markup-compatibility/2006" xmlns:p14="http://schemas.microsoft.com/office/powerpoint/2010/main">
    <mc:Choice Requires="p14">
      <p:transition spd="slow" p14:dur="2000" advTm="11688"/>
    </mc:Choice>
    <mc:Fallback xmlns="">
      <p:transition spd="slow" advTm="1168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9598-0A1D-DD4E-9EC9-C9213BA71C1F}"/>
              </a:ext>
            </a:extLst>
          </p:cNvPr>
          <p:cNvSpPr>
            <a:spLocks noGrp="1"/>
          </p:cNvSpPr>
          <p:nvPr>
            <p:ph type="title"/>
          </p:nvPr>
        </p:nvSpPr>
        <p:spPr/>
        <p:txBody>
          <a:bodyPr>
            <a:normAutofit/>
          </a:bodyPr>
          <a:lstStyle/>
          <a:p>
            <a:pPr algn="ctr"/>
            <a:r>
              <a:rPr lang="en-US" sz="4000" u="sng" dirty="0"/>
              <a:t>Dental Hygiene Diagnosis</a:t>
            </a:r>
          </a:p>
        </p:txBody>
      </p:sp>
      <p:sp>
        <p:nvSpPr>
          <p:cNvPr id="3" name="Content Placeholder 2">
            <a:extLst>
              <a:ext uri="{FF2B5EF4-FFF2-40B4-BE49-F238E27FC236}">
                <a16:creationId xmlns:a16="http://schemas.microsoft.com/office/drawing/2014/main" id="{18D833B9-9F5D-AA4D-BB29-85134ED00ECB}"/>
              </a:ext>
            </a:extLst>
          </p:cNvPr>
          <p:cNvSpPr>
            <a:spLocks noGrp="1"/>
          </p:cNvSpPr>
          <p:nvPr>
            <p:ph idx="1"/>
          </p:nvPr>
        </p:nvSpPr>
        <p:spPr/>
        <p:txBody>
          <a:bodyPr>
            <a:normAutofit/>
          </a:bodyPr>
          <a:lstStyle/>
          <a:p>
            <a:pPr marL="0" indent="0">
              <a:buNone/>
            </a:pPr>
            <a:r>
              <a:rPr lang="en-US" dirty="0">
                <a:latin typeface="+mj-lt"/>
              </a:rPr>
              <a:t>Patient has general Type I with localized Type II Periodontitis in active stage due to BUP. Patient presents with generalized 2-3 mm with localized 4-5 mm probe depth. Patient also clinically presents with fistula on top of tooth between #8 to #9. The FMS shows radiolucency on the apical and lateral areas of tooth #8 that further verifies patient has the periapical pathology above maxillary incisor </a:t>
            </a:r>
            <a:r>
              <a:rPr lang="en-US" altLang="zh-CN" dirty="0">
                <a:latin typeface="+mj-lt"/>
              </a:rPr>
              <a:t>#8. Furthermore, the radiograph gives evidence that show slight vertical bone loss on some of areas. </a:t>
            </a:r>
            <a:endParaRPr lang="en-US" i="1" dirty="0">
              <a:solidFill>
                <a:srgbClr val="C00000"/>
              </a:solidFill>
              <a:highlight>
                <a:srgbClr val="FFFF00"/>
              </a:highlight>
              <a:latin typeface="+mj-lt"/>
            </a:endParaRPr>
          </a:p>
        </p:txBody>
      </p:sp>
    </p:spTree>
    <p:extLst>
      <p:ext uri="{BB962C8B-B14F-4D97-AF65-F5344CB8AC3E}">
        <p14:creationId xmlns:p14="http://schemas.microsoft.com/office/powerpoint/2010/main" val="3737649518"/>
      </p:ext>
    </p:extLst>
  </p:cSld>
  <p:clrMapOvr>
    <a:masterClrMapping/>
  </p:clrMapOvr>
  <mc:AlternateContent xmlns:mc="http://schemas.openxmlformats.org/markup-compatibility/2006" xmlns:p14="http://schemas.microsoft.com/office/powerpoint/2010/main">
    <mc:Choice Requires="p14">
      <p:transition spd="slow" p14:dur="2000" advTm="123077"/>
    </mc:Choice>
    <mc:Fallback xmlns="">
      <p:transition spd="slow" advTm="12307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9598-0A1D-DD4E-9EC9-C9213BA71C1F}"/>
              </a:ext>
            </a:extLst>
          </p:cNvPr>
          <p:cNvSpPr>
            <a:spLocks noGrp="1"/>
          </p:cNvSpPr>
          <p:nvPr>
            <p:ph type="title"/>
          </p:nvPr>
        </p:nvSpPr>
        <p:spPr>
          <a:xfrm>
            <a:off x="838200" y="0"/>
            <a:ext cx="10515600" cy="1325563"/>
          </a:xfrm>
        </p:spPr>
        <p:txBody>
          <a:bodyPr>
            <a:normAutofit/>
          </a:bodyPr>
          <a:lstStyle/>
          <a:p>
            <a:pPr algn="ctr"/>
            <a:r>
              <a:rPr lang="en-US" sz="4000" u="sng" dirty="0"/>
              <a:t>Dental Hygiene Diagnosis</a:t>
            </a:r>
          </a:p>
        </p:txBody>
      </p:sp>
      <p:sp>
        <p:nvSpPr>
          <p:cNvPr id="3" name="Content Placeholder 2">
            <a:extLst>
              <a:ext uri="{FF2B5EF4-FFF2-40B4-BE49-F238E27FC236}">
                <a16:creationId xmlns:a16="http://schemas.microsoft.com/office/drawing/2014/main" id="{18D833B9-9F5D-AA4D-BB29-85134ED00ECB}"/>
              </a:ext>
            </a:extLst>
          </p:cNvPr>
          <p:cNvSpPr>
            <a:spLocks noGrp="1"/>
          </p:cNvSpPr>
          <p:nvPr>
            <p:ph idx="1"/>
          </p:nvPr>
        </p:nvSpPr>
        <p:spPr>
          <a:xfrm>
            <a:off x="404812" y="1839913"/>
            <a:ext cx="10948988" cy="4351338"/>
          </a:xfrm>
        </p:spPr>
        <p:txBody>
          <a:bodyPr>
            <a:normAutofit/>
          </a:bodyPr>
          <a:lstStyle/>
          <a:p>
            <a:r>
              <a:rPr lang="en-US" dirty="0">
                <a:latin typeface="+mj-lt"/>
              </a:rPr>
              <a:t>Risk for Caries:</a:t>
            </a:r>
          </a:p>
          <a:p>
            <a:pPr marL="0" indent="0">
              <a:buNone/>
            </a:pPr>
            <a:r>
              <a:rPr lang="en-US" dirty="0">
                <a:latin typeface="+mj-lt"/>
              </a:rPr>
              <a:t> -Patient at a low risk for caries due to no caries detected clinically and </a:t>
            </a:r>
          </a:p>
          <a:p>
            <a:pPr marL="0" indent="0">
              <a:buNone/>
            </a:pPr>
            <a:r>
              <a:rPr lang="en-US" dirty="0">
                <a:latin typeface="+mj-lt"/>
              </a:rPr>
              <a:t>  radiographically.</a:t>
            </a:r>
            <a:endParaRPr lang="en-US" u="sng" dirty="0">
              <a:highlight>
                <a:srgbClr val="FFFF00"/>
              </a:highlight>
            </a:endParaRPr>
          </a:p>
        </p:txBody>
      </p:sp>
    </p:spTree>
    <p:extLst>
      <p:ext uri="{BB962C8B-B14F-4D97-AF65-F5344CB8AC3E}">
        <p14:creationId xmlns:p14="http://schemas.microsoft.com/office/powerpoint/2010/main" val="3016294140"/>
      </p:ext>
    </p:extLst>
  </p:cSld>
  <p:clrMapOvr>
    <a:masterClrMapping/>
  </p:clrMapOvr>
  <mc:AlternateContent xmlns:mc="http://schemas.openxmlformats.org/markup-compatibility/2006" xmlns:p14="http://schemas.microsoft.com/office/powerpoint/2010/main">
    <mc:Choice Requires="p14">
      <p:transition spd="slow" p14:dur="2000" advTm="99234"/>
    </mc:Choice>
    <mc:Fallback xmlns="">
      <p:transition spd="slow" advTm="992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mj-lt"/>
              </a:rPr>
              <a:t>Mr. S. is a 22 Year-old Asian male.</a:t>
            </a:r>
          </a:p>
          <a:p>
            <a:r>
              <a:rPr lang="en-US" dirty="0">
                <a:latin typeface="+mj-lt"/>
              </a:rPr>
              <a:t>College student, lives in Queens of New York with his parents. He currently has no dental insurance and has to pay out-of-pocket for care.</a:t>
            </a:r>
          </a:p>
          <a:p>
            <a:r>
              <a:rPr lang="en-US" dirty="0">
                <a:latin typeface="+mj-lt"/>
              </a:rPr>
              <a:t>His last dental examination was over 10 years ago. No X-rays were taken at that time.</a:t>
            </a:r>
          </a:p>
          <a:p>
            <a:r>
              <a:rPr lang="en-US" dirty="0">
                <a:latin typeface="+mj-lt"/>
              </a:rPr>
              <a:t>Patient states brushing twice a day with a soft manual toothbrush, using Crest toothpaste with fluoride, flosses occasionally.</a:t>
            </a:r>
          </a:p>
          <a:p>
            <a:pPr marL="0" indent="0">
              <a:buNone/>
            </a:pPr>
            <a:endParaRPr lang="en-US" dirty="0">
              <a:latin typeface="+mj-lt"/>
            </a:endParaRPr>
          </a:p>
          <a:p>
            <a:endParaRPr lang="en-US" dirty="0"/>
          </a:p>
        </p:txBody>
      </p:sp>
      <p:sp>
        <p:nvSpPr>
          <p:cNvPr id="2" name="Title 1"/>
          <p:cNvSpPr>
            <a:spLocks noGrp="1"/>
          </p:cNvSpPr>
          <p:nvPr>
            <p:ph type="title"/>
          </p:nvPr>
        </p:nvSpPr>
        <p:spPr/>
        <p:txBody>
          <a:bodyPr/>
          <a:lstStyle/>
          <a:p>
            <a:r>
              <a:rPr lang="en-US" dirty="0"/>
              <a:t>                          </a:t>
            </a:r>
            <a:r>
              <a:rPr lang="en-US" u="sng" dirty="0"/>
              <a:t>Patient Profile</a:t>
            </a:r>
          </a:p>
        </p:txBody>
      </p:sp>
    </p:spTree>
    <p:extLst>
      <p:ext uri="{BB962C8B-B14F-4D97-AF65-F5344CB8AC3E}">
        <p14:creationId xmlns:p14="http://schemas.microsoft.com/office/powerpoint/2010/main" val="1544023549"/>
      </p:ext>
    </p:extLst>
  </p:cSld>
  <p:clrMapOvr>
    <a:masterClrMapping/>
  </p:clrMapOvr>
  <mc:AlternateContent xmlns:mc="http://schemas.openxmlformats.org/markup-compatibility/2006" xmlns:p14="http://schemas.microsoft.com/office/powerpoint/2010/main">
    <mc:Choice Requires="p14">
      <p:transition spd="slow" p14:dur="2000" advTm="19263"/>
    </mc:Choice>
    <mc:Fallback xmlns="">
      <p:transition spd="slow" advTm="192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D4BA-CF65-7448-B570-70AF807E0D81}"/>
              </a:ext>
            </a:extLst>
          </p:cNvPr>
          <p:cNvSpPr>
            <a:spLocks noGrp="1"/>
          </p:cNvSpPr>
          <p:nvPr>
            <p:ph type="title"/>
          </p:nvPr>
        </p:nvSpPr>
        <p:spPr/>
        <p:txBody>
          <a:bodyPr>
            <a:normAutofit/>
          </a:bodyPr>
          <a:lstStyle/>
          <a:p>
            <a:pPr algn="ctr"/>
            <a:r>
              <a:rPr lang="en-US" sz="4000" u="sng" dirty="0"/>
              <a:t>Dental Hygiene Care Plan</a:t>
            </a:r>
          </a:p>
        </p:txBody>
      </p:sp>
      <p:sp>
        <p:nvSpPr>
          <p:cNvPr id="3" name="Content Placeholder 2">
            <a:extLst>
              <a:ext uri="{FF2B5EF4-FFF2-40B4-BE49-F238E27FC236}">
                <a16:creationId xmlns:a16="http://schemas.microsoft.com/office/drawing/2014/main" id="{AF58EF4E-765A-F64F-A959-51E4D5066735}"/>
              </a:ext>
            </a:extLst>
          </p:cNvPr>
          <p:cNvSpPr>
            <a:spLocks noGrp="1"/>
          </p:cNvSpPr>
          <p:nvPr>
            <p:ph idx="1"/>
          </p:nvPr>
        </p:nvSpPr>
        <p:spPr>
          <a:xfrm>
            <a:off x="773545" y="1419225"/>
            <a:ext cx="10515600" cy="5073650"/>
          </a:xfrm>
        </p:spPr>
        <p:txBody>
          <a:bodyPr>
            <a:noAutofit/>
          </a:bodyPr>
          <a:lstStyle/>
          <a:p>
            <a:r>
              <a:rPr lang="en-US" sz="2400" dirty="0">
                <a:latin typeface="Calibri Light (Headings)"/>
              </a:rPr>
              <a:t>Initial Visit: Oct 01, 2019: </a:t>
            </a:r>
          </a:p>
          <a:p>
            <a:pPr marL="0" indent="0">
              <a:buNone/>
            </a:pPr>
            <a:r>
              <a:rPr lang="en-US" sz="2400" dirty="0">
                <a:latin typeface="Calibri Light (Headings)"/>
              </a:rPr>
              <a:t>   Patient Education: Flossing “C” Technique</a:t>
            </a:r>
          </a:p>
          <a:p>
            <a:pPr marL="0" indent="0">
              <a:buNone/>
            </a:pPr>
            <a:r>
              <a:rPr lang="en-US" sz="2400" dirty="0">
                <a:latin typeface="Calibri Light (Headings)"/>
              </a:rPr>
              <a:t>   Debridement: #1-3</a:t>
            </a:r>
          </a:p>
          <a:p>
            <a:pPr marL="0" indent="0">
              <a:buNone/>
            </a:pPr>
            <a:r>
              <a:rPr lang="en-US" sz="2400" dirty="0">
                <a:latin typeface="Calibri Light (Headings)"/>
              </a:rPr>
              <a:t>   Pain management: none</a:t>
            </a:r>
          </a:p>
          <a:p>
            <a:r>
              <a:rPr lang="en-US" sz="2400" dirty="0">
                <a:latin typeface="Calibri Light (Headings)"/>
              </a:rPr>
              <a:t>Visit 2: Oct 23, 2019</a:t>
            </a:r>
          </a:p>
          <a:p>
            <a:pPr marL="0" indent="0">
              <a:buNone/>
            </a:pPr>
            <a:r>
              <a:rPr lang="en-US" sz="2400" dirty="0">
                <a:latin typeface="Calibri Light (Headings)"/>
              </a:rPr>
              <a:t>   Patient Education: Power assisted brush</a:t>
            </a:r>
          </a:p>
          <a:p>
            <a:pPr marL="0" indent="0">
              <a:buNone/>
            </a:pPr>
            <a:r>
              <a:rPr lang="en-US" sz="2400" dirty="0">
                <a:latin typeface="Calibri Light (Headings)"/>
              </a:rPr>
              <a:t>   Radiographic Digital: FMS </a:t>
            </a:r>
          </a:p>
          <a:p>
            <a:pPr marL="0" indent="0">
              <a:buNone/>
            </a:pPr>
            <a:r>
              <a:rPr lang="en-US" sz="2400" dirty="0">
                <a:latin typeface="Calibri Light (Headings)"/>
              </a:rPr>
              <a:t>   Debridement: #4-8, LR, UL and LL</a:t>
            </a:r>
          </a:p>
          <a:p>
            <a:pPr marL="0" indent="0">
              <a:buNone/>
            </a:pPr>
            <a:r>
              <a:rPr lang="en-US" altLang="zh-CN" sz="2400" dirty="0">
                <a:latin typeface="Calibri Light (Headings)"/>
              </a:rPr>
              <a:t>   Pain management: none</a:t>
            </a:r>
            <a:endParaRPr lang="en-US" sz="2400" dirty="0">
              <a:latin typeface="Calibri Light (Headings)"/>
            </a:endParaRPr>
          </a:p>
          <a:p>
            <a:pPr marL="0" indent="0">
              <a:buNone/>
            </a:pPr>
            <a:r>
              <a:rPr lang="en-US" sz="2400" dirty="0">
                <a:latin typeface="Calibri Light (Headings)"/>
              </a:rPr>
              <a:t>   Coronal Polish: Engine</a:t>
            </a:r>
          </a:p>
          <a:p>
            <a:pPr marL="0" indent="0">
              <a:buNone/>
            </a:pPr>
            <a:r>
              <a:rPr lang="en-US" sz="2400" dirty="0">
                <a:latin typeface="Calibri Light (Headings)"/>
              </a:rPr>
              <a:t>   Other: Topical fluoride (</a:t>
            </a:r>
            <a:r>
              <a:rPr lang="en-US" altLang="zh-CN" sz="2400" dirty="0">
                <a:latin typeface="Calibri Light (Headings)"/>
              </a:rPr>
              <a:t>Varnish)</a:t>
            </a:r>
            <a:endParaRPr lang="en-US" sz="2400" dirty="0">
              <a:latin typeface="Calibri Light (Headings)"/>
            </a:endParaRPr>
          </a:p>
          <a:p>
            <a:pPr marL="0" indent="0">
              <a:buNone/>
            </a:pPr>
            <a:endParaRPr lang="en-US" sz="2400"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r>
              <a:rPr lang="en-US" dirty="0">
                <a:latin typeface="+mj-lt"/>
              </a:rPr>
              <a:t>The DH Care Plan is the recipe...it is EVERYTHING you are planning to do, recommend, including patient management and appointment scheduling, oral self-care, dietary guidance, debridement, pain management, etc......Use more than one slide if necessary.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3899783"/>
      </p:ext>
    </p:extLst>
  </p:cSld>
  <p:clrMapOvr>
    <a:masterClrMapping/>
  </p:clrMapOvr>
  <mc:AlternateContent xmlns:mc="http://schemas.openxmlformats.org/markup-compatibility/2006" xmlns:p14="http://schemas.microsoft.com/office/powerpoint/2010/main">
    <mc:Choice Requires="p14">
      <p:transition spd="slow" p14:dur="2000" advTm="181034"/>
    </mc:Choice>
    <mc:Fallback xmlns="">
      <p:transition spd="slow" advTm="18103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D4BA-CF65-7448-B570-70AF807E0D81}"/>
              </a:ext>
            </a:extLst>
          </p:cNvPr>
          <p:cNvSpPr>
            <a:spLocks noGrp="1"/>
          </p:cNvSpPr>
          <p:nvPr>
            <p:ph type="title"/>
          </p:nvPr>
        </p:nvSpPr>
        <p:spPr/>
        <p:txBody>
          <a:bodyPr>
            <a:normAutofit/>
          </a:bodyPr>
          <a:lstStyle/>
          <a:p>
            <a:pPr algn="ctr"/>
            <a:r>
              <a:rPr lang="en-US" sz="4000" u="sng" dirty="0"/>
              <a:t>Dental Hygiene Care Plan</a:t>
            </a:r>
          </a:p>
        </p:txBody>
      </p:sp>
      <p:sp>
        <p:nvSpPr>
          <p:cNvPr id="3" name="Content Placeholder 2">
            <a:extLst>
              <a:ext uri="{FF2B5EF4-FFF2-40B4-BE49-F238E27FC236}">
                <a16:creationId xmlns:a16="http://schemas.microsoft.com/office/drawing/2014/main" id="{AF58EF4E-765A-F64F-A959-51E4D5066735}"/>
              </a:ext>
            </a:extLst>
          </p:cNvPr>
          <p:cNvSpPr>
            <a:spLocks noGrp="1"/>
          </p:cNvSpPr>
          <p:nvPr>
            <p:ph idx="1"/>
          </p:nvPr>
        </p:nvSpPr>
        <p:spPr>
          <a:xfrm>
            <a:off x="727363" y="1616363"/>
            <a:ext cx="10515600" cy="5162839"/>
          </a:xfrm>
        </p:spPr>
        <p:txBody>
          <a:bodyPr>
            <a:noAutofit/>
          </a:bodyPr>
          <a:lstStyle/>
          <a:p>
            <a:r>
              <a:rPr lang="en-US" sz="2400" dirty="0">
                <a:latin typeface="+mj-lt"/>
              </a:rPr>
              <a:t>No pain management needed because patient was able to tolerate discomfort during the treatment. </a:t>
            </a:r>
            <a:endParaRPr lang="en-US" sz="2400" dirty="0">
              <a:highlight>
                <a:srgbClr val="FFFF00"/>
              </a:highlight>
              <a:latin typeface="+mj-lt"/>
            </a:endParaRPr>
          </a:p>
          <a:p>
            <a:r>
              <a:rPr lang="en-US" sz="2400" dirty="0">
                <a:latin typeface="+mj-lt"/>
              </a:rPr>
              <a:t>The patient was recommended for BWs during initial visit according to age and radiographic history of patient. However, the patient has a dental fistula above tooth </a:t>
            </a:r>
            <a:r>
              <a:rPr lang="en-US" altLang="zh-CN" sz="2400" dirty="0">
                <a:latin typeface="+mj-lt"/>
              </a:rPr>
              <a:t>#8.</a:t>
            </a:r>
            <a:r>
              <a:rPr lang="zh-CN" altLang="en-US" sz="2400" dirty="0">
                <a:latin typeface="+mj-lt"/>
              </a:rPr>
              <a:t> </a:t>
            </a:r>
            <a:r>
              <a:rPr lang="en-US" altLang="zh-CN" sz="2400" dirty="0">
                <a:latin typeface="+mj-lt"/>
              </a:rPr>
              <a:t>The treatment</a:t>
            </a:r>
            <a:r>
              <a:rPr lang="zh-CN" altLang="en-US" sz="2400" dirty="0">
                <a:latin typeface="+mj-lt"/>
              </a:rPr>
              <a:t> </a:t>
            </a:r>
            <a:r>
              <a:rPr lang="en-US" altLang="zh-CN" sz="2400" dirty="0">
                <a:latin typeface="+mj-lt"/>
              </a:rPr>
              <a:t>plan</a:t>
            </a:r>
            <a:r>
              <a:rPr lang="zh-CN" altLang="en-US" sz="2400" dirty="0">
                <a:latin typeface="+mj-lt"/>
              </a:rPr>
              <a:t> </a:t>
            </a:r>
            <a:r>
              <a:rPr lang="en-US" altLang="zh-CN" sz="2400" dirty="0">
                <a:latin typeface="+mj-lt"/>
              </a:rPr>
              <a:t>was modified after discussing with the faculty. A FMS was assigned to the patient instead of taking BWs because it can better detect oral pathologies if presented. </a:t>
            </a:r>
          </a:p>
        </p:txBody>
      </p:sp>
    </p:spTree>
    <p:extLst>
      <p:ext uri="{BB962C8B-B14F-4D97-AF65-F5344CB8AC3E}">
        <p14:creationId xmlns:p14="http://schemas.microsoft.com/office/powerpoint/2010/main" val="226257794"/>
      </p:ext>
    </p:extLst>
  </p:cSld>
  <p:clrMapOvr>
    <a:masterClrMapping/>
  </p:clrMapOvr>
  <mc:AlternateContent xmlns:mc="http://schemas.openxmlformats.org/markup-compatibility/2006" xmlns:p14="http://schemas.microsoft.com/office/powerpoint/2010/main">
    <mc:Choice Requires="p14">
      <p:transition spd="slow" p14:dur="2000" advTm="181034"/>
    </mc:Choice>
    <mc:Fallback xmlns="">
      <p:transition spd="slow" advTm="18103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DABB-22E7-0B40-AB66-454855DDBDA4}"/>
              </a:ext>
            </a:extLst>
          </p:cNvPr>
          <p:cNvSpPr>
            <a:spLocks noGrp="1"/>
          </p:cNvSpPr>
          <p:nvPr>
            <p:ph type="title"/>
          </p:nvPr>
        </p:nvSpPr>
        <p:spPr/>
        <p:txBody>
          <a:bodyPr>
            <a:normAutofit/>
          </a:bodyPr>
          <a:lstStyle/>
          <a:p>
            <a:pPr algn="ctr"/>
            <a:r>
              <a:rPr lang="en-US" sz="4000" u="sng" dirty="0"/>
              <a:t>Consent for Treatment/treatment plan</a:t>
            </a:r>
          </a:p>
        </p:txBody>
      </p:sp>
      <p:pic>
        <p:nvPicPr>
          <p:cNvPr id="5" name="Content Placeholder 4">
            <a:extLst>
              <a:ext uri="{FF2B5EF4-FFF2-40B4-BE49-F238E27FC236}">
                <a16:creationId xmlns:a16="http://schemas.microsoft.com/office/drawing/2014/main" id="{6B790949-0DF2-4C11-80DC-B0944254691D}"/>
              </a:ext>
            </a:extLst>
          </p:cNvPr>
          <p:cNvPicPr>
            <a:picLocks noGrp="1" noChangeAspect="1"/>
          </p:cNvPicPr>
          <p:nvPr>
            <p:ph idx="1"/>
          </p:nvPr>
        </p:nvPicPr>
        <p:blipFill>
          <a:blip r:embed="rId3"/>
          <a:stretch>
            <a:fillRect/>
          </a:stretch>
        </p:blipFill>
        <p:spPr>
          <a:xfrm>
            <a:off x="1154544" y="1488240"/>
            <a:ext cx="9818255" cy="4450741"/>
          </a:xfrm>
        </p:spPr>
      </p:pic>
    </p:spTree>
    <p:extLst>
      <p:ext uri="{BB962C8B-B14F-4D97-AF65-F5344CB8AC3E}">
        <p14:creationId xmlns:p14="http://schemas.microsoft.com/office/powerpoint/2010/main" val="3226623827"/>
      </p:ext>
    </p:extLst>
  </p:cSld>
  <p:clrMapOvr>
    <a:masterClrMapping/>
  </p:clrMapOvr>
  <mc:AlternateContent xmlns:mc="http://schemas.openxmlformats.org/markup-compatibility/2006" xmlns:p14="http://schemas.microsoft.com/office/powerpoint/2010/main">
    <mc:Choice Requires="p14">
      <p:transition spd="slow" p14:dur="2000" advTm="16700"/>
    </mc:Choice>
    <mc:Fallback xmlns="">
      <p:transition spd="slow" advTm="167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7A90-D603-2C49-893C-EC77C3FFE029}"/>
              </a:ext>
            </a:extLst>
          </p:cNvPr>
          <p:cNvSpPr>
            <a:spLocks noGrp="1"/>
          </p:cNvSpPr>
          <p:nvPr>
            <p:ph type="title"/>
          </p:nvPr>
        </p:nvSpPr>
        <p:spPr/>
        <p:txBody>
          <a:bodyPr>
            <a:normAutofit/>
          </a:bodyPr>
          <a:lstStyle/>
          <a:p>
            <a:pPr algn="ctr"/>
            <a:r>
              <a:rPr lang="en-US" sz="4000" u="sng" dirty="0"/>
              <a:t>Implementation –Treatment</a:t>
            </a:r>
            <a:br>
              <a:rPr lang="en-US" sz="4000" u="sng" dirty="0"/>
            </a:br>
            <a:endParaRPr lang="en-US" sz="4000" i="1" dirty="0"/>
          </a:p>
        </p:txBody>
      </p:sp>
      <p:sp>
        <p:nvSpPr>
          <p:cNvPr id="3" name="Content Placeholder 2">
            <a:extLst>
              <a:ext uri="{FF2B5EF4-FFF2-40B4-BE49-F238E27FC236}">
                <a16:creationId xmlns:a16="http://schemas.microsoft.com/office/drawing/2014/main" id="{E99B0649-7582-BF40-9A1E-CFD669B88D00}"/>
              </a:ext>
            </a:extLst>
          </p:cNvPr>
          <p:cNvSpPr>
            <a:spLocks noGrp="1"/>
          </p:cNvSpPr>
          <p:nvPr>
            <p:ph idx="1"/>
          </p:nvPr>
        </p:nvSpPr>
        <p:spPr>
          <a:xfrm>
            <a:off x="838200" y="1825625"/>
            <a:ext cx="10515600" cy="4351338"/>
          </a:xfrm>
        </p:spPr>
        <p:txBody>
          <a:bodyPr>
            <a:normAutofit/>
          </a:bodyPr>
          <a:lstStyle/>
          <a:p>
            <a:r>
              <a:rPr lang="en-US" dirty="0">
                <a:latin typeface="+mj-lt"/>
              </a:rPr>
              <a:t>Preventive Services</a:t>
            </a:r>
            <a:endParaRPr lang="en-US" sz="1800" dirty="0">
              <a:latin typeface="+mj-lt"/>
            </a:endParaRPr>
          </a:p>
          <a:p>
            <a:pPr marL="0" indent="0">
              <a:buNone/>
            </a:pPr>
            <a:r>
              <a:rPr lang="en-US" sz="2800" dirty="0">
                <a:latin typeface="+mj-lt"/>
              </a:rPr>
              <a:t>   Oral Self-care Instruction:</a:t>
            </a:r>
            <a:endParaRPr lang="en-US" altLang="zh-CN" sz="2800" dirty="0">
              <a:latin typeface="+mj-lt"/>
            </a:endParaRPr>
          </a:p>
          <a:p>
            <a:pPr marL="0" indent="0">
              <a:buNone/>
            </a:pPr>
            <a:r>
              <a:rPr lang="en-US" dirty="0">
                <a:latin typeface="+mj-lt"/>
              </a:rPr>
              <a:t>   Visit 1: Flossing “C” Technique</a:t>
            </a:r>
          </a:p>
          <a:p>
            <a:pPr marL="0" indent="0">
              <a:buNone/>
            </a:pPr>
            <a:r>
              <a:rPr lang="en-US" dirty="0">
                <a:latin typeface="+mj-lt"/>
              </a:rPr>
              <a:t>   Visit 2: Power assisted brush and </a:t>
            </a:r>
            <a:r>
              <a:rPr lang="en-US" sz="2800" dirty="0">
                <a:latin typeface="+mj-lt"/>
              </a:rPr>
              <a:t>Fluoride treatment (Varnish)</a:t>
            </a:r>
          </a:p>
          <a:p>
            <a:r>
              <a:rPr lang="en-US" dirty="0">
                <a:latin typeface="+mj-lt"/>
              </a:rPr>
              <a:t>Stain and soft material covering most of interproximal areas and up to one-third of some tooth surfaces. Patient uses manual brush for daily home care. </a:t>
            </a:r>
            <a:r>
              <a:rPr lang="en-US" altLang="zh-CN" dirty="0">
                <a:latin typeface="Calibri Light (Headings)"/>
              </a:rPr>
              <a:t>The combination of flossing and power assisted brush can easily reach difficult areas to remove biofilm efficiently. New OHI instructions may better improve patient’s oral health.</a:t>
            </a:r>
            <a:endParaRPr lang="en-US" dirty="0"/>
          </a:p>
        </p:txBody>
      </p:sp>
    </p:spTree>
    <p:extLst>
      <p:ext uri="{BB962C8B-B14F-4D97-AF65-F5344CB8AC3E}">
        <p14:creationId xmlns:p14="http://schemas.microsoft.com/office/powerpoint/2010/main" val="2307214440"/>
      </p:ext>
    </p:extLst>
  </p:cSld>
  <p:clrMapOvr>
    <a:masterClrMapping/>
  </p:clrMapOvr>
  <mc:AlternateContent xmlns:mc="http://schemas.openxmlformats.org/markup-compatibility/2006" xmlns:p14="http://schemas.microsoft.com/office/powerpoint/2010/main">
    <mc:Choice Requires="p14">
      <p:transition spd="slow" p14:dur="2000" advTm="136058"/>
    </mc:Choice>
    <mc:Fallback xmlns="">
      <p:transition spd="slow" advTm="13605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7A90-D603-2C49-893C-EC77C3FFE029}"/>
              </a:ext>
            </a:extLst>
          </p:cNvPr>
          <p:cNvSpPr>
            <a:spLocks noGrp="1"/>
          </p:cNvSpPr>
          <p:nvPr>
            <p:ph type="title"/>
          </p:nvPr>
        </p:nvSpPr>
        <p:spPr/>
        <p:txBody>
          <a:bodyPr>
            <a:normAutofit/>
          </a:bodyPr>
          <a:lstStyle/>
          <a:p>
            <a:pPr algn="ctr"/>
            <a:r>
              <a:rPr lang="en-US" sz="4000" u="sng" dirty="0"/>
              <a:t>Implementation –Treatment Continued</a:t>
            </a:r>
            <a:br>
              <a:rPr lang="en-US" sz="4000" u="sng" dirty="0"/>
            </a:br>
            <a:endParaRPr lang="en-US" sz="4000" i="1" dirty="0"/>
          </a:p>
        </p:txBody>
      </p:sp>
      <p:sp>
        <p:nvSpPr>
          <p:cNvPr id="3" name="Content Placeholder 2">
            <a:extLst>
              <a:ext uri="{FF2B5EF4-FFF2-40B4-BE49-F238E27FC236}">
                <a16:creationId xmlns:a16="http://schemas.microsoft.com/office/drawing/2014/main" id="{E99B0649-7582-BF40-9A1E-CFD669B88D00}"/>
              </a:ext>
            </a:extLst>
          </p:cNvPr>
          <p:cNvSpPr>
            <a:spLocks noGrp="1"/>
          </p:cNvSpPr>
          <p:nvPr>
            <p:ph idx="1"/>
          </p:nvPr>
        </p:nvSpPr>
        <p:spPr/>
        <p:txBody>
          <a:bodyPr>
            <a:normAutofit lnSpcReduction="10000"/>
          </a:bodyPr>
          <a:lstStyle/>
          <a:p>
            <a:pPr marL="514350" indent="-514350">
              <a:buAutoNum type="arabicPeriod" startAt="2"/>
            </a:pPr>
            <a:r>
              <a:rPr lang="en-US" dirty="0">
                <a:latin typeface="+mj-lt"/>
              </a:rPr>
              <a:t>Debridement Performed</a:t>
            </a:r>
          </a:p>
          <a:p>
            <a:pPr marL="0" indent="0">
              <a:buNone/>
            </a:pPr>
            <a:r>
              <a:rPr lang="en-US" sz="2400" dirty="0">
                <a:latin typeface="+mj-lt"/>
              </a:rPr>
              <a:t>      - Initial Visit: Hand debride on teeth </a:t>
            </a:r>
            <a:r>
              <a:rPr lang="en-US" altLang="zh-CN" sz="2400" dirty="0">
                <a:latin typeface="+mj-lt"/>
              </a:rPr>
              <a:t># 1-3 at initial visit</a:t>
            </a:r>
          </a:p>
          <a:p>
            <a:pPr marL="0" indent="0">
              <a:buNone/>
            </a:pPr>
            <a:r>
              <a:rPr lang="en-US" sz="2400" dirty="0">
                <a:latin typeface="+mj-lt"/>
              </a:rPr>
              <a:t>      - 2</a:t>
            </a:r>
            <a:r>
              <a:rPr lang="en-US" sz="2400" baseline="30000" dirty="0">
                <a:latin typeface="+mj-lt"/>
              </a:rPr>
              <a:t>nd</a:t>
            </a:r>
            <a:r>
              <a:rPr lang="en-US" sz="2400" dirty="0">
                <a:latin typeface="+mj-lt"/>
              </a:rPr>
              <a:t> visit: Hand debride and ultrasonic on tooth #4- #8, LR, LL and UL. Use </a:t>
            </a:r>
          </a:p>
          <a:p>
            <a:pPr marL="0" indent="0">
              <a:buNone/>
            </a:pPr>
            <a:r>
              <a:rPr lang="en-US" sz="2400" dirty="0">
                <a:latin typeface="+mj-lt"/>
              </a:rPr>
              <a:t>         engine polish after scale completion and apply varnish.</a:t>
            </a:r>
          </a:p>
          <a:p>
            <a:pPr marL="0" indent="0">
              <a:buNone/>
            </a:pPr>
            <a:r>
              <a:rPr lang="en-US" sz="2400" dirty="0">
                <a:latin typeface="+mj-lt"/>
              </a:rPr>
              <a:t>         No pain management involves in both visit. Patient is good tolerance.</a:t>
            </a:r>
          </a:p>
          <a:p>
            <a:r>
              <a:rPr lang="en-US" sz="2400" dirty="0">
                <a:latin typeface="+mj-lt"/>
              </a:rPr>
              <a:t>The challenge I had with debridement was that the patient has slight protruded maxillary central incisors with tight interproximal spaces. Partial black stain that was present in interproximal area between maxillary central incisors was difficult to remove. The gingival tissue is enlarged and inflamed around central incisors which increased discomfort level for the patient and increased the risk of tissue trauma.</a:t>
            </a:r>
          </a:p>
          <a:p>
            <a:pPr marL="0" indent="0">
              <a:buNone/>
            </a:pPr>
            <a:endParaRPr lang="en-US" sz="2400" dirty="0">
              <a:latin typeface="+mj-lt"/>
            </a:endParaRPr>
          </a:p>
          <a:p>
            <a:pPr lvl="2"/>
            <a:endParaRPr lang="en-US" dirty="0"/>
          </a:p>
        </p:txBody>
      </p:sp>
    </p:spTree>
    <p:extLst>
      <p:ext uri="{BB962C8B-B14F-4D97-AF65-F5344CB8AC3E}">
        <p14:creationId xmlns:p14="http://schemas.microsoft.com/office/powerpoint/2010/main" val="2396671787"/>
      </p:ext>
    </p:extLst>
  </p:cSld>
  <p:clrMapOvr>
    <a:masterClrMapping/>
  </p:clrMapOvr>
  <mc:AlternateContent xmlns:mc="http://schemas.openxmlformats.org/markup-compatibility/2006" xmlns:p14="http://schemas.microsoft.com/office/powerpoint/2010/main">
    <mc:Choice Requires="p14">
      <p:transition spd="slow" p14:dur="2000" advTm="69654"/>
    </mc:Choice>
    <mc:Fallback xmlns="">
      <p:transition spd="slow" advTm="6965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102-04A3-E045-BD4A-84FE970E411F}"/>
              </a:ext>
            </a:extLst>
          </p:cNvPr>
          <p:cNvSpPr>
            <a:spLocks noGrp="1"/>
          </p:cNvSpPr>
          <p:nvPr>
            <p:ph type="title"/>
          </p:nvPr>
        </p:nvSpPr>
        <p:spPr>
          <a:xfrm>
            <a:off x="838200" y="0"/>
            <a:ext cx="10515600" cy="1325563"/>
          </a:xfrm>
        </p:spPr>
        <p:txBody>
          <a:bodyPr>
            <a:normAutofit/>
          </a:bodyPr>
          <a:lstStyle/>
          <a:p>
            <a:pPr algn="ctr"/>
            <a:r>
              <a:rPr lang="en-US" sz="4000" u="sng" dirty="0"/>
              <a:t>Evaluation of Care – Outcome of Care - Prognosis</a:t>
            </a:r>
          </a:p>
        </p:txBody>
      </p:sp>
      <p:sp>
        <p:nvSpPr>
          <p:cNvPr id="3" name="Content Placeholder 2">
            <a:extLst>
              <a:ext uri="{FF2B5EF4-FFF2-40B4-BE49-F238E27FC236}">
                <a16:creationId xmlns:a16="http://schemas.microsoft.com/office/drawing/2014/main" id="{1628B5CF-A675-BD4F-8E63-6D47A0598B87}"/>
              </a:ext>
            </a:extLst>
          </p:cNvPr>
          <p:cNvSpPr>
            <a:spLocks noGrp="1"/>
          </p:cNvSpPr>
          <p:nvPr>
            <p:ph idx="1"/>
          </p:nvPr>
        </p:nvSpPr>
        <p:spPr>
          <a:xfrm>
            <a:off x="838199" y="1182687"/>
            <a:ext cx="10863263" cy="5189537"/>
          </a:xfrm>
        </p:spPr>
        <p:txBody>
          <a:bodyPr>
            <a:normAutofit/>
          </a:bodyPr>
          <a:lstStyle/>
          <a:p>
            <a:pPr marL="0" indent="0">
              <a:buNone/>
            </a:pPr>
            <a:r>
              <a:rPr lang="en-US" dirty="0">
                <a:latin typeface="+mj-lt"/>
              </a:rPr>
              <a:t>           The dental hygiene treatment will gradually change patient’s oral condition from poor to excellent if patient has regular dental visits and keeps good home care habits. His gingival inflammation will be improved. The gingival margin will have better adaptation. The consistency of gingival tissue becomes firm and matte in appearance. There will be no bleeding upon brushing. Patient able to obtain a better-looking smile.</a:t>
            </a:r>
          </a:p>
          <a:p>
            <a:pPr marL="0" indent="0">
              <a:buNone/>
            </a:pPr>
            <a:endParaRPr lang="en-US" i="1" dirty="0">
              <a:latin typeface="+mj-lt"/>
            </a:endParaRPr>
          </a:p>
        </p:txBody>
      </p:sp>
    </p:spTree>
    <p:extLst>
      <p:ext uri="{BB962C8B-B14F-4D97-AF65-F5344CB8AC3E}">
        <p14:creationId xmlns:p14="http://schemas.microsoft.com/office/powerpoint/2010/main" val="1531494838"/>
      </p:ext>
    </p:extLst>
  </p:cSld>
  <p:clrMapOvr>
    <a:masterClrMapping/>
  </p:clrMapOvr>
  <mc:AlternateContent xmlns:mc="http://schemas.openxmlformats.org/markup-compatibility/2006" xmlns:p14="http://schemas.microsoft.com/office/powerpoint/2010/main">
    <mc:Choice Requires="p14">
      <p:transition spd="slow" p14:dur="2000" advTm="71447"/>
    </mc:Choice>
    <mc:Fallback xmlns="">
      <p:transition spd="slow" advTm="7144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B541-21BB-7647-8F26-6F2B24937725}"/>
              </a:ext>
            </a:extLst>
          </p:cNvPr>
          <p:cNvSpPr>
            <a:spLocks noGrp="1"/>
          </p:cNvSpPr>
          <p:nvPr>
            <p:ph type="title"/>
          </p:nvPr>
        </p:nvSpPr>
        <p:spPr/>
        <p:txBody>
          <a:bodyPr>
            <a:normAutofit/>
          </a:bodyPr>
          <a:lstStyle/>
          <a:p>
            <a:pPr algn="ctr"/>
            <a:r>
              <a:rPr lang="en-US" sz="4000" u="sng" dirty="0"/>
              <a:t>Referrals</a:t>
            </a:r>
          </a:p>
        </p:txBody>
      </p:sp>
      <p:sp>
        <p:nvSpPr>
          <p:cNvPr id="3" name="Content Placeholder 2">
            <a:extLst>
              <a:ext uri="{FF2B5EF4-FFF2-40B4-BE49-F238E27FC236}">
                <a16:creationId xmlns:a16="http://schemas.microsoft.com/office/drawing/2014/main" id="{7295DF5E-85D1-E048-B716-A5D13B381752}"/>
              </a:ext>
            </a:extLst>
          </p:cNvPr>
          <p:cNvSpPr>
            <a:spLocks noGrp="1"/>
          </p:cNvSpPr>
          <p:nvPr>
            <p:ph idx="1"/>
          </p:nvPr>
        </p:nvSpPr>
        <p:spPr/>
        <p:txBody>
          <a:bodyPr>
            <a:normAutofit/>
          </a:bodyPr>
          <a:lstStyle/>
          <a:p>
            <a:r>
              <a:rPr lang="en-US" sz="3200" dirty="0">
                <a:latin typeface="+mj-lt"/>
              </a:rPr>
              <a:t>Referral given to patient for periapical pathology of tooth #8. </a:t>
            </a:r>
          </a:p>
          <a:p>
            <a:r>
              <a:rPr lang="en-US" sz="3200" dirty="0">
                <a:latin typeface="+mj-lt"/>
              </a:rPr>
              <a:t>Referred patient to the oral surgeon. Patient needs treatment for PAP of tooth #8.</a:t>
            </a:r>
          </a:p>
        </p:txBody>
      </p:sp>
    </p:spTree>
    <p:extLst>
      <p:ext uri="{BB962C8B-B14F-4D97-AF65-F5344CB8AC3E}">
        <p14:creationId xmlns:p14="http://schemas.microsoft.com/office/powerpoint/2010/main" val="1871748416"/>
      </p:ext>
    </p:extLst>
  </p:cSld>
  <p:clrMapOvr>
    <a:masterClrMapping/>
  </p:clrMapOvr>
  <mc:AlternateContent xmlns:mc="http://schemas.openxmlformats.org/markup-compatibility/2006" xmlns:p14="http://schemas.microsoft.com/office/powerpoint/2010/main">
    <mc:Choice Requires="p14">
      <p:transition spd="slow" p14:dur="2000" advTm="11486"/>
    </mc:Choice>
    <mc:Fallback xmlns="">
      <p:transition spd="slow" advTm="1148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B6E9-94A1-374E-B6CF-C336EFEB5DA7}"/>
              </a:ext>
            </a:extLst>
          </p:cNvPr>
          <p:cNvSpPr>
            <a:spLocks noGrp="1"/>
          </p:cNvSpPr>
          <p:nvPr>
            <p:ph type="title"/>
          </p:nvPr>
        </p:nvSpPr>
        <p:spPr/>
        <p:txBody>
          <a:bodyPr>
            <a:normAutofit/>
          </a:bodyPr>
          <a:lstStyle/>
          <a:p>
            <a:pPr algn="ctr"/>
            <a:r>
              <a:rPr lang="en-US" sz="4000" u="sng" dirty="0"/>
              <a:t>Continued Care Recommendations</a:t>
            </a:r>
          </a:p>
        </p:txBody>
      </p:sp>
      <p:sp>
        <p:nvSpPr>
          <p:cNvPr id="3" name="Content Placeholder 2">
            <a:extLst>
              <a:ext uri="{FF2B5EF4-FFF2-40B4-BE49-F238E27FC236}">
                <a16:creationId xmlns:a16="http://schemas.microsoft.com/office/drawing/2014/main" id="{E3E87FDD-7700-E946-BC3E-1460B482D574}"/>
              </a:ext>
            </a:extLst>
          </p:cNvPr>
          <p:cNvSpPr>
            <a:spLocks noGrp="1"/>
          </p:cNvSpPr>
          <p:nvPr>
            <p:ph idx="1"/>
          </p:nvPr>
        </p:nvSpPr>
        <p:spPr>
          <a:xfrm>
            <a:off x="838200" y="1825625"/>
            <a:ext cx="10515600" cy="4351338"/>
          </a:xfrm>
        </p:spPr>
        <p:txBody>
          <a:bodyPr>
            <a:normAutofit/>
          </a:bodyPr>
          <a:lstStyle/>
          <a:p>
            <a:pPr>
              <a:lnSpc>
                <a:spcPct val="150000"/>
              </a:lnSpc>
            </a:pPr>
            <a:r>
              <a:rPr lang="en-US" altLang="zh-CN" sz="2400" dirty="0">
                <a:latin typeface="Calibri Light (Headings)"/>
              </a:rPr>
              <a:t>The re-care interval I recommend to this patient is 3 months due to: </a:t>
            </a:r>
          </a:p>
          <a:p>
            <a:pPr>
              <a:lnSpc>
                <a:spcPct val="150000"/>
              </a:lnSpc>
            </a:pPr>
            <a:r>
              <a:rPr lang="en-US" altLang="zh-CN" sz="2400" dirty="0">
                <a:latin typeface="Calibri Light (Headings)"/>
              </a:rPr>
              <a:t> Patient has poor biofilm control at the initial visit and he may not follow OHI instruction for daily home care after treatment completed.</a:t>
            </a:r>
          </a:p>
          <a:p>
            <a:pPr>
              <a:lnSpc>
                <a:spcPct val="150000"/>
              </a:lnSpc>
            </a:pPr>
            <a:r>
              <a:rPr lang="en-US" sz="2400" dirty="0">
                <a:latin typeface="Calibri Light (Headings)"/>
              </a:rPr>
              <a:t>Patient is only 22 years old and developed PAP and has slight bone loss without concepts of oral pathologies and health.</a:t>
            </a:r>
          </a:p>
          <a:p>
            <a:pPr>
              <a:lnSpc>
                <a:spcPct val="150000"/>
              </a:lnSpc>
            </a:pPr>
            <a:r>
              <a:rPr lang="en-US" sz="2400" dirty="0">
                <a:latin typeface="Calibri Light (Headings)"/>
              </a:rPr>
              <a:t>Patient has no dental insurance currently. He needs regular dental visits to improve his oral health. </a:t>
            </a:r>
          </a:p>
        </p:txBody>
      </p:sp>
    </p:spTree>
    <p:extLst>
      <p:ext uri="{BB962C8B-B14F-4D97-AF65-F5344CB8AC3E}">
        <p14:creationId xmlns:p14="http://schemas.microsoft.com/office/powerpoint/2010/main" val="2278383371"/>
      </p:ext>
    </p:extLst>
  </p:cSld>
  <p:clrMapOvr>
    <a:masterClrMapping/>
  </p:clrMapOvr>
  <mc:AlternateContent xmlns:mc="http://schemas.openxmlformats.org/markup-compatibility/2006" xmlns:p14="http://schemas.microsoft.com/office/powerpoint/2010/main">
    <mc:Choice Requires="p14">
      <p:transition spd="slow" p14:dur="2000" advTm="65342"/>
    </mc:Choice>
    <mc:Fallback xmlns="">
      <p:transition spd="slow" advTm="6534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D8B-1B14-FF4F-8BC3-DCD05A73DF30}"/>
              </a:ext>
            </a:extLst>
          </p:cNvPr>
          <p:cNvSpPr>
            <a:spLocks noGrp="1"/>
          </p:cNvSpPr>
          <p:nvPr>
            <p:ph type="title"/>
          </p:nvPr>
        </p:nvSpPr>
        <p:spPr>
          <a:xfrm>
            <a:off x="838200" y="365126"/>
            <a:ext cx="10515600" cy="1177924"/>
          </a:xfrm>
        </p:spPr>
        <p:txBody>
          <a:bodyPr>
            <a:normAutofit/>
          </a:bodyPr>
          <a:lstStyle/>
          <a:p>
            <a:pPr algn="ctr"/>
            <a:r>
              <a:rPr lang="en-US" sz="3600" u="sng" dirty="0"/>
              <a:t>Final Reflection</a:t>
            </a:r>
          </a:p>
        </p:txBody>
      </p:sp>
      <p:sp>
        <p:nvSpPr>
          <p:cNvPr id="3" name="Content Placeholder 2">
            <a:extLst>
              <a:ext uri="{FF2B5EF4-FFF2-40B4-BE49-F238E27FC236}">
                <a16:creationId xmlns:a16="http://schemas.microsoft.com/office/drawing/2014/main" id="{D4E86D74-9667-984B-BD5F-896C0CB8A619}"/>
              </a:ext>
            </a:extLst>
          </p:cNvPr>
          <p:cNvSpPr>
            <a:spLocks noGrp="1"/>
          </p:cNvSpPr>
          <p:nvPr>
            <p:ph idx="1"/>
          </p:nvPr>
        </p:nvSpPr>
        <p:spPr>
          <a:xfrm>
            <a:off x="257175" y="1543050"/>
            <a:ext cx="11672888" cy="4714875"/>
          </a:xfrm>
        </p:spPr>
        <p:txBody>
          <a:bodyPr>
            <a:normAutofit lnSpcReduction="10000"/>
          </a:bodyPr>
          <a:lstStyle/>
          <a:p>
            <a:pPr marL="0" indent="0">
              <a:buNone/>
            </a:pPr>
            <a:r>
              <a:rPr lang="en-US" dirty="0">
                <a:latin typeface="+mj-lt"/>
              </a:rPr>
              <a:t>	I was able to provide the patient with correct and suitable oral hygiene instruction to help with his homecare. The oral condition of patient was improved from fair to good after he followed the instructions. The thing I went wrong is that I  suggested BWs based on the patient’s age and radiographic history. The FMS is more suitable according to patient’s needs because it can better to detect oral pathologies than BWS. I changed my instrument selection due to patient having enlarged margins and tight interproximal spaces on maxillary anterior areas. I used the Sub 0 instead of anterior sickle to remove stain between tooth #8 and #9 to avoid irritating the gingival tissue. The working end of anterior sickle is thick and can create discomfort or pain during hand debridement. The various experiences with different patients is a learning process that always expands my knowledge, confidence and ability in clinic. Although I had some difficulty, I was able to learn from from this experience.</a:t>
            </a:r>
            <a:endParaRPr lang="en-US" sz="2800" dirty="0">
              <a:latin typeface="+mj-lt"/>
            </a:endParaRPr>
          </a:p>
        </p:txBody>
      </p:sp>
    </p:spTree>
    <p:extLst>
      <p:ext uri="{BB962C8B-B14F-4D97-AF65-F5344CB8AC3E}">
        <p14:creationId xmlns:p14="http://schemas.microsoft.com/office/powerpoint/2010/main" val="2930608658"/>
      </p:ext>
    </p:extLst>
  </p:cSld>
  <p:clrMapOvr>
    <a:masterClrMapping/>
  </p:clrMapOvr>
  <mc:AlternateContent xmlns:mc="http://schemas.openxmlformats.org/markup-compatibility/2006" xmlns:p14="http://schemas.microsoft.com/office/powerpoint/2010/main">
    <mc:Choice Requires="p14">
      <p:transition spd="slow" p14:dur="2000" advTm="143544"/>
    </mc:Choice>
    <mc:Fallback xmlns="">
      <p:transition spd="slow" advTm="1435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138" y="1866901"/>
            <a:ext cx="9124950" cy="4525963"/>
          </a:xfrm>
        </p:spPr>
        <p:txBody>
          <a:bodyPr>
            <a:normAutofit/>
          </a:bodyPr>
          <a:lstStyle/>
          <a:p>
            <a:endParaRPr lang="en-US" dirty="0">
              <a:latin typeface="+mj-lt"/>
            </a:endParaRPr>
          </a:p>
          <a:p>
            <a:r>
              <a:rPr lang="en-US" dirty="0">
                <a:latin typeface="+mj-lt"/>
              </a:rPr>
              <a:t>Patient states that “My teeth need a professional cleaning ”</a:t>
            </a:r>
          </a:p>
          <a:p>
            <a:r>
              <a:rPr lang="en-US" dirty="0">
                <a:latin typeface="+mj-lt"/>
              </a:rPr>
              <a:t>He has a crown on tooth </a:t>
            </a:r>
            <a:r>
              <a:rPr lang="en-US" altLang="zh-CN" dirty="0">
                <a:latin typeface="+mj-lt"/>
              </a:rPr>
              <a:t>#8</a:t>
            </a:r>
            <a:r>
              <a:rPr lang="en-US" dirty="0">
                <a:latin typeface="+mj-lt"/>
              </a:rPr>
              <a:t> and black staining and calculus on most of his teeth. </a:t>
            </a:r>
          </a:p>
          <a:p>
            <a:r>
              <a:rPr lang="en-US" dirty="0">
                <a:latin typeface="+mj-lt"/>
              </a:rPr>
              <a:t>Mr. S. would like to get his teeth cleaned so he can have white and shiny teeth and better-looking smile.</a:t>
            </a:r>
          </a:p>
          <a:p>
            <a:r>
              <a:rPr lang="en-US" dirty="0">
                <a:latin typeface="+mj-lt"/>
              </a:rPr>
              <a:t>He also is concerned about having cavities.</a:t>
            </a:r>
            <a:endParaRPr lang="en-US" dirty="0"/>
          </a:p>
        </p:txBody>
      </p:sp>
      <p:sp>
        <p:nvSpPr>
          <p:cNvPr id="2" name="Title 1"/>
          <p:cNvSpPr>
            <a:spLocks noGrp="1"/>
          </p:cNvSpPr>
          <p:nvPr>
            <p:ph type="title"/>
          </p:nvPr>
        </p:nvSpPr>
        <p:spPr/>
        <p:txBody>
          <a:bodyPr/>
          <a:lstStyle/>
          <a:p>
            <a:r>
              <a:rPr lang="en-US" dirty="0"/>
              <a:t>                          </a:t>
            </a:r>
            <a:r>
              <a:rPr lang="en-US" u="sng" dirty="0"/>
              <a:t>Chief Complaint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381000"/>
            <a:ext cx="8191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948193"/>
      </p:ext>
    </p:extLst>
  </p:cSld>
  <p:clrMapOvr>
    <a:masterClrMapping/>
  </p:clrMapOvr>
  <mc:AlternateContent xmlns:mc="http://schemas.openxmlformats.org/markup-compatibility/2006" xmlns:p14="http://schemas.microsoft.com/office/powerpoint/2010/main">
    <mc:Choice Requires="p14">
      <p:transition spd="slow" p14:dur="2000" advTm="74948"/>
    </mc:Choice>
    <mc:Fallback xmlns="">
      <p:transition spd="slow" advTm="749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mj-lt"/>
              </a:rPr>
              <a:t>Blood Pressure: 111/80 , Pulse 78,  ASA I     </a:t>
            </a:r>
          </a:p>
          <a:p>
            <a:pPr marL="0" indent="0">
              <a:buNone/>
            </a:pPr>
            <a:r>
              <a:rPr lang="en-US" u="sng" dirty="0">
                <a:latin typeface="+mj-lt"/>
              </a:rPr>
              <a:t>Medical Conditions:</a:t>
            </a:r>
          </a:p>
          <a:p>
            <a:r>
              <a:rPr lang="en-US" dirty="0">
                <a:latin typeface="+mj-lt"/>
              </a:rPr>
              <a:t>Non-Smoker and non-drug user </a:t>
            </a:r>
          </a:p>
          <a:p>
            <a:r>
              <a:rPr lang="en-US" dirty="0">
                <a:latin typeface="+mj-lt"/>
              </a:rPr>
              <a:t>Allergies to mushrooms</a:t>
            </a:r>
          </a:p>
          <a:p>
            <a:r>
              <a:rPr lang="en-US" dirty="0">
                <a:latin typeface="+mj-lt"/>
              </a:rPr>
              <a:t>Allergies to unknown antibiotics </a:t>
            </a:r>
          </a:p>
          <a:p>
            <a:pPr marL="0" indent="0">
              <a:buNone/>
            </a:pPr>
            <a:r>
              <a:rPr lang="en-US" dirty="0">
                <a:latin typeface="+mj-lt"/>
              </a:rPr>
              <a:t>   and medications (lead to dyspnea) </a:t>
            </a:r>
          </a:p>
          <a:p>
            <a:pPr marL="0" indent="0">
              <a:buNone/>
            </a:pPr>
            <a:r>
              <a:rPr lang="en-US" u="sng" dirty="0">
                <a:latin typeface="+mj-lt"/>
              </a:rPr>
              <a:t>Current Medications: </a:t>
            </a:r>
          </a:p>
          <a:p>
            <a:r>
              <a:rPr lang="en-US" dirty="0">
                <a:latin typeface="+mj-lt"/>
              </a:rPr>
              <a:t>No medications taken</a:t>
            </a:r>
          </a:p>
          <a:p>
            <a:pPr marL="0" indent="0">
              <a:buNone/>
            </a:pPr>
            <a:endParaRPr lang="en-US" dirty="0"/>
          </a:p>
        </p:txBody>
      </p:sp>
      <p:sp>
        <p:nvSpPr>
          <p:cNvPr id="2" name="Title 1"/>
          <p:cNvSpPr>
            <a:spLocks noGrp="1"/>
          </p:cNvSpPr>
          <p:nvPr>
            <p:ph type="title"/>
          </p:nvPr>
        </p:nvSpPr>
        <p:spPr/>
        <p:txBody>
          <a:bodyPr/>
          <a:lstStyle/>
          <a:p>
            <a:r>
              <a:rPr lang="en-US" dirty="0"/>
              <a:t>                 </a:t>
            </a:r>
            <a:r>
              <a:rPr lang="en-US" u="sng" dirty="0"/>
              <a:t>Health History Overview</a:t>
            </a:r>
          </a:p>
        </p:txBody>
      </p:sp>
    </p:spTree>
    <p:extLst>
      <p:ext uri="{BB962C8B-B14F-4D97-AF65-F5344CB8AC3E}">
        <p14:creationId xmlns:p14="http://schemas.microsoft.com/office/powerpoint/2010/main" val="4034120748"/>
      </p:ext>
    </p:extLst>
  </p:cSld>
  <p:clrMapOvr>
    <a:masterClrMapping/>
  </p:clrMapOvr>
  <mc:AlternateContent xmlns:mc="http://schemas.openxmlformats.org/markup-compatibility/2006" xmlns:p14="http://schemas.microsoft.com/office/powerpoint/2010/main">
    <mc:Choice Requires="p14">
      <p:transition spd="slow" p14:dur="2000" advTm="35378"/>
    </mc:Choice>
    <mc:Fallback xmlns="">
      <p:transition spd="slow" advTm="353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FE7A-C84D-3546-B8EB-C53643948314}"/>
              </a:ext>
            </a:extLst>
          </p:cNvPr>
          <p:cNvSpPr>
            <a:spLocks noGrp="1"/>
          </p:cNvSpPr>
          <p:nvPr>
            <p:ph type="title"/>
          </p:nvPr>
        </p:nvSpPr>
        <p:spPr/>
        <p:txBody>
          <a:bodyPr>
            <a:normAutofit/>
          </a:bodyPr>
          <a:lstStyle/>
          <a:p>
            <a:pPr algn="ctr"/>
            <a:r>
              <a:rPr lang="en-US" sz="4000" u="sng" dirty="0"/>
              <a:t>Explanation of Conditions</a:t>
            </a:r>
          </a:p>
        </p:txBody>
      </p:sp>
      <p:sp>
        <p:nvSpPr>
          <p:cNvPr id="3" name="Content Placeholder 2">
            <a:extLst>
              <a:ext uri="{FF2B5EF4-FFF2-40B4-BE49-F238E27FC236}">
                <a16:creationId xmlns:a16="http://schemas.microsoft.com/office/drawing/2014/main" id="{B59356FF-CFED-7A4D-AD18-1B467831D5D9}"/>
              </a:ext>
            </a:extLst>
          </p:cNvPr>
          <p:cNvSpPr>
            <a:spLocks noGrp="1"/>
          </p:cNvSpPr>
          <p:nvPr>
            <p:ph idx="1"/>
          </p:nvPr>
        </p:nvSpPr>
        <p:spPr>
          <a:xfrm>
            <a:off x="884887" y="1355271"/>
            <a:ext cx="10450976" cy="4824053"/>
          </a:xfrm>
        </p:spPr>
        <p:txBody>
          <a:bodyPr>
            <a:noAutofit/>
          </a:bodyPr>
          <a:lstStyle/>
          <a:p>
            <a:pPr marL="0" indent="0">
              <a:buNone/>
            </a:pPr>
            <a:r>
              <a:rPr lang="en-US" sz="2400" dirty="0">
                <a:latin typeface="+mj-lt"/>
              </a:rPr>
              <a:t>Dental Fistula</a:t>
            </a:r>
          </a:p>
          <a:p>
            <a:r>
              <a:rPr lang="en-US" altLang="zh-CN" sz="2400" dirty="0">
                <a:latin typeface="Calibri Light (Headings)"/>
              </a:rPr>
              <a:t>Definition: A small canal that is developed between the apex of a tooth to the surface of the oral cavity near the gingiva. This canal acts as a passageway that drains away infections. This reaction occurs when an abscess bursts.</a:t>
            </a:r>
          </a:p>
          <a:p>
            <a:r>
              <a:rPr lang="en-US" sz="2400" dirty="0">
                <a:latin typeface="+mj-lt"/>
              </a:rPr>
              <a:t>Causes: </a:t>
            </a:r>
          </a:p>
          <a:p>
            <a:pPr marL="0" indent="0">
              <a:buNone/>
            </a:pPr>
            <a:r>
              <a:rPr lang="en-US" sz="2400" dirty="0">
                <a:latin typeface="+mj-lt"/>
              </a:rPr>
              <a:t>    -Untreated abscesses</a:t>
            </a:r>
          </a:p>
          <a:p>
            <a:pPr marL="0" indent="0">
              <a:buNone/>
            </a:pPr>
            <a:r>
              <a:rPr lang="en-US" sz="2400" dirty="0">
                <a:latin typeface="+mj-lt"/>
              </a:rPr>
              <a:t>    -Untreated tooth decay</a:t>
            </a:r>
          </a:p>
          <a:p>
            <a:pPr marL="0" indent="0">
              <a:buNone/>
            </a:pPr>
            <a:r>
              <a:rPr lang="en-US" sz="2400" dirty="0">
                <a:latin typeface="+mj-lt"/>
              </a:rPr>
              <a:t>    -Failed root canal treatment</a:t>
            </a:r>
          </a:p>
          <a:p>
            <a:pPr marL="0" indent="0">
              <a:buNone/>
            </a:pPr>
            <a:r>
              <a:rPr lang="en-US" sz="2400" dirty="0">
                <a:latin typeface="+mj-lt"/>
              </a:rPr>
              <a:t>    -Fractured root</a:t>
            </a:r>
          </a:p>
          <a:p>
            <a:pPr marL="0" indent="0">
              <a:buNone/>
            </a:pPr>
            <a:r>
              <a:rPr lang="en-US" altLang="zh-CN" sz="2400" dirty="0">
                <a:latin typeface="+mj-lt"/>
              </a:rPr>
              <a:t>   </a:t>
            </a:r>
            <a:r>
              <a:rPr lang="en-US" altLang="zh-CN" sz="2400" dirty="0">
                <a:latin typeface="Calibri Light (Headings)"/>
              </a:rPr>
              <a:t> -Congenital defect</a:t>
            </a:r>
          </a:p>
          <a:p>
            <a:pPr marL="0" indent="0">
              <a:buNone/>
            </a:pPr>
            <a:r>
              <a:rPr lang="en-US" altLang="zh-CN" sz="2400" dirty="0">
                <a:latin typeface="Calibri Light (Headings)"/>
              </a:rPr>
              <a:t>    -Result of oral surgery</a:t>
            </a:r>
            <a:endParaRPr lang="en-US" sz="2400" dirty="0">
              <a:latin typeface="+mj-lt"/>
            </a:endParaRPr>
          </a:p>
          <a:p>
            <a:pPr marL="0" indent="0">
              <a:buNone/>
            </a:pPr>
            <a:r>
              <a:rPr lang="en-US" sz="2400" dirty="0">
                <a:latin typeface="+mj-lt"/>
              </a:rPr>
              <a:t>    </a:t>
            </a:r>
          </a:p>
          <a:p>
            <a:pPr marL="0" indent="0">
              <a:buNone/>
            </a:pPr>
            <a:endParaRPr lang="en-US" sz="2400" dirty="0">
              <a:latin typeface="+mj-lt"/>
            </a:endParaRPr>
          </a:p>
          <a:p>
            <a:pPr marL="0" indent="0">
              <a:buNone/>
            </a:pPr>
            <a:endParaRPr lang="en-US" sz="2400" dirty="0">
              <a:latin typeface="+mj-lt"/>
            </a:endParaRPr>
          </a:p>
          <a:p>
            <a:pPr marL="0" indent="0">
              <a:buNone/>
            </a:pPr>
            <a:r>
              <a:rPr lang="en-US" sz="2400" dirty="0">
                <a:latin typeface="+mj-lt"/>
              </a:rPr>
              <a:t>  </a:t>
            </a:r>
          </a:p>
          <a:p>
            <a:endParaRPr lang="en-US" sz="2400" dirty="0">
              <a:latin typeface="+mj-lt"/>
            </a:endParaRPr>
          </a:p>
        </p:txBody>
      </p:sp>
    </p:spTree>
    <p:extLst>
      <p:ext uri="{BB962C8B-B14F-4D97-AF65-F5344CB8AC3E}">
        <p14:creationId xmlns:p14="http://schemas.microsoft.com/office/powerpoint/2010/main" val="1372533515"/>
      </p:ext>
    </p:extLst>
  </p:cSld>
  <p:clrMapOvr>
    <a:masterClrMapping/>
  </p:clrMapOvr>
  <mc:AlternateContent xmlns:mc="http://schemas.openxmlformats.org/markup-compatibility/2006" xmlns:p14="http://schemas.microsoft.com/office/powerpoint/2010/main">
    <mc:Choice Requires="p14">
      <p:transition spd="slow" p14:dur="2000" advTm="149442"/>
    </mc:Choice>
    <mc:Fallback xmlns="">
      <p:transition spd="slow" advTm="1494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4439-AF83-4B0C-9BBE-C612AAC244FF}"/>
              </a:ext>
            </a:extLst>
          </p:cNvPr>
          <p:cNvSpPr>
            <a:spLocks noGrp="1"/>
          </p:cNvSpPr>
          <p:nvPr>
            <p:ph type="title"/>
          </p:nvPr>
        </p:nvSpPr>
        <p:spPr/>
        <p:txBody>
          <a:bodyPr/>
          <a:lstStyle/>
          <a:p>
            <a:pPr algn="ctr"/>
            <a:r>
              <a:rPr lang="en-US" altLang="zh-CN" dirty="0"/>
              <a:t>  </a:t>
            </a:r>
            <a:r>
              <a:rPr lang="en-US" altLang="zh-CN" u="sng" dirty="0"/>
              <a:t>Explanation of Conditions </a:t>
            </a:r>
            <a:r>
              <a:rPr lang="en-US" altLang="zh-CN" dirty="0"/>
              <a:t>(continued) </a:t>
            </a:r>
            <a:endParaRPr lang="zh-CN" altLang="en-US" dirty="0"/>
          </a:p>
        </p:txBody>
      </p:sp>
      <p:sp>
        <p:nvSpPr>
          <p:cNvPr id="3" name="Content Placeholder 2">
            <a:extLst>
              <a:ext uri="{FF2B5EF4-FFF2-40B4-BE49-F238E27FC236}">
                <a16:creationId xmlns:a16="http://schemas.microsoft.com/office/drawing/2014/main" id="{88C20696-0FE9-43C7-974B-E26134059119}"/>
              </a:ext>
            </a:extLst>
          </p:cNvPr>
          <p:cNvSpPr>
            <a:spLocks noGrp="1"/>
          </p:cNvSpPr>
          <p:nvPr>
            <p:ph idx="1"/>
          </p:nvPr>
        </p:nvSpPr>
        <p:spPr/>
        <p:txBody>
          <a:bodyPr>
            <a:normAutofit/>
          </a:bodyPr>
          <a:lstStyle/>
          <a:p>
            <a:r>
              <a:rPr lang="en-US" altLang="zh-CN" dirty="0">
                <a:latin typeface="Calibri Light (Headings)"/>
              </a:rPr>
              <a:t>Common Signs and Symptoms:</a:t>
            </a:r>
          </a:p>
          <a:p>
            <a:pPr marL="0" indent="0">
              <a:buNone/>
            </a:pPr>
            <a:r>
              <a:rPr lang="en-US" altLang="zh-CN" dirty="0">
                <a:latin typeface="Calibri Light (Headings)"/>
              </a:rPr>
              <a:t>   -Small bump in mouth</a:t>
            </a:r>
          </a:p>
          <a:p>
            <a:pPr marL="0" indent="0">
              <a:buNone/>
            </a:pPr>
            <a:r>
              <a:rPr lang="en-US" altLang="zh-CN" dirty="0">
                <a:latin typeface="Calibri Light (Headings)"/>
              </a:rPr>
              <a:t>   -Asymptomatic</a:t>
            </a:r>
          </a:p>
          <a:p>
            <a:pPr marL="0" indent="0">
              <a:buNone/>
            </a:pPr>
            <a:r>
              <a:rPr lang="en-US" altLang="zh-CN" dirty="0">
                <a:latin typeface="Calibri Light (Headings)"/>
              </a:rPr>
              <a:t>   -Little to no pain (unchecked draining)</a:t>
            </a:r>
          </a:p>
          <a:p>
            <a:pPr marL="0" indent="0">
              <a:buNone/>
            </a:pPr>
            <a:r>
              <a:rPr lang="en-US" altLang="zh-CN" dirty="0">
                <a:latin typeface="Calibri Light (Headings)"/>
              </a:rPr>
              <a:t>   -Pain and swelling around gums (blocked draining)</a:t>
            </a:r>
          </a:p>
          <a:p>
            <a:pPr marL="0" indent="0">
              <a:buNone/>
            </a:pPr>
            <a:r>
              <a:rPr lang="en-US" altLang="zh-CN" dirty="0">
                <a:latin typeface="Calibri Light (Headings)"/>
              </a:rPr>
              <a:t>   -Uncomfortable (brushing, snacking, etc.)</a:t>
            </a:r>
          </a:p>
          <a:p>
            <a:pPr marL="0" indent="0">
              <a:buNone/>
            </a:pPr>
            <a:r>
              <a:rPr lang="en-US" altLang="zh-CN" dirty="0">
                <a:latin typeface="Calibri Light (Headings)"/>
              </a:rPr>
              <a:t>   -Unpleasant taste </a:t>
            </a:r>
          </a:p>
          <a:p>
            <a:pPr marL="0" indent="0">
              <a:buNone/>
            </a:pPr>
            <a:r>
              <a:rPr lang="en-US" altLang="zh-CN" dirty="0"/>
              <a:t>   </a:t>
            </a:r>
            <a:endParaRPr lang="zh-CN" altLang="en-US" dirty="0"/>
          </a:p>
        </p:txBody>
      </p:sp>
    </p:spTree>
    <p:extLst>
      <p:ext uri="{BB962C8B-B14F-4D97-AF65-F5344CB8AC3E}">
        <p14:creationId xmlns:p14="http://schemas.microsoft.com/office/powerpoint/2010/main" val="361855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7F73-B4A1-614F-BBAE-1347E15F012F}"/>
              </a:ext>
            </a:extLst>
          </p:cNvPr>
          <p:cNvSpPr>
            <a:spLocks noGrp="1"/>
          </p:cNvSpPr>
          <p:nvPr>
            <p:ph type="title"/>
          </p:nvPr>
        </p:nvSpPr>
        <p:spPr/>
        <p:txBody>
          <a:bodyPr>
            <a:normAutofit/>
          </a:bodyPr>
          <a:lstStyle/>
          <a:p>
            <a:pPr algn="ctr"/>
            <a:r>
              <a:rPr lang="en-US" sz="4000" u="sng" dirty="0"/>
              <a:t>How Condition is Managed</a:t>
            </a:r>
          </a:p>
        </p:txBody>
      </p:sp>
      <p:sp>
        <p:nvSpPr>
          <p:cNvPr id="3" name="Content Placeholder 2">
            <a:extLst>
              <a:ext uri="{FF2B5EF4-FFF2-40B4-BE49-F238E27FC236}">
                <a16:creationId xmlns:a16="http://schemas.microsoft.com/office/drawing/2014/main" id="{B1A7382A-C78D-D34E-827C-4F0E3F3E4449}"/>
              </a:ext>
            </a:extLst>
          </p:cNvPr>
          <p:cNvSpPr>
            <a:spLocks noGrp="1"/>
          </p:cNvSpPr>
          <p:nvPr>
            <p:ph idx="1"/>
          </p:nvPr>
        </p:nvSpPr>
        <p:spPr>
          <a:xfrm>
            <a:off x="779318" y="1788678"/>
            <a:ext cx="10633364" cy="4427393"/>
          </a:xfrm>
        </p:spPr>
        <p:txBody>
          <a:bodyPr>
            <a:normAutofit fontScale="25000" lnSpcReduction="20000"/>
          </a:bodyPr>
          <a:lstStyle/>
          <a:p>
            <a:r>
              <a:rPr lang="en-US" sz="9600" dirty="0">
                <a:latin typeface="Calibri Light (Headings)"/>
              </a:rPr>
              <a:t>Treatment</a:t>
            </a:r>
          </a:p>
          <a:p>
            <a:pPr marL="0" indent="0">
              <a:buNone/>
            </a:pPr>
            <a:r>
              <a:rPr lang="en-US" sz="9600" dirty="0">
                <a:latin typeface="Calibri Light (Headings)"/>
              </a:rPr>
              <a:t>    - The treatment options are based on causes of dental fistula. The first line of  </a:t>
            </a:r>
          </a:p>
          <a:p>
            <a:pPr marL="0" indent="0">
              <a:buNone/>
            </a:pPr>
            <a:r>
              <a:rPr lang="en-US" sz="9600" dirty="0">
                <a:latin typeface="Calibri Light (Headings)"/>
              </a:rPr>
              <a:t>       professional defense is to deep clean the infected area around fistula to allow the</a:t>
            </a:r>
          </a:p>
          <a:p>
            <a:pPr marL="0" indent="0">
              <a:buNone/>
            </a:pPr>
            <a:r>
              <a:rPr lang="en-US" sz="9600" dirty="0">
                <a:latin typeface="Calibri Light (Headings)"/>
              </a:rPr>
              <a:t>       accumulated pus to drain out and prescribe antimicrobial therapy if gum infection </a:t>
            </a:r>
          </a:p>
          <a:p>
            <a:pPr marL="0" indent="0">
              <a:buNone/>
            </a:pPr>
            <a:r>
              <a:rPr lang="en-US" sz="9600" dirty="0">
                <a:latin typeface="Calibri Light (Headings)"/>
              </a:rPr>
              <a:t>       is also involved. If the patient has an infected tooth, drilling to help draining and </a:t>
            </a:r>
          </a:p>
          <a:p>
            <a:pPr marL="0" indent="0">
              <a:buNone/>
            </a:pPr>
            <a:r>
              <a:rPr lang="en-US" sz="9600" dirty="0">
                <a:latin typeface="Calibri Light (Headings)"/>
              </a:rPr>
              <a:t>       tooth extraction are common treatment options</a:t>
            </a:r>
          </a:p>
          <a:p>
            <a:r>
              <a:rPr lang="en-US" sz="9600" dirty="0">
                <a:latin typeface="Calibri Light (Headings)"/>
              </a:rPr>
              <a:t>How is the patient currently managing his/ her condition?</a:t>
            </a:r>
          </a:p>
          <a:p>
            <a:pPr marL="0" indent="0">
              <a:buNone/>
            </a:pPr>
            <a:r>
              <a:rPr lang="en-US" sz="9600" dirty="0">
                <a:latin typeface="Calibri Light (Headings)"/>
              </a:rPr>
              <a:t>     -Patient did not visit a dentist to manage his condition when an abscess formed    </a:t>
            </a:r>
          </a:p>
          <a:p>
            <a:pPr marL="0" indent="0">
              <a:buNone/>
            </a:pPr>
            <a:r>
              <a:rPr lang="en-US" sz="9600" dirty="0">
                <a:latin typeface="Calibri Light (Headings)"/>
              </a:rPr>
              <a:t>      on top of teeth near the gum area. He does not </a:t>
            </a:r>
            <a:r>
              <a:rPr lang="en-US" altLang="zh-CN" sz="9600" dirty="0">
                <a:latin typeface="Calibri Light (Headings)"/>
              </a:rPr>
              <a:t>realize that it is a sign of oral </a:t>
            </a:r>
          </a:p>
          <a:p>
            <a:pPr marL="0" indent="0">
              <a:buNone/>
            </a:pPr>
            <a:r>
              <a:rPr lang="en-US" altLang="zh-CN" sz="9600" dirty="0">
                <a:latin typeface="Calibri Light (Headings)"/>
              </a:rPr>
              <a:t>      pathology and left it untreated. The fistula is not currently draining. </a:t>
            </a:r>
            <a:endParaRPr lang="en-US" sz="9600" dirty="0">
              <a:latin typeface="Calibri Light (Headings)"/>
            </a:endParaRPr>
          </a:p>
          <a:p>
            <a:endParaRPr lang="en-US" sz="2400" dirty="0">
              <a:latin typeface="+mj-lt"/>
            </a:endParaRPr>
          </a:p>
          <a:p>
            <a:endParaRPr lang="en-US" dirty="0"/>
          </a:p>
          <a:p>
            <a:endParaRPr lang="en-US" dirty="0"/>
          </a:p>
        </p:txBody>
      </p:sp>
    </p:spTree>
    <p:extLst>
      <p:ext uri="{BB962C8B-B14F-4D97-AF65-F5344CB8AC3E}">
        <p14:creationId xmlns:p14="http://schemas.microsoft.com/office/powerpoint/2010/main" val="918425610"/>
      </p:ext>
    </p:extLst>
  </p:cSld>
  <p:clrMapOvr>
    <a:masterClrMapping/>
  </p:clrMapOvr>
  <mc:AlternateContent xmlns:mc="http://schemas.openxmlformats.org/markup-compatibility/2006" xmlns:p14="http://schemas.microsoft.com/office/powerpoint/2010/main">
    <mc:Choice Requires="p14">
      <p:transition spd="slow" p14:dur="2000" advTm="51151"/>
    </mc:Choice>
    <mc:Fallback xmlns="">
      <p:transition spd="slow" advTm="511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7F73-B4A1-614F-BBAE-1347E15F012F}"/>
              </a:ext>
            </a:extLst>
          </p:cNvPr>
          <p:cNvSpPr>
            <a:spLocks noGrp="1"/>
          </p:cNvSpPr>
          <p:nvPr>
            <p:ph type="title"/>
          </p:nvPr>
        </p:nvSpPr>
        <p:spPr/>
        <p:txBody>
          <a:bodyPr>
            <a:normAutofit/>
          </a:bodyPr>
          <a:lstStyle/>
          <a:p>
            <a:pPr algn="ctr"/>
            <a:r>
              <a:rPr lang="en-US" sz="4000" u="sng" dirty="0"/>
              <a:t>How Condition is Managed</a:t>
            </a:r>
          </a:p>
        </p:txBody>
      </p:sp>
      <p:sp>
        <p:nvSpPr>
          <p:cNvPr id="3" name="Content Placeholder 2">
            <a:extLst>
              <a:ext uri="{FF2B5EF4-FFF2-40B4-BE49-F238E27FC236}">
                <a16:creationId xmlns:a16="http://schemas.microsoft.com/office/drawing/2014/main" id="{B1A7382A-C78D-D34E-827C-4F0E3F3E4449}"/>
              </a:ext>
            </a:extLst>
          </p:cNvPr>
          <p:cNvSpPr>
            <a:spLocks noGrp="1"/>
          </p:cNvSpPr>
          <p:nvPr>
            <p:ph idx="1"/>
          </p:nvPr>
        </p:nvSpPr>
        <p:spPr>
          <a:xfrm>
            <a:off x="779318" y="1788678"/>
            <a:ext cx="10633364" cy="4427393"/>
          </a:xfrm>
        </p:spPr>
        <p:txBody>
          <a:bodyPr>
            <a:normAutofit/>
          </a:bodyPr>
          <a:lstStyle/>
          <a:p>
            <a:r>
              <a:rPr lang="en-US" sz="2400" dirty="0">
                <a:latin typeface="Calibri Light (Headings)"/>
              </a:rPr>
              <a:t>Reference:</a:t>
            </a:r>
          </a:p>
          <a:p>
            <a:r>
              <a:rPr lang="en-US" altLang="zh-CN" sz="2400" dirty="0">
                <a:latin typeface="Calibri Light (Headings)"/>
              </a:rPr>
              <a:t>“Dental Fistula: Description, Causes and Treatment.” </a:t>
            </a:r>
            <a:r>
              <a:rPr lang="en-US" altLang="zh-CN" sz="2400" i="1" dirty="0">
                <a:latin typeface="Calibri Light (Headings)"/>
              </a:rPr>
              <a:t>Leading Implant Centers</a:t>
            </a:r>
            <a:r>
              <a:rPr lang="en-US" altLang="zh-CN" sz="2400" dirty="0">
                <a:latin typeface="Calibri Light (Headings)"/>
              </a:rPr>
              <a:t>,   </a:t>
            </a:r>
          </a:p>
          <a:p>
            <a:pPr marL="0" indent="0">
              <a:buNone/>
            </a:pPr>
            <a:r>
              <a:rPr lang="en-US" altLang="zh-CN" sz="2400" dirty="0">
                <a:latin typeface="Calibri Light (Headings)"/>
              </a:rPr>
              <a:t>        </a:t>
            </a:r>
            <a:r>
              <a:rPr lang="en-US" altLang="zh-CN" sz="2400" dirty="0">
                <a:latin typeface="Calibri Light (Headings)"/>
                <a:hlinkClick r:id="rId3"/>
              </a:rPr>
              <a:t>https://www.leadingimplantcenters.com/knowledge/diseases/dental-fistula/</a:t>
            </a:r>
            <a:r>
              <a:rPr lang="en-US" altLang="zh-CN" sz="2400" dirty="0">
                <a:latin typeface="Calibri Light (Headings)"/>
              </a:rPr>
              <a:t>.</a:t>
            </a:r>
          </a:p>
          <a:p>
            <a:r>
              <a:rPr lang="fr-FR" altLang="zh-CN" sz="2400" dirty="0" err="1">
                <a:latin typeface="Calibri Light (Headings)"/>
              </a:rPr>
              <a:t>Adminplogg</a:t>
            </a:r>
            <a:r>
              <a:rPr lang="fr-FR" altLang="zh-CN" sz="2400" dirty="0">
                <a:latin typeface="Calibri Light (Headings)"/>
              </a:rPr>
              <a:t>. “Dental </a:t>
            </a:r>
            <a:r>
              <a:rPr lang="fr-FR" altLang="zh-CN" sz="2400" dirty="0" err="1">
                <a:latin typeface="Calibri Light (Headings)"/>
              </a:rPr>
              <a:t>Fistula</a:t>
            </a:r>
            <a:r>
              <a:rPr lang="fr-FR" altLang="zh-CN" sz="2400" dirty="0">
                <a:latin typeface="Calibri Light (Headings)"/>
              </a:rPr>
              <a:t>: </a:t>
            </a:r>
            <a:r>
              <a:rPr lang="fr-FR" altLang="zh-CN" sz="2400" dirty="0" err="1">
                <a:latin typeface="Calibri Light (Headings)"/>
              </a:rPr>
              <a:t>Bücco</a:t>
            </a:r>
            <a:r>
              <a:rPr lang="fr-FR" altLang="zh-CN" sz="2400" dirty="0">
                <a:latin typeface="Calibri Light (Headings)"/>
              </a:rPr>
              <a:t>.” </a:t>
            </a:r>
            <a:r>
              <a:rPr lang="fr-FR" altLang="zh-CN" sz="2400" i="1" dirty="0" err="1">
                <a:latin typeface="Calibri Light (Headings)"/>
              </a:rPr>
              <a:t>Bücco</a:t>
            </a:r>
            <a:r>
              <a:rPr lang="fr-FR" altLang="zh-CN" sz="2400" i="1" dirty="0">
                <a:latin typeface="Calibri Light (Headings)"/>
              </a:rPr>
              <a:t> - Guide Des Soins, Trouver Le Bon  </a:t>
            </a:r>
          </a:p>
          <a:p>
            <a:pPr marL="0" indent="0">
              <a:buNone/>
            </a:pPr>
            <a:r>
              <a:rPr lang="fr-FR" altLang="zh-CN" sz="2400" i="1" dirty="0">
                <a:latin typeface="Calibri Light (Headings)"/>
              </a:rPr>
              <a:t>      Dentiste Selon Vos Besoins</a:t>
            </a:r>
            <a:r>
              <a:rPr lang="fr-FR" altLang="zh-CN" sz="2400" dirty="0">
                <a:latin typeface="Calibri Light (Headings)"/>
              </a:rPr>
              <a:t>, 14 Jan 2019,   </a:t>
            </a:r>
          </a:p>
          <a:p>
            <a:pPr marL="0" indent="0">
              <a:buNone/>
            </a:pPr>
            <a:r>
              <a:rPr lang="fr-FR" altLang="zh-CN" sz="2400" dirty="0">
                <a:latin typeface="Calibri Light (Headings)"/>
              </a:rPr>
              <a:t>       </a:t>
            </a:r>
            <a:r>
              <a:rPr lang="fr-FR" altLang="zh-CN" sz="2400" dirty="0">
                <a:latin typeface="Calibri Light (Headings)"/>
                <a:hlinkClick r:id="rId4"/>
              </a:rPr>
              <a:t>https://www.guidedessoins.com/en/dental-fistula/</a:t>
            </a:r>
            <a:r>
              <a:rPr lang="fr-FR" altLang="zh-CN" sz="2400" dirty="0">
                <a:latin typeface="Calibri Light (Headings)"/>
              </a:rPr>
              <a:t>.</a:t>
            </a:r>
          </a:p>
          <a:p>
            <a:pPr marL="0" indent="0">
              <a:buNone/>
            </a:pPr>
            <a:endParaRPr lang="fr-FR" altLang="zh-CN" sz="2400" dirty="0"/>
          </a:p>
          <a:p>
            <a:pPr marL="0" indent="0">
              <a:buNone/>
            </a:pPr>
            <a:r>
              <a:rPr lang="fr-FR" altLang="zh-CN" sz="2400" dirty="0"/>
              <a:t>      </a:t>
            </a:r>
            <a:endParaRPr lang="en-US" dirty="0"/>
          </a:p>
        </p:txBody>
      </p:sp>
    </p:spTree>
    <p:extLst>
      <p:ext uri="{BB962C8B-B14F-4D97-AF65-F5344CB8AC3E}">
        <p14:creationId xmlns:p14="http://schemas.microsoft.com/office/powerpoint/2010/main" val="1021289140"/>
      </p:ext>
    </p:extLst>
  </p:cSld>
  <p:clrMapOvr>
    <a:masterClrMapping/>
  </p:clrMapOvr>
  <mc:AlternateContent xmlns:mc="http://schemas.openxmlformats.org/markup-compatibility/2006" xmlns:p14="http://schemas.microsoft.com/office/powerpoint/2010/main">
    <mc:Choice Requires="p14">
      <p:transition spd="slow" p14:dur="2000" advTm="51151"/>
    </mc:Choice>
    <mc:Fallback xmlns="">
      <p:transition spd="slow" advTm="511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2F5A-873F-3E44-8149-460F00D1ECDB}"/>
              </a:ext>
            </a:extLst>
          </p:cNvPr>
          <p:cNvSpPr>
            <a:spLocks noGrp="1"/>
          </p:cNvSpPr>
          <p:nvPr>
            <p:ph type="title"/>
          </p:nvPr>
        </p:nvSpPr>
        <p:spPr>
          <a:xfrm>
            <a:off x="838200" y="166256"/>
            <a:ext cx="10515600" cy="678872"/>
          </a:xfrm>
        </p:spPr>
        <p:txBody>
          <a:bodyPr>
            <a:normAutofit/>
          </a:bodyPr>
          <a:lstStyle/>
          <a:p>
            <a:pPr algn="ctr"/>
            <a:r>
              <a:rPr lang="en-US" sz="4000" u="sng" dirty="0"/>
              <a:t>Dental Hygiene Management</a:t>
            </a:r>
          </a:p>
        </p:txBody>
      </p:sp>
      <p:sp>
        <p:nvSpPr>
          <p:cNvPr id="3" name="Content Placeholder 2">
            <a:extLst>
              <a:ext uri="{FF2B5EF4-FFF2-40B4-BE49-F238E27FC236}">
                <a16:creationId xmlns:a16="http://schemas.microsoft.com/office/drawing/2014/main" id="{D78250BC-4672-D742-906E-45EBC970AE9F}"/>
              </a:ext>
            </a:extLst>
          </p:cNvPr>
          <p:cNvSpPr>
            <a:spLocks noGrp="1"/>
          </p:cNvSpPr>
          <p:nvPr>
            <p:ph idx="1"/>
          </p:nvPr>
        </p:nvSpPr>
        <p:spPr>
          <a:xfrm>
            <a:off x="290945" y="1052945"/>
            <a:ext cx="11526982" cy="5124018"/>
          </a:xfrm>
        </p:spPr>
        <p:txBody>
          <a:bodyPr>
            <a:normAutofit fontScale="92500" lnSpcReduction="10000"/>
          </a:bodyPr>
          <a:lstStyle/>
          <a:p>
            <a:pPr fontAlgn="base"/>
            <a:r>
              <a:rPr lang="en-US" dirty="0">
                <a:latin typeface="+mj-lt"/>
              </a:rPr>
              <a:t>Are there any contraindications to dental hygiene care? </a:t>
            </a:r>
          </a:p>
          <a:p>
            <a:pPr marL="0" indent="0" fontAlgn="base">
              <a:buNone/>
            </a:pPr>
            <a:r>
              <a:rPr lang="en-US" dirty="0">
                <a:latin typeface="+mj-lt"/>
              </a:rPr>
              <a:t>    -No contraindications to dental hygiene care.</a:t>
            </a:r>
          </a:p>
          <a:p>
            <a:pPr marL="0" indent="0" fontAlgn="base">
              <a:buNone/>
            </a:pPr>
            <a:endParaRPr lang="en-US" dirty="0">
              <a:latin typeface="+mj-lt"/>
            </a:endParaRPr>
          </a:p>
          <a:p>
            <a:pPr fontAlgn="base"/>
            <a:r>
              <a:rPr lang="en-US" dirty="0">
                <a:latin typeface="+mj-lt"/>
              </a:rPr>
              <a:t>Are there any other patient management strategies that need to be considered  or included given the identified condition(s) and/or medications?</a:t>
            </a:r>
          </a:p>
          <a:p>
            <a:pPr marL="0" indent="0" fontAlgn="base">
              <a:buNone/>
            </a:pPr>
            <a:r>
              <a:rPr lang="en-US" dirty="0">
                <a:latin typeface="+mj-lt"/>
              </a:rPr>
              <a:t>    -Scheduled an urgent dental examination</a:t>
            </a:r>
          </a:p>
          <a:p>
            <a:pPr marL="0" indent="0" fontAlgn="base">
              <a:buNone/>
            </a:pPr>
            <a:r>
              <a:rPr lang="en-US" dirty="0">
                <a:latin typeface="+mj-lt"/>
              </a:rPr>
              <a:t>    -Maintain oral hygiene regiment to ensure healthiest oral environment </a:t>
            </a:r>
          </a:p>
          <a:p>
            <a:pPr marL="0" indent="0" fontAlgn="base">
              <a:buNone/>
            </a:pPr>
            <a:r>
              <a:rPr lang="en-US" dirty="0">
                <a:latin typeface="+mj-lt"/>
              </a:rPr>
              <a:t>    -Take antibiotics prescribed by dentist or doctor to contain infection</a:t>
            </a:r>
          </a:p>
          <a:p>
            <a:pPr marL="0" indent="0" fontAlgn="base">
              <a:buNone/>
            </a:pPr>
            <a:r>
              <a:rPr lang="en-US" dirty="0">
                <a:latin typeface="+mj-lt"/>
              </a:rPr>
              <a:t>    -Endodontic treatment or root canal therapy</a:t>
            </a:r>
          </a:p>
          <a:p>
            <a:pPr marL="0" indent="0" fontAlgn="base">
              <a:buNone/>
            </a:pPr>
            <a:r>
              <a:rPr lang="en-US" dirty="0">
                <a:latin typeface="+mj-lt"/>
              </a:rPr>
              <a:t>    -Surgical intervention</a:t>
            </a:r>
          </a:p>
          <a:p>
            <a:pPr marL="0" indent="0" fontAlgn="base">
              <a:buNone/>
            </a:pPr>
            <a:r>
              <a:rPr lang="en-US" dirty="0">
                <a:latin typeface="+mj-lt"/>
              </a:rPr>
              <a:t>   </a:t>
            </a:r>
          </a:p>
          <a:p>
            <a:pPr marL="0" indent="0" fontAlgn="base">
              <a:buNone/>
            </a:pPr>
            <a:endParaRPr lang="en-US" dirty="0">
              <a:latin typeface="+mj-lt"/>
            </a:endParaRPr>
          </a:p>
          <a:p>
            <a:endParaRPr lang="en-US" dirty="0">
              <a:latin typeface="+mj-lt"/>
            </a:endParaRPr>
          </a:p>
          <a:p>
            <a:endParaRPr lang="en-US" dirty="0"/>
          </a:p>
        </p:txBody>
      </p:sp>
    </p:spTree>
    <p:extLst>
      <p:ext uri="{BB962C8B-B14F-4D97-AF65-F5344CB8AC3E}">
        <p14:creationId xmlns:p14="http://schemas.microsoft.com/office/powerpoint/2010/main" val="1604378049"/>
      </p:ext>
    </p:extLst>
  </p:cSld>
  <p:clrMapOvr>
    <a:masterClrMapping/>
  </p:clrMapOvr>
  <mc:AlternateContent xmlns:mc="http://schemas.openxmlformats.org/markup-compatibility/2006" xmlns:p14="http://schemas.microsoft.com/office/powerpoint/2010/main">
    <mc:Choice Requires="p14">
      <p:transition spd="slow" p14:dur="2000" advTm="74918"/>
    </mc:Choice>
    <mc:Fallback xmlns="">
      <p:transition spd="slow" advTm="7491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7698</TotalTime>
  <Words>1512</Words>
  <Application>Microsoft Office PowerPoint</Application>
  <PresentationFormat>Widescreen</PresentationFormat>
  <Paragraphs>221</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 Light (Headings)</vt:lpstr>
      <vt:lpstr>Arial</vt:lpstr>
      <vt:lpstr>Calibri</vt:lpstr>
      <vt:lpstr>Calibri Light</vt:lpstr>
      <vt:lpstr>Office Theme</vt:lpstr>
      <vt:lpstr>New York City College of Technology Department of Dental Hygiene DEN 2300 Case Presentation</vt:lpstr>
      <vt:lpstr>                          Patient Profile</vt:lpstr>
      <vt:lpstr>                          Chief Complaint</vt:lpstr>
      <vt:lpstr>                 Health History Overview</vt:lpstr>
      <vt:lpstr>Explanation of Conditions</vt:lpstr>
      <vt:lpstr>  Explanation of Conditions (continued) </vt:lpstr>
      <vt:lpstr>How Condition is Managed</vt:lpstr>
      <vt:lpstr>How Condition is Managed</vt:lpstr>
      <vt:lpstr>Dental Hygiene Management</vt:lpstr>
      <vt:lpstr>Dental Hygiene Management</vt:lpstr>
      <vt:lpstr>PowerPoint Presentation</vt:lpstr>
      <vt:lpstr>Radiographs </vt:lpstr>
      <vt:lpstr>Summary of Clinical Findings</vt:lpstr>
      <vt:lpstr>Dental Charting</vt:lpstr>
      <vt:lpstr>Caries Risk Assessment</vt:lpstr>
      <vt:lpstr>Gingival Description &amp; Periodontal Status</vt:lpstr>
      <vt:lpstr>Periodontal Charting</vt:lpstr>
      <vt:lpstr>Dental Hygiene Diagnosis</vt:lpstr>
      <vt:lpstr>Dental Hygiene Diagnosis</vt:lpstr>
      <vt:lpstr>Dental Hygiene Care Plan</vt:lpstr>
      <vt:lpstr>Dental Hygiene Care Plan</vt:lpstr>
      <vt:lpstr>Consent for Treatment/treatment plan</vt:lpstr>
      <vt:lpstr>Implementation –Treatment </vt:lpstr>
      <vt:lpstr>Implementation –Treatment Continued </vt:lpstr>
      <vt:lpstr>Evaluation of Care – Outcome of Care - Prognosis</vt:lpstr>
      <vt:lpstr>Referrals</vt:lpstr>
      <vt:lpstr>Continued Care Recommendations</vt:lpstr>
      <vt:lpstr>Final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 College of Technology Department of Dental Hygiene DEN 2300 Case Presentation</dc:title>
  <dc:creator>Microsoft Office User</dc:creator>
  <cp:lastModifiedBy>Ling.Lin1@mail.citytech.cuny.edu</cp:lastModifiedBy>
  <cp:revision>210</cp:revision>
  <cp:lastPrinted>2018-08-04T23:38:02Z</cp:lastPrinted>
  <dcterms:created xsi:type="dcterms:W3CDTF">2018-08-03T11:56:43Z</dcterms:created>
  <dcterms:modified xsi:type="dcterms:W3CDTF">2020-05-03T18:09:06Z</dcterms:modified>
</cp:coreProperties>
</file>