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73" r:id="rId5"/>
    <p:sldId id="269" r:id="rId6"/>
    <p:sldId id="266" r:id="rId7"/>
    <p:sldId id="270" r:id="rId8"/>
    <p:sldId id="271" r:id="rId9"/>
    <p:sldId id="265" r:id="rId10"/>
    <p:sldId id="26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FFEA-E1C8-4C1C-A0CC-C25032CCA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9F156-3CBE-4C93-8329-689A69554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FCDB4-F002-4737-9E81-A1134F54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BB23C-BA69-471A-BAB5-23CB61D1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9FAB-1EA7-41F5-A409-9F51229B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7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6AE7-7CBB-4821-88FF-841888F1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068D7-F26E-43BC-A88B-B5730BEBC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F34-F071-43C7-BA13-FDC4A6AE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9C45-3863-4920-ACED-A1725DB8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EF9D6-F236-459B-BAF3-0BD26E15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48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60BFD-515F-40D7-93DC-2512866BC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BC6CF-9F64-4B15-92AD-1041A51FD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489B-28AD-4C64-9E86-5F1F6FE5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03B1-4086-4D9D-9EC2-E0C2D72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973B9-21E4-433A-B275-AB2DE9B9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23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A3E9-1D17-44BF-9837-7E8F5090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F19AD-98A4-4B53-A16B-17E5B0FA7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31F8-D2FC-42FF-9BA2-06722357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C486-3F86-45F6-A33B-8DFF100A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76CE8-8DF4-4001-A86F-B35DB6DE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89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B9F0-B8A7-454A-8B7D-45F42113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F7ECD-9B1C-4658-AFDF-CA0B30042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4A48-241F-4A14-9AEA-CF4710F6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1E97C-049F-4D21-B89F-F01CC971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5067-DF97-4ACC-B5D5-E7CCC5F3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39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2D62-1B0A-47C2-9404-B6A52A3C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835D5-2D7A-45AC-803F-73CE657E9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D306A-C86B-4BA1-A5E0-8C2E4A89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D7A9-4204-4F5C-9D9B-0A81CA8D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055EF-A916-4D72-A236-30F68BB5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8A52-D421-4BC4-8253-DAAA7D75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19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5229-7366-4C2A-8B44-A0EC75F7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2A419-BE55-45A3-B9D7-AE06C9DA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0C8FD-9D33-4B5B-AD3F-BB8C176A7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B345C-2623-46FD-B098-FF485E1C3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844C6-6C18-4259-9D5D-7042128E1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6011B-9B8A-47D0-8736-5D67233C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4743D-0185-442B-8D26-98AB3209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474FB-2748-48DB-A7AF-F3B70AE0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9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63A6-6B01-4E27-AF4E-BE0EFD42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2C630-25A3-43BD-A2D1-61DA8E79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F3A13-8685-46BA-90DB-C6229DC4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30530-283B-4E60-BABA-F1AF5857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57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8645D-6A57-457C-ADC4-E88CE04F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9C5B-60A5-42DB-9BE4-BE4AC485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1A2F-8589-417D-8B38-E5C8E50C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85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75A5-304E-4266-94D1-06E4379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9528-5048-4F7D-B2C8-07B5D016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360F0-C233-4A16-AE6D-74D661BCA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003A3-F9F3-4845-970D-973EE5A2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63695-9948-4F1F-B5D4-58BE113D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4E896-A57C-4D18-8AF6-E2054C09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34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A3B5-CEBF-4EFD-B5F9-3ACE1168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65B8B-BA11-49F1-93ED-6EAA03181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F7153-3554-4CF4-9651-ACBFEA38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114E9-3965-4124-864D-45B29EA2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CDC85-232E-44FE-900F-14A0CB70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62F3A-62CC-4038-B2F6-2EA2A7D1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24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9333C-1D30-448B-8E13-ABCF88AF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D232-98A9-460D-B410-DB9400F1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B7994-E357-4DEA-9134-03E1EA8E8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4027-0BE9-491D-84BD-F7720A203A36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C81E4-DD07-4A6D-8D85-BC6969DB9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0F4DF-2EBD-414A-96F8-F6A074BD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4615-4255-48AC-837F-5908EB8CA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5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articles/4814002" TargetMode="External"/><Relationship Id="rId4" Type="http://schemas.openxmlformats.org/officeDocument/2006/relationships/hyperlink" Target="https://www.slideshare.net/PARTHPMT/radiographiccariesdiagnosi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4C92-FC68-4360-858D-4BC9484A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1645F23-ABF5-4404-9F61-DECAE227D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29792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415F7A-08FE-4897-83B8-3526DCE0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55" y="4199381"/>
            <a:ext cx="7610285" cy="17210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D82B2A-0548-4B06-82EE-415F4D70AF92}"/>
              </a:ext>
            </a:extLst>
          </p:cNvPr>
          <p:cNvSpPr txBox="1"/>
          <p:nvPr/>
        </p:nvSpPr>
        <p:spPr>
          <a:xfrm>
            <a:off x="5129784" y="4275090"/>
            <a:ext cx="3127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DEN1218-D230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Child</a:t>
            </a: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Joanne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04/01/2019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425C30-5648-4952-910C-ECEB6B45F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60" y="0"/>
            <a:ext cx="12192001" cy="690084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1E5E34-BD13-457E-B7D9-1717C976C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60" y="0"/>
            <a:ext cx="7680960" cy="174832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51E54DC-02FE-4204-B144-EF16DA95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784"/>
            <a:ext cx="3721608" cy="1788106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3742B-7C24-4445-8718-B8BC8688FF99}"/>
              </a:ext>
            </a:extLst>
          </p:cNvPr>
          <p:cNvSpPr txBox="1"/>
          <p:nvPr/>
        </p:nvSpPr>
        <p:spPr>
          <a:xfrm>
            <a:off x="0" y="3572190"/>
            <a:ext cx="699516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https://www.slideshare.net/PARTHPMT/radiographiccariesdiagnosis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https://www.nature.com/articles/4814002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1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80FE-2D2B-41DA-8FA5-738B2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EBC0A-575C-47E8-BD22-FFB905DAC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CC5-F9F1-468C-A846-484D838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08" y="4049010"/>
            <a:ext cx="8810816" cy="2005497"/>
          </a:xfrm>
          <a:prstGeom prst="rect">
            <a:avLst/>
          </a:prstGeom>
        </p:spPr>
      </p:pic>
      <p:pic>
        <p:nvPicPr>
          <p:cNvPr id="14" name="Picture 13" descr="C:\Users\Zhong\AppData\Roaming\Tencent\Users\412399291\QQ\WinTemp\RichOle\085$%_1(I3C$$ZC4L~8(YMB.png">
            <a:extLst>
              <a:ext uri="{FF2B5EF4-FFF2-40B4-BE49-F238E27FC236}">
                <a16:creationId xmlns:a16="http://schemas.microsoft.com/office/drawing/2014/main" id="{34C25610-5E77-4E20-9C9D-6FF48FEE150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470">
            <a:off x="266903" y="2596751"/>
            <a:ext cx="4038451" cy="30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Zhong\AppData\Roaming\Tencent\Users\412399291\QQ\WinTemp\RichOle\K{11@0TRJZ971Q31UHGUXZI.png">
            <a:extLst>
              <a:ext uri="{FF2B5EF4-FFF2-40B4-BE49-F238E27FC236}">
                <a16:creationId xmlns:a16="http://schemas.microsoft.com/office/drawing/2014/main" id="{B5B5B15A-E60D-46A5-BC55-EC272D32720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88" y="3840480"/>
            <a:ext cx="4267200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AC4498-F726-47B4-A7FE-7A80F6A7F9A2}"/>
              </a:ext>
            </a:extLst>
          </p:cNvPr>
          <p:cNvSpPr txBox="1"/>
          <p:nvPr/>
        </p:nvSpPr>
        <p:spPr>
          <a:xfrm>
            <a:off x="4437888" y="41959"/>
            <a:ext cx="457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Incipient Caries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2A9B4-D456-4F38-B701-5902F2F56AF6}"/>
              </a:ext>
            </a:extLst>
          </p:cNvPr>
          <p:cNvSpPr txBox="1"/>
          <p:nvPr/>
        </p:nvSpPr>
        <p:spPr>
          <a:xfrm>
            <a:off x="8741253" y="357354"/>
            <a:ext cx="3389530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sign of a new carious lesion is the appearance of a chalky white spot on the surface of the tooth, indicating an area of demineralization of enamel. This is referred to as a white spot lesion, an incipient carious.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80FE-2D2B-41DA-8FA5-738B2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EBC0A-575C-47E8-BD22-FFB905DAC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CC5-F9F1-468C-A846-484D838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63" y="3947027"/>
            <a:ext cx="8810816" cy="2005497"/>
          </a:xfrm>
          <a:prstGeom prst="rect">
            <a:avLst/>
          </a:prstGeom>
        </p:spPr>
      </p:pic>
      <p:pic>
        <p:nvPicPr>
          <p:cNvPr id="5" name="Picture 4" descr="C:\Users\Zhong\AppData\Roaming\Tencent\Users\412399291\QQ\WinTemp\RichOle\B6DTO@497X)W{%QF8KL_0]7.png">
            <a:extLst>
              <a:ext uri="{FF2B5EF4-FFF2-40B4-BE49-F238E27FC236}">
                <a16:creationId xmlns:a16="http://schemas.microsoft.com/office/drawing/2014/main" id="{4C1DECB2-305B-42E2-9287-9830D1DE14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93" y="777035"/>
            <a:ext cx="4629911" cy="42837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2D0F6-B428-4ECD-B6F4-2E00E9847857}"/>
              </a:ext>
            </a:extLst>
          </p:cNvPr>
          <p:cNvSpPr txBox="1"/>
          <p:nvPr/>
        </p:nvSpPr>
        <p:spPr>
          <a:xfrm>
            <a:off x="476632" y="2782669"/>
            <a:ext cx="407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 Caries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4A57F-6968-4570-8B00-FDB89D62A076}"/>
              </a:ext>
            </a:extLst>
          </p:cNvPr>
          <p:cNvSpPr txBox="1"/>
          <p:nvPr/>
        </p:nvSpPr>
        <p:spPr>
          <a:xfrm>
            <a:off x="476632" y="3939808"/>
            <a:ext cx="4963336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caries has penetrated up to the dentin and spreads two-dimensionally beneath the enamel defect where the dentin offers little resistance.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6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80FE-2D2B-41DA-8FA5-738B2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EBC0A-575C-47E8-BD22-FFB905DAC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5" y="38088"/>
            <a:ext cx="12191999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CC5-F9F1-468C-A846-484D838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87" y="3939088"/>
            <a:ext cx="8810816" cy="2005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2D0F6-B428-4ECD-B6F4-2E00E9847857}"/>
              </a:ext>
            </a:extLst>
          </p:cNvPr>
          <p:cNvSpPr txBox="1"/>
          <p:nvPr/>
        </p:nvSpPr>
        <p:spPr>
          <a:xfrm>
            <a:off x="1025202" y="2957000"/>
            <a:ext cx="407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Caries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4A57F-6968-4570-8B00-FDB89D62A076}"/>
              </a:ext>
            </a:extLst>
          </p:cNvPr>
          <p:cNvSpPr txBox="1"/>
          <p:nvPr/>
        </p:nvSpPr>
        <p:spPr>
          <a:xfrm>
            <a:off x="274702" y="4111545"/>
            <a:ext cx="6309360" cy="227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 that extends to or through the DEJ but does not extend more than half the distance to the pulp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Zhong\AppData\Roaming\Tencent\Users\412399291\QQ\WinTemp\RichOle\VAR3288K_1[U@QY`V%_BX%R.png">
            <a:extLst>
              <a:ext uri="{FF2B5EF4-FFF2-40B4-BE49-F238E27FC236}">
                <a16:creationId xmlns:a16="http://schemas.microsoft.com/office/drawing/2014/main" id="{5824B91B-2C15-4A9D-AD58-F44B517F13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15" y="2130327"/>
            <a:ext cx="4720589" cy="4265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26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80FE-2D2B-41DA-8FA5-738B2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EBC0A-575C-47E8-BD22-FFB905DAC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-26977"/>
            <a:ext cx="12191999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CC5-F9F1-468C-A846-484D838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08" y="4049010"/>
            <a:ext cx="8810816" cy="2005497"/>
          </a:xfrm>
          <a:prstGeom prst="rect">
            <a:avLst/>
          </a:prstGeom>
        </p:spPr>
      </p:pic>
      <p:pic>
        <p:nvPicPr>
          <p:cNvPr id="5" name="Picture 4" descr="C:\Users\Zhong\AppData\Roaming\Tencent\Users\412399291\QQ\WinTemp\RichOle\EF3(EG7X)QJ{~UWZS[HXV7E.png">
            <a:extLst>
              <a:ext uri="{FF2B5EF4-FFF2-40B4-BE49-F238E27FC236}">
                <a16:creationId xmlns:a16="http://schemas.microsoft.com/office/drawing/2014/main" id="{70B0509B-6DCB-4072-9974-C21C9A9F08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8" y="2836422"/>
            <a:ext cx="4264152" cy="3722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948DB2-0EA6-4508-9323-B38F4766DD31}"/>
              </a:ext>
            </a:extLst>
          </p:cNvPr>
          <p:cNvSpPr txBox="1"/>
          <p:nvPr/>
        </p:nvSpPr>
        <p:spPr>
          <a:xfrm>
            <a:off x="5637276" y="27523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1F54D-A4F1-48E0-AB8E-F8F8AEB26A38}"/>
              </a:ext>
            </a:extLst>
          </p:cNvPr>
          <p:cNvSpPr txBox="1"/>
          <p:nvPr/>
        </p:nvSpPr>
        <p:spPr>
          <a:xfrm>
            <a:off x="4619244" y="157162"/>
            <a:ext cx="447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Carious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15951-39C4-4C67-9B1F-AE71A80E3FD4}"/>
              </a:ext>
            </a:extLst>
          </p:cNvPr>
          <p:cNvSpPr txBox="1"/>
          <p:nvPr/>
        </p:nvSpPr>
        <p:spPr>
          <a:xfrm>
            <a:off x="7909560" y="2016081"/>
            <a:ext cx="4081272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Caries lesion past half way through dental and maybe even pulp.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 if one or more caries teeth cervically are a frequent occurrence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225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80FE-2D2B-41DA-8FA5-738B2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EBC0A-575C-47E8-BD22-FFB905DAC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CC5-F9F1-468C-A846-484D838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08" y="4049010"/>
            <a:ext cx="8810816" cy="2005497"/>
          </a:xfrm>
          <a:prstGeom prst="rect">
            <a:avLst/>
          </a:prstGeom>
        </p:spPr>
      </p:pic>
      <p:pic>
        <p:nvPicPr>
          <p:cNvPr id="6" name="Picture 5" descr="C:\Users\Zhong\AppData\Roaming\Tencent\Users\412399291\QQ\WinTemp\RichOle\KWXLVQD$`@6K)DSS0LM$@$T.png">
            <a:extLst>
              <a:ext uri="{FF2B5EF4-FFF2-40B4-BE49-F238E27FC236}">
                <a16:creationId xmlns:a16="http://schemas.microsoft.com/office/drawing/2014/main" id="{290698FA-240A-448E-A1BF-B754E315A48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" y="-18288"/>
            <a:ext cx="4114799" cy="291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6AC7C-052B-4B13-8203-D8C7EF3A7564}"/>
              </a:ext>
            </a:extLst>
          </p:cNvPr>
          <p:cNvSpPr txBox="1"/>
          <p:nvPr/>
        </p:nvSpPr>
        <p:spPr>
          <a:xfrm>
            <a:off x="8020288" y="390485"/>
            <a:ext cx="41148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Incipient: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Lesion that extends less than halfway through the enamel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Moderate: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Lesion that extends more than halfway through enamel but does not involve the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dentino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-enamel junction (DEJ)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Advanced: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Lesion that extends to or through the DEJ but does not extend more than half the distance to the pulp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Severe: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Lesion that extends through enamel, through dentin, and more than half the distance to the pulp</a:t>
            </a:r>
          </a:p>
          <a:p>
            <a:endParaRPr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501C7-9C5D-459D-A467-CFA794BEA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43" y="2895600"/>
            <a:ext cx="4886325" cy="3962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FFB4FE-189A-4C7B-8B6F-BA67F6E84D1B}"/>
              </a:ext>
            </a:extLst>
          </p:cNvPr>
          <p:cNvSpPr txBox="1"/>
          <p:nvPr/>
        </p:nvSpPr>
        <p:spPr>
          <a:xfrm>
            <a:off x="4026407" y="-18288"/>
            <a:ext cx="568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Caries Lesion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4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80FE-2D2B-41DA-8FA5-738B2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EBC0A-575C-47E8-BD22-FFB905DAC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CC5-F9F1-468C-A846-484D838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1" y="3950620"/>
            <a:ext cx="8810816" cy="2005497"/>
          </a:xfrm>
          <a:prstGeom prst="rect">
            <a:avLst/>
          </a:prstGeom>
        </p:spPr>
      </p:pic>
      <p:pic>
        <p:nvPicPr>
          <p:cNvPr id="5" name="Picture 4" descr="C:\Users\Zhong\AppData\Roaming\Tencent\Users\412399291\QQ\WinTemp\RichOle\GC1E{XH89%KHQ7~SH8VR4)A.png">
            <a:extLst>
              <a:ext uri="{FF2B5EF4-FFF2-40B4-BE49-F238E27FC236}">
                <a16:creationId xmlns:a16="http://schemas.microsoft.com/office/drawing/2014/main" id="{A0C33663-E3F8-49B6-B7B4-194D344915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441" y="618107"/>
            <a:ext cx="3267456" cy="3136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064C6-059F-4E18-9B2B-1A2B78428BA3}"/>
              </a:ext>
            </a:extLst>
          </p:cNvPr>
          <p:cNvSpPr txBox="1"/>
          <p:nvPr/>
        </p:nvSpPr>
        <p:spPr>
          <a:xfrm>
            <a:off x="3094352" y="52747"/>
            <a:ext cx="612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Recurrent Caries(Secondary Caries)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F74B4-3095-4C69-AFF5-47041CEF58FE}"/>
              </a:ext>
            </a:extLst>
          </p:cNvPr>
          <p:cNvSpPr txBox="1"/>
          <p:nvPr/>
        </p:nvSpPr>
        <p:spPr>
          <a:xfrm>
            <a:off x="-35179" y="2400048"/>
            <a:ext cx="4160520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caries is observed around the edges and under restorations.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common locations of secondary carious are the rough or overhanging margin and fracture place in all locations of the mouth.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7878A-F477-46A9-9AF9-92985FB651DB}"/>
              </a:ext>
            </a:extLst>
          </p:cNvPr>
          <p:cNvSpPr txBox="1"/>
          <p:nvPr/>
        </p:nvSpPr>
        <p:spPr>
          <a:xfrm>
            <a:off x="4345622" y="3558385"/>
            <a:ext cx="7626096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be result of poor adaptation of a restoration, which allows for a marginal leakage, or it may be due to inadequate extension of the restoration.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 caries may remain if there has not been complete excavation of the original lesion, which later may appear as a residual or recurrent caries.</a:t>
            </a:r>
          </a:p>
        </p:txBody>
      </p:sp>
    </p:spTree>
    <p:extLst>
      <p:ext uri="{BB962C8B-B14F-4D97-AF65-F5344CB8AC3E}">
        <p14:creationId xmlns:p14="http://schemas.microsoft.com/office/powerpoint/2010/main" val="266378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80FE-2D2B-41DA-8FA5-738B2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EBC0A-575C-47E8-BD22-FFB905DAC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46"/>
            <a:ext cx="12191999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CC5-F9F1-468C-A846-484D838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08" y="4049010"/>
            <a:ext cx="8810816" cy="2005497"/>
          </a:xfrm>
          <a:prstGeom prst="rect">
            <a:avLst/>
          </a:prstGeom>
        </p:spPr>
      </p:pic>
      <p:pic>
        <p:nvPicPr>
          <p:cNvPr id="5" name="Picture 4" descr="Figure 1">
            <a:extLst>
              <a:ext uri="{FF2B5EF4-FFF2-40B4-BE49-F238E27FC236}">
                <a16:creationId xmlns:a16="http://schemas.microsoft.com/office/drawing/2014/main" id="{58191225-56D5-4117-B38E-17DD488CFB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514122"/>
            <a:ext cx="4736592" cy="398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5BEC6-01F1-41DC-A767-F418ECDA9567}"/>
              </a:ext>
            </a:extLst>
          </p:cNvPr>
          <p:cNvSpPr txBox="1"/>
          <p:nvPr/>
        </p:nvSpPr>
        <p:spPr>
          <a:xfrm>
            <a:off x="4675632" y="10746"/>
            <a:ext cx="638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Arrested Caries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B0DBD-94BF-40D7-B96E-A5FE97825DAD}"/>
              </a:ext>
            </a:extLst>
          </p:cNvPr>
          <p:cNvSpPr txBox="1"/>
          <p:nvPr/>
        </p:nvSpPr>
        <p:spPr>
          <a:xfrm>
            <a:off x="7434072" y="617013"/>
            <a:ext cx="4373880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Arrested lesions can be observed clinically as intact, but discolored, usually brown or black spots.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color is presumably due to trapped organic debris and metallic ions within the enamel.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discolored, remineralized lesions are intact and are highly resistant to subsequent caries,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3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80FE-2D2B-41DA-8FA5-738B2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EBC0A-575C-47E8-BD22-FFB905DAC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9" y="0"/>
            <a:ext cx="12191999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CC5-F9F1-468C-A846-484D838E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16" y="4097019"/>
            <a:ext cx="8810816" cy="2005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EADFE-1215-4A36-986F-FD3BBD88E66C}"/>
              </a:ext>
            </a:extLst>
          </p:cNvPr>
          <p:cNvSpPr txBox="1"/>
          <p:nvPr/>
        </p:nvSpPr>
        <p:spPr>
          <a:xfrm>
            <a:off x="11462111" y="1380744"/>
            <a:ext cx="461665" cy="5221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CC684-4D6B-4FF1-A9D6-273A844DB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2" y="2678685"/>
            <a:ext cx="6981554" cy="3423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10216-267D-4E9C-9E6E-88111723F01B}"/>
              </a:ext>
            </a:extLst>
          </p:cNvPr>
          <p:cNvSpPr txBox="1"/>
          <p:nvPr/>
        </p:nvSpPr>
        <p:spPr>
          <a:xfrm>
            <a:off x="4582667" y="166711"/>
            <a:ext cx="432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Rampant Caries</a:t>
            </a:r>
            <a:endParaRPr lang="zh-CN" alt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8D962-57DC-498E-9C60-8934ED294D11}"/>
              </a:ext>
            </a:extLst>
          </p:cNvPr>
          <p:cNvSpPr txBox="1"/>
          <p:nvPr/>
        </p:nvSpPr>
        <p:spPr>
          <a:xfrm>
            <a:off x="7626096" y="536941"/>
            <a:ext cx="44875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Rampant caries is defined as suddenly appearing wide spread, rapidly burrowing type of caries resulting in the early involvement of the pulp.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frequently involves surfaces of teeth that do not usually experience dental caries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bottle or nursing caries baby caries, radiation caries, or drug-induced caries.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684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367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 Lin</dc:creator>
  <cp:lastModifiedBy>Ling.Lin1@mail.citytech.cuny.edu</cp:lastModifiedBy>
  <cp:revision>23</cp:revision>
  <dcterms:created xsi:type="dcterms:W3CDTF">2019-03-28T19:00:43Z</dcterms:created>
  <dcterms:modified xsi:type="dcterms:W3CDTF">2020-04-23T21:53:07Z</dcterms:modified>
</cp:coreProperties>
</file>