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8" r:id="rId10"/>
    <p:sldId id="265" r:id="rId11"/>
    <p:sldId id="266" r:id="rId12"/>
    <p:sldId id="267"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4660"/>
  </p:normalViewPr>
  <p:slideViewPr>
    <p:cSldViewPr snapToGrid="0">
      <p:cViewPr varScale="1">
        <p:scale>
          <a:sx n="86" d="100"/>
          <a:sy n="86"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ltLang="zh-CN"/>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4/24/2020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ltLang="zh-CN"/>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4/24/2020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4/24/2020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idx="1"/>
          </p:nvPr>
        </p:nvSpPr>
        <p:spPr/>
        <p:txBody>
          <a:bodyPr anchor="ct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4/24/2020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ltLang="zh-CN"/>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4/24/2020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ltLang="zh-CN"/>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4/24/2020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ltLang="zh-CN"/>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4/24/2020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4/24/2020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4/24/2020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ltLang="zh-CN"/>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4/24/2020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ltLang="zh-CN"/>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4/24/2020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ltLang="zh-CN"/>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4/24/2020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164FE-0EFF-425D-A04A-A5B1A2F8868B}"/>
              </a:ext>
            </a:extLst>
          </p:cNvPr>
          <p:cNvSpPr>
            <a:spLocks noGrp="1"/>
          </p:cNvSpPr>
          <p:nvPr>
            <p:ph type="ctrTitle"/>
          </p:nvPr>
        </p:nvSpPr>
        <p:spPr>
          <a:xfrm>
            <a:off x="2478642" y="887768"/>
            <a:ext cx="6097187" cy="4394446"/>
          </a:xfrm>
        </p:spPr>
        <p:txBody>
          <a:bodyPr>
            <a:noAutofit/>
          </a:bodyPr>
          <a:lstStyle/>
          <a:p>
            <a:br>
              <a:rPr lang="en-US" altLang="zh-CN" sz="4000" dirty="0"/>
            </a:br>
            <a:r>
              <a:rPr lang="en-US" altLang="zh-CN" sz="4000" dirty="0">
                <a:latin typeface="Times New Roman" panose="02020603050405020304" pitchFamily="18" charset="0"/>
                <a:cs typeface="Times New Roman" panose="02020603050405020304" pitchFamily="18" charset="0"/>
              </a:rPr>
              <a:t>New York City College of Technology Department of Dental Hygiene </a:t>
            </a:r>
            <a:br>
              <a:rPr lang="en-US" altLang="zh-CN" sz="4000" dirty="0">
                <a:latin typeface="Times New Roman" panose="02020603050405020304" pitchFamily="18" charset="0"/>
                <a:cs typeface="Times New Roman" panose="02020603050405020304" pitchFamily="18" charset="0"/>
              </a:rPr>
            </a:br>
            <a:br>
              <a:rPr lang="en-US" altLang="zh-CN" sz="4000" dirty="0">
                <a:latin typeface="Times New Roman" panose="02020603050405020304" pitchFamily="18" charset="0"/>
                <a:cs typeface="Times New Roman" panose="02020603050405020304" pitchFamily="18" charset="0"/>
              </a:rPr>
            </a:br>
            <a:r>
              <a:rPr lang="en-US" altLang="zh-CN" sz="4000" dirty="0">
                <a:latin typeface="Times New Roman" panose="02020603050405020304" pitchFamily="18" charset="0"/>
                <a:cs typeface="Times New Roman" panose="02020603050405020304" pitchFamily="18" charset="0"/>
              </a:rPr>
              <a:t>Case Presentation</a:t>
            </a:r>
            <a:br>
              <a:rPr lang="en-US" altLang="zh-CN" sz="4000" dirty="0">
                <a:latin typeface="Times New Roman" panose="02020603050405020304" pitchFamily="18" charset="0"/>
                <a:cs typeface="Times New Roman" panose="02020603050405020304" pitchFamily="18" charset="0"/>
              </a:rPr>
            </a:br>
            <a:br>
              <a:rPr lang="en-US" altLang="zh-CN" sz="4000" dirty="0">
                <a:latin typeface="Times New Roman" panose="02020603050405020304" pitchFamily="18" charset="0"/>
                <a:cs typeface="Times New Roman" panose="02020603050405020304" pitchFamily="18" charset="0"/>
              </a:rPr>
            </a:br>
            <a:r>
              <a:rPr lang="en-US" altLang="zh-CN" sz="2000" dirty="0">
                <a:latin typeface="Times New Roman" panose="02020603050405020304" pitchFamily="18" charset="0"/>
                <a:cs typeface="Times New Roman" panose="02020603050405020304" pitchFamily="18" charset="0"/>
              </a:rPr>
              <a:t>By Joanne Lin</a:t>
            </a:r>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150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8B0BD-33C5-4C2B-ADD8-57D6A573A64B}"/>
              </a:ext>
            </a:extLst>
          </p:cNvPr>
          <p:cNvSpPr>
            <a:spLocks noGrp="1"/>
          </p:cNvSpPr>
          <p:nvPr>
            <p:ph type="title"/>
          </p:nvPr>
        </p:nvSpPr>
        <p:spPr/>
        <p:txBody>
          <a:bodyPr/>
          <a:lstStyle/>
          <a:p>
            <a:r>
              <a:rPr lang="en-US" altLang="zh-CN" b="1" dirty="0"/>
              <a:t> </a:t>
            </a:r>
            <a:r>
              <a:rPr lang="en-US" altLang="zh-CN" b="1" dirty="0">
                <a:latin typeface="Times New Roman" panose="02020603050405020304" pitchFamily="18" charset="0"/>
                <a:cs typeface="Times New Roman" panose="02020603050405020304" pitchFamily="18" charset="0"/>
              </a:rPr>
              <a:t>Implementation</a:t>
            </a: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4851E77-0F55-494F-A884-82EF8D83272B}"/>
              </a:ext>
            </a:extLst>
          </p:cNvPr>
          <p:cNvSpPr>
            <a:spLocks noGrp="1"/>
          </p:cNvSpPr>
          <p:nvPr>
            <p:ph idx="1"/>
          </p:nvPr>
        </p:nvSpPr>
        <p:spPr/>
        <p:txBody>
          <a:bodyPr>
            <a:normAutofit/>
          </a:bodyPr>
          <a:lstStyle/>
          <a:p>
            <a:r>
              <a:rPr lang="en-US" altLang="zh-CN" u="sng" dirty="0">
                <a:latin typeface="Times New Roman" panose="02020603050405020304" pitchFamily="18" charset="0"/>
                <a:cs typeface="Times New Roman" panose="02020603050405020304" pitchFamily="18" charset="0"/>
              </a:rPr>
              <a:t>Visit 2:</a:t>
            </a:r>
            <a:r>
              <a:rPr lang="en-US" altLang="zh-CN" dirty="0">
                <a:latin typeface="Times New Roman" panose="02020603050405020304" pitchFamily="18" charset="0"/>
                <a:cs typeface="Times New Roman" panose="02020603050405020304" pitchFamily="18" charset="0"/>
              </a:rPr>
              <a:t> Used hand instrument UR quadrant and LR on the second visit. and left tooth # 3, #8, #28 and # 29 both mesial and distal areas incomplete due to tenacious calculus. Used </a:t>
            </a:r>
            <a:r>
              <a:rPr lang="en-US" altLang="zh-CN" dirty="0" err="1">
                <a:latin typeface="Times New Roman" panose="02020603050405020304" pitchFamily="18" charset="0"/>
                <a:cs typeface="Times New Roman" panose="02020603050405020304" pitchFamily="18" charset="0"/>
              </a:rPr>
              <a:t>cavitron</a:t>
            </a:r>
            <a:r>
              <a:rPr lang="en-US" altLang="zh-CN" dirty="0">
                <a:latin typeface="Times New Roman" panose="02020603050405020304" pitchFamily="18" charset="0"/>
                <a:cs typeface="Times New Roman" panose="02020603050405020304" pitchFamily="18" charset="0"/>
              </a:rPr>
              <a:t> (ultrasonic tip SF 100) to remove residual calculus on both mesial and distal areas of tooth #3, #8 #28 and #29 to complete UR and LR quadrants and engaged on LL quadrant on the third visit. </a:t>
            </a:r>
            <a:endParaRPr lang="zh-CN" altLang="en-US"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091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574E1-0230-48A7-A1EA-D981965DE0C4}"/>
              </a:ext>
            </a:extLst>
          </p:cNvPr>
          <p:cNvSpPr>
            <a:spLocks noGrp="1"/>
          </p:cNvSpPr>
          <p:nvPr>
            <p:ph type="title"/>
          </p:nvPr>
        </p:nvSpPr>
        <p:spPr/>
        <p:txBody>
          <a:bodyPr/>
          <a:lstStyle/>
          <a:p>
            <a:r>
              <a:rPr lang="en-US" altLang="zh-CN" b="1" dirty="0">
                <a:latin typeface="Times New Roman" panose="02020603050405020304" pitchFamily="18" charset="0"/>
                <a:cs typeface="Times New Roman" panose="02020603050405020304" pitchFamily="18" charset="0"/>
              </a:rPr>
              <a:t>Implementation</a:t>
            </a: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048F5BD-7DAB-4182-A923-94066EFBA156}"/>
              </a:ext>
            </a:extLst>
          </p:cNvPr>
          <p:cNvSpPr>
            <a:spLocks noGrp="1"/>
          </p:cNvSpPr>
          <p:nvPr>
            <p:ph idx="1"/>
          </p:nvPr>
        </p:nvSpPr>
        <p:spPr/>
        <p:txBody>
          <a:bodyPr>
            <a:normAutofit fontScale="85000" lnSpcReduction="10000"/>
          </a:bodyPr>
          <a:lstStyle/>
          <a:p>
            <a:r>
              <a:rPr lang="en-US" altLang="zh-CN" u="sng" dirty="0">
                <a:latin typeface="Times New Roman" panose="02020603050405020304" pitchFamily="18" charset="0"/>
                <a:cs typeface="Times New Roman" panose="02020603050405020304" pitchFamily="18" charset="0"/>
              </a:rPr>
              <a:t>Visit 3:</a:t>
            </a:r>
            <a:r>
              <a:rPr lang="en-US" altLang="zh-CN" dirty="0">
                <a:latin typeface="Times New Roman" panose="02020603050405020304" pitchFamily="18" charset="0"/>
                <a:cs typeface="Times New Roman" panose="02020603050405020304" pitchFamily="18" charset="0"/>
              </a:rPr>
              <a:t> Used the air syringe to detect the </a:t>
            </a:r>
            <a:r>
              <a:rPr lang="en-US" altLang="zh-CN" dirty="0" err="1">
                <a:latin typeface="Times New Roman" panose="02020603050405020304" pitchFamily="18" charset="0"/>
                <a:cs typeface="Times New Roman" panose="02020603050405020304" pitchFamily="18" charset="0"/>
              </a:rPr>
              <a:t>supracalculus</a:t>
            </a:r>
            <a:r>
              <a:rPr lang="en-US" altLang="zh-CN" dirty="0">
                <a:latin typeface="Times New Roman" panose="02020603050405020304" pitchFamily="18" charset="0"/>
                <a:cs typeface="Times New Roman" panose="02020603050405020304" pitchFamily="18" charset="0"/>
              </a:rPr>
              <a:t> on mandibular lingual areas on tooth # 22-#27. Removed calculus on LL quadrant and left anterior lingual area incomplete. Used </a:t>
            </a:r>
            <a:r>
              <a:rPr lang="en-US" altLang="zh-CN" dirty="0" err="1">
                <a:latin typeface="Times New Roman" panose="02020603050405020304" pitchFamily="18" charset="0"/>
                <a:cs typeface="Times New Roman" panose="02020603050405020304" pitchFamily="18" charset="0"/>
              </a:rPr>
              <a:t>cavitron</a:t>
            </a:r>
            <a:r>
              <a:rPr lang="en-US" altLang="zh-CN" dirty="0">
                <a:latin typeface="Times New Roman" panose="02020603050405020304" pitchFamily="18" charset="0"/>
                <a:cs typeface="Times New Roman" panose="02020603050405020304" pitchFamily="18" charset="0"/>
              </a:rPr>
              <a:t> to remove residual calculus on mandibular anterior areas and engaged on UL quadrant on forth visit. Used engine polish with medium mint paste to remove the stain after completed all quadrants. </a:t>
            </a:r>
          </a:p>
          <a:p>
            <a:r>
              <a:rPr lang="en-US" altLang="zh-CN" u="sng" dirty="0">
                <a:latin typeface="Times New Roman" panose="02020603050405020304" pitchFamily="18" charset="0"/>
                <a:cs typeface="Times New Roman" panose="02020603050405020304" pitchFamily="18" charset="0"/>
              </a:rPr>
              <a:t>Visit 4:</a:t>
            </a:r>
            <a:r>
              <a:rPr lang="en-US" altLang="zh-CN" dirty="0">
                <a:latin typeface="Times New Roman" panose="02020603050405020304" pitchFamily="18" charset="0"/>
                <a:cs typeface="Times New Roman" panose="02020603050405020304" pitchFamily="18" charset="0"/>
              </a:rPr>
              <a:t> Re-measured pocket depths in all quadrants . Administered Arestin Microspheres (1mg </a:t>
            </a:r>
            <a:r>
              <a:rPr lang="en-US" altLang="zh-CN" dirty="0" err="1">
                <a:latin typeface="Times New Roman" panose="02020603050405020304" pitchFamily="18" charset="0"/>
                <a:cs typeface="Times New Roman" panose="02020603050405020304" pitchFamily="18" charset="0"/>
              </a:rPr>
              <a:t>Monocycline</a:t>
            </a:r>
            <a:r>
              <a:rPr lang="en-US" altLang="zh-CN" dirty="0">
                <a:latin typeface="Times New Roman" panose="02020603050405020304" pitchFamily="18" charset="0"/>
                <a:cs typeface="Times New Roman" panose="02020603050405020304" pitchFamily="18" charset="0"/>
              </a:rPr>
              <a:t>) in 8 sites where pockets of 5 to 6 mm. These pockets included: # 18MB, 18DB, 18ML, 18DL, 19DB, 19ML, 19DL, 20DL. Patient was given home care instruction after placement. A follow- up appointment for re-evaluation of Arestin post treatment was also determined. </a:t>
            </a:r>
          </a:p>
          <a:p>
            <a:r>
              <a:rPr lang="en-US" altLang="zh-CN" u="sng" dirty="0">
                <a:latin typeface="Times New Roman" panose="02020603050405020304" pitchFamily="18" charset="0"/>
                <a:cs typeface="Times New Roman" panose="02020603050405020304" pitchFamily="18" charset="0"/>
              </a:rPr>
              <a:t>Visit 5:</a:t>
            </a:r>
            <a:r>
              <a:rPr lang="en-US" altLang="zh-CN" dirty="0">
                <a:latin typeface="Times New Roman" panose="02020603050405020304" pitchFamily="18" charset="0"/>
                <a:cs typeface="Times New Roman" panose="02020603050405020304" pitchFamily="18" charset="0"/>
              </a:rPr>
              <a:t> Re-measured probing depths of areas treated with Arestin. </a:t>
            </a:r>
            <a:endParaRPr lang="zh-CN" altLang="en-US"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3910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D804-D87A-4B86-9741-21B2FCF16762}"/>
              </a:ext>
            </a:extLst>
          </p:cNvPr>
          <p:cNvSpPr>
            <a:spLocks noGrp="1"/>
          </p:cNvSpPr>
          <p:nvPr>
            <p:ph type="title"/>
          </p:nvPr>
        </p:nvSpPr>
        <p:spPr/>
        <p:txBody>
          <a:bodyPr/>
          <a:lstStyle/>
          <a:p>
            <a:r>
              <a:rPr lang="en-US" altLang="zh-CN" b="1" dirty="0">
                <a:latin typeface="Times New Roman" panose="02020603050405020304" pitchFamily="18" charset="0"/>
                <a:cs typeface="Times New Roman" panose="02020603050405020304" pitchFamily="18" charset="0"/>
              </a:rPr>
              <a:t>Reflection </a:t>
            </a:r>
            <a:br>
              <a:rPr lang="zh-CN" altLang="zh-CN" dirty="0">
                <a:latin typeface="Times New Roman" panose="02020603050405020304" pitchFamily="18" charset="0"/>
                <a:cs typeface="Times New Roman" panose="02020603050405020304" pitchFamily="18" charset="0"/>
              </a:rPr>
            </a:b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9370918-86AD-465D-84D5-37A2402DE1F3}"/>
              </a:ext>
            </a:extLst>
          </p:cNvPr>
          <p:cNvSpPr>
            <a:spLocks noGrp="1"/>
          </p:cNvSpPr>
          <p:nvPr>
            <p:ph idx="1"/>
          </p:nvPr>
        </p:nvSpPr>
        <p:spPr>
          <a:xfrm>
            <a:off x="2773599" y="1331650"/>
            <a:ext cx="7719808" cy="5273335"/>
          </a:xfrm>
        </p:spPr>
        <p:txBody>
          <a:bodyPr>
            <a:normAutofit fontScale="92500"/>
          </a:bodyPr>
          <a:lstStyle/>
          <a:p>
            <a:endParaRPr lang="en-US" altLang="zh-CN" dirty="0"/>
          </a:p>
          <a:p>
            <a:r>
              <a:rPr lang="en-US" altLang="zh-CN" sz="2200" dirty="0">
                <a:latin typeface="Times New Roman" panose="02020603050405020304" pitchFamily="18" charset="0"/>
                <a:cs typeface="Times New Roman" panose="02020603050405020304" pitchFamily="18" charset="0"/>
              </a:rPr>
              <a:t>The positive experience I learned during the clinic session was removing tenacious calculus by using </a:t>
            </a:r>
            <a:r>
              <a:rPr lang="en-US" altLang="zh-CN" sz="2200" dirty="0" err="1">
                <a:latin typeface="Times New Roman" panose="02020603050405020304" pitchFamily="18" charset="0"/>
                <a:cs typeface="Times New Roman" panose="02020603050405020304" pitchFamily="18" charset="0"/>
              </a:rPr>
              <a:t>cavitron</a:t>
            </a:r>
            <a:r>
              <a:rPr lang="en-US" altLang="zh-CN" sz="2200" dirty="0">
                <a:latin typeface="Times New Roman" panose="02020603050405020304" pitchFamily="18" charset="0"/>
                <a:cs typeface="Times New Roman" panose="02020603050405020304" pitchFamily="18" charset="0"/>
              </a:rPr>
              <a:t>. I recognized that angulation and tip selection of </a:t>
            </a:r>
            <a:r>
              <a:rPr lang="en-US" altLang="zh-CN" sz="2200" dirty="0" err="1">
                <a:latin typeface="Times New Roman" panose="02020603050405020304" pitchFamily="18" charset="0"/>
                <a:cs typeface="Times New Roman" panose="02020603050405020304" pitchFamily="18" charset="0"/>
              </a:rPr>
              <a:t>cavitron</a:t>
            </a:r>
            <a:r>
              <a:rPr lang="en-US" altLang="zh-CN" sz="2200" dirty="0">
                <a:latin typeface="Times New Roman" panose="02020603050405020304" pitchFamily="18" charset="0"/>
                <a:cs typeface="Times New Roman" panose="02020603050405020304" pitchFamily="18" charset="0"/>
              </a:rPr>
              <a:t> were important during calculus removing. The correct angulation and proper ultrasonic tips can increase the efficiency of health service and reduce clinician’s fatigue. The faculty was very helpful through completion of my patient. The instructor told me that the strategies for removing heavy </a:t>
            </a:r>
            <a:r>
              <a:rPr lang="en-US" altLang="zh-CN" sz="2200" dirty="0" err="1">
                <a:latin typeface="Times New Roman" panose="02020603050405020304" pitchFamily="18" charset="0"/>
                <a:cs typeface="Times New Roman" panose="02020603050405020304" pitchFamily="18" charset="0"/>
              </a:rPr>
              <a:t>supracalculus</a:t>
            </a:r>
            <a:r>
              <a:rPr lang="en-US" altLang="zh-CN" sz="2200" dirty="0">
                <a:latin typeface="Times New Roman" panose="02020603050405020304" pitchFamily="18" charset="0"/>
                <a:cs typeface="Times New Roman" panose="02020603050405020304" pitchFamily="18" charset="0"/>
              </a:rPr>
              <a:t> was very important. For instance, patient had crowded mandibular anterior teeth with heavy </a:t>
            </a:r>
            <a:r>
              <a:rPr lang="en-US" altLang="zh-CN" sz="2200" dirty="0" err="1">
                <a:latin typeface="Times New Roman" panose="02020603050405020304" pitchFamily="18" charset="0"/>
                <a:cs typeface="Times New Roman" panose="02020603050405020304" pitchFamily="18" charset="0"/>
              </a:rPr>
              <a:t>supracalculus</a:t>
            </a:r>
            <a:r>
              <a:rPr lang="en-US" altLang="zh-CN" sz="2200" dirty="0">
                <a:latin typeface="Times New Roman" panose="02020603050405020304" pitchFamily="18" charset="0"/>
                <a:cs typeface="Times New Roman" panose="02020603050405020304" pitchFamily="18" charset="0"/>
              </a:rPr>
              <a:t> located on cervical areas of tooth #24, #25 and # 26. The more effective way was using tapping stroke to fracture the calculus and then using sweeping stroke to remove them. </a:t>
            </a:r>
            <a:endParaRPr lang="zh-CN" altLang="zh-CN" sz="2200" dirty="0">
              <a:latin typeface="Times New Roman" panose="02020603050405020304" pitchFamily="18" charset="0"/>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454541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D804-D87A-4B86-9741-21B2FCF16762}"/>
              </a:ext>
            </a:extLst>
          </p:cNvPr>
          <p:cNvSpPr>
            <a:spLocks noGrp="1"/>
          </p:cNvSpPr>
          <p:nvPr>
            <p:ph type="title"/>
          </p:nvPr>
        </p:nvSpPr>
        <p:spPr>
          <a:xfrm>
            <a:off x="2611808" y="808057"/>
            <a:ext cx="8085784" cy="843190"/>
          </a:xfrm>
        </p:spPr>
        <p:txBody>
          <a:bodyPr>
            <a:normAutofit fontScale="90000"/>
          </a:bodyPr>
          <a:lstStyle/>
          <a:p>
            <a:r>
              <a:rPr lang="en-US" altLang="zh-CN" dirty="0"/>
              <a:t>Arestin Post Treatment Evaluation </a:t>
            </a:r>
            <a:r>
              <a:rPr lang="en-US" altLang="zh-CN" b="1" dirty="0">
                <a:latin typeface="Times New Roman" panose="02020603050405020304" pitchFamily="18" charset="0"/>
                <a:cs typeface="Times New Roman" panose="02020603050405020304" pitchFamily="18" charset="0"/>
              </a:rPr>
              <a:t>Reflection </a:t>
            </a:r>
            <a:br>
              <a:rPr lang="zh-CN" altLang="zh-CN" dirty="0">
                <a:latin typeface="Times New Roman" panose="02020603050405020304" pitchFamily="18" charset="0"/>
                <a:cs typeface="Times New Roman" panose="02020603050405020304" pitchFamily="18" charset="0"/>
              </a:rPr>
            </a:b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9370918-86AD-465D-84D5-37A2402DE1F3}"/>
              </a:ext>
            </a:extLst>
          </p:cNvPr>
          <p:cNvSpPr>
            <a:spLocks noGrp="1"/>
          </p:cNvSpPr>
          <p:nvPr>
            <p:ph idx="1"/>
          </p:nvPr>
        </p:nvSpPr>
        <p:spPr>
          <a:xfrm>
            <a:off x="2539014" y="1580225"/>
            <a:ext cx="8085784" cy="5024760"/>
          </a:xfrm>
        </p:spPr>
        <p:txBody>
          <a:bodyPr>
            <a:normAutofit fontScale="92500" lnSpcReduction="20000"/>
          </a:bodyPr>
          <a:lstStyle/>
          <a:p>
            <a:endParaRPr lang="en-US" altLang="zh-CN" dirty="0"/>
          </a:p>
          <a:p>
            <a:r>
              <a:rPr lang="en-US" altLang="zh-CN" sz="2200" dirty="0">
                <a:latin typeface="Times New Roman" panose="02020603050405020304" pitchFamily="18" charset="0"/>
                <a:cs typeface="Times New Roman" panose="02020603050405020304" pitchFamily="18" charset="0"/>
              </a:rPr>
              <a:t>The patient had periodontitis and was administered with Arestin Microspheres. The Arestin Microspheres is 1mg concentrated that locally applied in 8 pockets of 5 to 6 mm after the patient’s scaling and root planning (SRP) for an extended period of fighting infections. The patient was informed to followed home care instruction to promote efficacy. After a month, the patient returned for a follow-up. The probing depth of infection area treated with Arestin were reduced 1-3mm, there were no bleeding upon probing. This result indicates the combination of Arestin and SRP treatment is beneficial in controlling periodontitis. The Arestin showed a significant result of pre-treatment and post-treatment of a periodontal patient. As a dental hygiene student, it is a great experience to assess the Arestin treatment process and to witness the improvement of the oral condition in the patient. It is an incentive and a motivation towards my future career.</a:t>
            </a:r>
          </a:p>
          <a:p>
            <a:endParaRPr lang="zh-CN" altLang="en-US" dirty="0"/>
          </a:p>
        </p:txBody>
      </p:sp>
    </p:spTree>
    <p:extLst>
      <p:ext uri="{BB962C8B-B14F-4D97-AF65-F5344CB8AC3E}">
        <p14:creationId xmlns:p14="http://schemas.microsoft.com/office/powerpoint/2010/main" val="4813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D804-D87A-4B86-9741-21B2FCF16762}"/>
              </a:ext>
            </a:extLst>
          </p:cNvPr>
          <p:cNvSpPr>
            <a:spLocks noGrp="1"/>
          </p:cNvSpPr>
          <p:nvPr>
            <p:ph type="title"/>
          </p:nvPr>
        </p:nvSpPr>
        <p:spPr>
          <a:xfrm>
            <a:off x="2611808" y="808057"/>
            <a:ext cx="8085784" cy="843190"/>
          </a:xfrm>
        </p:spPr>
        <p:txBody>
          <a:bodyPr>
            <a:normAutofit fontScale="90000"/>
          </a:bodyPr>
          <a:lstStyle/>
          <a:p>
            <a:r>
              <a:rPr lang="en-US" altLang="zh-CN" dirty="0"/>
              <a:t>Arestin Post Treatment Evaluation </a:t>
            </a:r>
            <a:r>
              <a:rPr lang="en-US" altLang="zh-CN" b="1" dirty="0">
                <a:latin typeface="Times New Roman" panose="02020603050405020304" pitchFamily="18" charset="0"/>
                <a:cs typeface="Times New Roman" panose="02020603050405020304" pitchFamily="18" charset="0"/>
              </a:rPr>
              <a:t>Reflection </a:t>
            </a:r>
            <a:r>
              <a:rPr lang="zh-CN" altLang="en-US" b="1" dirty="0">
                <a:latin typeface="Times New Roman" panose="02020603050405020304" pitchFamily="18" charset="0"/>
                <a:cs typeface="Times New Roman" panose="02020603050405020304" pitchFamily="18" charset="0"/>
              </a:rPr>
              <a:t>（</a:t>
            </a:r>
            <a:r>
              <a:rPr lang="en-US" altLang="zh-CN" b="1">
                <a:latin typeface="Times New Roman" panose="02020603050405020304" pitchFamily="18" charset="0"/>
                <a:cs typeface="Times New Roman" panose="02020603050405020304" pitchFamily="18" charset="0"/>
              </a:rPr>
              <a:t>Table) </a:t>
            </a:r>
            <a:br>
              <a:rPr lang="zh-CN" altLang="zh-CN" dirty="0">
                <a:latin typeface="Times New Roman" panose="02020603050405020304" pitchFamily="18" charset="0"/>
                <a:cs typeface="Times New Roman" panose="02020603050405020304" pitchFamily="18" charset="0"/>
              </a:rPr>
            </a:b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9370918-86AD-465D-84D5-37A2402DE1F3}"/>
              </a:ext>
            </a:extLst>
          </p:cNvPr>
          <p:cNvSpPr>
            <a:spLocks noGrp="1"/>
          </p:cNvSpPr>
          <p:nvPr>
            <p:ph idx="1"/>
          </p:nvPr>
        </p:nvSpPr>
        <p:spPr>
          <a:xfrm>
            <a:off x="2539014" y="1580225"/>
            <a:ext cx="8085784" cy="5024760"/>
          </a:xfrm>
        </p:spPr>
        <p:txBody>
          <a:bodyPr>
            <a:normAutofit/>
          </a:bodyPr>
          <a:lstStyle/>
          <a:p>
            <a:endParaRPr lang="en-US" altLang="zh-CN" dirty="0"/>
          </a:p>
          <a:p>
            <a:endParaRPr lang="zh-CN" altLang="en-US" dirty="0"/>
          </a:p>
        </p:txBody>
      </p:sp>
      <p:pic>
        <p:nvPicPr>
          <p:cNvPr id="5" name="Picture 4" descr="A picture containing light, white, sitting, room&#10;&#10;Description automatically generated">
            <a:extLst>
              <a:ext uri="{FF2B5EF4-FFF2-40B4-BE49-F238E27FC236}">
                <a16:creationId xmlns:a16="http://schemas.microsoft.com/office/drawing/2014/main" id="{7ACC1BF2-296C-4BDD-8ECF-FC41B6D13700}"/>
              </a:ext>
            </a:extLst>
          </p:cNvPr>
          <p:cNvPicPr>
            <a:picLocks noChangeAspect="1"/>
          </p:cNvPicPr>
          <p:nvPr/>
        </p:nvPicPr>
        <p:blipFill>
          <a:blip r:embed="rId2"/>
          <a:stretch>
            <a:fillRect/>
          </a:stretch>
        </p:blipFill>
        <p:spPr>
          <a:xfrm>
            <a:off x="2633662" y="2319337"/>
            <a:ext cx="7527292" cy="3193696"/>
          </a:xfrm>
          <a:prstGeom prst="rect">
            <a:avLst/>
          </a:prstGeom>
        </p:spPr>
      </p:pic>
    </p:spTree>
    <p:extLst>
      <p:ext uri="{BB962C8B-B14F-4D97-AF65-F5344CB8AC3E}">
        <p14:creationId xmlns:p14="http://schemas.microsoft.com/office/powerpoint/2010/main" val="3350164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3873C-714A-4972-BB42-F85353C5D6D0}"/>
              </a:ext>
            </a:extLst>
          </p:cNvPr>
          <p:cNvSpPr>
            <a:spLocks noGrp="1"/>
          </p:cNvSpPr>
          <p:nvPr>
            <p:ph type="title"/>
          </p:nvPr>
        </p:nvSpPr>
        <p:spPr/>
        <p:txBody>
          <a:bodyPr/>
          <a:lstStyle/>
          <a:p>
            <a:r>
              <a:rPr lang="en-US" altLang="zh-CN" b="1" dirty="0">
                <a:latin typeface="Times New Roman" panose="02020603050405020304" pitchFamily="18" charset="0"/>
                <a:cs typeface="Times New Roman" panose="02020603050405020304" pitchFamily="18" charset="0"/>
              </a:rPr>
              <a:t>Demographics</a:t>
            </a:r>
            <a:br>
              <a:rPr lang="zh-CN" altLang="zh-CN" dirty="0">
                <a:latin typeface="Times New Roman" panose="02020603050405020304" pitchFamily="18" charset="0"/>
                <a:cs typeface="Times New Roman" panose="02020603050405020304" pitchFamily="18" charset="0"/>
              </a:rPr>
            </a:b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05144CF-1FF1-46FA-9841-4F2767A5ACB9}"/>
              </a:ext>
            </a:extLst>
          </p:cNvPr>
          <p:cNvSpPr>
            <a:spLocks noGrp="1"/>
          </p:cNvSpPr>
          <p:nvPr>
            <p:ph idx="1"/>
          </p:nvPr>
        </p:nvSpPr>
        <p:spPr/>
        <p:txBody>
          <a:bodyPr/>
          <a:lstStyle/>
          <a:p>
            <a:r>
              <a:rPr lang="en-US" altLang="zh-CN" dirty="0">
                <a:latin typeface="Times New Roman" panose="02020603050405020304" pitchFamily="18" charset="0"/>
                <a:cs typeface="Times New Roman" panose="02020603050405020304" pitchFamily="18" charset="0"/>
              </a:rPr>
              <a:t>H.M.S, initial visit, Asian female, age 47  Heavy/Type II with localized III, request a dental hygiene treatment.</a:t>
            </a:r>
            <a:endParaRPr lang="zh-CN" altLang="zh-CN" dirty="0">
              <a:latin typeface="Times New Roman" panose="02020603050405020304" pitchFamily="18" charset="0"/>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1521933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B1C4-A49B-4C83-97C8-EBC6E9DDF9FC}"/>
              </a:ext>
            </a:extLst>
          </p:cNvPr>
          <p:cNvSpPr>
            <a:spLocks noGrp="1"/>
          </p:cNvSpPr>
          <p:nvPr>
            <p:ph type="title"/>
          </p:nvPr>
        </p:nvSpPr>
        <p:spPr/>
        <p:txBody>
          <a:bodyPr/>
          <a:lstStyle/>
          <a:p>
            <a:r>
              <a:rPr lang="en-US" altLang="zh-CN" b="1" dirty="0">
                <a:latin typeface="Times New Roman" panose="02020603050405020304" pitchFamily="18" charset="0"/>
                <a:cs typeface="Times New Roman" panose="02020603050405020304" pitchFamily="18" charset="0"/>
              </a:rPr>
              <a:t>Assessment</a:t>
            </a: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76FC073-0608-4E20-93C2-2DEEE8ED1A9F}"/>
              </a:ext>
            </a:extLst>
          </p:cNvPr>
          <p:cNvSpPr>
            <a:spLocks noGrp="1"/>
          </p:cNvSpPr>
          <p:nvPr>
            <p:ph idx="1"/>
          </p:nvPr>
        </p:nvSpPr>
        <p:spPr/>
        <p:txBody>
          <a:bodyPr/>
          <a:lstStyle/>
          <a:p>
            <a:r>
              <a:rPr lang="en-US" altLang="zh-CN" dirty="0">
                <a:latin typeface="Times New Roman" panose="02020603050405020304" pitchFamily="18" charset="0"/>
                <a:cs typeface="Times New Roman" panose="02020603050405020304" pitchFamily="18" charset="0"/>
              </a:rPr>
              <a:t>Patient is ASA type I. The vital signs were 128/85 with a pulse of 72. Patient has no systemic conditions or allergies and is not taking any medications. Patient is a non-smoker and non-drinker. Patient hasn’t visited a general dentist for several years and never had film taken. Patient is overall in good health, no hospitalization, not under the care of physician or specialist, and no premedication needed.</a:t>
            </a:r>
            <a:endParaRPr lang="zh-CN" altLang="zh-CN" dirty="0">
              <a:latin typeface="Times New Roman" panose="02020603050405020304" pitchFamily="18" charset="0"/>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314726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59D0-D5E2-4A0C-B7D4-1D716826A3D0}"/>
              </a:ext>
            </a:extLst>
          </p:cNvPr>
          <p:cNvSpPr>
            <a:spLocks noGrp="1"/>
          </p:cNvSpPr>
          <p:nvPr>
            <p:ph type="title"/>
          </p:nvPr>
        </p:nvSpPr>
        <p:spPr/>
        <p:txBody>
          <a:bodyPr/>
          <a:lstStyle/>
          <a:p>
            <a:r>
              <a:rPr lang="en-US" altLang="zh-CN" b="1" dirty="0"/>
              <a:t> </a:t>
            </a:r>
            <a:r>
              <a:rPr lang="en-US" altLang="zh-CN" b="1" dirty="0">
                <a:latin typeface="Times New Roman" panose="02020603050405020304" pitchFamily="18" charset="0"/>
                <a:cs typeface="Times New Roman" panose="02020603050405020304" pitchFamily="18" charset="0"/>
              </a:rPr>
              <a:t>Oral Pathology</a:t>
            </a: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C56575A-3ED1-4AC8-B872-6DE91325AF31}"/>
              </a:ext>
            </a:extLst>
          </p:cNvPr>
          <p:cNvSpPr>
            <a:spLocks noGrp="1"/>
          </p:cNvSpPr>
          <p:nvPr>
            <p:ph idx="1"/>
          </p:nvPr>
        </p:nvSpPr>
        <p:spPr/>
        <p:txBody>
          <a:bodyPr/>
          <a:lstStyle/>
          <a:p>
            <a:r>
              <a:rPr lang="en-US" altLang="zh-CN" dirty="0">
                <a:latin typeface="Times New Roman" panose="02020603050405020304" pitchFamily="18" charset="0"/>
                <a:cs typeface="Times New Roman" panose="02020603050405020304" pitchFamily="18" charset="0"/>
              </a:rPr>
              <a:t>Extraoral findings: birth mark on forehead.  Lesion 2x1 mm (this was a burn the patient had around the time of his dental appointment) near the lower right eyelid cause by cooking oil. Swollen lymph node at lower right side of neck (patient is aware and tracks it yearly with his specialist). Intraoral findings: Fordyce granules on buccal mucosa and a vascularized palate (The patient had a vascularized hard palate; the blood vessels were easily seen). Fissured anterior tongue. </a:t>
            </a:r>
            <a:endParaRPr lang="zh-CN" altLang="zh-CN" dirty="0">
              <a:latin typeface="Times New Roman" panose="02020603050405020304" pitchFamily="18" charset="0"/>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3317441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E365-4E26-48B8-8CB2-4873EB9BA17A}"/>
              </a:ext>
            </a:extLst>
          </p:cNvPr>
          <p:cNvSpPr>
            <a:spLocks noGrp="1"/>
          </p:cNvSpPr>
          <p:nvPr>
            <p:ph type="title"/>
          </p:nvPr>
        </p:nvSpPr>
        <p:spPr/>
        <p:txBody>
          <a:bodyPr/>
          <a:lstStyle/>
          <a:p>
            <a:r>
              <a:rPr lang="en-US" altLang="zh-CN" b="1" dirty="0">
                <a:latin typeface="Times New Roman" panose="02020603050405020304" pitchFamily="18" charset="0"/>
                <a:cs typeface="Times New Roman" panose="02020603050405020304" pitchFamily="18" charset="0"/>
              </a:rPr>
              <a:t> Dentition</a:t>
            </a: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3828C17-C1E9-47CA-8A4E-DC3128A5DC89}"/>
              </a:ext>
            </a:extLst>
          </p:cNvPr>
          <p:cNvSpPr>
            <a:spLocks noGrp="1"/>
          </p:cNvSpPr>
          <p:nvPr>
            <p:ph idx="1"/>
          </p:nvPr>
        </p:nvSpPr>
        <p:spPr/>
        <p:txBody>
          <a:bodyPr>
            <a:normAutofit fontScale="92500"/>
          </a:bodyPr>
          <a:lstStyle/>
          <a:p>
            <a:endParaRPr lang="en-US" altLang="zh-CN" dirty="0">
              <a:latin typeface="Times New Roman" panose="02020603050405020304" pitchFamily="18" charset="0"/>
              <a:cs typeface="Times New Roman" panose="02020603050405020304" pitchFamily="18" charset="0"/>
            </a:endParaRPr>
          </a:p>
          <a:p>
            <a:endParaRPr lang="en-US" altLang="zh-CN" sz="2200" dirty="0">
              <a:latin typeface="Times New Roman" panose="02020603050405020304" pitchFamily="18" charset="0"/>
              <a:cs typeface="Times New Roman" panose="02020603050405020304" pitchFamily="18" charset="0"/>
            </a:endParaRPr>
          </a:p>
          <a:p>
            <a:r>
              <a:rPr lang="en-US" altLang="zh-CN" sz="2200" dirty="0">
                <a:latin typeface="Times New Roman" panose="02020603050405020304" pitchFamily="18" charset="0"/>
                <a:cs typeface="Times New Roman" panose="02020603050405020304" pitchFamily="18" charset="0"/>
              </a:rPr>
              <a:t>Patient is a bilateral class I occlusion with 5-6 mm overjet and 50% overbite.</a:t>
            </a:r>
          </a:p>
          <a:p>
            <a:pPr marL="0" indent="0">
              <a:buNone/>
            </a:pPr>
            <a:endParaRPr lang="zh-CN" altLang="zh-CN" sz="2200" dirty="0">
              <a:latin typeface="Times New Roman" panose="02020603050405020304" pitchFamily="18" charset="0"/>
              <a:cs typeface="Times New Roman" panose="02020603050405020304" pitchFamily="18" charset="0"/>
            </a:endParaRPr>
          </a:p>
          <a:p>
            <a:r>
              <a:rPr lang="en-US" altLang="zh-CN" sz="2200" dirty="0">
                <a:latin typeface="Times New Roman" panose="02020603050405020304" pitchFamily="18" charset="0"/>
                <a:cs typeface="Times New Roman" panose="02020603050405020304" pitchFamily="18" charset="0"/>
              </a:rPr>
              <a:t>Patient has abfraction on tooth #11, abrasion on tooth #11, #12, #14, #15 and #29, recession on tooth #9-#12 and #14 and #15 and mobility on tooth #15 and #30. Patient also has medium stain.</a:t>
            </a:r>
            <a:endParaRPr lang="zh-CN" altLang="zh-CN" sz="2200" dirty="0">
              <a:latin typeface="Times New Roman" panose="02020603050405020304" pitchFamily="18" charset="0"/>
              <a:cs typeface="Times New Roman" panose="02020603050405020304" pitchFamily="18" charset="0"/>
            </a:endParaRPr>
          </a:p>
          <a:p>
            <a:pPr marL="0" indent="0">
              <a:buNone/>
            </a:pPr>
            <a:endParaRPr lang="zh-CN" altLang="zh-CN" dirty="0"/>
          </a:p>
          <a:p>
            <a:endParaRPr lang="zh-CN" altLang="en-US" dirty="0"/>
          </a:p>
        </p:txBody>
      </p:sp>
    </p:spTree>
    <p:extLst>
      <p:ext uri="{BB962C8B-B14F-4D97-AF65-F5344CB8AC3E}">
        <p14:creationId xmlns:p14="http://schemas.microsoft.com/office/powerpoint/2010/main" val="3328126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F9DCB-29F2-44CB-8185-73DDF469438D}"/>
              </a:ext>
            </a:extLst>
          </p:cNvPr>
          <p:cNvSpPr>
            <a:spLocks noGrp="1"/>
          </p:cNvSpPr>
          <p:nvPr>
            <p:ph type="title"/>
          </p:nvPr>
        </p:nvSpPr>
        <p:spPr/>
        <p:txBody>
          <a:bodyPr/>
          <a:lstStyle/>
          <a:p>
            <a:r>
              <a:rPr lang="en-US" altLang="zh-CN" b="1" dirty="0">
                <a:latin typeface="Times New Roman" panose="02020603050405020304" pitchFamily="18" charset="0"/>
                <a:cs typeface="Times New Roman" panose="02020603050405020304" pitchFamily="18" charset="0"/>
              </a:rPr>
              <a:t> Periodontal</a:t>
            </a: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AEB7F14-4D57-41D1-A61A-E7CF5F7C6D62}"/>
              </a:ext>
            </a:extLst>
          </p:cNvPr>
          <p:cNvSpPr>
            <a:spLocks noGrp="1"/>
          </p:cNvSpPr>
          <p:nvPr>
            <p:ph idx="1"/>
          </p:nvPr>
        </p:nvSpPr>
        <p:spPr/>
        <p:txBody>
          <a:bodyPr/>
          <a:lstStyle/>
          <a:p>
            <a:r>
              <a:rPr lang="en-US" altLang="zh-CN" dirty="0">
                <a:latin typeface="Times New Roman" panose="02020603050405020304" pitchFamily="18" charset="0"/>
                <a:cs typeface="Times New Roman" panose="02020603050405020304" pitchFamily="18" charset="0"/>
              </a:rPr>
              <a:t>Patient is periodontitis type II with localized type III based on generalized 3-4 mm probing depths on anterior teeth and localized 5-6 mm probing depths on posterior teeth of maxillary and mandibular regions. Patient’s gingiva is generalized pale pink, enlarged with bulbous slight marginal inflammation. The consistency of gingiva is spongy with a shiny appearance and moderate bleeding on probing. </a:t>
            </a:r>
            <a:endParaRPr lang="zh-CN" altLang="zh-CN" dirty="0">
              <a:latin typeface="Times New Roman" panose="02020603050405020304" pitchFamily="18" charset="0"/>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1641107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0E334-9FEA-4753-99D3-DF95F1F13096}"/>
              </a:ext>
            </a:extLst>
          </p:cNvPr>
          <p:cNvSpPr>
            <a:spLocks noGrp="1"/>
          </p:cNvSpPr>
          <p:nvPr>
            <p:ph type="title"/>
          </p:nvPr>
        </p:nvSpPr>
        <p:spPr>
          <a:xfrm>
            <a:off x="2611808" y="808056"/>
            <a:ext cx="7958331" cy="1077229"/>
          </a:xfrm>
        </p:spPr>
        <p:txBody>
          <a:bodyPr/>
          <a:lstStyle/>
          <a:p>
            <a:r>
              <a:rPr lang="en-US" altLang="zh-CN" b="1" dirty="0">
                <a:latin typeface="Times New Roman" panose="02020603050405020304" pitchFamily="18" charset="0"/>
                <a:cs typeface="Times New Roman" panose="02020603050405020304" pitchFamily="18" charset="0"/>
              </a:rPr>
              <a:t>Oral Hygiene </a:t>
            </a: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FD58C95-72E9-4EBA-9A29-DA7F14C62025}"/>
              </a:ext>
            </a:extLst>
          </p:cNvPr>
          <p:cNvSpPr>
            <a:spLocks noGrp="1"/>
          </p:cNvSpPr>
          <p:nvPr>
            <p:ph idx="1"/>
          </p:nvPr>
        </p:nvSpPr>
        <p:spPr>
          <a:xfrm>
            <a:off x="2773599" y="1589103"/>
            <a:ext cx="7796540" cy="4460841"/>
          </a:xfrm>
        </p:spPr>
        <p:txBody>
          <a:bodyPr>
            <a:normAutofit fontScale="85000" lnSpcReduction="20000"/>
          </a:bodyPr>
          <a:lstStyle/>
          <a:p>
            <a:endParaRPr lang="en-US" altLang="zh-CN" dirty="0"/>
          </a:p>
          <a:p>
            <a:r>
              <a:rPr lang="en-US" altLang="zh-CN" sz="2400" dirty="0">
                <a:latin typeface="Times New Roman" panose="02020603050405020304" pitchFamily="18" charset="0"/>
                <a:cs typeface="Times New Roman" panose="02020603050405020304" pitchFamily="18" charset="0"/>
              </a:rPr>
              <a:t>Patient’s initial plaque score was 1.1 (Fair). Patient’s last visit plaque score was 0.7 (Fair), which showed improvement from the initial visit. Generalized subgingival calculus was detected on interproximal areas of both maxillary and mandibular teeth. Also, there were localized supragingival calculus that was detected on the lingual area of the mandibular anterior teeth # 22-27. Disclosing agent showed more coloration on the cervical and interproximal areas. Patient used manual brush improperly and bleeding upon brushing. Patient never use floss and mouth rinse. Based on the findings, Modified Bass Technique, floss technique and mouthwash were separately instructed during each visit. Patient was suggested to brush twice a day, floss and rinse once a day to maintain oral hygiene. </a:t>
            </a:r>
            <a:endParaRPr lang="zh-CN" altLang="zh-CN" sz="2400" dirty="0">
              <a:latin typeface="Times New Roman" panose="02020603050405020304" pitchFamily="18" charset="0"/>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2722655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C98B4-57F5-4EBB-AC4E-63907C7062FE}"/>
              </a:ext>
            </a:extLst>
          </p:cNvPr>
          <p:cNvSpPr>
            <a:spLocks noGrp="1"/>
          </p:cNvSpPr>
          <p:nvPr>
            <p:ph type="title"/>
          </p:nvPr>
        </p:nvSpPr>
        <p:spPr/>
        <p:txBody>
          <a:bodyPr/>
          <a:lstStyle/>
          <a:p>
            <a:r>
              <a:rPr lang="en-US" altLang="zh-CN" b="1" dirty="0"/>
              <a:t> </a:t>
            </a:r>
            <a:r>
              <a:rPr lang="en-US" altLang="zh-CN" b="1" dirty="0">
                <a:latin typeface="Times New Roman" panose="02020603050405020304" pitchFamily="18" charset="0"/>
                <a:cs typeface="Times New Roman" panose="02020603050405020304" pitchFamily="18" charset="0"/>
              </a:rPr>
              <a:t>Radiographs</a:t>
            </a: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E76B1A3-328F-4F25-9311-B441275BBDC5}"/>
              </a:ext>
            </a:extLst>
          </p:cNvPr>
          <p:cNvSpPr>
            <a:spLocks noGrp="1"/>
          </p:cNvSpPr>
          <p:nvPr>
            <p:ph idx="1"/>
          </p:nvPr>
        </p:nvSpPr>
        <p:spPr/>
        <p:txBody>
          <a:bodyPr/>
          <a:lstStyle/>
          <a:p>
            <a:r>
              <a:rPr lang="en-US" altLang="zh-CN" dirty="0">
                <a:latin typeface="Times New Roman" panose="02020603050405020304" pitchFamily="18" charset="0"/>
                <a:cs typeface="Times New Roman" panose="02020603050405020304" pitchFamily="18" charset="0"/>
              </a:rPr>
              <a:t>Patient was suggested to have FMS radiographs due to 5-6 mm pocket depth. Patient has taken FMS radiographs that gave evidence on the clinical exam that shows that the patient has 20%-25% horizontal bone loss. </a:t>
            </a:r>
            <a:endParaRPr lang="zh-CN" altLang="zh-CN" dirty="0">
              <a:latin typeface="Times New Roman" panose="02020603050405020304" pitchFamily="18" charset="0"/>
              <a:cs typeface="Times New Roman" panose="02020603050405020304" pitchFamily="18" charset="0"/>
            </a:endParaRPr>
          </a:p>
          <a:p>
            <a:pPr marL="0" indent="0">
              <a:buNone/>
            </a:pPr>
            <a:r>
              <a:rPr lang="en-US" altLang="zh-CN" dirty="0">
                <a:latin typeface="Times New Roman" panose="02020603050405020304" pitchFamily="18" charset="0"/>
                <a:cs typeface="Times New Roman" panose="02020603050405020304" pitchFamily="18" charset="0"/>
              </a:rPr>
              <a:t> </a:t>
            </a:r>
            <a:endParaRPr lang="zh-CN" altLang="zh-CN" dirty="0">
              <a:latin typeface="Times New Roman" panose="02020603050405020304" pitchFamily="18" charset="0"/>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4085707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03CE4-022E-418B-915D-CC6F954F647A}"/>
              </a:ext>
            </a:extLst>
          </p:cNvPr>
          <p:cNvSpPr>
            <a:spLocks noGrp="1"/>
          </p:cNvSpPr>
          <p:nvPr>
            <p:ph type="title"/>
          </p:nvPr>
        </p:nvSpPr>
        <p:spPr/>
        <p:txBody>
          <a:bodyPr/>
          <a:lstStyle/>
          <a:p>
            <a:r>
              <a:rPr lang="en-US" altLang="zh-CN" b="1" dirty="0">
                <a:latin typeface="Times New Roman" panose="02020603050405020304" pitchFamily="18" charset="0"/>
                <a:cs typeface="Times New Roman" panose="02020603050405020304" pitchFamily="18" charset="0"/>
              </a:rPr>
              <a:t>Implementation</a:t>
            </a: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3530041-BB85-47EB-9DB1-9BC4C4054CBD}"/>
              </a:ext>
            </a:extLst>
          </p:cNvPr>
          <p:cNvSpPr>
            <a:spLocks noGrp="1"/>
          </p:cNvSpPr>
          <p:nvPr>
            <p:ph idx="1"/>
          </p:nvPr>
        </p:nvSpPr>
        <p:spPr>
          <a:xfrm>
            <a:off x="2692703" y="2052116"/>
            <a:ext cx="7796540" cy="3997828"/>
          </a:xfrm>
        </p:spPr>
        <p:txBody>
          <a:bodyPr>
            <a:normAutofit fontScale="92500" lnSpcReduction="20000"/>
          </a:bodyPr>
          <a:lstStyle/>
          <a:p>
            <a:endParaRPr lang="en-US"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Reviewed medical history and had brief extraoral and intraoral exams at the begin of each visit. Re-evaluated gingival status and residual calculus of previous treated areas between each revisit. Then, disclosed patient and documented plaque score for every visit.</a:t>
            </a:r>
            <a:endParaRPr lang="zh-CN" altLang="en-US" dirty="0">
              <a:latin typeface="Times New Roman" panose="02020603050405020304" pitchFamily="18" charset="0"/>
              <a:cs typeface="Times New Roman" panose="02020603050405020304" pitchFamily="18" charset="0"/>
            </a:endParaRPr>
          </a:p>
          <a:p>
            <a:endParaRPr lang="en-US" altLang="zh-CN" u="sng" dirty="0">
              <a:latin typeface="Times New Roman" panose="02020603050405020304" pitchFamily="18" charset="0"/>
              <a:cs typeface="Times New Roman" panose="02020603050405020304" pitchFamily="18" charset="0"/>
            </a:endParaRPr>
          </a:p>
          <a:p>
            <a:r>
              <a:rPr lang="en-US" altLang="zh-CN" u="sng" dirty="0">
                <a:latin typeface="Times New Roman" panose="02020603050405020304" pitchFamily="18" charset="0"/>
                <a:cs typeface="Times New Roman" panose="02020603050405020304" pitchFamily="18" charset="0"/>
              </a:rPr>
              <a:t>Visit 1:</a:t>
            </a:r>
            <a:r>
              <a:rPr lang="en-US" altLang="zh-CN" dirty="0">
                <a:latin typeface="Times New Roman" panose="02020603050405020304" pitchFamily="18" charset="0"/>
                <a:cs typeface="Times New Roman" panose="02020603050405020304" pitchFamily="18" charset="0"/>
              </a:rPr>
              <a:t> Reviewed medical history, took vital signs, documented findings of extraoral and intraoral exams, complete dental charting, periodontal charting and calculus detection. Created treatment plan for my patient based on patient assessment. Delivered referral and X-ray copy to patient regarding radiographic findings.</a:t>
            </a:r>
          </a:p>
          <a:p>
            <a:pPr marL="0" indent="0">
              <a:buNone/>
            </a:pPr>
            <a:endParaRPr lang="zh-CN" altLang="en-US" dirty="0"/>
          </a:p>
        </p:txBody>
      </p:sp>
    </p:spTree>
    <p:extLst>
      <p:ext uri="{BB962C8B-B14F-4D97-AF65-F5344CB8AC3E}">
        <p14:creationId xmlns:p14="http://schemas.microsoft.com/office/powerpoint/2010/main" val="24812674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C2D1F"/>
      </a:dk2>
      <a:lt2>
        <a:srgbClr val="FAF2C5"/>
      </a:lt2>
      <a:accent1>
        <a:srgbClr val="EA9736"/>
      </a:accent1>
      <a:accent2>
        <a:srgbClr val="EACF56"/>
      </a:accent2>
      <a:accent3>
        <a:srgbClr val="77D4D6"/>
      </a:accent3>
      <a:accent4>
        <a:srgbClr val="54AFDC"/>
      </a:accent4>
      <a:accent5>
        <a:srgbClr val="88C363"/>
      </a:accent5>
      <a:accent6>
        <a:srgbClr val="D9D899"/>
      </a:accent6>
      <a:hlink>
        <a:srgbClr val="A7A574"/>
      </a:hlink>
      <a:folHlink>
        <a:srgbClr val="8B887A"/>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9B359FC9-1E88-4883-B31D-CCECAE2A7B38}"/>
    </a:ext>
  </a:extLst>
</a:theme>
</file>

<file path=docProps/app.xml><?xml version="1.0" encoding="utf-8"?>
<Properties xmlns="http://schemas.openxmlformats.org/officeDocument/2006/extended-properties" xmlns:vt="http://schemas.openxmlformats.org/officeDocument/2006/docPropsVTypes">
  <Template>TM16401375[[fn=Madison]]</Template>
  <TotalTime>273</TotalTime>
  <Words>956</Words>
  <Application>Microsoft Office PowerPoint</Application>
  <PresentationFormat>Widescreen</PresentationFormat>
  <Paragraphs>39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MS Shell Dlg 2</vt:lpstr>
      <vt:lpstr>Times New Roman</vt:lpstr>
      <vt:lpstr>Wingdings</vt:lpstr>
      <vt:lpstr>Wingdings 3</vt:lpstr>
      <vt:lpstr>Madison</vt:lpstr>
      <vt:lpstr> New York City College of Technology Department of Dental Hygiene   Case Presentation  By Joanne Lin</vt:lpstr>
      <vt:lpstr>Demographics </vt:lpstr>
      <vt:lpstr>Assessment</vt:lpstr>
      <vt:lpstr> Oral Pathology</vt:lpstr>
      <vt:lpstr> Dentition</vt:lpstr>
      <vt:lpstr> Periodontal</vt:lpstr>
      <vt:lpstr>Oral Hygiene </vt:lpstr>
      <vt:lpstr> Radiographs</vt:lpstr>
      <vt:lpstr>Implementation</vt:lpstr>
      <vt:lpstr> Implementation</vt:lpstr>
      <vt:lpstr>Implementation</vt:lpstr>
      <vt:lpstr>Reflection  </vt:lpstr>
      <vt:lpstr>Arestin Post Treatment Evaluation Reflection  </vt:lpstr>
      <vt:lpstr>Arestin Post Treatment Evaluation Reflection （Table)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Presentation</dc:title>
  <dc:creator>Ling.Lin1@mail.citytech.cuny.edu</dc:creator>
  <cp:lastModifiedBy>Ling.Lin1@mail.citytech.cuny.edu</cp:lastModifiedBy>
  <cp:revision>21</cp:revision>
  <dcterms:created xsi:type="dcterms:W3CDTF">2020-04-22T19:17:17Z</dcterms:created>
  <dcterms:modified xsi:type="dcterms:W3CDTF">2020-04-24T18:47:33Z</dcterms:modified>
</cp:coreProperties>
</file>