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20"/>
  </p:notesMasterIdLst>
  <p:sldIdLst>
    <p:sldId id="256" r:id="rId2"/>
    <p:sldId id="258" r:id="rId3"/>
    <p:sldId id="274" r:id="rId4"/>
    <p:sldId id="273" r:id="rId5"/>
    <p:sldId id="263" r:id="rId6"/>
    <p:sldId id="266" r:id="rId7"/>
    <p:sldId id="257" r:id="rId8"/>
    <p:sldId id="259" r:id="rId9"/>
    <p:sldId id="261" r:id="rId10"/>
    <p:sldId id="264" r:id="rId11"/>
    <p:sldId id="260" r:id="rId12"/>
    <p:sldId id="265" r:id="rId13"/>
    <p:sldId id="267" r:id="rId14"/>
    <p:sldId id="262" r:id="rId15"/>
    <p:sldId id="268" r:id="rId16"/>
    <p:sldId id="271" r:id="rId17"/>
    <p:sldId id="272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41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BDA96-C6B3-45AE-BC8F-58EAF504A00E}" type="doc">
      <dgm:prSet loTypeId="urn:microsoft.com/office/officeart/2005/8/layout/pyramid1" loCatId="pyramid" qsTypeId="urn:microsoft.com/office/officeart/2005/8/quickstyle/3d3" qsCatId="3D" csTypeId="urn:microsoft.com/office/officeart/2005/8/colors/colorful3" csCatId="colorful" phldr="1"/>
      <dgm:spPr/>
    </dgm:pt>
    <dgm:pt modelId="{26B43097-AE36-4305-A0A4-1B580E3E0149}">
      <dgm:prSet phldrT="[Text]" custT="1"/>
      <dgm:spPr/>
      <dgm:t>
        <a:bodyPr anchor="b"/>
        <a:lstStyle/>
        <a:p>
          <a:pPr>
            <a:spcAft>
              <a:spcPts val="0"/>
            </a:spcAft>
          </a:pPr>
          <a:r>
            <a:rPr lang="en-US" sz="3000" dirty="0" smtClean="0">
              <a:solidFill>
                <a:schemeClr val="bg1"/>
              </a:solidFill>
            </a:rPr>
            <a:t>Adds</a:t>
          </a:r>
        </a:p>
        <a:p>
          <a:pPr>
            <a:spcAft>
              <a:spcPct val="35000"/>
            </a:spcAft>
          </a:pPr>
          <a:r>
            <a:rPr lang="en-US" sz="3000" dirty="0" smtClean="0">
              <a:solidFill>
                <a:schemeClr val="bg1"/>
              </a:solidFill>
            </a:rPr>
            <a:t>Credibility</a:t>
          </a:r>
          <a:endParaRPr lang="en-US" sz="3000" dirty="0">
            <a:solidFill>
              <a:schemeClr val="bg1"/>
            </a:solidFill>
          </a:endParaRPr>
        </a:p>
      </dgm:t>
    </dgm:pt>
    <dgm:pt modelId="{96ADF882-D990-458E-9DD2-00386254E61D}" type="parTrans" cxnId="{AAB637D1-7D60-4A3D-962A-8853A788888B}">
      <dgm:prSet/>
      <dgm:spPr/>
      <dgm:t>
        <a:bodyPr/>
        <a:lstStyle/>
        <a:p>
          <a:endParaRPr lang="en-US"/>
        </a:p>
      </dgm:t>
    </dgm:pt>
    <dgm:pt modelId="{0D2BD35A-E7B1-4925-857B-0CE51AD8455A}" type="sibTrans" cxnId="{AAB637D1-7D60-4A3D-962A-8853A788888B}">
      <dgm:prSet/>
      <dgm:spPr/>
      <dgm:t>
        <a:bodyPr/>
        <a:lstStyle/>
        <a:p>
          <a:endParaRPr lang="en-US"/>
        </a:p>
      </dgm:t>
    </dgm:pt>
    <dgm:pt modelId="{A98BF657-A536-4F2B-843A-B112BE582CE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000" dirty="0" smtClean="0">
              <a:solidFill>
                <a:schemeClr val="bg1"/>
              </a:solidFill>
            </a:rPr>
            <a:t>Enriches Your Experience</a:t>
          </a:r>
          <a:endParaRPr lang="en-US" sz="3000" dirty="0">
            <a:solidFill>
              <a:schemeClr val="bg1"/>
            </a:solidFill>
          </a:endParaRPr>
        </a:p>
      </dgm:t>
    </dgm:pt>
    <dgm:pt modelId="{E3D1F473-FB25-4929-87EA-F6443CCB57BE}" type="parTrans" cxnId="{AEB4E4A9-B3B0-47E8-9DB5-ED2AA73BFEF8}">
      <dgm:prSet/>
      <dgm:spPr/>
      <dgm:t>
        <a:bodyPr/>
        <a:lstStyle/>
        <a:p>
          <a:endParaRPr lang="en-US"/>
        </a:p>
      </dgm:t>
    </dgm:pt>
    <dgm:pt modelId="{5F912A5C-18F6-4654-925E-5B2C99459D4E}" type="sibTrans" cxnId="{AEB4E4A9-B3B0-47E8-9DB5-ED2AA73BFEF8}">
      <dgm:prSet/>
      <dgm:spPr/>
      <dgm:t>
        <a:bodyPr/>
        <a:lstStyle/>
        <a:p>
          <a:endParaRPr lang="en-US"/>
        </a:p>
      </dgm:t>
    </dgm:pt>
    <dgm:pt modelId="{99BBA279-65BE-4ACF-B43C-8858246FC074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000" dirty="0" smtClean="0">
              <a:solidFill>
                <a:schemeClr val="bg1"/>
              </a:solidFill>
            </a:rPr>
            <a:t>Network Growth </a:t>
          </a:r>
        </a:p>
        <a:p>
          <a:pPr>
            <a:spcAft>
              <a:spcPct val="35000"/>
            </a:spcAft>
          </a:pPr>
          <a:r>
            <a:rPr lang="en-US" sz="3000" dirty="0" smtClean="0">
              <a:solidFill>
                <a:schemeClr val="bg1"/>
              </a:solidFill>
            </a:rPr>
            <a:t>and Larger Broadcasts</a:t>
          </a:r>
          <a:endParaRPr lang="en-US" sz="3000" dirty="0">
            <a:solidFill>
              <a:schemeClr val="bg1"/>
            </a:solidFill>
          </a:endParaRPr>
        </a:p>
      </dgm:t>
    </dgm:pt>
    <dgm:pt modelId="{F006C6E1-4F7B-4BDE-B14F-6523B494CF91}" type="parTrans" cxnId="{F2881843-B8DB-401F-8432-236234CA7CD9}">
      <dgm:prSet/>
      <dgm:spPr/>
      <dgm:t>
        <a:bodyPr/>
        <a:lstStyle/>
        <a:p>
          <a:endParaRPr lang="en-US"/>
        </a:p>
      </dgm:t>
    </dgm:pt>
    <dgm:pt modelId="{B33652F0-219A-4262-B42D-71E16E9399E4}" type="sibTrans" cxnId="{F2881843-B8DB-401F-8432-236234CA7CD9}">
      <dgm:prSet/>
      <dgm:spPr/>
      <dgm:t>
        <a:bodyPr/>
        <a:lstStyle/>
        <a:p>
          <a:endParaRPr lang="en-US"/>
        </a:p>
      </dgm:t>
    </dgm:pt>
    <dgm:pt modelId="{4F757545-FFD9-4A96-B074-0B2F1AEF6D20}" type="pres">
      <dgm:prSet presAssocID="{F11BDA96-C6B3-45AE-BC8F-58EAF504A00E}" presName="Name0" presStyleCnt="0">
        <dgm:presLayoutVars>
          <dgm:dir/>
          <dgm:animLvl val="lvl"/>
          <dgm:resizeHandles val="exact"/>
        </dgm:presLayoutVars>
      </dgm:prSet>
      <dgm:spPr/>
    </dgm:pt>
    <dgm:pt modelId="{F86F79BB-3266-4CCE-8C29-592EB96FCCE5}" type="pres">
      <dgm:prSet presAssocID="{26B43097-AE36-4305-A0A4-1B580E3E0149}" presName="Name8" presStyleCnt="0"/>
      <dgm:spPr/>
    </dgm:pt>
    <dgm:pt modelId="{419C2C82-321A-468D-B4AB-2192CA069563}" type="pres">
      <dgm:prSet presAssocID="{26B43097-AE36-4305-A0A4-1B580E3E014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81BFF-71A7-413A-AB60-5147E25A7A8C}" type="pres">
      <dgm:prSet presAssocID="{26B43097-AE36-4305-A0A4-1B580E3E01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78B2D-8ED6-4AF7-B78F-41279D2F9577}" type="pres">
      <dgm:prSet presAssocID="{A98BF657-A536-4F2B-843A-B112BE582CEB}" presName="Name8" presStyleCnt="0"/>
      <dgm:spPr/>
    </dgm:pt>
    <dgm:pt modelId="{272F7C12-A19A-4DFD-A238-BD802E54B357}" type="pres">
      <dgm:prSet presAssocID="{A98BF657-A536-4F2B-843A-B112BE582CE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00633-2704-4203-9DCB-CDEAF5A63BC3}" type="pres">
      <dgm:prSet presAssocID="{A98BF657-A536-4F2B-843A-B112BE582CE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2AD6B-A64E-4A61-BE0B-3C313AA844B3}" type="pres">
      <dgm:prSet presAssocID="{99BBA279-65BE-4ACF-B43C-8858246FC074}" presName="Name8" presStyleCnt="0"/>
      <dgm:spPr/>
    </dgm:pt>
    <dgm:pt modelId="{DC938F94-56C0-4811-9F77-567BF82A2CD3}" type="pres">
      <dgm:prSet presAssocID="{99BBA279-65BE-4ACF-B43C-8858246FC07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CE36B-C92F-4049-AC24-D2EF7A3A3CB6}" type="pres">
      <dgm:prSet presAssocID="{99BBA279-65BE-4ACF-B43C-8858246FC0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A8BE8D-00F4-4077-9919-0B3FE97E0EB3}" type="presOf" srcId="{99BBA279-65BE-4ACF-B43C-8858246FC074}" destId="{65FCE36B-C92F-4049-AC24-D2EF7A3A3CB6}" srcOrd="1" destOrd="0" presId="urn:microsoft.com/office/officeart/2005/8/layout/pyramid1"/>
    <dgm:cxn modelId="{F1084B76-D6C9-4B11-A4EE-03EB3B75F143}" type="presOf" srcId="{26B43097-AE36-4305-A0A4-1B580E3E0149}" destId="{A7781BFF-71A7-413A-AB60-5147E25A7A8C}" srcOrd="1" destOrd="0" presId="urn:microsoft.com/office/officeart/2005/8/layout/pyramid1"/>
    <dgm:cxn modelId="{F2881843-B8DB-401F-8432-236234CA7CD9}" srcId="{F11BDA96-C6B3-45AE-BC8F-58EAF504A00E}" destId="{99BBA279-65BE-4ACF-B43C-8858246FC074}" srcOrd="2" destOrd="0" parTransId="{F006C6E1-4F7B-4BDE-B14F-6523B494CF91}" sibTransId="{B33652F0-219A-4262-B42D-71E16E9399E4}"/>
    <dgm:cxn modelId="{A5CEC4A7-3EC8-4A6B-8E71-D9A42FB7FA02}" type="presOf" srcId="{F11BDA96-C6B3-45AE-BC8F-58EAF504A00E}" destId="{4F757545-FFD9-4A96-B074-0B2F1AEF6D20}" srcOrd="0" destOrd="0" presId="urn:microsoft.com/office/officeart/2005/8/layout/pyramid1"/>
    <dgm:cxn modelId="{B678DA1C-F75E-472E-8ECB-A3122B92C14F}" type="presOf" srcId="{26B43097-AE36-4305-A0A4-1B580E3E0149}" destId="{419C2C82-321A-468D-B4AB-2192CA069563}" srcOrd="0" destOrd="0" presId="urn:microsoft.com/office/officeart/2005/8/layout/pyramid1"/>
    <dgm:cxn modelId="{A9F18763-FFA9-41F1-A2C4-AFFB1EA3DF8F}" type="presOf" srcId="{A98BF657-A536-4F2B-843A-B112BE582CEB}" destId="{272F7C12-A19A-4DFD-A238-BD802E54B357}" srcOrd="0" destOrd="0" presId="urn:microsoft.com/office/officeart/2005/8/layout/pyramid1"/>
    <dgm:cxn modelId="{2E4AB38B-6EDA-4021-BA87-4E9A683114CF}" type="presOf" srcId="{A98BF657-A536-4F2B-843A-B112BE582CEB}" destId="{3D300633-2704-4203-9DCB-CDEAF5A63BC3}" srcOrd="1" destOrd="0" presId="urn:microsoft.com/office/officeart/2005/8/layout/pyramid1"/>
    <dgm:cxn modelId="{AEB4E4A9-B3B0-47E8-9DB5-ED2AA73BFEF8}" srcId="{F11BDA96-C6B3-45AE-BC8F-58EAF504A00E}" destId="{A98BF657-A536-4F2B-843A-B112BE582CEB}" srcOrd="1" destOrd="0" parTransId="{E3D1F473-FB25-4929-87EA-F6443CCB57BE}" sibTransId="{5F912A5C-18F6-4654-925E-5B2C99459D4E}"/>
    <dgm:cxn modelId="{E33E04DA-829D-40B8-9CA6-CBCA24EF1E22}" type="presOf" srcId="{99BBA279-65BE-4ACF-B43C-8858246FC074}" destId="{DC938F94-56C0-4811-9F77-567BF82A2CD3}" srcOrd="0" destOrd="0" presId="urn:microsoft.com/office/officeart/2005/8/layout/pyramid1"/>
    <dgm:cxn modelId="{AAB637D1-7D60-4A3D-962A-8853A788888B}" srcId="{F11BDA96-C6B3-45AE-BC8F-58EAF504A00E}" destId="{26B43097-AE36-4305-A0A4-1B580E3E0149}" srcOrd="0" destOrd="0" parTransId="{96ADF882-D990-458E-9DD2-00386254E61D}" sibTransId="{0D2BD35A-E7B1-4925-857B-0CE51AD8455A}"/>
    <dgm:cxn modelId="{402CD4DD-FB69-4261-AAC5-23C02F41E62D}" type="presParOf" srcId="{4F757545-FFD9-4A96-B074-0B2F1AEF6D20}" destId="{F86F79BB-3266-4CCE-8C29-592EB96FCCE5}" srcOrd="0" destOrd="0" presId="urn:microsoft.com/office/officeart/2005/8/layout/pyramid1"/>
    <dgm:cxn modelId="{7192394C-7B0F-438D-891E-6E801B5DB158}" type="presParOf" srcId="{F86F79BB-3266-4CCE-8C29-592EB96FCCE5}" destId="{419C2C82-321A-468D-B4AB-2192CA069563}" srcOrd="0" destOrd="0" presId="urn:microsoft.com/office/officeart/2005/8/layout/pyramid1"/>
    <dgm:cxn modelId="{0997D08C-DD4F-4076-93EC-F09C01311BE2}" type="presParOf" srcId="{F86F79BB-3266-4CCE-8C29-592EB96FCCE5}" destId="{A7781BFF-71A7-413A-AB60-5147E25A7A8C}" srcOrd="1" destOrd="0" presId="urn:microsoft.com/office/officeart/2005/8/layout/pyramid1"/>
    <dgm:cxn modelId="{A3FB94C3-D20B-43E9-8D55-40AD5654B098}" type="presParOf" srcId="{4F757545-FFD9-4A96-B074-0B2F1AEF6D20}" destId="{F8F78B2D-8ED6-4AF7-B78F-41279D2F9577}" srcOrd="1" destOrd="0" presId="urn:microsoft.com/office/officeart/2005/8/layout/pyramid1"/>
    <dgm:cxn modelId="{32461010-67E4-4D6F-BFE8-D595287708B0}" type="presParOf" srcId="{F8F78B2D-8ED6-4AF7-B78F-41279D2F9577}" destId="{272F7C12-A19A-4DFD-A238-BD802E54B357}" srcOrd="0" destOrd="0" presId="urn:microsoft.com/office/officeart/2005/8/layout/pyramid1"/>
    <dgm:cxn modelId="{B603C10B-97F7-4897-84EB-4A6EBB1E074B}" type="presParOf" srcId="{F8F78B2D-8ED6-4AF7-B78F-41279D2F9577}" destId="{3D300633-2704-4203-9DCB-CDEAF5A63BC3}" srcOrd="1" destOrd="0" presId="urn:microsoft.com/office/officeart/2005/8/layout/pyramid1"/>
    <dgm:cxn modelId="{192FB882-0239-40B8-8A41-6259FF9F994B}" type="presParOf" srcId="{4F757545-FFD9-4A96-B074-0B2F1AEF6D20}" destId="{DF32AD6B-A64E-4A61-BE0B-3C313AA844B3}" srcOrd="2" destOrd="0" presId="urn:microsoft.com/office/officeart/2005/8/layout/pyramid1"/>
    <dgm:cxn modelId="{6086A513-46F2-4E36-9E6E-71DDDDF844FE}" type="presParOf" srcId="{DF32AD6B-A64E-4A61-BE0B-3C313AA844B3}" destId="{DC938F94-56C0-4811-9F77-567BF82A2CD3}" srcOrd="0" destOrd="0" presId="urn:microsoft.com/office/officeart/2005/8/layout/pyramid1"/>
    <dgm:cxn modelId="{D413722D-16F9-4FD1-A2D9-3B7D705D51FC}" type="presParOf" srcId="{DF32AD6B-A64E-4A61-BE0B-3C313AA844B3}" destId="{65FCE36B-C92F-4049-AC24-D2EF7A3A3CB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8F9E14-4BDB-4D1D-9948-34F4759CF94E}" type="doc">
      <dgm:prSet loTypeId="urn:microsoft.com/office/officeart/2005/8/layout/hProcess9" loCatId="process" qsTypeId="urn:microsoft.com/office/officeart/2005/8/quickstyle/3d1" qsCatId="3D" csTypeId="urn:microsoft.com/office/officeart/2005/8/colors/accent1_4" csCatId="accent1" phldr="1"/>
      <dgm:spPr/>
    </dgm:pt>
    <dgm:pt modelId="{BAFF1730-6D24-4A92-9012-2514BBAC78FE}">
      <dgm:prSet phldrT="[Text]"/>
      <dgm:spPr/>
      <dgm:t>
        <a:bodyPr/>
        <a:lstStyle/>
        <a:p>
          <a:r>
            <a:rPr lang="en-US" dirty="0" smtClean="0"/>
            <a:t>Socialize</a:t>
          </a:r>
          <a:endParaRPr lang="en-US" dirty="0"/>
        </a:p>
      </dgm:t>
    </dgm:pt>
    <dgm:pt modelId="{8E956121-DD14-4C55-BCCC-34C894803479}" type="parTrans" cxnId="{BCDF1F2B-8EBE-42F6-A2B7-1E1EC0EE069F}">
      <dgm:prSet/>
      <dgm:spPr/>
      <dgm:t>
        <a:bodyPr/>
        <a:lstStyle/>
        <a:p>
          <a:endParaRPr lang="en-US"/>
        </a:p>
      </dgm:t>
    </dgm:pt>
    <dgm:pt modelId="{56CCA047-202C-4359-A224-3971413A8DA7}" type="sibTrans" cxnId="{BCDF1F2B-8EBE-42F6-A2B7-1E1EC0EE069F}">
      <dgm:prSet/>
      <dgm:spPr/>
      <dgm:t>
        <a:bodyPr/>
        <a:lstStyle/>
        <a:p>
          <a:endParaRPr lang="en-US"/>
        </a:p>
      </dgm:t>
    </dgm:pt>
    <dgm:pt modelId="{53E40646-B755-4B82-BB47-855F658379D2}">
      <dgm:prSet phldrT="[Text]"/>
      <dgm:spPr/>
      <dgm:t>
        <a:bodyPr/>
        <a:lstStyle/>
        <a:p>
          <a:r>
            <a:rPr lang="en-US" dirty="0" smtClean="0"/>
            <a:t>Connect on LinkedIn</a:t>
          </a:r>
          <a:endParaRPr lang="en-US" dirty="0"/>
        </a:p>
      </dgm:t>
    </dgm:pt>
    <dgm:pt modelId="{99551122-084D-4D36-9143-2367B9A6D4AA}" type="parTrans" cxnId="{74B4326C-CC92-4106-925C-BDEC8D0971CB}">
      <dgm:prSet/>
      <dgm:spPr/>
      <dgm:t>
        <a:bodyPr/>
        <a:lstStyle/>
        <a:p>
          <a:endParaRPr lang="en-US"/>
        </a:p>
      </dgm:t>
    </dgm:pt>
    <dgm:pt modelId="{2A3502E2-BF38-4069-8A35-320005F66E4E}" type="sibTrans" cxnId="{74B4326C-CC92-4106-925C-BDEC8D0971CB}">
      <dgm:prSet/>
      <dgm:spPr/>
      <dgm:t>
        <a:bodyPr/>
        <a:lstStyle/>
        <a:p>
          <a:endParaRPr lang="en-US"/>
        </a:p>
      </dgm:t>
    </dgm:pt>
    <dgm:pt modelId="{DE9D9589-023E-4F94-A177-24C1B346C20E}">
      <dgm:prSet/>
      <dgm:spPr/>
      <dgm:t>
        <a:bodyPr/>
        <a:lstStyle/>
        <a:p>
          <a:r>
            <a:rPr lang="en-US" dirty="0" smtClean="0"/>
            <a:t>Make New Contacts</a:t>
          </a:r>
          <a:endParaRPr lang="en-US" dirty="0"/>
        </a:p>
      </dgm:t>
    </dgm:pt>
    <dgm:pt modelId="{8C5F3AD5-5268-46A5-A685-2F18FABD5006}" type="parTrans" cxnId="{B04E68D3-A2FF-4FC3-8BD7-2753E76626C5}">
      <dgm:prSet/>
      <dgm:spPr/>
      <dgm:t>
        <a:bodyPr/>
        <a:lstStyle/>
        <a:p>
          <a:endParaRPr lang="en-US"/>
        </a:p>
      </dgm:t>
    </dgm:pt>
    <dgm:pt modelId="{0A52A8DF-E4D3-47DC-B6AE-808ED9E4B458}" type="sibTrans" cxnId="{B04E68D3-A2FF-4FC3-8BD7-2753E76626C5}">
      <dgm:prSet/>
      <dgm:spPr/>
      <dgm:t>
        <a:bodyPr/>
        <a:lstStyle/>
        <a:p>
          <a:endParaRPr lang="en-US"/>
        </a:p>
      </dgm:t>
    </dgm:pt>
    <dgm:pt modelId="{94BBD883-BE93-452F-AAF4-AECA224F2649}" type="pres">
      <dgm:prSet presAssocID="{7D8F9E14-4BDB-4D1D-9948-34F4759CF94E}" presName="CompostProcess" presStyleCnt="0">
        <dgm:presLayoutVars>
          <dgm:dir/>
          <dgm:resizeHandles val="exact"/>
        </dgm:presLayoutVars>
      </dgm:prSet>
      <dgm:spPr/>
    </dgm:pt>
    <dgm:pt modelId="{5A9F4F84-BE16-4F44-9EAA-0AC2448341BE}" type="pres">
      <dgm:prSet presAssocID="{7D8F9E14-4BDB-4D1D-9948-34F4759CF94E}" presName="arrow" presStyleLbl="bgShp" presStyleIdx="0" presStyleCnt="1"/>
      <dgm:spPr/>
    </dgm:pt>
    <dgm:pt modelId="{4D452A2E-C6E5-4213-9B5C-F1F493934EBC}" type="pres">
      <dgm:prSet presAssocID="{7D8F9E14-4BDB-4D1D-9948-34F4759CF94E}" presName="linearProcess" presStyleCnt="0"/>
      <dgm:spPr/>
    </dgm:pt>
    <dgm:pt modelId="{15E99803-6A96-4B84-8890-70B1E05C71E6}" type="pres">
      <dgm:prSet presAssocID="{BAFF1730-6D24-4A92-9012-2514BBAC78F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22335-F035-4BB7-9492-F8C8F0EB7159}" type="pres">
      <dgm:prSet presAssocID="{56CCA047-202C-4359-A224-3971413A8DA7}" presName="sibTrans" presStyleCnt="0"/>
      <dgm:spPr/>
    </dgm:pt>
    <dgm:pt modelId="{2CF6206C-CF0F-492B-857B-BA96AC42646C}" type="pres">
      <dgm:prSet presAssocID="{DE9D9589-023E-4F94-A177-24C1B346C20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0FA93-FF7C-4E55-846E-9019C5BE55BB}" type="pres">
      <dgm:prSet presAssocID="{0A52A8DF-E4D3-47DC-B6AE-808ED9E4B458}" presName="sibTrans" presStyleCnt="0"/>
      <dgm:spPr/>
    </dgm:pt>
    <dgm:pt modelId="{5133E8DA-17DF-438F-8C13-F8794F0B9809}" type="pres">
      <dgm:prSet presAssocID="{53E40646-B755-4B82-BB47-855F658379D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DF1F2B-8EBE-42F6-A2B7-1E1EC0EE069F}" srcId="{7D8F9E14-4BDB-4D1D-9948-34F4759CF94E}" destId="{BAFF1730-6D24-4A92-9012-2514BBAC78FE}" srcOrd="0" destOrd="0" parTransId="{8E956121-DD14-4C55-BCCC-34C894803479}" sibTransId="{56CCA047-202C-4359-A224-3971413A8DA7}"/>
    <dgm:cxn modelId="{CBD634DF-29E9-43C8-B2EF-202D3C04F638}" type="presOf" srcId="{7D8F9E14-4BDB-4D1D-9948-34F4759CF94E}" destId="{94BBD883-BE93-452F-AAF4-AECA224F2649}" srcOrd="0" destOrd="0" presId="urn:microsoft.com/office/officeart/2005/8/layout/hProcess9"/>
    <dgm:cxn modelId="{74B4326C-CC92-4106-925C-BDEC8D0971CB}" srcId="{7D8F9E14-4BDB-4D1D-9948-34F4759CF94E}" destId="{53E40646-B755-4B82-BB47-855F658379D2}" srcOrd="2" destOrd="0" parTransId="{99551122-084D-4D36-9143-2367B9A6D4AA}" sibTransId="{2A3502E2-BF38-4069-8A35-320005F66E4E}"/>
    <dgm:cxn modelId="{47F85236-3532-403D-8EF5-D423AF60716A}" type="presOf" srcId="{53E40646-B755-4B82-BB47-855F658379D2}" destId="{5133E8DA-17DF-438F-8C13-F8794F0B9809}" srcOrd="0" destOrd="0" presId="urn:microsoft.com/office/officeart/2005/8/layout/hProcess9"/>
    <dgm:cxn modelId="{704B7C94-F61E-44E7-AA6A-DFD93B37067C}" type="presOf" srcId="{BAFF1730-6D24-4A92-9012-2514BBAC78FE}" destId="{15E99803-6A96-4B84-8890-70B1E05C71E6}" srcOrd="0" destOrd="0" presId="urn:microsoft.com/office/officeart/2005/8/layout/hProcess9"/>
    <dgm:cxn modelId="{D5B61FB4-83B6-4BE9-AD50-0B78C9C8253C}" type="presOf" srcId="{DE9D9589-023E-4F94-A177-24C1B346C20E}" destId="{2CF6206C-CF0F-492B-857B-BA96AC42646C}" srcOrd="0" destOrd="0" presId="urn:microsoft.com/office/officeart/2005/8/layout/hProcess9"/>
    <dgm:cxn modelId="{B04E68D3-A2FF-4FC3-8BD7-2753E76626C5}" srcId="{7D8F9E14-4BDB-4D1D-9948-34F4759CF94E}" destId="{DE9D9589-023E-4F94-A177-24C1B346C20E}" srcOrd="1" destOrd="0" parTransId="{8C5F3AD5-5268-46A5-A685-2F18FABD5006}" sibTransId="{0A52A8DF-E4D3-47DC-B6AE-808ED9E4B458}"/>
    <dgm:cxn modelId="{5BD72F89-E82D-4E1B-B1A5-B6E002FF7DD5}" type="presParOf" srcId="{94BBD883-BE93-452F-AAF4-AECA224F2649}" destId="{5A9F4F84-BE16-4F44-9EAA-0AC2448341BE}" srcOrd="0" destOrd="0" presId="urn:microsoft.com/office/officeart/2005/8/layout/hProcess9"/>
    <dgm:cxn modelId="{8E2F188F-C832-48A3-B374-D2524191DD1A}" type="presParOf" srcId="{94BBD883-BE93-452F-AAF4-AECA224F2649}" destId="{4D452A2E-C6E5-4213-9B5C-F1F493934EBC}" srcOrd="1" destOrd="0" presId="urn:microsoft.com/office/officeart/2005/8/layout/hProcess9"/>
    <dgm:cxn modelId="{D2026211-12E6-454D-BFE0-FBF8116FA29D}" type="presParOf" srcId="{4D452A2E-C6E5-4213-9B5C-F1F493934EBC}" destId="{15E99803-6A96-4B84-8890-70B1E05C71E6}" srcOrd="0" destOrd="0" presId="urn:microsoft.com/office/officeart/2005/8/layout/hProcess9"/>
    <dgm:cxn modelId="{8DCDF90F-F5A8-4878-A550-026A148634EC}" type="presParOf" srcId="{4D452A2E-C6E5-4213-9B5C-F1F493934EBC}" destId="{B9422335-F035-4BB7-9492-F8C8F0EB7159}" srcOrd="1" destOrd="0" presId="urn:microsoft.com/office/officeart/2005/8/layout/hProcess9"/>
    <dgm:cxn modelId="{F037383C-CB8E-4670-9251-4B43709BEB1E}" type="presParOf" srcId="{4D452A2E-C6E5-4213-9B5C-F1F493934EBC}" destId="{2CF6206C-CF0F-492B-857B-BA96AC42646C}" srcOrd="2" destOrd="0" presId="urn:microsoft.com/office/officeart/2005/8/layout/hProcess9"/>
    <dgm:cxn modelId="{9387837D-57CD-47F1-8878-4FCD2E3B6986}" type="presParOf" srcId="{4D452A2E-C6E5-4213-9B5C-F1F493934EBC}" destId="{EAF0FA93-FF7C-4E55-846E-9019C5BE55BB}" srcOrd="3" destOrd="0" presId="urn:microsoft.com/office/officeart/2005/8/layout/hProcess9"/>
    <dgm:cxn modelId="{E6EEE040-252C-48B3-9BBA-8AB737FB9ECD}" type="presParOf" srcId="{4D452A2E-C6E5-4213-9B5C-F1F493934EBC}" destId="{5133E8DA-17DF-438F-8C13-F8794F0B98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C2C82-321A-468D-B4AB-2192CA069563}">
      <dsp:nvSpPr>
        <dsp:cNvPr id="0" name=""/>
        <dsp:cNvSpPr/>
      </dsp:nvSpPr>
      <dsp:spPr>
        <a:xfrm>
          <a:off x="2709333" y="0"/>
          <a:ext cx="2709333" cy="1806222"/>
        </a:xfrm>
        <a:prstGeom prst="trapezoid">
          <a:avLst>
            <a:gd name="adj" fmla="val 7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000" kern="1200" dirty="0" smtClean="0">
              <a:solidFill>
                <a:schemeClr val="bg1"/>
              </a:solidFill>
            </a:rPr>
            <a:t>Adds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Credibility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2709333" y="0"/>
        <a:ext cx="2709333" cy="1806222"/>
      </dsp:txXfrm>
    </dsp:sp>
    <dsp:sp modelId="{272F7C12-A19A-4DFD-A238-BD802E54B357}">
      <dsp:nvSpPr>
        <dsp:cNvPr id="0" name=""/>
        <dsp:cNvSpPr/>
      </dsp:nvSpPr>
      <dsp:spPr>
        <a:xfrm>
          <a:off x="1354666" y="1806222"/>
          <a:ext cx="5418666" cy="1806222"/>
        </a:xfrm>
        <a:prstGeom prst="trapezoid">
          <a:avLst>
            <a:gd name="adj" fmla="val 75000"/>
          </a:avLst>
        </a:prstGeom>
        <a:solidFill>
          <a:schemeClr val="accent3">
            <a:hueOff val="599003"/>
            <a:satOff val="-3627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000" kern="1200" dirty="0" smtClean="0">
              <a:solidFill>
                <a:schemeClr val="bg1"/>
              </a:solidFill>
            </a:rPr>
            <a:t>Enriches Your Experience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2302933" y="1806222"/>
        <a:ext cx="3522133" cy="1806222"/>
      </dsp:txXfrm>
    </dsp:sp>
    <dsp:sp modelId="{DC938F94-56C0-4811-9F77-567BF82A2CD3}">
      <dsp:nvSpPr>
        <dsp:cNvPr id="0" name=""/>
        <dsp:cNvSpPr/>
      </dsp:nvSpPr>
      <dsp:spPr>
        <a:xfrm>
          <a:off x="0" y="3612444"/>
          <a:ext cx="8128000" cy="1806222"/>
        </a:xfrm>
        <a:prstGeom prst="trapezoid">
          <a:avLst>
            <a:gd name="adj" fmla="val 75000"/>
          </a:avLst>
        </a:prstGeom>
        <a:solidFill>
          <a:schemeClr val="accent3">
            <a:hueOff val="1198005"/>
            <a:satOff val="-7255"/>
            <a:lumOff val="862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000" kern="1200" dirty="0" smtClean="0">
              <a:solidFill>
                <a:schemeClr val="bg1"/>
              </a:solidFill>
            </a:rPr>
            <a:t>Network Growth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and Larger Broadcasts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1422399" y="3612444"/>
        <a:ext cx="5283200" cy="1806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F4F84-BE16-4F44-9EAA-0AC2448341BE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55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5E99803-6A96-4B84-8890-70B1E05C71E6}">
      <dsp:nvSpPr>
        <dsp:cNvPr id="0" name=""/>
        <dsp:cNvSpPr/>
      </dsp:nvSpPr>
      <dsp:spPr>
        <a:xfrm>
          <a:off x="265509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Socialize</a:t>
          </a:r>
          <a:endParaRPr lang="en-US" sz="3900" kern="1200" dirty="0"/>
        </a:p>
      </dsp:txBody>
      <dsp:txXfrm>
        <a:off x="371316" y="1731407"/>
        <a:ext cx="2226786" cy="1955852"/>
      </dsp:txXfrm>
    </dsp:sp>
    <dsp:sp modelId="{2CF6206C-CF0F-492B-857B-BA96AC42646C}">
      <dsp:nvSpPr>
        <dsp:cNvPr id="0" name=""/>
        <dsp:cNvSpPr/>
      </dsp:nvSpPr>
      <dsp:spPr>
        <a:xfrm>
          <a:off x="2844799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502427"/>
                <a:satOff val="-13803"/>
                <a:lumOff val="3174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50000"/>
                <a:hueOff val="-502427"/>
                <a:satOff val="-13803"/>
                <a:lumOff val="3174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50000"/>
                <a:hueOff val="-502427"/>
                <a:satOff val="-13803"/>
                <a:lumOff val="31747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Make New Contacts</a:t>
          </a:r>
          <a:endParaRPr lang="en-US" sz="3900" kern="1200" dirty="0"/>
        </a:p>
      </dsp:txBody>
      <dsp:txXfrm>
        <a:off x="2950606" y="1731407"/>
        <a:ext cx="2226786" cy="1955852"/>
      </dsp:txXfrm>
    </dsp:sp>
    <dsp:sp modelId="{5133E8DA-17DF-438F-8C13-F8794F0B9809}">
      <dsp:nvSpPr>
        <dsp:cNvPr id="0" name=""/>
        <dsp:cNvSpPr/>
      </dsp:nvSpPr>
      <dsp:spPr>
        <a:xfrm>
          <a:off x="5424090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502427"/>
                <a:satOff val="-13803"/>
                <a:lumOff val="3174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50000"/>
                <a:hueOff val="-502427"/>
                <a:satOff val="-13803"/>
                <a:lumOff val="3174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50000"/>
                <a:hueOff val="-502427"/>
                <a:satOff val="-13803"/>
                <a:lumOff val="31747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Connect on LinkedIn</a:t>
          </a:r>
          <a:endParaRPr lang="en-US" sz="3900" kern="1200" dirty="0"/>
        </a:p>
      </dsp:txBody>
      <dsp:txXfrm>
        <a:off x="5529897" y="1731407"/>
        <a:ext cx="2226786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CC045-E0A8-466F-9BD8-E91DBDE3623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BC896-589D-44F3-B440-C562496B2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6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“My Network” Tab is where you will manage connections, respond to friend invites, and recommendations.  </a:t>
            </a:r>
          </a:p>
          <a:p>
            <a:r>
              <a:rPr lang="en-US" dirty="0" smtClean="0"/>
              <a:t>Navigate</a:t>
            </a:r>
            <a:r>
              <a:rPr lang="en-US" baseline="0" dirty="0" smtClean="0"/>
              <a:t> to a connection through this tab.  </a:t>
            </a:r>
          </a:p>
          <a:p>
            <a:r>
              <a:rPr lang="en-US" baseline="0" dirty="0" smtClean="0"/>
              <a:t>Find and add connections through this tab.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BC896-589D-44F3-B440-C562496B2A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40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53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7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18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0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3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5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579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273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7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42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LinkedIn Workshop: </a:t>
            </a:r>
            <a:br>
              <a:rPr lang="en-US" dirty="0" smtClean="0"/>
            </a:br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707924"/>
            <a:ext cx="3793678" cy="138395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Presented by:  </a:t>
            </a:r>
            <a:r>
              <a:rPr lang="en-US" sz="32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James Mitchell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In partnership with: </a:t>
            </a:r>
            <a:r>
              <a:rPr lang="en-US" sz="32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City Tech Professional Development Center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0752" y="793034"/>
            <a:ext cx="239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Garamond" panose="02020404030301010803"/>
                <a:ea typeface="+mj-ea"/>
                <a:cs typeface="+mj-cs"/>
              </a:rPr>
              <a:t>February 21,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3700" y="989555"/>
            <a:ext cx="8770571" cy="1139505"/>
          </a:xfrm>
        </p:spPr>
        <p:txBody>
          <a:bodyPr/>
          <a:lstStyle/>
          <a:p>
            <a:r>
              <a:rPr lang="en-US" dirty="0" smtClean="0"/>
              <a:t>Navigation Bar: Notifications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87" y="2347609"/>
            <a:ext cx="6772275" cy="2466975"/>
          </a:xfrm>
        </p:spPr>
      </p:pic>
      <p:sp>
        <p:nvSpPr>
          <p:cNvPr id="8" name="TextBox 7"/>
          <p:cNvSpPr txBox="1"/>
          <p:nvPr/>
        </p:nvSpPr>
        <p:spPr>
          <a:xfrm>
            <a:off x="8242126" y="2347609"/>
            <a:ext cx="2805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Adjust which notifications you receive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View Notifications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2533" y="609600"/>
            <a:ext cx="6995554" cy="94362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Navigation Bar : Me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291" y="1553227"/>
            <a:ext cx="2917658" cy="42613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62596" y="1553227"/>
            <a:ext cx="3845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Adjust account settings and privacy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Click “View Profile” to begin personalizing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Always “Sign Out”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2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95600" y="618518"/>
            <a:ext cx="8788399" cy="7593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Ingredients Needed for Your Profile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09577" y="2567835"/>
            <a:ext cx="5073042" cy="316073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Professional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Picture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Resume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Certifications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Credentials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Emails of Contacts (Outlook can Sync)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599" y="618518"/>
            <a:ext cx="8151811" cy="771871"/>
          </a:xfrm>
        </p:spPr>
        <p:txBody>
          <a:bodyPr/>
          <a:lstStyle/>
          <a:p>
            <a:r>
              <a:rPr lang="en-US" dirty="0" smtClean="0"/>
              <a:t>Sculpting Your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1167" y="2600409"/>
            <a:ext cx="6876244" cy="3190791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Complete all fields including those with a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Be clear and genuine in your content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Be prepared to discuss the content on your page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Include any and all certifications, affiliations, and degrees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Use your resume, but don’t copy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Match keywords and skills by analyzing a real job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4561" y="2600409"/>
            <a:ext cx="3905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8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Networking: Using the Tool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43" y="2438400"/>
            <a:ext cx="3872752" cy="36576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Search for contacts that align with your interests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Introduce yourself with a message of why you’re available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63341" y="495556"/>
            <a:ext cx="3558746" cy="13332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Groups </a:t>
            </a:r>
            <a:br>
              <a:rPr lang="en-US" dirty="0" smtClean="0"/>
            </a:br>
            <a:r>
              <a:rPr lang="en-US" dirty="0" smtClean="0"/>
              <a:t>and Interests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76441159"/>
              </p:ext>
            </p:extLst>
          </p:nvPr>
        </p:nvGraphicFramePr>
        <p:xfrm>
          <a:off x="2563341" y="74437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14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12533" y="568325"/>
            <a:ext cx="9279467" cy="1560513"/>
          </a:xfrm>
        </p:spPr>
        <p:txBody>
          <a:bodyPr/>
          <a:lstStyle/>
          <a:p>
            <a:r>
              <a:rPr lang="en-US" dirty="0" smtClean="0"/>
              <a:t>Engaging Contacts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94007412"/>
              </p:ext>
            </p:extLst>
          </p:nvPr>
        </p:nvGraphicFramePr>
        <p:xfrm>
          <a:off x="3742531" y="92973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286000" y="1984375"/>
            <a:ext cx="9906000" cy="147796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/>
              <a:t>Questions??</a:t>
            </a:r>
            <a:br>
              <a:rPr lang="en-US" sz="5000" dirty="0" smtClean="0"/>
            </a:br>
            <a:r>
              <a:rPr lang="en-US" sz="3300" dirty="0" err="1" smtClean="0">
                <a:solidFill>
                  <a:srgbClr val="0070C0"/>
                </a:solidFill>
              </a:rPr>
              <a:t>www.linkedin.com</a:t>
            </a:r>
            <a:r>
              <a:rPr lang="en-US" sz="3300" dirty="0" smtClean="0">
                <a:solidFill>
                  <a:srgbClr val="0070C0"/>
                </a:solidFill>
              </a:rPr>
              <a:t>/in/</a:t>
            </a:r>
            <a:r>
              <a:rPr lang="en-US" sz="3300" dirty="0" err="1" smtClean="0">
                <a:solidFill>
                  <a:srgbClr val="0070C0"/>
                </a:solidFill>
              </a:rPr>
              <a:t>jmitch007</a:t>
            </a:r>
            <a:r>
              <a:rPr lang="en-US" sz="3300" dirty="0">
                <a:solidFill>
                  <a:srgbClr val="0070C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1599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LinkedIn Workshop: </a:t>
            </a:r>
            <a:br>
              <a:rPr lang="en-US" dirty="0" smtClean="0"/>
            </a:br>
            <a:r>
              <a:rPr lang="en-US" dirty="0" smtClean="0"/>
              <a:t>Part II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dirty="0" smtClean="0">
                <a:solidFill>
                  <a:srgbClr val="FFFF00"/>
                </a:solidFill>
              </a:rPr>
              <a:t>March 14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12:45 pm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707924"/>
            <a:ext cx="3793678" cy="139631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Presented by:  </a:t>
            </a:r>
            <a:r>
              <a:rPr lang="en-US" sz="24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James Mitchell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In partnership with: </a:t>
            </a:r>
            <a:r>
              <a:rPr lang="en-US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City Tech Professional Development Center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077237"/>
            <a:ext cx="8770571" cy="105182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LinkedIn is a Tool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249" y="2442574"/>
            <a:ext cx="6531022" cy="364732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Networking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Business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Oriented Search Engine</a:t>
            </a:r>
          </a:p>
        </p:txBody>
      </p:sp>
    </p:spTree>
    <p:extLst>
      <p:ext uri="{BB962C8B-B14F-4D97-AF65-F5344CB8AC3E}">
        <p14:creationId xmlns:p14="http://schemas.microsoft.com/office/powerpoint/2010/main" val="12304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758783"/>
            <a:ext cx="8770571" cy="83295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720497" y="2438830"/>
            <a:ext cx="7983774" cy="4248071"/>
            <a:chOff x="4076097" y="2438830"/>
            <a:chExt cx="7983774" cy="4248071"/>
          </a:xfrm>
        </p:grpSpPr>
        <p:sp>
          <p:nvSpPr>
            <p:cNvPr id="11" name="Freeform 10"/>
            <p:cNvSpPr/>
            <p:nvPr/>
          </p:nvSpPr>
          <p:spPr>
            <a:xfrm>
              <a:off x="4076097" y="2438830"/>
              <a:ext cx="2018091" cy="2018091"/>
            </a:xfrm>
            <a:custGeom>
              <a:avLst/>
              <a:gdLst>
                <a:gd name="connsiteX0" fmla="*/ 0 w 1530995"/>
                <a:gd name="connsiteY0" fmla="*/ 765498 h 1530995"/>
                <a:gd name="connsiteX1" fmla="*/ 765498 w 1530995"/>
                <a:gd name="connsiteY1" fmla="*/ 0 h 1530995"/>
                <a:gd name="connsiteX2" fmla="*/ 1530996 w 1530995"/>
                <a:gd name="connsiteY2" fmla="*/ 765498 h 1530995"/>
                <a:gd name="connsiteX3" fmla="*/ 765498 w 1530995"/>
                <a:gd name="connsiteY3" fmla="*/ 1530996 h 1530995"/>
                <a:gd name="connsiteX4" fmla="*/ 0 w 1530995"/>
                <a:gd name="connsiteY4" fmla="*/ 765498 h 153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0995" h="1530995">
                  <a:moveTo>
                    <a:pt x="0" y="765498"/>
                  </a:moveTo>
                  <a:cubicBezTo>
                    <a:pt x="0" y="342725"/>
                    <a:pt x="342725" y="0"/>
                    <a:pt x="765498" y="0"/>
                  </a:cubicBezTo>
                  <a:cubicBezTo>
                    <a:pt x="1188271" y="0"/>
                    <a:pt x="1530996" y="342725"/>
                    <a:pt x="1530996" y="765498"/>
                  </a:cubicBezTo>
                  <a:cubicBezTo>
                    <a:pt x="1530996" y="1188271"/>
                    <a:pt x="1188271" y="1530996"/>
                    <a:pt x="765498" y="1530996"/>
                  </a:cubicBezTo>
                  <a:cubicBezTo>
                    <a:pt x="342725" y="1530996"/>
                    <a:pt x="0" y="1188271"/>
                    <a:pt x="0" y="765498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43259" rIns="0" bIns="24325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en-US" sz="3000" kern="1200" dirty="0" smtClean="0"/>
                <a:t>Self-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en-US" sz="3000" kern="1200" dirty="0" smtClean="0"/>
                <a:t>Presentation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73235" y="4668810"/>
              <a:ext cx="2018091" cy="2018091"/>
            </a:xfrm>
            <a:custGeom>
              <a:avLst/>
              <a:gdLst>
                <a:gd name="connsiteX0" fmla="*/ 0 w 1530995"/>
                <a:gd name="connsiteY0" fmla="*/ 765498 h 1530995"/>
                <a:gd name="connsiteX1" fmla="*/ 765498 w 1530995"/>
                <a:gd name="connsiteY1" fmla="*/ 0 h 1530995"/>
                <a:gd name="connsiteX2" fmla="*/ 1530996 w 1530995"/>
                <a:gd name="connsiteY2" fmla="*/ 765498 h 1530995"/>
                <a:gd name="connsiteX3" fmla="*/ 765498 w 1530995"/>
                <a:gd name="connsiteY3" fmla="*/ 1530996 h 1530995"/>
                <a:gd name="connsiteX4" fmla="*/ 0 w 1530995"/>
                <a:gd name="connsiteY4" fmla="*/ 765498 h 153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0995" h="1530995">
                  <a:moveTo>
                    <a:pt x="0" y="765498"/>
                  </a:moveTo>
                  <a:cubicBezTo>
                    <a:pt x="0" y="342725"/>
                    <a:pt x="342725" y="0"/>
                    <a:pt x="765498" y="0"/>
                  </a:cubicBezTo>
                  <a:cubicBezTo>
                    <a:pt x="1188271" y="0"/>
                    <a:pt x="1530996" y="342725"/>
                    <a:pt x="1530996" y="765498"/>
                  </a:cubicBezTo>
                  <a:cubicBezTo>
                    <a:pt x="1530996" y="1188271"/>
                    <a:pt x="1188271" y="1530996"/>
                    <a:pt x="765498" y="1530996"/>
                  </a:cubicBezTo>
                  <a:cubicBezTo>
                    <a:pt x="342725" y="1530996"/>
                    <a:pt x="0" y="1188271"/>
                    <a:pt x="0" y="765498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rgbClr val="FFC000"/>
                </a:gs>
                <a:gs pos="100000">
                  <a:schemeClr val="accent1"/>
                </a:gs>
              </a:gsLst>
            </a:gra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43259" rIns="0" bIns="24325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en-US" sz="3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Perceived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Fit</a:t>
              </a:r>
              <a:endParaRPr lang="en-US" sz="30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650199" y="4118877"/>
              <a:ext cx="887977" cy="887977"/>
            </a:xfrm>
            <a:custGeom>
              <a:avLst/>
              <a:gdLst>
                <a:gd name="connsiteX0" fmla="*/ 117701 w 887977"/>
                <a:gd name="connsiteY0" fmla="*/ 339562 h 887977"/>
                <a:gd name="connsiteX1" fmla="*/ 339562 w 887977"/>
                <a:gd name="connsiteY1" fmla="*/ 339562 h 887977"/>
                <a:gd name="connsiteX2" fmla="*/ 339562 w 887977"/>
                <a:gd name="connsiteY2" fmla="*/ 117701 h 887977"/>
                <a:gd name="connsiteX3" fmla="*/ 548415 w 887977"/>
                <a:gd name="connsiteY3" fmla="*/ 117701 h 887977"/>
                <a:gd name="connsiteX4" fmla="*/ 548415 w 887977"/>
                <a:gd name="connsiteY4" fmla="*/ 339562 h 887977"/>
                <a:gd name="connsiteX5" fmla="*/ 770276 w 887977"/>
                <a:gd name="connsiteY5" fmla="*/ 339562 h 887977"/>
                <a:gd name="connsiteX6" fmla="*/ 770276 w 887977"/>
                <a:gd name="connsiteY6" fmla="*/ 548415 h 887977"/>
                <a:gd name="connsiteX7" fmla="*/ 548415 w 887977"/>
                <a:gd name="connsiteY7" fmla="*/ 548415 h 887977"/>
                <a:gd name="connsiteX8" fmla="*/ 548415 w 887977"/>
                <a:gd name="connsiteY8" fmla="*/ 770276 h 887977"/>
                <a:gd name="connsiteX9" fmla="*/ 339562 w 887977"/>
                <a:gd name="connsiteY9" fmla="*/ 770276 h 887977"/>
                <a:gd name="connsiteX10" fmla="*/ 339562 w 887977"/>
                <a:gd name="connsiteY10" fmla="*/ 548415 h 887977"/>
                <a:gd name="connsiteX11" fmla="*/ 117701 w 887977"/>
                <a:gd name="connsiteY11" fmla="*/ 548415 h 887977"/>
                <a:gd name="connsiteX12" fmla="*/ 117701 w 887977"/>
                <a:gd name="connsiteY12" fmla="*/ 339562 h 88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7977" h="887977">
                  <a:moveTo>
                    <a:pt x="117701" y="339562"/>
                  </a:moveTo>
                  <a:lnTo>
                    <a:pt x="339562" y="339562"/>
                  </a:lnTo>
                  <a:lnTo>
                    <a:pt x="339562" y="117701"/>
                  </a:lnTo>
                  <a:lnTo>
                    <a:pt x="548415" y="117701"/>
                  </a:lnTo>
                  <a:lnTo>
                    <a:pt x="548415" y="339562"/>
                  </a:lnTo>
                  <a:lnTo>
                    <a:pt x="770276" y="339562"/>
                  </a:lnTo>
                  <a:lnTo>
                    <a:pt x="770276" y="548415"/>
                  </a:lnTo>
                  <a:lnTo>
                    <a:pt x="548415" y="548415"/>
                  </a:lnTo>
                  <a:lnTo>
                    <a:pt x="548415" y="770276"/>
                  </a:lnTo>
                  <a:lnTo>
                    <a:pt x="339562" y="770276"/>
                  </a:lnTo>
                  <a:lnTo>
                    <a:pt x="339562" y="548415"/>
                  </a:lnTo>
                  <a:lnTo>
                    <a:pt x="117701" y="548415"/>
                  </a:lnTo>
                  <a:lnTo>
                    <a:pt x="117701" y="33956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701" tIns="339562" rIns="117701" bIns="33956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  <p:sp>
          <p:nvSpPr>
            <p:cNvPr id="14" name="Freeform 13"/>
            <p:cNvSpPr/>
            <p:nvPr/>
          </p:nvSpPr>
          <p:spPr>
            <a:xfrm rot="19686790">
              <a:off x="8082365" y="4621828"/>
              <a:ext cx="787065" cy="569530"/>
            </a:xfrm>
            <a:custGeom>
              <a:avLst/>
              <a:gdLst>
                <a:gd name="connsiteX0" fmla="*/ 0 w 486856"/>
                <a:gd name="connsiteY0" fmla="*/ 113906 h 569530"/>
                <a:gd name="connsiteX1" fmla="*/ 243428 w 486856"/>
                <a:gd name="connsiteY1" fmla="*/ 113906 h 569530"/>
                <a:gd name="connsiteX2" fmla="*/ 243428 w 486856"/>
                <a:gd name="connsiteY2" fmla="*/ 0 h 569530"/>
                <a:gd name="connsiteX3" fmla="*/ 486856 w 486856"/>
                <a:gd name="connsiteY3" fmla="*/ 284765 h 569530"/>
                <a:gd name="connsiteX4" fmla="*/ 243428 w 486856"/>
                <a:gd name="connsiteY4" fmla="*/ 569530 h 569530"/>
                <a:gd name="connsiteX5" fmla="*/ 243428 w 486856"/>
                <a:gd name="connsiteY5" fmla="*/ 455624 h 569530"/>
                <a:gd name="connsiteX6" fmla="*/ 0 w 486856"/>
                <a:gd name="connsiteY6" fmla="*/ 455624 h 569530"/>
                <a:gd name="connsiteX7" fmla="*/ 0 w 486856"/>
                <a:gd name="connsiteY7" fmla="*/ 113906 h 56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6856" h="569530">
                  <a:moveTo>
                    <a:pt x="0" y="113906"/>
                  </a:moveTo>
                  <a:lnTo>
                    <a:pt x="243428" y="113906"/>
                  </a:lnTo>
                  <a:lnTo>
                    <a:pt x="243428" y="0"/>
                  </a:lnTo>
                  <a:lnTo>
                    <a:pt x="486856" y="284765"/>
                  </a:lnTo>
                  <a:lnTo>
                    <a:pt x="243428" y="569530"/>
                  </a:lnTo>
                  <a:lnTo>
                    <a:pt x="243428" y="455624"/>
                  </a:lnTo>
                  <a:lnTo>
                    <a:pt x="0" y="455624"/>
                  </a:lnTo>
                  <a:lnTo>
                    <a:pt x="0" y="113906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3906" rIns="146057" bIns="11390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997880" y="2438830"/>
              <a:ext cx="3061991" cy="3061991"/>
            </a:xfrm>
            <a:custGeom>
              <a:avLst/>
              <a:gdLst>
                <a:gd name="connsiteX0" fmla="*/ 0 w 3061991"/>
                <a:gd name="connsiteY0" fmla="*/ 1530996 h 3061991"/>
                <a:gd name="connsiteX1" fmla="*/ 1530996 w 3061991"/>
                <a:gd name="connsiteY1" fmla="*/ 0 h 3061991"/>
                <a:gd name="connsiteX2" fmla="*/ 3061992 w 3061991"/>
                <a:gd name="connsiteY2" fmla="*/ 1530996 h 3061991"/>
                <a:gd name="connsiteX3" fmla="*/ 1530996 w 3061991"/>
                <a:gd name="connsiteY3" fmla="*/ 3061992 h 3061991"/>
                <a:gd name="connsiteX4" fmla="*/ 0 w 3061991"/>
                <a:gd name="connsiteY4" fmla="*/ 1530996 h 3061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1991" h="3061991">
                  <a:moveTo>
                    <a:pt x="0" y="1530996"/>
                  </a:moveTo>
                  <a:cubicBezTo>
                    <a:pt x="0" y="685450"/>
                    <a:pt x="685450" y="0"/>
                    <a:pt x="1530996" y="0"/>
                  </a:cubicBezTo>
                  <a:cubicBezTo>
                    <a:pt x="2376542" y="0"/>
                    <a:pt x="3061992" y="685450"/>
                    <a:pt x="3061992" y="1530996"/>
                  </a:cubicBezTo>
                  <a:cubicBezTo>
                    <a:pt x="3061992" y="2376542"/>
                    <a:pt x="2376542" y="3061992"/>
                    <a:pt x="1530996" y="3061992"/>
                  </a:cubicBezTo>
                  <a:cubicBezTo>
                    <a:pt x="685450" y="3061992"/>
                    <a:pt x="0" y="2376542"/>
                    <a:pt x="0" y="153099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</a:gra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477628" rIns="0" bIns="477628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Recommendation</a:t>
              </a:r>
              <a:endParaRPr lang="en-US" sz="3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72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Online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455100"/>
            <a:ext cx="7741871" cy="3634803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 is not a stand alone strategy.  A good profile won’t get you far on it’s own.  You’ll have to fuel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are what make this platform work.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“Content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King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,”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drives the traffic of your experience.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 your efforts into campaigns.  Set campaign goals and analyze your results toward progress.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0597" y="6081386"/>
            <a:ext cx="9556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(http://</a:t>
            </a:r>
            <a:r>
              <a:rPr lang="en-US" sz="1400" dirty="0" err="1"/>
              <a:t>www.fmsinc.org</a:t>
            </a:r>
            <a:r>
              <a:rPr lang="en-US" sz="1400" dirty="0"/>
              <a:t>/Documents/</a:t>
            </a:r>
            <a:r>
              <a:rPr lang="en-US" sz="1400" dirty="0" err="1"/>
              <a:t>MemberCenter</a:t>
            </a:r>
            <a:r>
              <a:rPr lang="en-US" sz="1400" dirty="0"/>
              <a:t>/</a:t>
            </a:r>
            <a:r>
              <a:rPr lang="en-US" sz="1400" dirty="0" err="1"/>
              <a:t>WhitePapers</a:t>
            </a:r>
            <a:r>
              <a:rPr lang="en-US" sz="1400" dirty="0"/>
              <a:t>/</a:t>
            </a:r>
            <a:r>
              <a:rPr lang="en-US" sz="1400" dirty="0" err="1"/>
              <a:t>SixEssentialPrinciplesForSocialMediaSuccess.pdf</a:t>
            </a:r>
            <a:r>
              <a:rPr lang="en-US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982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567836"/>
            <a:ext cx="8770571" cy="3522068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Campaign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working in an organized way to meet a social goal.</a:t>
            </a:r>
          </a:p>
          <a:p>
            <a:pPr marL="606425" marR="0" indent="-9255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contact that makes the hiring decision.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Recruiter – screens and recommends applicants to the employer,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Career – an occupation undertaken for a significant period of an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individual’s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with room to advance.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Member – someone registered on the LinkedIn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Content – the information that appears in your LinkedIn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3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vs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517732"/>
            <a:ext cx="8770571" cy="3572172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	Desktop is needed to fine tune your profile, and exercise your presence on the platform.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	Mobile is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suggested for stay updated with notifications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and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respond quickly.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3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34446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Getting Familiar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half" idx="2"/>
          </p:nvPr>
        </p:nvSpPr>
        <p:spPr>
          <a:xfrm>
            <a:off x="1141410" y="1954060"/>
            <a:ext cx="5934511" cy="35417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Navigation 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Account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Profile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21" y="609600"/>
            <a:ext cx="3433416" cy="343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09600"/>
            <a:ext cx="7569200" cy="94362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Navigation Bar: My Network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90" b="-692"/>
          <a:stretch/>
        </p:blipFill>
        <p:spPr>
          <a:xfrm>
            <a:off x="1141413" y="1722458"/>
            <a:ext cx="5084023" cy="36637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26476" y="1722458"/>
            <a:ext cx="4196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Tab to use when launching a networking campaign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7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09600"/>
            <a:ext cx="7349067" cy="94362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Navigation Bar: Jobs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748" y="1553227"/>
            <a:ext cx="6183763" cy="41647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50488" y="1553227"/>
            <a:ext cx="526093" cy="388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66137" y="1553227"/>
            <a:ext cx="3056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Launch a job searching campaign using the “Jobs” tab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1787</TotalTime>
  <Words>324</Words>
  <Application>Microsoft Office PowerPoint</Application>
  <PresentationFormat>Widescreen</PresentationFormat>
  <Paragraphs>84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Schoolbook</vt:lpstr>
      <vt:lpstr>Corbel</vt:lpstr>
      <vt:lpstr>Garamond</vt:lpstr>
      <vt:lpstr>Times New Roman</vt:lpstr>
      <vt:lpstr>Feathered</vt:lpstr>
      <vt:lpstr>  LinkedIn Workshop:  Part I</vt:lpstr>
      <vt:lpstr>LinkedIn is a Tool </vt:lpstr>
      <vt:lpstr>Application</vt:lpstr>
      <vt:lpstr>Principles of Online Networking</vt:lpstr>
      <vt:lpstr>Definitions</vt:lpstr>
      <vt:lpstr>Mobile vs Desktop</vt:lpstr>
      <vt:lpstr>Getting Familiar </vt:lpstr>
      <vt:lpstr>Navigation Bar: My Network</vt:lpstr>
      <vt:lpstr>Navigation Bar: Jobs</vt:lpstr>
      <vt:lpstr>Navigation Bar: Notifications</vt:lpstr>
      <vt:lpstr>Navigation Bar : Me</vt:lpstr>
      <vt:lpstr>Ingredients Needed for Your Profile</vt:lpstr>
      <vt:lpstr>Sculpting Your Profile</vt:lpstr>
      <vt:lpstr>Networking: Using the Tool</vt:lpstr>
      <vt:lpstr>Groups  and Interests</vt:lpstr>
      <vt:lpstr>Engaging Contacts</vt:lpstr>
      <vt:lpstr>Questions?? www.linkedin.com/in/jmitch007/</vt:lpstr>
      <vt:lpstr>LinkedIn Workshop:  Part II  March 14  12:45 pm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jaymitch31@outlook.com</dc:creator>
  <cp:lastModifiedBy>jaymitch31@outlook.com</cp:lastModifiedBy>
  <cp:revision>44</cp:revision>
  <dcterms:created xsi:type="dcterms:W3CDTF">2019-01-27T04:18:57Z</dcterms:created>
  <dcterms:modified xsi:type="dcterms:W3CDTF">2019-02-17T20:39:23Z</dcterms:modified>
</cp:coreProperties>
</file>