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6"/>
  </p:normalViewPr>
  <p:slideViewPr>
    <p:cSldViewPr snapToGrid="0">
      <p:cViewPr varScale="1">
        <p:scale>
          <a:sx n="53" d="100"/>
          <a:sy n="53" d="100"/>
        </p:scale>
        <p:origin x="79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CB297B"/>
            </a:solidFill>
            <a:ln w="12700" cap="flat">
              <a:noFill/>
              <a:miter lim="400000"/>
            </a:ln>
            <a:effectLst/>
          </c:spPr>
          <c:dPt>
            <c:idx val="0"/>
            <c:bubble3D val="0"/>
            <c:extLst>
              <c:ext xmlns:c16="http://schemas.microsoft.com/office/drawing/2014/chart" uri="{C3380CC4-5D6E-409C-BE32-E72D297353CC}">
                <c16:uniqueId val="{00000001-6708-FA41-9A44-2E40023FE48A}"/>
              </c:ext>
            </c:extLst>
          </c:dPt>
          <c:dPt>
            <c:idx val="1"/>
            <c:bubble3D val="0"/>
            <c:spPr>
              <a:solidFill>
                <a:srgbClr val="834190"/>
              </a:solidFill>
              <a:ln w="12700" cap="flat">
                <a:noFill/>
                <a:miter lim="400000"/>
              </a:ln>
              <a:effectLst/>
            </c:spPr>
            <c:extLst>
              <c:ext xmlns:c16="http://schemas.microsoft.com/office/drawing/2014/chart" uri="{C3380CC4-5D6E-409C-BE32-E72D297353CC}">
                <c16:uniqueId val="{00000003-6708-FA41-9A44-2E40023FE48A}"/>
              </c:ext>
            </c:extLst>
          </c:dPt>
          <c:dLbls>
            <c:dLbl>
              <c:idx val="0"/>
              <c:numFmt formatCode="#,##0%" sourceLinked="0"/>
              <c:spPr/>
              <c:txPr>
                <a:bodyPr/>
                <a:lstStyle/>
                <a:p>
                  <a:pPr>
                    <a:defRPr sz="5000" b="0" i="0" u="none" strike="noStrike">
                      <a:solidFill>
                        <a:srgbClr val="FFFFFF"/>
                      </a:solidFill>
                      <a:latin typeface="Helvetica Neue"/>
                    </a:defRPr>
                  </a:pPr>
                  <a:endParaRPr lang="en-US"/>
                </a:p>
              </c:txPr>
              <c:dLblPos val="ctr"/>
              <c:showLegendKey val="0"/>
              <c:showVal val="0"/>
              <c:showCatName val="0"/>
              <c:showSerName val="0"/>
              <c:showPercent val="1"/>
              <c:showBubbleSize val="0"/>
              <c:extLst>
                <c:ext xmlns:c16="http://schemas.microsoft.com/office/drawing/2014/chart" uri="{C3380CC4-5D6E-409C-BE32-E72D297353CC}">
                  <c16:uniqueId val="{00000001-6708-FA41-9A44-2E40023FE48A}"/>
                </c:ext>
              </c:extLst>
            </c:dLbl>
            <c:dLbl>
              <c:idx val="1"/>
              <c:numFmt formatCode="#,##0%" sourceLinked="0"/>
              <c:spPr/>
              <c:txPr>
                <a:bodyPr/>
                <a:lstStyle/>
                <a:p>
                  <a:pPr>
                    <a:defRPr sz="5000" b="0" i="0" u="none" strike="noStrike">
                      <a:solidFill>
                        <a:srgbClr val="FFFFFF"/>
                      </a:solidFill>
                      <a:latin typeface="Helvetica Neue"/>
                    </a:defRPr>
                  </a:pPr>
                  <a:endParaRPr lang="en-US"/>
                </a:p>
              </c:txPr>
              <c:dLblPos val="ctr"/>
              <c:showLegendKey val="0"/>
              <c:showVal val="0"/>
              <c:showCatName val="0"/>
              <c:showSerName val="0"/>
              <c:showPercent val="1"/>
              <c:showBubbleSize val="0"/>
              <c:extLst>
                <c:ext xmlns:c16="http://schemas.microsoft.com/office/drawing/2014/chart" uri="{C3380CC4-5D6E-409C-BE32-E72D297353CC}">
                  <c16:uniqueId val="{00000003-6708-FA41-9A44-2E40023FE48A}"/>
                </c:ext>
              </c:extLst>
            </c:dLbl>
            <c:numFmt formatCode="#,##0%" sourceLinked="0"/>
            <c:spPr>
              <a:noFill/>
              <a:ln>
                <a:noFill/>
              </a:ln>
              <a:effectLst/>
            </c:spPr>
            <c:txPr>
              <a:bodyPr/>
              <a:lstStyle/>
              <a:p>
                <a:pPr>
                  <a:defRPr sz="5000" b="0" i="0" u="none" strike="noStrike">
                    <a:solidFill>
                      <a:srgbClr val="FFFFFF"/>
                    </a:solidFill>
                    <a:latin typeface="Helvetica Neue"/>
                  </a:defRPr>
                </a:pPr>
                <a:endParaRPr lang="en-US"/>
              </a:p>
            </c:txPr>
            <c:dLblPos val="ctr"/>
            <c:showLegendKey val="0"/>
            <c:showVal val="0"/>
            <c:showCatName val="0"/>
            <c:showSerName val="0"/>
            <c:showPercent val="1"/>
            <c:showBubbleSize val="0"/>
            <c:showLeaderLines val="1"/>
            <c:leaderLines>
              <c:spPr>
                <a:ln w="6350" cap="flat">
                  <a:solidFill>
                    <a:srgbClr val="000000"/>
                  </a:solidFill>
                  <a:prstDash val="solid"/>
                  <a:miter lim="400000"/>
                </a:ln>
                <a:effectLst/>
              </c:spPr>
            </c:leaderLines>
            <c:extLst>
              <c:ext xmlns:c15="http://schemas.microsoft.com/office/drawing/2012/chart" uri="{CE6537A1-D6FC-4f65-9D91-7224C49458BB}"/>
            </c:extLst>
          </c:dLbls>
          <c:cat>
            <c:strRef>
              <c:f>Sheet1!$B$1:$C$1</c:f>
              <c:strCache>
                <c:ptCount val="2"/>
                <c:pt idx="0">
                  <c:v>Female</c:v>
                </c:pt>
                <c:pt idx="1">
                  <c:v>Male</c:v>
                </c:pt>
              </c:strCache>
            </c:strRef>
          </c:cat>
          <c:val>
            <c:numRef>
              <c:f>Sheet1!$B$2:$C$2</c:f>
              <c:numCache>
                <c:formatCode>General</c:formatCode>
                <c:ptCount val="2"/>
                <c:pt idx="0">
                  <c:v>79.040000000000006</c:v>
                </c:pt>
                <c:pt idx="1">
                  <c:v>20.96</c:v>
                </c:pt>
              </c:numCache>
            </c:numRef>
          </c:val>
          <c:extLst>
            <c:ext xmlns:c16="http://schemas.microsoft.com/office/drawing/2014/chart" uri="{C3380CC4-5D6E-409C-BE32-E72D297353CC}">
              <c16:uniqueId val="{00000004-6708-FA41-9A44-2E40023FE48A}"/>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1FC"/>
        </a:solidFill>
        <a:effectLst/>
      </p:bgPr>
    </p:bg>
    <p:spTree>
      <p:nvGrpSpPr>
        <p:cNvPr id="1" name=""/>
        <p:cNvGrpSpPr/>
        <p:nvPr/>
      </p:nvGrpSpPr>
      <p:grpSpPr>
        <a:xfrm>
          <a:off x="0" y="0"/>
          <a:ext cx="0" cy="0"/>
          <a:chOff x="0" y="0"/>
          <a:chExt cx="0" cy="0"/>
        </a:xfrm>
      </p:grpSpPr>
      <p:pic>
        <p:nvPicPr>
          <p:cNvPr id="151" name="Unknown.jpeg" descr="Unknown.jpeg"/>
          <p:cNvPicPr>
            <a:picLocks noChangeAspect="1"/>
          </p:cNvPicPr>
          <p:nvPr/>
        </p:nvPicPr>
        <p:blipFill>
          <a:blip r:embed="rId4"/>
          <a:stretch>
            <a:fillRect/>
          </a:stretch>
        </p:blipFill>
        <p:spPr>
          <a:xfrm>
            <a:off x="5187248" y="1736357"/>
            <a:ext cx="14009504" cy="9322688"/>
          </a:xfrm>
          <a:prstGeom prst="rect">
            <a:avLst/>
          </a:prstGeom>
          <a:ln w="25400">
            <a:miter lim="400000"/>
          </a:ln>
          <a:effectLst>
            <a:outerShdw blurRad="381000" dist="119618" rotWithShape="0">
              <a:srgbClr val="000000">
                <a:alpha val="75000"/>
              </a:srgbClr>
            </a:outerShdw>
          </a:effectLst>
        </p:spPr>
      </p:pic>
      <p:sp>
        <p:nvSpPr>
          <p:cNvPr id="152" name="Sustainability in Fashion"/>
          <p:cNvSpPr txBox="1"/>
          <p:nvPr/>
        </p:nvSpPr>
        <p:spPr>
          <a:xfrm>
            <a:off x="6501855" y="878923"/>
            <a:ext cx="11380291" cy="12843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825500">
              <a:defRPr sz="4600">
                <a:solidFill>
                  <a:srgbClr val="000000"/>
                </a:solidFill>
                <a:latin typeface="Copperplate"/>
                <a:ea typeface="Copperplate"/>
                <a:cs typeface="Copperplate"/>
                <a:sym typeface="Copperplate"/>
              </a:defRPr>
            </a:lvl1pPr>
          </a:lstStyle>
          <a:p>
            <a:r>
              <a:t>Sustainability in Fashion</a:t>
            </a:r>
          </a:p>
        </p:txBody>
      </p:sp>
      <p:sp>
        <p:nvSpPr>
          <p:cNvPr id="153" name="Janet Gili…"/>
          <p:cNvSpPr txBox="1"/>
          <p:nvPr/>
        </p:nvSpPr>
        <p:spPr>
          <a:xfrm>
            <a:off x="9096880" y="11343892"/>
            <a:ext cx="6190240" cy="23046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2800">
                <a:solidFill>
                  <a:srgbClr val="000000"/>
                </a:solidFill>
                <a:latin typeface="Copperplate"/>
                <a:ea typeface="Copperplate"/>
                <a:cs typeface="Copperplate"/>
                <a:sym typeface="Copperplate"/>
              </a:defRPr>
            </a:pPr>
            <a:r>
              <a:t>Janet Gili</a:t>
            </a:r>
          </a:p>
          <a:p>
            <a:pPr>
              <a:defRPr sz="2800">
                <a:solidFill>
                  <a:srgbClr val="000000"/>
                </a:solidFill>
                <a:latin typeface="Copperplate"/>
                <a:ea typeface="Copperplate"/>
                <a:cs typeface="Copperplate"/>
                <a:sym typeface="Copperplate"/>
              </a:defRPr>
            </a:pPr>
            <a:r>
              <a:t>Dr. Munroe</a:t>
            </a:r>
          </a:p>
          <a:p>
            <a:pPr>
              <a:defRPr sz="2800">
                <a:solidFill>
                  <a:srgbClr val="000000"/>
                </a:solidFill>
                <a:latin typeface="Copperplate"/>
                <a:ea typeface="Copperplate"/>
                <a:cs typeface="Copperplate"/>
                <a:sym typeface="Copperplate"/>
              </a:defRPr>
            </a:pPr>
            <a:r>
              <a:t>BUF 4246</a:t>
            </a:r>
          </a:p>
          <a:p>
            <a:pPr>
              <a:defRPr sz="2800">
                <a:solidFill>
                  <a:srgbClr val="000000"/>
                </a:solidFill>
                <a:latin typeface="Copperplate"/>
                <a:ea typeface="Copperplate"/>
                <a:cs typeface="Copperplate"/>
                <a:sym typeface="Copperplate"/>
              </a:defRPr>
            </a:pPr>
            <a:r>
              <a:t>Future, Fashion, and Textiles</a:t>
            </a:r>
          </a:p>
          <a:p>
            <a:pPr>
              <a:defRPr sz="2800">
                <a:solidFill>
                  <a:srgbClr val="000000"/>
                </a:solidFill>
                <a:latin typeface="Copperplate"/>
                <a:ea typeface="Copperplate"/>
                <a:cs typeface="Copperplate"/>
                <a:sym typeface="Copperplate"/>
              </a:defRPr>
            </a:pPr>
            <a:r>
              <a:t>Summer 2023</a:t>
            </a:r>
          </a:p>
        </p:txBody>
      </p:sp>
      <p:pic>
        <p:nvPicPr>
          <p:cNvPr id="154" name="Audio Recording.m4a" descr="Audio Recording.m4a"/>
          <p:cNvPicPr>
            <a:picLocks/>
          </p:cNvPicPr>
          <p:nvPr>
            <a:audioFile r:link="rId2"/>
            <p:extLst>
              <p:ext uri="{DAA4B4D4-6D71-4841-9C94-3DE7FCFB9230}">
                <p14:media xmlns:p14="http://schemas.microsoft.com/office/powerpoint/2010/main" r:embed="rId1"/>
              </p:ext>
            </p:extLst>
          </p:nvPr>
        </p:nvPicPr>
        <p:blipFill>
          <a:blip r:embed="rId5"/>
          <a:stretch>
            <a:fillRect/>
          </a:stretch>
        </p:blipFill>
        <p:spPr>
          <a:xfrm>
            <a:off x="12192000" y="6856537"/>
            <a:ext cx="571500" cy="5715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54988" fill="hold"/>
                                        <p:tgtEl>
                                          <p:spTgt spid="15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cTn>
                <p:tgtEl>
                  <p:spTgt spid="15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1FC"/>
        </a:solidFill>
        <a:effectLst/>
      </p:bgPr>
    </p:bg>
    <p:spTree>
      <p:nvGrpSpPr>
        <p:cNvPr id="1" name=""/>
        <p:cNvGrpSpPr/>
        <p:nvPr/>
      </p:nvGrpSpPr>
      <p:grpSpPr>
        <a:xfrm>
          <a:off x="0" y="0"/>
          <a:ext cx="0" cy="0"/>
          <a:chOff x="0" y="0"/>
          <a:chExt cx="0" cy="0"/>
        </a:xfrm>
      </p:grpSpPr>
      <p:sp>
        <p:nvSpPr>
          <p:cNvPr id="156" name="Why is there a need for sustainability in the Fashion Industry?"/>
          <p:cNvSpPr txBox="1"/>
          <p:nvPr/>
        </p:nvSpPr>
        <p:spPr>
          <a:xfrm>
            <a:off x="12629693" y="1855711"/>
            <a:ext cx="11157645" cy="20326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a:solidFill>
                  <a:srgbClr val="000000"/>
                </a:solidFill>
                <a:latin typeface="Copperplate"/>
                <a:ea typeface="Copperplate"/>
                <a:cs typeface="Copperplate"/>
                <a:sym typeface="Copperplate"/>
              </a:defRPr>
            </a:lvl1pPr>
          </a:lstStyle>
          <a:p>
            <a:r>
              <a:t>Why is there a need for sustainability in the Fashion Industry?</a:t>
            </a:r>
          </a:p>
        </p:txBody>
      </p:sp>
      <p:pic>
        <p:nvPicPr>
          <p:cNvPr id="157" name="WOODSTRK-Negative-Impact-Fashion-Industry-Infographic_2048x2048.jpg" descr="WOODSTRK-Negative-Impact-Fashion-Industry-Infographic_2048x2048.jpg"/>
          <p:cNvPicPr>
            <a:picLocks noChangeAspect="1"/>
          </p:cNvPicPr>
          <p:nvPr/>
        </p:nvPicPr>
        <p:blipFill>
          <a:blip r:embed="rId4"/>
          <a:stretch>
            <a:fillRect/>
          </a:stretch>
        </p:blipFill>
        <p:spPr>
          <a:xfrm>
            <a:off x="192017" y="809055"/>
            <a:ext cx="11920987" cy="7889772"/>
          </a:xfrm>
          <a:prstGeom prst="rect">
            <a:avLst/>
          </a:prstGeom>
          <a:ln w="12700">
            <a:miter lim="400000"/>
          </a:ln>
        </p:spPr>
      </p:pic>
      <p:sp>
        <p:nvSpPr>
          <p:cNvPr id="158" name="Positive Impacts of Sustainable Fashion…"/>
          <p:cNvSpPr txBox="1"/>
          <p:nvPr/>
        </p:nvSpPr>
        <p:spPr>
          <a:xfrm>
            <a:off x="12373998" y="4353548"/>
            <a:ext cx="11669036" cy="6813367"/>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700" b="1" u="sng">
                <a:solidFill>
                  <a:srgbClr val="000000"/>
                </a:solidFill>
                <a:latin typeface="Copperplate"/>
                <a:ea typeface="Copperplate"/>
                <a:cs typeface="Copperplate"/>
                <a:sym typeface="Copperplate"/>
              </a:defRPr>
            </a:pPr>
            <a:r>
              <a:t>Positive Impacts of Sustainable Fashion</a:t>
            </a:r>
          </a:p>
          <a:p>
            <a:pPr algn="l">
              <a:lnSpc>
                <a:spcPct val="150000"/>
              </a:lnSpc>
              <a:defRPr sz="3700">
                <a:solidFill>
                  <a:srgbClr val="000000"/>
                </a:solidFill>
                <a:latin typeface="Copperplate"/>
                <a:ea typeface="Copperplate"/>
                <a:cs typeface="Copperplate"/>
                <a:sym typeface="Copperplate"/>
              </a:defRPr>
            </a:pPr>
            <a:endParaRPr/>
          </a:p>
          <a:p>
            <a:pPr marL="304800" indent="-304800" algn="l">
              <a:lnSpc>
                <a:spcPct val="150000"/>
              </a:lnSpc>
              <a:buSzPct val="123000"/>
              <a:buChar char="•"/>
              <a:defRPr sz="3700">
                <a:solidFill>
                  <a:srgbClr val="000000"/>
                </a:solidFill>
                <a:latin typeface="Copperplate"/>
                <a:ea typeface="Copperplate"/>
                <a:cs typeface="Copperplate"/>
                <a:sym typeface="Copperplate"/>
              </a:defRPr>
            </a:pPr>
            <a:r>
              <a:t>Saves Natural Resources</a:t>
            </a:r>
          </a:p>
          <a:p>
            <a:pPr marL="304800" indent="-304800" algn="l">
              <a:lnSpc>
                <a:spcPct val="150000"/>
              </a:lnSpc>
              <a:buSzPct val="123000"/>
              <a:buChar char="•"/>
              <a:defRPr sz="3700">
                <a:solidFill>
                  <a:srgbClr val="000000"/>
                </a:solidFill>
                <a:latin typeface="Copperplate"/>
                <a:ea typeface="Copperplate"/>
                <a:cs typeface="Copperplate"/>
                <a:sym typeface="Copperplate"/>
              </a:defRPr>
            </a:pPr>
            <a:r>
              <a:t>Reduces Carbon footprint</a:t>
            </a:r>
          </a:p>
          <a:p>
            <a:pPr marL="304800" indent="-304800" algn="l">
              <a:lnSpc>
                <a:spcPct val="150000"/>
              </a:lnSpc>
              <a:buSzPct val="123000"/>
              <a:buChar char="•"/>
              <a:defRPr sz="3700">
                <a:solidFill>
                  <a:srgbClr val="000000"/>
                </a:solidFill>
                <a:latin typeface="Copperplate"/>
                <a:ea typeface="Copperplate"/>
                <a:cs typeface="Copperplate"/>
                <a:sym typeface="Copperplate"/>
              </a:defRPr>
            </a:pPr>
            <a:r>
              <a:t>Saves Animal lives</a:t>
            </a:r>
          </a:p>
          <a:p>
            <a:pPr marL="304800" indent="-304800" algn="l">
              <a:lnSpc>
                <a:spcPct val="150000"/>
              </a:lnSpc>
              <a:buSzPct val="123000"/>
              <a:buChar char="•"/>
              <a:defRPr sz="3700">
                <a:solidFill>
                  <a:srgbClr val="000000"/>
                </a:solidFill>
                <a:latin typeface="Copperplate"/>
                <a:ea typeface="Copperplate"/>
                <a:cs typeface="Copperplate"/>
                <a:sym typeface="Copperplate"/>
              </a:defRPr>
            </a:pPr>
            <a:r>
              <a:t>Requires less water</a:t>
            </a:r>
          </a:p>
          <a:p>
            <a:pPr marL="304800" indent="-304800" algn="l">
              <a:lnSpc>
                <a:spcPct val="150000"/>
              </a:lnSpc>
              <a:buSzPct val="123000"/>
              <a:buChar char="•"/>
              <a:defRPr sz="3700">
                <a:solidFill>
                  <a:srgbClr val="000000"/>
                </a:solidFill>
                <a:latin typeface="Copperplate"/>
                <a:ea typeface="Copperplate"/>
                <a:cs typeface="Copperplate"/>
                <a:sym typeface="Copperplate"/>
              </a:defRPr>
            </a:pPr>
            <a:r>
              <a:t>Supports fairer &amp; safer working conditions</a:t>
            </a:r>
          </a:p>
          <a:p>
            <a:pPr marL="304800" indent="-304800" algn="l">
              <a:lnSpc>
                <a:spcPct val="150000"/>
              </a:lnSpc>
              <a:buSzPct val="123000"/>
              <a:buChar char="•"/>
              <a:defRPr sz="3700">
                <a:solidFill>
                  <a:srgbClr val="000000"/>
                </a:solidFill>
                <a:latin typeface="Copperplate"/>
                <a:ea typeface="Copperplate"/>
                <a:cs typeface="Copperplate"/>
                <a:sym typeface="Copperplate"/>
              </a:defRPr>
            </a:pPr>
            <a:r>
              <a:t>Healthier for people &amp; the planet</a:t>
            </a:r>
          </a:p>
          <a:p>
            <a:pPr marL="304800" indent="-304800" algn="l">
              <a:lnSpc>
                <a:spcPct val="150000"/>
              </a:lnSpc>
              <a:buSzPct val="123000"/>
              <a:buChar char="•"/>
              <a:defRPr sz="3700">
                <a:solidFill>
                  <a:srgbClr val="000000"/>
                </a:solidFill>
                <a:latin typeface="Copperplate"/>
                <a:ea typeface="Copperplate"/>
                <a:cs typeface="Copperplate"/>
                <a:sym typeface="Copperplate"/>
              </a:defRPr>
            </a:pPr>
            <a:r>
              <a:t>Doesn’t support child labour </a:t>
            </a:r>
          </a:p>
          <a:p>
            <a:pPr marL="304800" indent="-304800" algn="l">
              <a:lnSpc>
                <a:spcPct val="150000"/>
              </a:lnSpc>
              <a:buSzPct val="123000"/>
              <a:buChar char="•"/>
              <a:defRPr sz="3700">
                <a:solidFill>
                  <a:srgbClr val="000000"/>
                </a:solidFill>
                <a:latin typeface="Copperplate"/>
                <a:ea typeface="Copperplate"/>
                <a:cs typeface="Copperplate"/>
                <a:sym typeface="Copperplate"/>
              </a:defRPr>
            </a:pPr>
            <a:r>
              <a:t>Teaches us how to love our clothes again</a:t>
            </a:r>
          </a:p>
        </p:txBody>
      </p:sp>
      <p:sp>
        <p:nvSpPr>
          <p:cNvPr id="159" name="(“8 Reasons Why Sustainable Fashion Matters,” 2019)"/>
          <p:cNvSpPr txBox="1"/>
          <p:nvPr/>
        </p:nvSpPr>
        <p:spPr>
          <a:xfrm>
            <a:off x="263547" y="8805645"/>
            <a:ext cx="7852843" cy="3756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defRPr sz="2200">
                <a:solidFill>
                  <a:srgbClr val="000000"/>
                </a:solidFill>
                <a:latin typeface="Copperplate"/>
                <a:ea typeface="Copperplate"/>
                <a:cs typeface="Copperplate"/>
                <a:sym typeface="Copperplate"/>
              </a:defRPr>
            </a:lvl1pPr>
          </a:lstStyle>
          <a:p>
            <a:r>
              <a:t>(“8 Reasons Why Sustainable Fashion Matters,” 2019)</a:t>
            </a:r>
          </a:p>
        </p:txBody>
      </p:sp>
      <p:sp>
        <p:nvSpPr>
          <p:cNvPr id="160" name="(Sustainable Fashion Academy, 2022)"/>
          <p:cNvSpPr txBox="1"/>
          <p:nvPr/>
        </p:nvSpPr>
        <p:spPr>
          <a:xfrm>
            <a:off x="18177414" y="11224466"/>
            <a:ext cx="5872583" cy="7054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defRPr>
                <a:solidFill>
                  <a:srgbClr val="000000"/>
                </a:solidFill>
                <a:latin typeface="Copperplate"/>
                <a:ea typeface="Copperplate"/>
                <a:cs typeface="Copperplate"/>
                <a:sym typeface="Copperplate"/>
              </a:defRPr>
            </a:lvl1pPr>
          </a:lstStyle>
          <a:p>
            <a:r>
              <a:t>(Sustainable Fashion Academy, 2022)</a:t>
            </a:r>
          </a:p>
        </p:txBody>
      </p:sp>
      <p:pic>
        <p:nvPicPr>
          <p:cNvPr id="161" name="Audio Recording.m4a" descr="Audio Recording.m4a"/>
          <p:cNvPicPr>
            <a:picLocks/>
          </p:cNvPicPr>
          <p:nvPr>
            <a:audioFile r:link="rId2"/>
            <p:extLst>
              <p:ext uri="{DAA4B4D4-6D71-4841-9C94-3DE7FCFB9230}">
                <p14:media xmlns:p14="http://schemas.microsoft.com/office/powerpoint/2010/main" r:embed="rId1"/>
              </p:ext>
            </p:extLst>
          </p:nvPr>
        </p:nvPicPr>
        <p:blipFill>
          <a:blip r:embed="rId5"/>
          <a:stretch>
            <a:fillRect/>
          </a:stretch>
        </p:blipFill>
        <p:spPr>
          <a:xfrm>
            <a:off x="12192000" y="6856537"/>
            <a:ext cx="571500" cy="5715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3010002" fill="hold"/>
                                        <p:tgtEl>
                                          <p:spTgt spid="16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cTn>
                <p:tgtEl>
                  <p:spTgt spid="16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1FC"/>
        </a:solidFill>
        <a:effectLst/>
      </p:bgPr>
    </p:bg>
    <p:spTree>
      <p:nvGrpSpPr>
        <p:cNvPr id="1" name=""/>
        <p:cNvGrpSpPr/>
        <p:nvPr/>
      </p:nvGrpSpPr>
      <p:grpSpPr>
        <a:xfrm>
          <a:off x="0" y="0"/>
          <a:ext cx="0" cy="0"/>
          <a:chOff x="0" y="0"/>
          <a:chExt cx="0" cy="0"/>
        </a:xfrm>
      </p:grpSpPr>
      <p:pic>
        <p:nvPicPr>
          <p:cNvPr id="163" name="Unknown.png" descr="Unknown.png"/>
          <p:cNvPicPr>
            <a:picLocks noChangeAspect="1"/>
          </p:cNvPicPr>
          <p:nvPr/>
        </p:nvPicPr>
        <p:blipFill>
          <a:blip r:embed="rId4"/>
          <a:stretch>
            <a:fillRect/>
          </a:stretch>
        </p:blipFill>
        <p:spPr>
          <a:xfrm>
            <a:off x="1190424" y="984954"/>
            <a:ext cx="6567597" cy="3453286"/>
          </a:xfrm>
          <a:prstGeom prst="rect">
            <a:avLst/>
          </a:prstGeom>
          <a:ln w="12700">
            <a:miter lim="400000"/>
          </a:ln>
        </p:spPr>
      </p:pic>
      <p:pic>
        <p:nvPicPr>
          <p:cNvPr id="164" name="Unknown-1.jpeg" descr="Unknown-1.jpeg"/>
          <p:cNvPicPr>
            <a:picLocks noChangeAspect="1"/>
          </p:cNvPicPr>
          <p:nvPr/>
        </p:nvPicPr>
        <p:blipFill>
          <a:blip r:embed="rId5"/>
          <a:stretch>
            <a:fillRect/>
          </a:stretch>
        </p:blipFill>
        <p:spPr>
          <a:xfrm>
            <a:off x="7949494" y="1002816"/>
            <a:ext cx="3417563" cy="3417563"/>
          </a:xfrm>
          <a:prstGeom prst="rect">
            <a:avLst/>
          </a:prstGeom>
          <a:ln w="12700">
            <a:miter lim="400000"/>
          </a:ln>
        </p:spPr>
      </p:pic>
      <p:sp>
        <p:nvSpPr>
          <p:cNvPr id="165" name="Mission Statement:…"/>
          <p:cNvSpPr txBox="1"/>
          <p:nvPr/>
        </p:nvSpPr>
        <p:spPr>
          <a:xfrm>
            <a:off x="666879" y="5071830"/>
            <a:ext cx="21419584" cy="2731844"/>
          </a:xfrm>
          <a:prstGeom prst="rect">
            <a:avLst/>
          </a:prstGeom>
          <a:solidFill>
            <a:srgbClr val="E8E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825500">
              <a:defRPr sz="3600" b="1">
                <a:solidFill>
                  <a:srgbClr val="000000"/>
                </a:solidFill>
                <a:latin typeface="Copperplate"/>
                <a:ea typeface="Copperplate"/>
                <a:cs typeface="Copperplate"/>
                <a:sym typeface="Copperplate"/>
              </a:defRPr>
            </a:pPr>
            <a:r>
              <a:rPr u="sng"/>
              <a:t>Mission Statement:</a:t>
            </a:r>
            <a:r>
              <a:t> </a:t>
            </a:r>
          </a:p>
          <a:p>
            <a:pPr algn="just" defTabSz="825500">
              <a:lnSpc>
                <a:spcPct val="120000"/>
              </a:lnSpc>
              <a:defRPr sz="3600">
                <a:solidFill>
                  <a:srgbClr val="000000"/>
                </a:solidFill>
                <a:latin typeface="Copperplate"/>
                <a:ea typeface="Copperplate"/>
                <a:cs typeface="Copperplate"/>
                <a:sym typeface="Copperplate"/>
              </a:defRPr>
            </a:pPr>
            <a:r>
              <a:t>“We started Quince to challenge the existing idea that nice things have to cost a lot. Create products of equal or greater quality than the leading luxury brands at a much lower price. Because we believe quality should never be a luxury. We never cut corners when it comes to quality, sustainability or fair manufacturing practices (About Us, n.d.).”</a:t>
            </a:r>
          </a:p>
        </p:txBody>
      </p:sp>
      <p:sp>
        <p:nvSpPr>
          <p:cNvPr id="166" name="Values: Quality, Sustainability, Affordability…"/>
          <p:cNvSpPr txBox="1"/>
          <p:nvPr/>
        </p:nvSpPr>
        <p:spPr>
          <a:xfrm>
            <a:off x="641086" y="8437265"/>
            <a:ext cx="13127661" cy="2275867"/>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304800" indent="-304800" algn="l">
              <a:buSzPct val="123000"/>
              <a:buChar char="•"/>
              <a:defRPr sz="4200">
                <a:solidFill>
                  <a:srgbClr val="000000"/>
                </a:solidFill>
                <a:latin typeface="Copperplate"/>
                <a:ea typeface="Copperplate"/>
                <a:cs typeface="Copperplate"/>
                <a:sym typeface="Copperplate"/>
              </a:defRPr>
            </a:pPr>
            <a:r>
              <a:t>Values: Quality, Sustainability, Affordability</a:t>
            </a:r>
          </a:p>
          <a:p>
            <a:pPr marL="304800" indent="-304800" algn="l">
              <a:buSzPct val="123000"/>
              <a:buChar char="•"/>
              <a:defRPr sz="4200">
                <a:solidFill>
                  <a:srgbClr val="000000"/>
                </a:solidFill>
                <a:latin typeface="Copperplate"/>
                <a:ea typeface="Copperplate"/>
                <a:cs typeface="Copperplate"/>
                <a:sym typeface="Copperplate"/>
              </a:defRPr>
            </a:pPr>
            <a:r>
              <a:t>Headquarters: San Francisco, CA </a:t>
            </a:r>
          </a:p>
          <a:p>
            <a:pPr marL="304800" indent="-304800" algn="l">
              <a:buSzPct val="123000"/>
              <a:buChar char="•"/>
              <a:defRPr sz="4200">
                <a:solidFill>
                  <a:srgbClr val="000000"/>
                </a:solidFill>
                <a:latin typeface="Copperplate"/>
                <a:ea typeface="Copperplate"/>
                <a:cs typeface="Copperplate"/>
                <a:sym typeface="Copperplate"/>
              </a:defRPr>
            </a:pPr>
            <a:r>
              <a:t>C0-Founder/CEO: Sid Gupta</a:t>
            </a:r>
          </a:p>
          <a:p>
            <a:pPr marL="304800" indent="-304800" algn="l">
              <a:buSzPct val="123000"/>
              <a:buChar char="•"/>
              <a:defRPr sz="4200">
                <a:solidFill>
                  <a:srgbClr val="000000"/>
                </a:solidFill>
                <a:latin typeface="Copperplate"/>
                <a:ea typeface="Copperplate"/>
                <a:cs typeface="Copperplate"/>
                <a:sym typeface="Copperplate"/>
              </a:defRPr>
            </a:pPr>
            <a:r>
              <a:t>Business Model: Direct to Consumer</a:t>
            </a:r>
          </a:p>
        </p:txBody>
      </p:sp>
      <p:sp>
        <p:nvSpPr>
          <p:cNvPr id="167" name="“A Vision For Sustainability, Accountability, Transparency &amp; Amazing Value”."/>
          <p:cNvSpPr txBox="1"/>
          <p:nvPr/>
        </p:nvSpPr>
        <p:spPr>
          <a:xfrm>
            <a:off x="3452753" y="11725923"/>
            <a:ext cx="20540778" cy="8084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90000"/>
              </a:lnSpc>
              <a:spcBef>
                <a:spcPts val="4500"/>
              </a:spcBef>
              <a:defRPr sz="4800" i="1">
                <a:solidFill>
                  <a:srgbClr val="000000"/>
                </a:solidFill>
              </a:defRPr>
            </a:lvl1pPr>
          </a:lstStyle>
          <a:p>
            <a:r>
              <a:t>“A Vision For Sustainability, Accountability, Transparency &amp; Amazing Value”.</a:t>
            </a:r>
          </a:p>
        </p:txBody>
      </p:sp>
      <p:sp>
        <p:nvSpPr>
          <p:cNvPr id="168" name="(About Us, n.d.)"/>
          <p:cNvSpPr txBox="1"/>
          <p:nvPr/>
        </p:nvSpPr>
        <p:spPr>
          <a:xfrm>
            <a:off x="20952473" y="12583385"/>
            <a:ext cx="2627313" cy="413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457200">
              <a:defRPr sz="2500">
                <a:solidFill>
                  <a:srgbClr val="000000"/>
                </a:solidFill>
                <a:latin typeface="Copperplate"/>
                <a:ea typeface="Copperplate"/>
                <a:cs typeface="Copperplate"/>
                <a:sym typeface="Copperplate"/>
              </a:defRPr>
            </a:pPr>
            <a:r>
              <a:t>(About Us, n.d.)</a:t>
            </a:r>
          </a:p>
        </p:txBody>
      </p:sp>
      <p:pic>
        <p:nvPicPr>
          <p:cNvPr id="169" name="Audio Recording.m4a" descr="Audio Recording.m4a"/>
          <p:cNvPicPr>
            <a:picLocks/>
          </p:cNvPicPr>
          <p:nvPr>
            <a:audioFile r:link="rId2"/>
            <p:extLst>
              <p:ext uri="{DAA4B4D4-6D71-4841-9C94-3DE7FCFB9230}">
                <p14:media xmlns:p14="http://schemas.microsoft.com/office/powerpoint/2010/main" r:embed="rId1"/>
              </p:ext>
            </p:extLst>
          </p:nvPr>
        </p:nvPicPr>
        <p:blipFill>
          <a:blip r:embed="rId6"/>
          <a:stretch>
            <a:fillRect/>
          </a:stretch>
        </p:blipFill>
        <p:spPr>
          <a:xfrm>
            <a:off x="12192000" y="6856537"/>
            <a:ext cx="571500" cy="5715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1641662" fill="hold"/>
                                        <p:tgtEl>
                                          <p:spTgt spid="16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cTn>
                <p:tgtEl>
                  <p:spTgt spid="16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1FC"/>
        </a:solidFill>
        <a:effectLst/>
      </p:bgPr>
    </p:bg>
    <p:spTree>
      <p:nvGrpSpPr>
        <p:cNvPr id="1" name=""/>
        <p:cNvGrpSpPr/>
        <p:nvPr/>
      </p:nvGrpSpPr>
      <p:grpSpPr>
        <a:xfrm>
          <a:off x="0" y="0"/>
          <a:ext cx="0" cy="0"/>
          <a:chOff x="0" y="0"/>
          <a:chExt cx="0" cy="0"/>
        </a:xfrm>
      </p:grpSpPr>
      <p:sp>
        <p:nvSpPr>
          <p:cNvPr id="171" name="Where are Quince products made and who is making them?"/>
          <p:cNvSpPr txBox="1"/>
          <p:nvPr/>
        </p:nvSpPr>
        <p:spPr>
          <a:xfrm>
            <a:off x="724159" y="1105842"/>
            <a:ext cx="18149317" cy="7250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90000"/>
              </a:lnSpc>
              <a:spcBef>
                <a:spcPts val="4500"/>
              </a:spcBef>
              <a:defRPr sz="4800">
                <a:solidFill>
                  <a:srgbClr val="000000"/>
                </a:solidFill>
                <a:latin typeface="Copperplate"/>
                <a:ea typeface="Copperplate"/>
                <a:cs typeface="Copperplate"/>
                <a:sym typeface="Copperplate"/>
              </a:defRPr>
            </a:lvl1pPr>
          </a:lstStyle>
          <a:p>
            <a:r>
              <a:t>Where are Quince products made and who is making them?</a:t>
            </a:r>
          </a:p>
        </p:txBody>
      </p:sp>
      <p:sp>
        <p:nvSpPr>
          <p:cNvPr id="172" name="products are made in a global network of partner factories visited by Quince who are committed to responsible production and safe working conditions (About Us, n.d.)."/>
          <p:cNvSpPr txBox="1"/>
          <p:nvPr/>
        </p:nvSpPr>
        <p:spPr>
          <a:xfrm>
            <a:off x="635622" y="3354189"/>
            <a:ext cx="13546455" cy="24277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558800" indent="-558800" algn="just">
              <a:buSzPct val="123000"/>
              <a:buChar char="•"/>
              <a:defRPr sz="4400">
                <a:solidFill>
                  <a:srgbClr val="000000"/>
                </a:solidFill>
                <a:latin typeface="Copperplate"/>
                <a:ea typeface="Copperplate"/>
                <a:cs typeface="Copperplate"/>
                <a:sym typeface="Copperplate"/>
              </a:defRPr>
            </a:lvl1pPr>
          </a:lstStyle>
          <a:p>
            <a:r>
              <a:t>products are made in a global network of partner factories visited by Quince who are committed to responsible production and safe working conditions (About Us, n.d.). </a:t>
            </a:r>
          </a:p>
        </p:txBody>
      </p:sp>
      <p:pic>
        <p:nvPicPr>
          <p:cNvPr id="173" name="Unknown-2.jpeg" descr="Unknown-2.jpeg"/>
          <p:cNvPicPr>
            <a:picLocks noChangeAspect="1"/>
          </p:cNvPicPr>
          <p:nvPr/>
        </p:nvPicPr>
        <p:blipFill>
          <a:blip r:embed="rId4"/>
          <a:stretch>
            <a:fillRect/>
          </a:stretch>
        </p:blipFill>
        <p:spPr>
          <a:xfrm>
            <a:off x="14526271" y="1971929"/>
            <a:ext cx="9358586" cy="5192305"/>
          </a:xfrm>
          <a:prstGeom prst="rect">
            <a:avLst/>
          </a:prstGeom>
          <a:ln w="12700">
            <a:miter lim="400000"/>
          </a:ln>
          <a:effectLst>
            <a:outerShdw blurRad="381000" dist="119618" rotWithShape="0">
              <a:srgbClr val="000000">
                <a:alpha val="75000"/>
              </a:srgbClr>
            </a:outerShdw>
          </a:effectLst>
        </p:spPr>
      </p:pic>
      <p:sp>
        <p:nvSpPr>
          <p:cNvPr id="174" name="Cut out the middlemen keeping carbon emissions low…"/>
          <p:cNvSpPr txBox="1"/>
          <p:nvPr/>
        </p:nvSpPr>
        <p:spPr>
          <a:xfrm>
            <a:off x="1242313" y="8801946"/>
            <a:ext cx="21899373" cy="3292350"/>
          </a:xfrm>
          <a:prstGeom prst="rect">
            <a:avLst/>
          </a:prstGeom>
          <a:solidFill>
            <a:srgbClr val="E8E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304800" indent="-304800" algn="l">
              <a:buSzPct val="40000"/>
              <a:buBlip>
                <a:blip r:embed="rId5"/>
              </a:buBlip>
              <a:defRPr sz="4000">
                <a:solidFill>
                  <a:srgbClr val="000000"/>
                </a:solidFill>
                <a:latin typeface="Copperplate"/>
                <a:ea typeface="Copperplate"/>
                <a:cs typeface="Copperplate"/>
                <a:sym typeface="Copperplate"/>
              </a:defRPr>
            </a:pPr>
            <a:r>
              <a:t>Cut out the middlemen keeping carbon emissions low</a:t>
            </a:r>
          </a:p>
          <a:p>
            <a:pPr marL="304800" indent="-304800" algn="l">
              <a:buSzPct val="40000"/>
              <a:buBlip>
                <a:blip r:embed="rId5"/>
              </a:buBlip>
              <a:defRPr sz="4000"/>
            </a:pPr>
            <a:r>
              <a:rPr>
                <a:solidFill>
                  <a:srgbClr val="000000"/>
                </a:solidFill>
                <a:latin typeface="Copperplate"/>
                <a:ea typeface="Copperplate"/>
                <a:cs typeface="Copperplate"/>
                <a:sym typeface="Copperplate"/>
              </a:rPr>
              <a:t>Manage every element of the items creation including packaging &amp; transportation</a:t>
            </a:r>
          </a:p>
          <a:p>
            <a:pPr marL="304800" indent="-304800" algn="l">
              <a:buSzPct val="40000"/>
              <a:buBlip>
                <a:blip r:embed="rId5"/>
              </a:buBlip>
              <a:defRPr sz="4000"/>
            </a:pPr>
            <a:r>
              <a:rPr>
                <a:solidFill>
                  <a:srgbClr val="000000"/>
                </a:solidFill>
                <a:latin typeface="Copperplate"/>
                <a:ea typeface="Copperplate"/>
                <a:cs typeface="Copperplate"/>
                <a:sym typeface="Copperplate"/>
              </a:rPr>
              <a:t>Partner only with factories that pay fair wages to their workers</a:t>
            </a:r>
          </a:p>
          <a:p>
            <a:pPr marL="304800" indent="-304800" algn="l">
              <a:buSzPct val="40000"/>
              <a:buBlip>
                <a:blip r:embed="rId5"/>
              </a:buBlip>
              <a:defRPr sz="4000"/>
            </a:pPr>
            <a:r>
              <a:rPr>
                <a:solidFill>
                  <a:srgbClr val="000000"/>
                </a:solidFill>
                <a:latin typeface="Copperplate"/>
                <a:ea typeface="Copperplate"/>
                <a:cs typeface="Copperplate"/>
                <a:sym typeface="Copperplate"/>
              </a:rPr>
              <a:t>Produce goods in a sustainable manner</a:t>
            </a:r>
          </a:p>
          <a:p>
            <a:pPr marL="304800" indent="-304800" algn="l">
              <a:buSzPct val="40000"/>
              <a:buBlip>
                <a:blip r:embed="rId5"/>
              </a:buBlip>
              <a:defRPr sz="4000"/>
            </a:pPr>
            <a:r>
              <a:rPr>
                <a:solidFill>
                  <a:srgbClr val="000000"/>
                </a:solidFill>
                <a:latin typeface="Copperplate"/>
                <a:ea typeface="Copperplate"/>
                <a:cs typeface="Copperplate"/>
                <a:sym typeface="Copperplate"/>
              </a:rPr>
              <a:t>Use of Eco- friendly dyes &amp; material whenever possible</a:t>
            </a:r>
          </a:p>
          <a:p>
            <a:pPr marL="304800" indent="-304800" algn="l">
              <a:buSzPct val="40000"/>
              <a:buBlip>
                <a:blip r:embed="rId5"/>
              </a:buBlip>
              <a:defRPr sz="4000"/>
            </a:pPr>
            <a:r>
              <a:rPr>
                <a:solidFill>
                  <a:srgbClr val="000000"/>
                </a:solidFill>
                <a:latin typeface="Copperplate"/>
                <a:ea typeface="Copperplate"/>
                <a:cs typeface="Copperplate"/>
                <a:sym typeface="Copperplate"/>
              </a:rPr>
              <a:t>Working towards 100% Compostable packaging with zero virgin plastic</a:t>
            </a:r>
          </a:p>
        </p:txBody>
      </p:sp>
      <p:sp>
        <p:nvSpPr>
          <p:cNvPr id="175" name="(About Us, n.d.)"/>
          <p:cNvSpPr txBox="1"/>
          <p:nvPr/>
        </p:nvSpPr>
        <p:spPr>
          <a:xfrm>
            <a:off x="19974242" y="12176568"/>
            <a:ext cx="3129916" cy="4880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000">
                <a:solidFill>
                  <a:srgbClr val="000000"/>
                </a:solidFill>
                <a:latin typeface="Copperplate"/>
                <a:ea typeface="Copperplate"/>
                <a:cs typeface="Copperplate"/>
                <a:sym typeface="Copperplate"/>
              </a:defRPr>
            </a:lvl1pPr>
          </a:lstStyle>
          <a:p>
            <a:r>
              <a:t>(About Us, n.d.)</a:t>
            </a:r>
          </a:p>
        </p:txBody>
      </p:sp>
      <p:pic>
        <p:nvPicPr>
          <p:cNvPr id="176" name="Audio Recording.m4a" descr="Audio Recording.m4a"/>
          <p:cNvPicPr>
            <a:picLocks/>
          </p:cNvPicPr>
          <p:nvPr>
            <a:audioFile r:link="rId2"/>
            <p:extLst>
              <p:ext uri="{DAA4B4D4-6D71-4841-9C94-3DE7FCFB9230}">
                <p14:media xmlns:p14="http://schemas.microsoft.com/office/powerpoint/2010/main" r:embed="rId1"/>
              </p:ext>
            </p:extLst>
          </p:nvPr>
        </p:nvPicPr>
        <p:blipFill>
          <a:blip r:embed="rId6"/>
          <a:stretch>
            <a:fillRect/>
          </a:stretch>
        </p:blipFill>
        <p:spPr>
          <a:xfrm>
            <a:off x="12192000" y="6856537"/>
            <a:ext cx="571500" cy="5715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1548324" fill="hold"/>
                                        <p:tgtEl>
                                          <p:spTgt spid="17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cTn>
                <p:tgtEl>
                  <p:spTgt spid="17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1FC"/>
        </a:solidFill>
        <a:effectLst/>
      </p:bgPr>
    </p:bg>
    <p:spTree>
      <p:nvGrpSpPr>
        <p:cNvPr id="1" name=""/>
        <p:cNvGrpSpPr/>
        <p:nvPr/>
      </p:nvGrpSpPr>
      <p:grpSpPr>
        <a:xfrm>
          <a:off x="0" y="0"/>
          <a:ext cx="0" cy="0"/>
          <a:chOff x="0" y="0"/>
          <a:chExt cx="0" cy="0"/>
        </a:xfrm>
      </p:grpSpPr>
      <p:sp>
        <p:nvSpPr>
          <p:cNvPr id="178" name="Are Quinces products actually Eco- Friendly?"/>
          <p:cNvSpPr txBox="1"/>
          <p:nvPr/>
        </p:nvSpPr>
        <p:spPr>
          <a:xfrm>
            <a:off x="812235" y="1010434"/>
            <a:ext cx="13690284" cy="6749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000000"/>
                </a:solidFill>
                <a:latin typeface="Copperplate"/>
                <a:ea typeface="Copperplate"/>
                <a:cs typeface="Copperplate"/>
                <a:sym typeface="Copperplate"/>
              </a:defRPr>
            </a:lvl1pPr>
          </a:lstStyle>
          <a:p>
            <a:r>
              <a:t>Are Quinces products actually Eco- Friendly?</a:t>
            </a:r>
          </a:p>
        </p:txBody>
      </p:sp>
      <p:sp>
        <p:nvSpPr>
          <p:cNvPr id="179" name="Quince prioritizes the use of sustainable materials and partners exclusively with manufacturers who uphold a commitment to providing exceptional work environments and the emphasis on durability and quality serves to discourage the culture of excessive co"/>
          <p:cNvSpPr txBox="1"/>
          <p:nvPr/>
        </p:nvSpPr>
        <p:spPr>
          <a:xfrm>
            <a:off x="612019" y="1755968"/>
            <a:ext cx="16396749" cy="218938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a:defRPr sz="3200">
                <a:solidFill>
                  <a:srgbClr val="000000"/>
                </a:solidFill>
                <a:latin typeface="Copperplate"/>
                <a:ea typeface="Copperplate"/>
                <a:cs typeface="Copperplate"/>
                <a:sym typeface="Copperplate"/>
              </a:defRPr>
            </a:lvl1pPr>
          </a:lstStyle>
          <a:p>
            <a:r>
              <a:t>Quince prioritizes the use of sustainable materials and partners exclusively with manufacturers who uphold a commitment to providing exceptional work environments and the emphasis on durability and quality serves to discourage the culture of excessive consumption prevalent in the fashion industry (Maracina, 2023).</a:t>
            </a:r>
          </a:p>
        </p:txBody>
      </p:sp>
      <p:sp>
        <p:nvSpPr>
          <p:cNvPr id="180" name="Quince works with factories around the world, known for their expertise in particular local materials."/>
          <p:cNvSpPr txBox="1"/>
          <p:nvPr/>
        </p:nvSpPr>
        <p:spPr>
          <a:xfrm>
            <a:off x="524752" y="5942458"/>
            <a:ext cx="11729766" cy="831446"/>
          </a:xfrm>
          <a:prstGeom prst="rect">
            <a:avLst/>
          </a:prstGeom>
          <a:solidFill>
            <a:srgbClr val="E8E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241300" indent="-241300" algn="l" defTabSz="457200">
              <a:spcBef>
                <a:spcPts val="2500"/>
              </a:spcBef>
              <a:buSzPct val="123000"/>
              <a:buChar char="•"/>
              <a:defRPr sz="2800">
                <a:solidFill>
                  <a:srgbClr val="000000"/>
                </a:solidFill>
                <a:latin typeface="Copperplate"/>
                <a:ea typeface="Copperplate"/>
                <a:cs typeface="Copperplate"/>
                <a:sym typeface="Copperplate"/>
              </a:defRPr>
            </a:lvl1pPr>
          </a:lstStyle>
          <a:p>
            <a:r>
              <a:t>Quince works with factories around the world, known for their expertise in particular local materials. </a:t>
            </a:r>
          </a:p>
        </p:txBody>
      </p:sp>
      <p:sp>
        <p:nvSpPr>
          <p:cNvPr id="181" name="Towels are made in Turkey using local cotton, leather goods are made in Italy from locally tanned cowhides, and jewelry is made in India"/>
          <p:cNvSpPr txBox="1"/>
          <p:nvPr/>
        </p:nvSpPr>
        <p:spPr>
          <a:xfrm>
            <a:off x="501815" y="7219820"/>
            <a:ext cx="11775640" cy="1199746"/>
          </a:xfrm>
          <a:prstGeom prst="rect">
            <a:avLst/>
          </a:prstGeom>
          <a:solidFill>
            <a:srgbClr val="E8E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330200" indent="-330200" algn="l" defTabSz="457200">
              <a:spcBef>
                <a:spcPts val="2500"/>
              </a:spcBef>
              <a:buSzPct val="123000"/>
              <a:buChar char="•"/>
              <a:defRPr sz="2800">
                <a:solidFill>
                  <a:srgbClr val="000000"/>
                </a:solidFill>
                <a:latin typeface="Copperplate"/>
                <a:ea typeface="Copperplate"/>
                <a:cs typeface="Copperplate"/>
                <a:sym typeface="Copperplate"/>
              </a:defRPr>
            </a:lvl1pPr>
          </a:lstStyle>
          <a:p>
            <a:r>
              <a:t>Towels are made in Turkey using local cotton, leather goods are made in Italy from locally tanned cowhides, and jewelry is made in India</a:t>
            </a:r>
          </a:p>
        </p:txBody>
      </p:sp>
      <p:sp>
        <p:nvSpPr>
          <p:cNvPr id="182" name="The brand seeks to use the highest quality materials for each product and sell them at the lowest possible price."/>
          <p:cNvSpPr txBox="1"/>
          <p:nvPr/>
        </p:nvSpPr>
        <p:spPr>
          <a:xfrm>
            <a:off x="508607" y="4668310"/>
            <a:ext cx="11729766" cy="831445"/>
          </a:xfrm>
          <a:prstGeom prst="rect">
            <a:avLst/>
          </a:prstGeom>
          <a:solidFill>
            <a:srgbClr val="E8E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241300" indent="-241300" algn="l" defTabSz="457200">
              <a:spcBef>
                <a:spcPts val="2500"/>
              </a:spcBef>
              <a:buSzPct val="123000"/>
              <a:buChar char="•"/>
              <a:defRPr sz="2800">
                <a:solidFill>
                  <a:srgbClr val="000000"/>
                </a:solidFill>
                <a:latin typeface="Copperplate"/>
                <a:ea typeface="Copperplate"/>
                <a:cs typeface="Copperplate"/>
                <a:sym typeface="Copperplate"/>
              </a:defRPr>
            </a:lvl1pPr>
          </a:lstStyle>
          <a:p>
            <a:r>
              <a:t>The brand seeks to use the highest quality materials for each product and sell them at the lowest possible price.</a:t>
            </a:r>
          </a:p>
        </p:txBody>
      </p:sp>
      <p:sp>
        <p:nvSpPr>
          <p:cNvPr id="183" name="Business model “manufactures to consumer” eliminates a tremendous amount of cost, which they pass back to the customer."/>
          <p:cNvSpPr txBox="1"/>
          <p:nvPr/>
        </p:nvSpPr>
        <p:spPr>
          <a:xfrm>
            <a:off x="428253" y="8939887"/>
            <a:ext cx="11922764" cy="1199745"/>
          </a:xfrm>
          <a:prstGeom prst="rect">
            <a:avLst/>
          </a:prstGeom>
          <a:solidFill>
            <a:srgbClr val="E8E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355600" indent="-355600" algn="l" defTabSz="457200">
              <a:spcBef>
                <a:spcPts val="2500"/>
              </a:spcBef>
              <a:buSzPct val="123000"/>
              <a:buChar char="•"/>
              <a:defRPr sz="2800">
                <a:solidFill>
                  <a:srgbClr val="000000"/>
                </a:solidFill>
                <a:latin typeface="Copperplate"/>
                <a:ea typeface="Copperplate"/>
                <a:cs typeface="Copperplate"/>
                <a:sym typeface="Copperplate"/>
              </a:defRPr>
            </a:lvl1pPr>
          </a:lstStyle>
          <a:p>
            <a:r>
              <a:t>Business model “manufactures to consumer” eliminates a tremendous amount of cost, which they pass back to the customer.</a:t>
            </a:r>
          </a:p>
        </p:txBody>
      </p:sp>
      <p:sp>
        <p:nvSpPr>
          <p:cNvPr id="184" name="(Segran, 2021)"/>
          <p:cNvSpPr txBox="1"/>
          <p:nvPr/>
        </p:nvSpPr>
        <p:spPr>
          <a:xfrm>
            <a:off x="9573803" y="10309427"/>
            <a:ext cx="2781301" cy="463146"/>
          </a:xfrm>
          <a:prstGeom prst="rect">
            <a:avLst/>
          </a:prstGeom>
          <a:solidFill>
            <a:srgbClr val="E8E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defRPr sz="2800">
                <a:solidFill>
                  <a:srgbClr val="000000"/>
                </a:solidFill>
                <a:latin typeface="Copperplate"/>
                <a:ea typeface="Copperplate"/>
                <a:cs typeface="Copperplate"/>
                <a:sym typeface="Copperplate"/>
              </a:defRPr>
            </a:lvl1pPr>
          </a:lstStyle>
          <a:p>
            <a:r>
              <a:t>(Segran, 2021)</a:t>
            </a:r>
          </a:p>
        </p:txBody>
      </p:sp>
      <p:pic>
        <p:nvPicPr>
          <p:cNvPr id="185" name="What-is-the-Direct-to-Consumer-Retail-Model.jpg" descr="What-is-the-Direct-to-Consumer-Retail-Model.jpg"/>
          <p:cNvPicPr>
            <a:picLocks noChangeAspect="1"/>
          </p:cNvPicPr>
          <p:nvPr/>
        </p:nvPicPr>
        <p:blipFill>
          <a:blip r:embed="rId4"/>
          <a:stretch>
            <a:fillRect/>
          </a:stretch>
        </p:blipFill>
        <p:spPr>
          <a:xfrm>
            <a:off x="12683383" y="4517646"/>
            <a:ext cx="11190935" cy="6604094"/>
          </a:xfrm>
          <a:prstGeom prst="rect">
            <a:avLst/>
          </a:prstGeom>
          <a:ln w="12700">
            <a:miter lim="400000"/>
          </a:ln>
        </p:spPr>
      </p:pic>
      <p:sp>
        <p:nvSpPr>
          <p:cNvPr id="186" name="(George, 2022)"/>
          <p:cNvSpPr txBox="1"/>
          <p:nvPr/>
        </p:nvSpPr>
        <p:spPr>
          <a:xfrm>
            <a:off x="21262742" y="10559559"/>
            <a:ext cx="2495233" cy="413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defRPr sz="2500">
                <a:solidFill>
                  <a:srgbClr val="000000"/>
                </a:solidFill>
                <a:latin typeface="Copperplate"/>
                <a:ea typeface="Copperplate"/>
                <a:cs typeface="Copperplate"/>
                <a:sym typeface="Copperplate"/>
              </a:defRPr>
            </a:lvl1pPr>
          </a:lstStyle>
          <a:p>
            <a:r>
              <a:t>(George, 2022)</a:t>
            </a:r>
          </a:p>
        </p:txBody>
      </p:sp>
      <p:sp>
        <p:nvSpPr>
          <p:cNvPr id="187" name="Sustainability and responsibility “can’t just be for this very small elite group that can afford it, because then are you really making an impact in the world?”"/>
          <p:cNvSpPr txBox="1"/>
          <p:nvPr/>
        </p:nvSpPr>
        <p:spPr>
          <a:xfrm>
            <a:off x="285330" y="12061555"/>
            <a:ext cx="23813340" cy="11752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90000"/>
              </a:lnSpc>
              <a:spcBef>
                <a:spcPts val="4500"/>
              </a:spcBef>
              <a:defRPr sz="3800" i="1">
                <a:solidFill>
                  <a:srgbClr val="000000"/>
                </a:solidFill>
              </a:defRPr>
            </a:lvl1pPr>
          </a:lstStyle>
          <a:p>
            <a:r>
              <a:t>Sustainability and responsibility “can’t just be for this very small elite group that can afford it, because then are you really making an impact in the world?” </a:t>
            </a:r>
          </a:p>
        </p:txBody>
      </p:sp>
      <p:sp>
        <p:nvSpPr>
          <p:cNvPr id="188" name="(Mainwaring, 2021)"/>
          <p:cNvSpPr txBox="1"/>
          <p:nvPr/>
        </p:nvSpPr>
        <p:spPr>
          <a:xfrm>
            <a:off x="20615750" y="12772865"/>
            <a:ext cx="3218499" cy="413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90000"/>
              </a:lnSpc>
              <a:spcBef>
                <a:spcPts val="4500"/>
              </a:spcBef>
              <a:defRPr sz="2500">
                <a:solidFill>
                  <a:srgbClr val="000000"/>
                </a:solidFill>
                <a:latin typeface="Copperplate"/>
                <a:ea typeface="Copperplate"/>
                <a:cs typeface="Copperplate"/>
                <a:sym typeface="Copperplate"/>
              </a:defRPr>
            </a:lvl1pPr>
          </a:lstStyle>
          <a:p>
            <a:r>
              <a:t>(Mainwaring, 2021)</a:t>
            </a:r>
          </a:p>
        </p:txBody>
      </p:sp>
      <p:pic>
        <p:nvPicPr>
          <p:cNvPr id="189" name="Audio Recording.m4a" descr="Audio Recording.m4a"/>
          <p:cNvPicPr>
            <a:picLocks/>
          </p:cNvPicPr>
          <p:nvPr>
            <a:audioFile r:link="rId2"/>
            <p:extLst>
              <p:ext uri="{DAA4B4D4-6D71-4841-9C94-3DE7FCFB9230}">
                <p14:media xmlns:p14="http://schemas.microsoft.com/office/powerpoint/2010/main" r:embed="rId1"/>
              </p:ext>
            </p:extLst>
          </p:nvPr>
        </p:nvPicPr>
        <p:blipFill>
          <a:blip r:embed="rId5"/>
          <a:stretch>
            <a:fillRect/>
          </a:stretch>
        </p:blipFill>
        <p:spPr>
          <a:xfrm>
            <a:off x="12192000" y="6856537"/>
            <a:ext cx="571500" cy="5715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3614990" fill="hold"/>
                                        <p:tgtEl>
                                          <p:spTgt spid="18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cTn>
                <p:tgtEl>
                  <p:spTgt spid="18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1FC"/>
        </a:solidFill>
        <a:effectLst/>
      </p:bgPr>
    </p:bg>
    <p:spTree>
      <p:nvGrpSpPr>
        <p:cNvPr id="1" name=""/>
        <p:cNvGrpSpPr/>
        <p:nvPr/>
      </p:nvGrpSpPr>
      <p:grpSpPr>
        <a:xfrm>
          <a:off x="0" y="0"/>
          <a:ext cx="0" cy="0"/>
          <a:chOff x="0" y="0"/>
          <a:chExt cx="0" cy="0"/>
        </a:xfrm>
      </p:grpSpPr>
      <p:sp>
        <p:nvSpPr>
          <p:cNvPr id="191" name="No More Intermediaries!"/>
          <p:cNvSpPr txBox="1"/>
          <p:nvPr/>
        </p:nvSpPr>
        <p:spPr>
          <a:xfrm>
            <a:off x="762000" y="1002981"/>
            <a:ext cx="8016240" cy="7372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90000"/>
              </a:lnSpc>
              <a:spcBef>
                <a:spcPts val="4500"/>
              </a:spcBef>
              <a:defRPr sz="5000">
                <a:solidFill>
                  <a:srgbClr val="000000"/>
                </a:solidFill>
                <a:latin typeface="Copperplate"/>
                <a:ea typeface="Copperplate"/>
                <a:cs typeface="Copperplate"/>
                <a:sym typeface="Copperplate"/>
              </a:defRPr>
            </a:lvl1pPr>
          </a:lstStyle>
          <a:p>
            <a:r>
              <a:t>No More Intermediaries!</a:t>
            </a:r>
          </a:p>
        </p:txBody>
      </p:sp>
      <p:sp>
        <p:nvSpPr>
          <p:cNvPr id="192" name="“By cutting out the intermediaries in various ways, Quince can match supply with demand not seasonally or semi-seasonally or even monthly, but in real-time (Mainwaring, 2021)”"/>
          <p:cNvSpPr txBox="1"/>
          <p:nvPr/>
        </p:nvSpPr>
        <p:spPr>
          <a:xfrm>
            <a:off x="481080" y="2085547"/>
            <a:ext cx="22854172" cy="1010506"/>
          </a:xfrm>
          <a:prstGeom prst="rect">
            <a:avLst/>
          </a:prstGeom>
          <a:solidFill>
            <a:srgbClr val="E8E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90000"/>
              </a:lnSpc>
              <a:spcBef>
                <a:spcPts val="4500"/>
              </a:spcBef>
              <a:defRPr sz="3700">
                <a:solidFill>
                  <a:srgbClr val="000000"/>
                </a:solidFill>
                <a:latin typeface="Copperplate"/>
                <a:ea typeface="Copperplate"/>
                <a:cs typeface="Copperplate"/>
                <a:sym typeface="Copperplate"/>
              </a:defRPr>
            </a:lvl1pPr>
          </a:lstStyle>
          <a:p>
            <a:r>
              <a:t>“By cutting out the intermediaries in various ways, Quince can match supply with demand not seasonally or semi-seasonally or even monthly, but in real-time (Mainwaring, 2021)”</a:t>
            </a:r>
          </a:p>
        </p:txBody>
      </p:sp>
      <p:sp>
        <p:nvSpPr>
          <p:cNvPr id="193" name="Allows the company to charge less for what it does sell Direct to Consumer"/>
          <p:cNvSpPr txBox="1"/>
          <p:nvPr/>
        </p:nvSpPr>
        <p:spPr>
          <a:xfrm>
            <a:off x="410550" y="4177981"/>
            <a:ext cx="19238762" cy="5752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469900" indent="-469900" algn="l">
              <a:lnSpc>
                <a:spcPct val="90000"/>
              </a:lnSpc>
              <a:spcBef>
                <a:spcPts val="4500"/>
              </a:spcBef>
              <a:buSzPct val="123000"/>
              <a:buChar char="•"/>
              <a:defRPr sz="3700">
                <a:solidFill>
                  <a:srgbClr val="000000"/>
                </a:solidFill>
                <a:latin typeface="Copperplate"/>
                <a:ea typeface="Copperplate"/>
                <a:cs typeface="Copperplate"/>
                <a:sym typeface="Copperplate"/>
              </a:defRPr>
            </a:lvl1pPr>
          </a:lstStyle>
          <a:p>
            <a:r>
              <a:t>Allows the company to charge less for what it does sell Direct to Consumer</a:t>
            </a:r>
          </a:p>
        </p:txBody>
      </p:sp>
      <p:sp>
        <p:nvSpPr>
          <p:cNvPr id="194" name="Allows the Company to sell more eco-fibers often"/>
          <p:cNvSpPr txBox="1"/>
          <p:nvPr/>
        </p:nvSpPr>
        <p:spPr>
          <a:xfrm>
            <a:off x="406399" y="3441381"/>
            <a:ext cx="12930024" cy="5752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609599" indent="-609599" algn="l">
              <a:lnSpc>
                <a:spcPct val="90000"/>
              </a:lnSpc>
              <a:spcBef>
                <a:spcPts val="4500"/>
              </a:spcBef>
              <a:buSzPct val="123000"/>
              <a:buChar char="•"/>
              <a:defRPr sz="3700">
                <a:solidFill>
                  <a:srgbClr val="000000"/>
                </a:solidFill>
                <a:latin typeface="Copperplate"/>
                <a:ea typeface="Copperplate"/>
                <a:cs typeface="Copperplate"/>
                <a:sym typeface="Copperplate"/>
              </a:defRPr>
            </a:lvl1pPr>
          </a:lstStyle>
          <a:p>
            <a:r>
              <a:t>Allows the Company to sell more eco-fibers often</a:t>
            </a:r>
          </a:p>
        </p:txBody>
      </p:sp>
      <p:sp>
        <p:nvSpPr>
          <p:cNvPr id="195" name="Allows the Company to pay their workers fair wages"/>
          <p:cNvSpPr txBox="1"/>
          <p:nvPr/>
        </p:nvSpPr>
        <p:spPr>
          <a:xfrm>
            <a:off x="457200" y="4914581"/>
            <a:ext cx="13325539" cy="5752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469900" indent="-469900" algn="l">
              <a:lnSpc>
                <a:spcPct val="90000"/>
              </a:lnSpc>
              <a:spcBef>
                <a:spcPts val="4500"/>
              </a:spcBef>
              <a:buSzPct val="123000"/>
              <a:buChar char="•"/>
              <a:defRPr sz="3700">
                <a:solidFill>
                  <a:srgbClr val="000000"/>
                </a:solidFill>
                <a:latin typeface="Copperplate"/>
                <a:ea typeface="Copperplate"/>
                <a:cs typeface="Copperplate"/>
                <a:sym typeface="Copperplate"/>
              </a:defRPr>
            </a:lvl1pPr>
          </a:lstStyle>
          <a:p>
            <a:r>
              <a:t>Allows the Company to pay their workers fair wages</a:t>
            </a:r>
          </a:p>
        </p:txBody>
      </p:sp>
      <p:sp>
        <p:nvSpPr>
          <p:cNvPr id="196" name="Mongolian Cashmere Crewneck Sweater…"/>
          <p:cNvSpPr txBox="1"/>
          <p:nvPr/>
        </p:nvSpPr>
        <p:spPr>
          <a:xfrm>
            <a:off x="1140528" y="6823854"/>
            <a:ext cx="11958882" cy="5467452"/>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ct val="150000"/>
              </a:lnSpc>
              <a:defRPr sz="3500">
                <a:solidFill>
                  <a:srgbClr val="000000"/>
                </a:solidFill>
                <a:latin typeface="Copperplate"/>
                <a:ea typeface="Copperplate"/>
                <a:cs typeface="Copperplate"/>
                <a:sym typeface="Copperplate"/>
              </a:defRPr>
            </a:pPr>
            <a:r>
              <a:t>Mongolian Cashmere Crewneck Sweater                                         </a:t>
            </a:r>
          </a:p>
          <a:p>
            <a:pPr algn="l">
              <a:lnSpc>
                <a:spcPct val="150000"/>
              </a:lnSpc>
              <a:defRPr sz="3500">
                <a:solidFill>
                  <a:srgbClr val="000000"/>
                </a:solidFill>
                <a:latin typeface="Copperplate"/>
                <a:ea typeface="Copperplate"/>
                <a:cs typeface="Copperplate"/>
                <a:sym typeface="Copperplate"/>
              </a:defRPr>
            </a:pPr>
            <a:r>
              <a:t>100% Washable Silk Slip Dress                                                        </a:t>
            </a:r>
          </a:p>
          <a:p>
            <a:pPr algn="l">
              <a:lnSpc>
                <a:spcPct val="150000"/>
              </a:lnSpc>
              <a:defRPr sz="3500">
                <a:solidFill>
                  <a:srgbClr val="000000"/>
                </a:solidFill>
                <a:latin typeface="Copperplate"/>
                <a:ea typeface="Copperplate"/>
                <a:cs typeface="Copperplate"/>
                <a:sym typeface="Copperplate"/>
              </a:defRPr>
            </a:pPr>
            <a:r>
              <a:t>Classic Italian Leather Tote                                                           </a:t>
            </a:r>
          </a:p>
          <a:p>
            <a:pPr algn="l">
              <a:lnSpc>
                <a:spcPct val="150000"/>
              </a:lnSpc>
              <a:defRPr sz="3500">
                <a:solidFill>
                  <a:srgbClr val="000000"/>
                </a:solidFill>
                <a:latin typeface="Copperplate"/>
                <a:ea typeface="Copperplate"/>
                <a:cs typeface="Copperplate"/>
                <a:sym typeface="Copperplate"/>
              </a:defRPr>
            </a:pPr>
            <a:r>
              <a:t>European Linen Duvet Cover Set                                                   </a:t>
            </a:r>
          </a:p>
          <a:p>
            <a:pPr algn="l">
              <a:lnSpc>
                <a:spcPct val="150000"/>
              </a:lnSpc>
              <a:defRPr sz="3500">
                <a:solidFill>
                  <a:srgbClr val="000000"/>
                </a:solidFill>
                <a:latin typeface="Copperplate"/>
                <a:ea typeface="Copperplate"/>
                <a:cs typeface="Copperplate"/>
                <a:sym typeface="Copperplate"/>
              </a:defRPr>
            </a:pPr>
            <a:r>
              <a:t>100% European Linen Drawstring Pants                                       </a:t>
            </a:r>
          </a:p>
          <a:p>
            <a:pPr algn="l">
              <a:lnSpc>
                <a:spcPct val="150000"/>
              </a:lnSpc>
              <a:defRPr sz="3500">
                <a:solidFill>
                  <a:srgbClr val="000000"/>
                </a:solidFill>
                <a:latin typeface="Copperplate"/>
                <a:ea typeface="Copperplate"/>
                <a:cs typeface="Copperplate"/>
                <a:sym typeface="Copperplate"/>
              </a:defRPr>
            </a:pPr>
            <a:r>
              <a:t>Cotton Modal Tank                                                                     </a:t>
            </a:r>
          </a:p>
          <a:p>
            <a:pPr algn="l">
              <a:lnSpc>
                <a:spcPct val="150000"/>
              </a:lnSpc>
              <a:defRPr sz="3500">
                <a:solidFill>
                  <a:srgbClr val="000000"/>
                </a:solidFill>
                <a:latin typeface="Copperplate"/>
                <a:ea typeface="Copperplate"/>
                <a:cs typeface="Copperplate"/>
                <a:sym typeface="Copperplate"/>
              </a:defRPr>
            </a:pPr>
            <a:r>
              <a:t>Vintage Wash Tencel Camp Shirt                                             </a:t>
            </a:r>
          </a:p>
          <a:p>
            <a:pPr algn="l">
              <a:lnSpc>
                <a:spcPct val="150000"/>
              </a:lnSpc>
              <a:defRPr sz="3500">
                <a:solidFill>
                  <a:srgbClr val="000000"/>
                </a:solidFill>
                <a:latin typeface="Copperplate"/>
                <a:ea typeface="Copperplate"/>
                <a:cs typeface="Copperplate"/>
                <a:sym typeface="Copperplate"/>
              </a:defRPr>
            </a:pPr>
            <a:r>
              <a:t>100% Organic Cotton Crochet Cover-Up Maxi Dress              </a:t>
            </a:r>
          </a:p>
        </p:txBody>
      </p:sp>
      <p:sp>
        <p:nvSpPr>
          <p:cNvPr id="197" name="$50.00…"/>
          <p:cNvSpPr txBox="1"/>
          <p:nvPr/>
        </p:nvSpPr>
        <p:spPr>
          <a:xfrm>
            <a:off x="13260475" y="6823854"/>
            <a:ext cx="1879411" cy="5467452"/>
          </a:xfrm>
          <a:prstGeom prst="rect">
            <a:avLst/>
          </a:prstGeom>
          <a:solidFill>
            <a:srgbClr val="E8E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lnSpc>
                <a:spcPct val="150000"/>
              </a:lnSpc>
              <a:defRPr sz="3500">
                <a:solidFill>
                  <a:srgbClr val="000000"/>
                </a:solidFill>
                <a:latin typeface="Copperplate"/>
                <a:ea typeface="Copperplate"/>
                <a:cs typeface="Copperplate"/>
                <a:sym typeface="Copperplate"/>
              </a:defRPr>
            </a:pPr>
            <a:r>
              <a:t>$50.00</a:t>
            </a:r>
          </a:p>
          <a:p>
            <a:pPr algn="l">
              <a:lnSpc>
                <a:spcPct val="150000"/>
              </a:lnSpc>
              <a:defRPr sz="3500">
                <a:solidFill>
                  <a:srgbClr val="000000"/>
                </a:solidFill>
                <a:latin typeface="Copperplate"/>
                <a:ea typeface="Copperplate"/>
                <a:cs typeface="Copperplate"/>
                <a:sym typeface="Copperplate"/>
              </a:defRPr>
            </a:pPr>
            <a:r>
              <a:t>$79.90</a:t>
            </a:r>
          </a:p>
          <a:p>
            <a:pPr algn="l">
              <a:lnSpc>
                <a:spcPct val="150000"/>
              </a:lnSpc>
              <a:defRPr sz="3500">
                <a:solidFill>
                  <a:srgbClr val="000000"/>
                </a:solidFill>
                <a:latin typeface="Copperplate"/>
                <a:ea typeface="Copperplate"/>
                <a:cs typeface="Copperplate"/>
                <a:sym typeface="Copperplate"/>
              </a:defRPr>
            </a:pPr>
            <a:r>
              <a:t>$99.90</a:t>
            </a:r>
          </a:p>
          <a:p>
            <a:pPr algn="l">
              <a:lnSpc>
                <a:spcPct val="150000"/>
              </a:lnSpc>
              <a:defRPr sz="3500">
                <a:solidFill>
                  <a:srgbClr val="000000"/>
                </a:solidFill>
                <a:latin typeface="Copperplate"/>
                <a:ea typeface="Copperplate"/>
                <a:cs typeface="Copperplate"/>
                <a:sym typeface="Copperplate"/>
              </a:defRPr>
            </a:pPr>
            <a:r>
              <a:t>$139.90</a:t>
            </a:r>
          </a:p>
          <a:p>
            <a:pPr algn="l">
              <a:lnSpc>
                <a:spcPct val="150000"/>
              </a:lnSpc>
              <a:defRPr sz="3500">
                <a:solidFill>
                  <a:srgbClr val="000000"/>
                </a:solidFill>
                <a:latin typeface="Copperplate"/>
                <a:ea typeface="Copperplate"/>
                <a:cs typeface="Copperplate"/>
                <a:sym typeface="Copperplate"/>
              </a:defRPr>
            </a:pPr>
            <a:r>
              <a:t>$49.90</a:t>
            </a:r>
          </a:p>
          <a:p>
            <a:pPr algn="l">
              <a:lnSpc>
                <a:spcPct val="150000"/>
              </a:lnSpc>
              <a:defRPr sz="3500">
                <a:solidFill>
                  <a:srgbClr val="000000"/>
                </a:solidFill>
                <a:latin typeface="Copperplate"/>
                <a:ea typeface="Copperplate"/>
                <a:cs typeface="Copperplate"/>
                <a:sym typeface="Copperplate"/>
              </a:defRPr>
            </a:pPr>
            <a:r>
              <a:t>$15.00</a:t>
            </a:r>
          </a:p>
          <a:p>
            <a:pPr algn="l">
              <a:lnSpc>
                <a:spcPct val="150000"/>
              </a:lnSpc>
              <a:defRPr sz="3500">
                <a:solidFill>
                  <a:srgbClr val="000000"/>
                </a:solidFill>
                <a:latin typeface="Copperplate"/>
                <a:ea typeface="Copperplate"/>
                <a:cs typeface="Copperplate"/>
                <a:sym typeface="Copperplate"/>
              </a:defRPr>
            </a:pPr>
            <a:r>
              <a:t>$29.90</a:t>
            </a:r>
          </a:p>
          <a:p>
            <a:pPr algn="l">
              <a:lnSpc>
                <a:spcPct val="150000"/>
              </a:lnSpc>
              <a:defRPr sz="3500">
                <a:solidFill>
                  <a:srgbClr val="000000"/>
                </a:solidFill>
                <a:latin typeface="Copperplate"/>
                <a:ea typeface="Copperplate"/>
                <a:cs typeface="Copperplate"/>
                <a:sym typeface="Copperplate"/>
              </a:defRPr>
            </a:pPr>
            <a:r>
              <a:t>$49.90</a:t>
            </a:r>
          </a:p>
        </p:txBody>
      </p:sp>
      <p:pic>
        <p:nvPicPr>
          <p:cNvPr id="198" name="Unknown.jpeg" descr="Unknown.jpeg"/>
          <p:cNvPicPr>
            <a:picLocks noChangeAspect="1"/>
          </p:cNvPicPr>
          <p:nvPr/>
        </p:nvPicPr>
        <p:blipFill>
          <a:blip r:embed="rId4"/>
          <a:stretch>
            <a:fillRect/>
          </a:stretch>
        </p:blipFill>
        <p:spPr>
          <a:xfrm>
            <a:off x="15820980" y="6562959"/>
            <a:ext cx="8005150" cy="5813626"/>
          </a:xfrm>
          <a:prstGeom prst="rect">
            <a:avLst/>
          </a:prstGeom>
          <a:ln w="12700">
            <a:miter lim="400000"/>
          </a:ln>
        </p:spPr>
      </p:pic>
      <p:sp>
        <p:nvSpPr>
          <p:cNvPr id="199" name="(About Us, n.d.)"/>
          <p:cNvSpPr txBox="1"/>
          <p:nvPr/>
        </p:nvSpPr>
        <p:spPr>
          <a:xfrm>
            <a:off x="12221729" y="12392227"/>
            <a:ext cx="2928875" cy="4631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800">
                <a:solidFill>
                  <a:srgbClr val="000000"/>
                </a:solidFill>
                <a:latin typeface="Copperplate"/>
                <a:ea typeface="Copperplate"/>
                <a:cs typeface="Copperplate"/>
                <a:sym typeface="Copperplate"/>
              </a:defRPr>
            </a:lvl1pPr>
          </a:lstStyle>
          <a:p>
            <a:r>
              <a:t>(About Us, n.d.)</a:t>
            </a:r>
          </a:p>
        </p:txBody>
      </p:sp>
      <p:sp>
        <p:nvSpPr>
          <p:cNvPr id="200" name="(Thomson, 2023)"/>
          <p:cNvSpPr txBox="1"/>
          <p:nvPr/>
        </p:nvSpPr>
        <p:spPr>
          <a:xfrm>
            <a:off x="21587928" y="11991212"/>
            <a:ext cx="2216659" cy="350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defRPr sz="2000">
                <a:solidFill>
                  <a:srgbClr val="000000"/>
                </a:solidFill>
                <a:latin typeface="Copperplate"/>
                <a:ea typeface="Copperplate"/>
                <a:cs typeface="Copperplate"/>
                <a:sym typeface="Copperplate"/>
              </a:defRPr>
            </a:lvl1pPr>
          </a:lstStyle>
          <a:p>
            <a:r>
              <a:t>(Thomson, 2023)</a:t>
            </a:r>
          </a:p>
        </p:txBody>
      </p:sp>
      <p:pic>
        <p:nvPicPr>
          <p:cNvPr id="201" name="Audio Recording.m4a" descr="Audio Recording.m4a"/>
          <p:cNvPicPr>
            <a:picLocks/>
          </p:cNvPicPr>
          <p:nvPr>
            <a:audioFile r:link="rId2"/>
            <p:extLst>
              <p:ext uri="{DAA4B4D4-6D71-4841-9C94-3DE7FCFB9230}">
                <p14:media xmlns:p14="http://schemas.microsoft.com/office/powerpoint/2010/main" r:embed="rId1"/>
              </p:ext>
            </p:extLst>
          </p:nvPr>
        </p:nvPicPr>
        <p:blipFill>
          <a:blip r:embed="rId5"/>
          <a:stretch>
            <a:fillRect/>
          </a:stretch>
        </p:blipFill>
        <p:spPr>
          <a:xfrm>
            <a:off x="12192000" y="6856537"/>
            <a:ext cx="571500" cy="5715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8416664" fill="hold"/>
                                        <p:tgtEl>
                                          <p:spTgt spid="20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cTn>
                <p:tgtEl>
                  <p:spTgt spid="20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1FC"/>
        </a:solidFill>
        <a:effectLst/>
      </p:bgPr>
    </p:bg>
    <p:spTree>
      <p:nvGrpSpPr>
        <p:cNvPr id="1" name=""/>
        <p:cNvGrpSpPr/>
        <p:nvPr/>
      </p:nvGrpSpPr>
      <p:grpSpPr>
        <a:xfrm>
          <a:off x="0" y="0"/>
          <a:ext cx="0" cy="0"/>
          <a:chOff x="0" y="0"/>
          <a:chExt cx="0" cy="0"/>
        </a:xfrm>
      </p:grpSpPr>
      <p:sp>
        <p:nvSpPr>
          <p:cNvPr id="203" name="Who is buying Quince Products?"/>
          <p:cNvSpPr txBox="1"/>
          <p:nvPr/>
        </p:nvSpPr>
        <p:spPr>
          <a:xfrm>
            <a:off x="584200" y="806976"/>
            <a:ext cx="12099189" cy="8244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90000"/>
              </a:lnSpc>
              <a:spcBef>
                <a:spcPts val="4500"/>
              </a:spcBef>
              <a:defRPr sz="5700">
                <a:solidFill>
                  <a:srgbClr val="000000"/>
                </a:solidFill>
                <a:latin typeface="Copperplate"/>
                <a:ea typeface="Copperplate"/>
                <a:cs typeface="Copperplate"/>
                <a:sym typeface="Copperplate"/>
              </a:defRPr>
            </a:lvl1pPr>
          </a:lstStyle>
          <a:p>
            <a:r>
              <a:t>Who is buying Quince Products?</a:t>
            </a:r>
          </a:p>
        </p:txBody>
      </p:sp>
      <p:sp>
        <p:nvSpPr>
          <p:cNvPr id="204" name="Female"/>
          <p:cNvSpPr txBox="1"/>
          <p:nvPr/>
        </p:nvSpPr>
        <p:spPr>
          <a:xfrm>
            <a:off x="5410200" y="6068110"/>
            <a:ext cx="1559865" cy="512980"/>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90000"/>
              </a:lnSpc>
              <a:spcBef>
                <a:spcPts val="4500"/>
              </a:spcBef>
              <a:defRPr sz="3200">
                <a:solidFill>
                  <a:srgbClr val="000000"/>
                </a:solidFill>
                <a:latin typeface="Copperplate"/>
                <a:ea typeface="Copperplate"/>
                <a:cs typeface="Copperplate"/>
                <a:sym typeface="Copperplate"/>
              </a:defRPr>
            </a:lvl1pPr>
          </a:lstStyle>
          <a:p>
            <a:r>
              <a:t>Female</a:t>
            </a:r>
          </a:p>
        </p:txBody>
      </p:sp>
      <p:sp>
        <p:nvSpPr>
          <p:cNvPr id="205" name="Male"/>
          <p:cNvSpPr txBox="1"/>
          <p:nvPr/>
        </p:nvSpPr>
        <p:spPr>
          <a:xfrm>
            <a:off x="1612304" y="2334310"/>
            <a:ext cx="1178333" cy="512980"/>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ct val="90000"/>
              </a:lnSpc>
              <a:spcBef>
                <a:spcPts val="4500"/>
              </a:spcBef>
              <a:defRPr sz="3200">
                <a:solidFill>
                  <a:srgbClr val="000000"/>
                </a:solidFill>
                <a:latin typeface="Copperplate"/>
                <a:ea typeface="Copperplate"/>
                <a:cs typeface="Copperplate"/>
                <a:sym typeface="Copperplate"/>
              </a:defRPr>
            </a:lvl1pPr>
          </a:lstStyle>
          <a:p>
            <a:r>
              <a:t>Male</a:t>
            </a:r>
          </a:p>
        </p:txBody>
      </p:sp>
      <p:graphicFrame>
        <p:nvGraphicFramePr>
          <p:cNvPr id="206" name="2D Pie Chart"/>
          <p:cNvGraphicFramePr/>
          <p:nvPr/>
        </p:nvGraphicFramePr>
        <p:xfrm>
          <a:off x="1909419" y="2640963"/>
          <a:ext cx="3990719" cy="3990720"/>
        </p:xfrm>
        <a:graphic>
          <a:graphicData uri="http://schemas.openxmlformats.org/drawingml/2006/chart">
            <c:chart xmlns:c="http://schemas.openxmlformats.org/drawingml/2006/chart" xmlns:r="http://schemas.openxmlformats.org/officeDocument/2006/relationships" r:id="rId4"/>
          </a:graphicData>
        </a:graphic>
      </p:graphicFrame>
      <p:sp>
        <p:nvSpPr>
          <p:cNvPr id="207" name="18- 24…"/>
          <p:cNvSpPr txBox="1"/>
          <p:nvPr/>
        </p:nvSpPr>
        <p:spPr>
          <a:xfrm>
            <a:off x="8847073" y="3007738"/>
            <a:ext cx="1679957" cy="4601724"/>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lnSpc>
                <a:spcPct val="150000"/>
              </a:lnSpc>
              <a:defRPr sz="4000">
                <a:solidFill>
                  <a:srgbClr val="000000"/>
                </a:solidFill>
                <a:latin typeface="Copperplate"/>
                <a:ea typeface="Copperplate"/>
                <a:cs typeface="Copperplate"/>
                <a:sym typeface="Copperplate"/>
              </a:defRPr>
            </a:pPr>
            <a:r>
              <a:t>18- 24</a:t>
            </a:r>
          </a:p>
          <a:p>
            <a:pPr algn="l">
              <a:lnSpc>
                <a:spcPct val="150000"/>
              </a:lnSpc>
              <a:defRPr sz="4000">
                <a:solidFill>
                  <a:srgbClr val="000000"/>
                </a:solidFill>
                <a:latin typeface="Copperplate"/>
                <a:ea typeface="Copperplate"/>
                <a:cs typeface="Copperplate"/>
                <a:sym typeface="Copperplate"/>
              </a:defRPr>
            </a:pPr>
            <a:r>
              <a:t>25- 34</a:t>
            </a:r>
          </a:p>
          <a:p>
            <a:pPr algn="l">
              <a:lnSpc>
                <a:spcPct val="150000"/>
              </a:lnSpc>
              <a:defRPr sz="4000">
                <a:solidFill>
                  <a:srgbClr val="000000"/>
                </a:solidFill>
                <a:latin typeface="Copperplate"/>
                <a:ea typeface="Copperplate"/>
                <a:cs typeface="Copperplate"/>
                <a:sym typeface="Copperplate"/>
              </a:defRPr>
            </a:pPr>
            <a:r>
              <a:t>35- 44</a:t>
            </a:r>
          </a:p>
          <a:p>
            <a:pPr algn="l">
              <a:lnSpc>
                <a:spcPct val="150000"/>
              </a:lnSpc>
              <a:defRPr sz="4000">
                <a:solidFill>
                  <a:srgbClr val="000000"/>
                </a:solidFill>
                <a:latin typeface="Copperplate"/>
                <a:ea typeface="Copperplate"/>
                <a:cs typeface="Copperplate"/>
                <a:sym typeface="Copperplate"/>
              </a:defRPr>
            </a:pPr>
            <a:r>
              <a:t>45- 54</a:t>
            </a:r>
          </a:p>
          <a:p>
            <a:pPr algn="l">
              <a:lnSpc>
                <a:spcPct val="150000"/>
              </a:lnSpc>
              <a:defRPr sz="4000">
                <a:solidFill>
                  <a:srgbClr val="000000"/>
                </a:solidFill>
                <a:latin typeface="Copperplate"/>
                <a:ea typeface="Copperplate"/>
                <a:cs typeface="Copperplate"/>
                <a:sym typeface="Copperplate"/>
              </a:defRPr>
            </a:pPr>
            <a:r>
              <a:t>55- 64</a:t>
            </a:r>
          </a:p>
          <a:p>
            <a:pPr algn="l">
              <a:lnSpc>
                <a:spcPct val="150000"/>
              </a:lnSpc>
              <a:defRPr sz="4000">
                <a:solidFill>
                  <a:srgbClr val="000000"/>
                </a:solidFill>
                <a:latin typeface="Copperplate"/>
                <a:ea typeface="Copperplate"/>
                <a:cs typeface="Copperplate"/>
                <a:sym typeface="Copperplate"/>
              </a:defRPr>
            </a:pPr>
            <a:r>
              <a:t>65 +</a:t>
            </a:r>
          </a:p>
        </p:txBody>
      </p:sp>
      <p:sp>
        <p:nvSpPr>
          <p:cNvPr id="208" name="——15.70%…"/>
          <p:cNvSpPr txBox="1"/>
          <p:nvPr/>
        </p:nvSpPr>
        <p:spPr>
          <a:xfrm>
            <a:off x="10702797" y="3007738"/>
            <a:ext cx="2978405" cy="4601724"/>
          </a:xfrm>
          <a:prstGeom prst="rect">
            <a:avLst/>
          </a:prstGeom>
          <a:solidFill>
            <a:srgbClr val="E8E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lnSpc>
                <a:spcPct val="150000"/>
              </a:lnSpc>
              <a:defRPr sz="4000">
                <a:solidFill>
                  <a:srgbClr val="000000"/>
                </a:solidFill>
                <a:latin typeface="Copperplate"/>
                <a:ea typeface="Copperplate"/>
                <a:cs typeface="Copperplate"/>
                <a:sym typeface="Copperplate"/>
              </a:defRPr>
            </a:pPr>
            <a:r>
              <a:t>——15.70%</a:t>
            </a:r>
          </a:p>
          <a:p>
            <a:pPr algn="l">
              <a:lnSpc>
                <a:spcPct val="150000"/>
              </a:lnSpc>
              <a:defRPr sz="4000">
                <a:solidFill>
                  <a:srgbClr val="000000"/>
                </a:solidFill>
                <a:latin typeface="Copperplate"/>
                <a:ea typeface="Copperplate"/>
                <a:cs typeface="Copperplate"/>
                <a:sym typeface="Copperplate"/>
              </a:defRPr>
            </a:pPr>
            <a:r>
              <a:t>——32.26%</a:t>
            </a:r>
          </a:p>
          <a:p>
            <a:pPr algn="l">
              <a:lnSpc>
                <a:spcPct val="150000"/>
              </a:lnSpc>
              <a:defRPr sz="4000">
                <a:solidFill>
                  <a:srgbClr val="000000"/>
                </a:solidFill>
                <a:latin typeface="Copperplate"/>
                <a:ea typeface="Copperplate"/>
                <a:cs typeface="Copperplate"/>
                <a:sym typeface="Copperplate"/>
              </a:defRPr>
            </a:pPr>
            <a:r>
              <a:t>——17.39%</a:t>
            </a:r>
          </a:p>
          <a:p>
            <a:pPr algn="l">
              <a:lnSpc>
                <a:spcPct val="150000"/>
              </a:lnSpc>
              <a:defRPr sz="4000">
                <a:solidFill>
                  <a:srgbClr val="000000"/>
                </a:solidFill>
                <a:latin typeface="Copperplate"/>
                <a:ea typeface="Copperplate"/>
                <a:cs typeface="Copperplate"/>
                <a:sym typeface="Copperplate"/>
              </a:defRPr>
            </a:pPr>
            <a:r>
              <a:t>——13.36%</a:t>
            </a:r>
          </a:p>
          <a:p>
            <a:pPr algn="l">
              <a:lnSpc>
                <a:spcPct val="150000"/>
              </a:lnSpc>
              <a:defRPr sz="4000">
                <a:solidFill>
                  <a:srgbClr val="000000"/>
                </a:solidFill>
                <a:latin typeface="Copperplate"/>
                <a:ea typeface="Copperplate"/>
                <a:cs typeface="Copperplate"/>
                <a:sym typeface="Copperplate"/>
              </a:defRPr>
            </a:pPr>
            <a:r>
              <a:t>——12.31%</a:t>
            </a:r>
          </a:p>
          <a:p>
            <a:pPr algn="l">
              <a:lnSpc>
                <a:spcPct val="150000"/>
              </a:lnSpc>
              <a:defRPr sz="4000">
                <a:solidFill>
                  <a:srgbClr val="000000"/>
                </a:solidFill>
                <a:latin typeface="Copperplate"/>
                <a:ea typeface="Copperplate"/>
                <a:cs typeface="Copperplate"/>
                <a:sym typeface="Copperplate"/>
              </a:defRPr>
            </a:pPr>
            <a:r>
              <a:t>——8.97%</a:t>
            </a:r>
          </a:p>
        </p:txBody>
      </p:sp>
      <p:sp>
        <p:nvSpPr>
          <p:cNvPr id="209" name="Untied States"/>
          <p:cNvSpPr txBox="1"/>
          <p:nvPr/>
        </p:nvSpPr>
        <p:spPr>
          <a:xfrm>
            <a:off x="714792" y="8217808"/>
            <a:ext cx="3839973" cy="6253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u="sng">
                <a:solidFill>
                  <a:srgbClr val="000000"/>
                </a:solidFill>
                <a:latin typeface="Copperplate"/>
                <a:ea typeface="Copperplate"/>
                <a:cs typeface="Copperplate"/>
                <a:sym typeface="Copperplate"/>
              </a:defRPr>
            </a:lvl1pPr>
          </a:lstStyle>
          <a:p>
            <a:r>
              <a:t>Untied States </a:t>
            </a:r>
          </a:p>
        </p:txBody>
      </p:sp>
      <p:pic>
        <p:nvPicPr>
          <p:cNvPr id="210" name="Unknown.png" descr="Unknown.png"/>
          <p:cNvPicPr>
            <a:picLocks noChangeAspect="1"/>
          </p:cNvPicPr>
          <p:nvPr/>
        </p:nvPicPr>
        <p:blipFill>
          <a:blip r:embed="rId5"/>
          <a:stretch>
            <a:fillRect/>
          </a:stretch>
        </p:blipFill>
        <p:spPr>
          <a:xfrm>
            <a:off x="1220805" y="9032054"/>
            <a:ext cx="2827947" cy="1486059"/>
          </a:xfrm>
          <a:prstGeom prst="rect">
            <a:avLst/>
          </a:prstGeom>
          <a:ln w="12700">
            <a:miter lim="400000"/>
          </a:ln>
        </p:spPr>
      </p:pic>
      <p:sp>
        <p:nvSpPr>
          <p:cNvPr id="211" name="95.54%"/>
          <p:cNvSpPr txBox="1"/>
          <p:nvPr/>
        </p:nvSpPr>
        <p:spPr>
          <a:xfrm>
            <a:off x="1653576" y="10632276"/>
            <a:ext cx="1962405" cy="6253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90000"/>
              </a:lnSpc>
              <a:spcBef>
                <a:spcPts val="4500"/>
              </a:spcBef>
              <a:defRPr sz="4000">
                <a:solidFill>
                  <a:srgbClr val="000000"/>
                </a:solidFill>
                <a:latin typeface="Copperplate"/>
                <a:ea typeface="Copperplate"/>
                <a:cs typeface="Copperplate"/>
                <a:sym typeface="Copperplate"/>
              </a:defRPr>
            </a:lvl1pPr>
          </a:lstStyle>
          <a:p>
            <a:r>
              <a:t>95.54%</a:t>
            </a:r>
          </a:p>
        </p:txBody>
      </p:sp>
      <p:sp>
        <p:nvSpPr>
          <p:cNvPr id="212" name="AGE"/>
          <p:cNvSpPr txBox="1"/>
          <p:nvPr/>
        </p:nvSpPr>
        <p:spPr>
          <a:xfrm>
            <a:off x="10109200" y="2253328"/>
            <a:ext cx="1289304" cy="6749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90000"/>
              </a:lnSpc>
              <a:spcBef>
                <a:spcPts val="4500"/>
              </a:spcBef>
              <a:defRPr sz="4500">
                <a:solidFill>
                  <a:srgbClr val="000000"/>
                </a:solidFill>
                <a:latin typeface="Copperplate"/>
                <a:ea typeface="Copperplate"/>
                <a:cs typeface="Copperplate"/>
                <a:sym typeface="Copperplate"/>
              </a:defRPr>
            </a:lvl1pPr>
          </a:lstStyle>
          <a:p>
            <a:r>
              <a:t>AGE</a:t>
            </a:r>
          </a:p>
        </p:txBody>
      </p:sp>
      <p:sp>
        <p:nvSpPr>
          <p:cNvPr id="213" name="Top Competitors"/>
          <p:cNvSpPr txBox="1"/>
          <p:nvPr/>
        </p:nvSpPr>
        <p:spPr>
          <a:xfrm>
            <a:off x="15290800" y="2228290"/>
            <a:ext cx="5397094" cy="7250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90000"/>
              </a:lnSpc>
              <a:spcBef>
                <a:spcPts val="4500"/>
              </a:spcBef>
              <a:defRPr sz="4800">
                <a:solidFill>
                  <a:srgbClr val="000000"/>
                </a:solidFill>
                <a:latin typeface="Copperplate"/>
                <a:ea typeface="Copperplate"/>
                <a:cs typeface="Copperplate"/>
                <a:sym typeface="Copperplate"/>
              </a:defRPr>
            </a:lvl1pPr>
          </a:lstStyle>
          <a:p>
            <a:r>
              <a:t>Top Competitors </a:t>
            </a:r>
          </a:p>
        </p:txBody>
      </p:sp>
      <p:sp>
        <p:nvSpPr>
          <p:cNvPr id="214" name="Everlane…"/>
          <p:cNvSpPr txBox="1"/>
          <p:nvPr/>
        </p:nvSpPr>
        <p:spPr>
          <a:xfrm>
            <a:off x="15464739" y="3038774"/>
            <a:ext cx="5347108" cy="5301652"/>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lnSpc>
                <a:spcPct val="90000"/>
              </a:lnSpc>
              <a:spcBef>
                <a:spcPts val="4500"/>
              </a:spcBef>
              <a:defRPr sz="4800">
                <a:solidFill>
                  <a:srgbClr val="000000"/>
                </a:solidFill>
                <a:latin typeface="Copperplate"/>
                <a:ea typeface="Copperplate"/>
                <a:cs typeface="Copperplate"/>
                <a:sym typeface="Copperplate"/>
              </a:defRPr>
            </a:pPr>
            <a:r>
              <a:t>Everlane</a:t>
            </a:r>
          </a:p>
          <a:p>
            <a:pPr algn="l">
              <a:lnSpc>
                <a:spcPct val="90000"/>
              </a:lnSpc>
              <a:spcBef>
                <a:spcPts val="4500"/>
              </a:spcBef>
              <a:defRPr sz="4800">
                <a:solidFill>
                  <a:srgbClr val="000000"/>
                </a:solidFill>
                <a:latin typeface="Copperplate"/>
                <a:ea typeface="Copperplate"/>
                <a:cs typeface="Copperplate"/>
                <a:sym typeface="Copperplate"/>
              </a:defRPr>
            </a:pPr>
            <a:r>
              <a:t>Madewell</a:t>
            </a:r>
          </a:p>
          <a:p>
            <a:pPr algn="l">
              <a:lnSpc>
                <a:spcPct val="90000"/>
              </a:lnSpc>
              <a:spcBef>
                <a:spcPts val="4500"/>
              </a:spcBef>
              <a:defRPr sz="4800">
                <a:solidFill>
                  <a:srgbClr val="000000"/>
                </a:solidFill>
                <a:latin typeface="Copperplate"/>
                <a:ea typeface="Copperplate"/>
                <a:cs typeface="Copperplate"/>
                <a:sym typeface="Copperplate"/>
              </a:defRPr>
            </a:pPr>
            <a:r>
              <a:t>Italic </a:t>
            </a:r>
          </a:p>
          <a:p>
            <a:pPr algn="l">
              <a:lnSpc>
                <a:spcPct val="90000"/>
              </a:lnSpc>
              <a:spcBef>
                <a:spcPts val="4500"/>
              </a:spcBef>
              <a:defRPr sz="4800">
                <a:solidFill>
                  <a:srgbClr val="000000"/>
                </a:solidFill>
                <a:latin typeface="Copperplate"/>
                <a:ea typeface="Copperplate"/>
                <a:cs typeface="Copperplate"/>
                <a:sym typeface="Copperplate"/>
              </a:defRPr>
            </a:pPr>
            <a:r>
              <a:t>Able Clothing</a:t>
            </a:r>
          </a:p>
          <a:p>
            <a:pPr algn="l">
              <a:lnSpc>
                <a:spcPct val="90000"/>
              </a:lnSpc>
              <a:spcBef>
                <a:spcPts val="4500"/>
              </a:spcBef>
              <a:defRPr sz="4800">
                <a:solidFill>
                  <a:srgbClr val="000000"/>
                </a:solidFill>
                <a:latin typeface="Copperplate"/>
                <a:ea typeface="Copperplate"/>
                <a:cs typeface="Copperplate"/>
                <a:sym typeface="Copperplate"/>
              </a:defRPr>
            </a:pPr>
            <a:r>
              <a:t>The Reformation</a:t>
            </a:r>
          </a:p>
        </p:txBody>
      </p:sp>
      <p:sp>
        <p:nvSpPr>
          <p:cNvPr id="215" name="(Challenge Validation, n.d.)"/>
          <p:cNvSpPr txBox="1"/>
          <p:nvPr/>
        </p:nvSpPr>
        <p:spPr>
          <a:xfrm>
            <a:off x="15975393" y="8425890"/>
            <a:ext cx="4325799" cy="4008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300">
                <a:solidFill>
                  <a:srgbClr val="000000"/>
                </a:solidFill>
                <a:latin typeface="Copperplate"/>
                <a:ea typeface="Copperplate"/>
                <a:cs typeface="Copperplate"/>
                <a:sym typeface="Copperplate"/>
              </a:defRPr>
            </a:lvl1pPr>
          </a:lstStyle>
          <a:p>
            <a:r>
              <a:t>(Challenge Validation, n.d.)</a:t>
            </a:r>
          </a:p>
        </p:txBody>
      </p:sp>
      <p:sp>
        <p:nvSpPr>
          <p:cNvPr id="216" name="Quince believes everyone should be able to afford the best, so the brand has set out to make luxurious pieces at accessible prices and has been rated the top most affordable eco-friendly brand according to the good trade (Our Editors, 2023)."/>
          <p:cNvSpPr txBox="1"/>
          <p:nvPr/>
        </p:nvSpPr>
        <p:spPr>
          <a:xfrm>
            <a:off x="7002850" y="10027876"/>
            <a:ext cx="16062246" cy="1834151"/>
          </a:xfrm>
          <a:prstGeom prst="rect">
            <a:avLst/>
          </a:prstGeom>
          <a:solidFill>
            <a:srgbClr val="E8E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a:lnSpc>
                <a:spcPct val="90000"/>
              </a:lnSpc>
              <a:spcBef>
                <a:spcPts val="4500"/>
              </a:spcBef>
              <a:defRPr sz="3600">
                <a:solidFill>
                  <a:srgbClr val="000000"/>
                </a:solidFill>
                <a:latin typeface="Copperplate"/>
                <a:ea typeface="Copperplate"/>
                <a:cs typeface="Copperplate"/>
                <a:sym typeface="Copperplate"/>
              </a:defRPr>
            </a:lvl1pPr>
          </a:lstStyle>
          <a:p>
            <a:r>
              <a:t>Quince believes everyone should be able to afford the best, so the brand has set out to make luxurious pieces at accessible prices and has been rated the top most affordable eco-friendly brand according to the good trade (Our Editors, 2023). </a:t>
            </a:r>
          </a:p>
        </p:txBody>
      </p:sp>
      <p:sp>
        <p:nvSpPr>
          <p:cNvPr id="217" name="(Challenge Validation, n.d.)"/>
          <p:cNvSpPr txBox="1"/>
          <p:nvPr/>
        </p:nvSpPr>
        <p:spPr>
          <a:xfrm>
            <a:off x="9098953" y="7688928"/>
            <a:ext cx="4325798" cy="4008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300">
                <a:solidFill>
                  <a:srgbClr val="000000"/>
                </a:solidFill>
                <a:latin typeface="Copperplate"/>
                <a:ea typeface="Copperplate"/>
                <a:cs typeface="Copperplate"/>
                <a:sym typeface="Copperplate"/>
              </a:defRPr>
            </a:lvl1pPr>
          </a:lstStyle>
          <a:p>
            <a:r>
              <a:t>(Challenge Validation, n.d.)</a:t>
            </a:r>
          </a:p>
        </p:txBody>
      </p:sp>
      <p:sp>
        <p:nvSpPr>
          <p:cNvPr id="218" name="(Challenge Validation, n.d.)"/>
          <p:cNvSpPr txBox="1"/>
          <p:nvPr/>
        </p:nvSpPr>
        <p:spPr>
          <a:xfrm>
            <a:off x="1741879" y="6909115"/>
            <a:ext cx="4325799" cy="4008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300">
                <a:solidFill>
                  <a:srgbClr val="000000"/>
                </a:solidFill>
                <a:latin typeface="Copperplate"/>
                <a:ea typeface="Copperplate"/>
                <a:cs typeface="Copperplate"/>
                <a:sym typeface="Copperplate"/>
              </a:defRPr>
            </a:lvl1pPr>
          </a:lstStyle>
          <a:p>
            <a:r>
              <a:t>(Challenge Validation, n.d.)</a:t>
            </a:r>
          </a:p>
        </p:txBody>
      </p:sp>
      <p:sp>
        <p:nvSpPr>
          <p:cNvPr id="219" name="(Challenge Validation, n.d.)"/>
          <p:cNvSpPr txBox="1"/>
          <p:nvPr/>
        </p:nvSpPr>
        <p:spPr>
          <a:xfrm>
            <a:off x="471879" y="11371790"/>
            <a:ext cx="4325799" cy="4008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300">
                <a:solidFill>
                  <a:srgbClr val="000000"/>
                </a:solidFill>
                <a:latin typeface="Copperplate"/>
                <a:ea typeface="Copperplate"/>
                <a:cs typeface="Copperplate"/>
                <a:sym typeface="Copperplate"/>
              </a:defRPr>
            </a:lvl1pPr>
          </a:lstStyle>
          <a:p>
            <a:r>
              <a:t>(Challenge Validation, n.d.)</a:t>
            </a:r>
          </a:p>
        </p:txBody>
      </p:sp>
      <p:pic>
        <p:nvPicPr>
          <p:cNvPr id="220" name="Audio Recording.m4a" descr="Audio Recording.m4a"/>
          <p:cNvPicPr>
            <a:picLocks/>
          </p:cNvPicPr>
          <p:nvPr>
            <a:audioFile r:link="rId2"/>
            <p:extLst>
              <p:ext uri="{DAA4B4D4-6D71-4841-9C94-3DE7FCFB9230}">
                <p14:media xmlns:p14="http://schemas.microsoft.com/office/powerpoint/2010/main" r:embed="rId1"/>
              </p:ext>
            </p:extLst>
          </p:nvPr>
        </p:nvPicPr>
        <p:blipFill>
          <a:blip r:embed="rId6"/>
          <a:stretch>
            <a:fillRect/>
          </a:stretch>
        </p:blipFill>
        <p:spPr>
          <a:xfrm>
            <a:off x="12192000" y="6856537"/>
            <a:ext cx="571500" cy="5715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7364990" fill="hold"/>
                                        <p:tgtEl>
                                          <p:spTgt spid="2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cTn>
                <p:tgtEl>
                  <p:spTgt spid="22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1FC"/>
        </a:solidFill>
        <a:effectLst/>
      </p:bgPr>
    </p:bg>
    <p:spTree>
      <p:nvGrpSpPr>
        <p:cNvPr id="1" name=""/>
        <p:cNvGrpSpPr/>
        <p:nvPr/>
      </p:nvGrpSpPr>
      <p:grpSpPr>
        <a:xfrm>
          <a:off x="0" y="0"/>
          <a:ext cx="0" cy="0"/>
          <a:chOff x="0" y="0"/>
          <a:chExt cx="0" cy="0"/>
        </a:xfrm>
      </p:grpSpPr>
      <p:sp>
        <p:nvSpPr>
          <p:cNvPr id="222" name="8 Reasons Why Sustainable Fashion Matters. (2019, September 18). Narah Soleigh. https://www.narahsoleigh.com/en-us/blogs/blog/8-reasons-why-sustainable-fashion-matters"/>
          <p:cNvSpPr txBox="1"/>
          <p:nvPr/>
        </p:nvSpPr>
        <p:spPr>
          <a:xfrm>
            <a:off x="944757" y="1845073"/>
            <a:ext cx="22494486" cy="8501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609600" indent="-609600" algn="l" defTabSz="457200">
              <a:lnSpc>
                <a:spcPts val="6200"/>
              </a:lnSpc>
              <a:defRPr sz="2500">
                <a:solidFill>
                  <a:srgbClr val="000000"/>
                </a:solidFill>
                <a:latin typeface="Times New Roman"/>
                <a:ea typeface="Times New Roman"/>
                <a:cs typeface="Times New Roman"/>
                <a:sym typeface="Times New Roman"/>
              </a:defRPr>
            </a:pPr>
            <a:r>
              <a:t>8 Reasons Why Sustainable Fashion Matters. (2019, September 18). </a:t>
            </a:r>
            <a:r>
              <a:rPr i="1"/>
              <a:t>Narah Soleigh</a:t>
            </a:r>
            <a:r>
              <a:t>. https://www.narahsoleigh.com/en-us/blogs/blog/8-reasons-why-sustainable-fashion-matters</a:t>
            </a:r>
          </a:p>
        </p:txBody>
      </p:sp>
      <p:sp>
        <p:nvSpPr>
          <p:cNvPr id="223" name="References"/>
          <p:cNvSpPr txBox="1"/>
          <p:nvPr/>
        </p:nvSpPr>
        <p:spPr>
          <a:xfrm>
            <a:off x="9670702" y="601060"/>
            <a:ext cx="5042595" cy="9368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ct val="90000"/>
              </a:lnSpc>
              <a:spcBef>
                <a:spcPts val="4500"/>
              </a:spcBef>
              <a:defRPr sz="6500" u="sng">
                <a:solidFill>
                  <a:srgbClr val="000000"/>
                </a:solidFill>
                <a:latin typeface="Copperplate"/>
                <a:ea typeface="Copperplate"/>
                <a:cs typeface="Copperplate"/>
                <a:sym typeface="Copperplate"/>
              </a:defRPr>
            </a:lvl1pPr>
          </a:lstStyle>
          <a:p>
            <a:r>
              <a:t>References </a:t>
            </a:r>
          </a:p>
        </p:txBody>
      </p:sp>
      <p:sp>
        <p:nvSpPr>
          <p:cNvPr id="224" name="Sustainable Fashion Academy. (2022, October 21). Homepage - Sustainable Fashion Academy. https://sustainablefashionacademy.org/"/>
          <p:cNvSpPr txBox="1"/>
          <p:nvPr/>
        </p:nvSpPr>
        <p:spPr>
          <a:xfrm>
            <a:off x="939845" y="2544500"/>
            <a:ext cx="17220543" cy="8501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609600" indent="-609600" algn="l" defTabSz="457200">
              <a:lnSpc>
                <a:spcPts val="6200"/>
              </a:lnSpc>
              <a:defRPr sz="2500">
                <a:solidFill>
                  <a:srgbClr val="000000"/>
                </a:solidFill>
                <a:latin typeface="Times New Roman"/>
                <a:ea typeface="Times New Roman"/>
                <a:cs typeface="Times New Roman"/>
                <a:sym typeface="Times New Roman"/>
              </a:defRPr>
            </a:pPr>
            <a:r>
              <a:t>Sustainable Fashion Academy. (2022, October 21). </a:t>
            </a:r>
            <a:r>
              <a:rPr i="1"/>
              <a:t>Homepage - Sustainable Fashion Academy</a:t>
            </a:r>
            <a:r>
              <a:t>. https://sustainablefashionacademy.org/</a:t>
            </a:r>
          </a:p>
        </p:txBody>
      </p:sp>
      <p:sp>
        <p:nvSpPr>
          <p:cNvPr id="225" name="About Us. (n.d.). https://www.quince.com/about-us#:~:text=Our%20mission%20was%20simple%E2%80%94create,should%20never%20be%20a%20luxury.&amp;text=We%20never%20cut%20corners%20when,sustainability%20or%20fair%20manufacturing%20practices."/>
          <p:cNvSpPr txBox="1"/>
          <p:nvPr/>
        </p:nvSpPr>
        <p:spPr>
          <a:xfrm>
            <a:off x="772738" y="3362167"/>
            <a:ext cx="23090542" cy="16629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09600" indent="-609600" algn="l" defTabSz="457200">
              <a:lnSpc>
                <a:spcPts val="6200"/>
              </a:lnSpc>
              <a:defRPr sz="2500">
                <a:solidFill>
                  <a:srgbClr val="000000"/>
                </a:solidFill>
                <a:latin typeface="Times New Roman"/>
                <a:ea typeface="Times New Roman"/>
                <a:cs typeface="Times New Roman"/>
                <a:sym typeface="Times New Roman"/>
              </a:defRPr>
            </a:pPr>
            <a:r>
              <a:rPr i="1"/>
              <a:t>About Us</a:t>
            </a:r>
            <a:r>
              <a:t>. (n.d.). https://www.quince.com/about-us#:~:text=Our%20mission%20was%20simple%E2%80%94create,should%20never%20be%20a%20luxury.&amp;text=We%20never%20cut%20corners%20when,sustainability%20or%20fair%20manufacturing%20practices.</a:t>
            </a:r>
          </a:p>
        </p:txBody>
      </p:sp>
      <p:sp>
        <p:nvSpPr>
          <p:cNvPr id="226" name="Maracina, C. (2023, May 28). The Best Sustainable Clothing Brands You’ve Probably Never Heard Of. CNET. https://www.cnet.com/culture/fashion/the-best-sustainable-clothing-brands-you-probably-never-heard-of/#:~:text=Quince-,Quince,reduce%20waste%20and%20c"/>
          <p:cNvSpPr txBox="1"/>
          <p:nvPr/>
        </p:nvSpPr>
        <p:spPr>
          <a:xfrm>
            <a:off x="766861" y="4874498"/>
            <a:ext cx="19367683" cy="12565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09600" indent="-609600" algn="l" defTabSz="457200">
              <a:lnSpc>
                <a:spcPts val="6200"/>
              </a:lnSpc>
              <a:defRPr sz="2500">
                <a:solidFill>
                  <a:srgbClr val="000000"/>
                </a:solidFill>
                <a:latin typeface="Times New Roman"/>
                <a:ea typeface="Times New Roman"/>
                <a:cs typeface="Times New Roman"/>
                <a:sym typeface="Times New Roman"/>
              </a:defRPr>
            </a:pPr>
            <a:r>
              <a:t>Maracina, C. (2023, May 28). The Best Sustainable Clothing Brands You’ve Probably Never Heard Of. </a:t>
            </a:r>
            <a:r>
              <a:rPr i="1"/>
              <a:t>CNET</a:t>
            </a:r>
            <a:r>
              <a:t>. https://www.cnet.com/culture/fashion/the-best-sustainable-clothing-brands-you-probably-never-heard-of/#:~:text=Quince-,Quince,reduce%20waste%20and%20carbon%20emissions.</a:t>
            </a:r>
          </a:p>
        </p:txBody>
      </p:sp>
      <p:sp>
        <p:nvSpPr>
          <p:cNvPr id="227" name="Segran, E. (2021). You can get a cashmere sweater for only $50 from this radically transparent basics company. Fast Company. https://www.fastcompany.com/90566182/you-can-get-a-cashmere-sweater-for-only-50-from-this-radically-transparent-basics-company"/>
          <p:cNvSpPr txBox="1"/>
          <p:nvPr/>
        </p:nvSpPr>
        <p:spPr>
          <a:xfrm>
            <a:off x="656340" y="6229743"/>
            <a:ext cx="23323337" cy="12565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09600" indent="-609600" algn="l" defTabSz="457200">
              <a:lnSpc>
                <a:spcPts val="6200"/>
              </a:lnSpc>
              <a:defRPr sz="2500">
                <a:solidFill>
                  <a:srgbClr val="000000"/>
                </a:solidFill>
                <a:latin typeface="Times New Roman"/>
                <a:ea typeface="Times New Roman"/>
                <a:cs typeface="Times New Roman"/>
                <a:sym typeface="Times New Roman"/>
              </a:defRPr>
            </a:pPr>
            <a:r>
              <a:t>Segran, E. (2021). You can get a cashmere sweater for only $50 from this radically transparent basics company. </a:t>
            </a:r>
            <a:r>
              <a:rPr i="1"/>
              <a:t>Fast Company</a:t>
            </a:r>
            <a:r>
              <a:t>. https://www.fastcompany.com/90566182/you-can-get-a-cashmere-sweater-for-only-50-from-this-radically-transparent-basics-company</a:t>
            </a:r>
          </a:p>
        </p:txBody>
      </p:sp>
      <p:sp>
        <p:nvSpPr>
          <p:cNvPr id="228" name="George, S. (2022, April 28). How To Value A D2C Business Model? As It Gains Ground. Appscrip Blog. https://appscrip.com/blog/how-to-value-a-d2c-business-model/"/>
          <p:cNvSpPr txBox="1"/>
          <p:nvPr/>
        </p:nvSpPr>
        <p:spPr>
          <a:xfrm>
            <a:off x="625177" y="7451850"/>
            <a:ext cx="21477028" cy="8501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609600" indent="-609600" algn="l" defTabSz="457200">
              <a:lnSpc>
                <a:spcPts val="6200"/>
              </a:lnSpc>
              <a:defRPr sz="2500">
                <a:solidFill>
                  <a:srgbClr val="000000"/>
                </a:solidFill>
                <a:latin typeface="Times New Roman"/>
                <a:ea typeface="Times New Roman"/>
                <a:cs typeface="Times New Roman"/>
                <a:sym typeface="Times New Roman"/>
              </a:defRPr>
            </a:pPr>
            <a:r>
              <a:t>George, S. (2022, April 28). How To Value A D2C Business Model? As It Gains Ground. </a:t>
            </a:r>
            <a:r>
              <a:rPr i="1"/>
              <a:t>Appscrip Blog</a:t>
            </a:r>
            <a:r>
              <a:t>. https://appscrip.com/blog/how-to-value-a-d2c-business-model/</a:t>
            </a:r>
          </a:p>
        </p:txBody>
      </p:sp>
      <p:sp>
        <p:nvSpPr>
          <p:cNvPr id="229" name="Mainwaring, S. (2021, December 20). Purpose At Work: How Online DTC Retailer Quince Profits From A More Circular Economy. Forbes. https://www.forbes.com/sites/simonmainwaring/2021/12/20/purpose-at-work-how-online-dtc-retailer-quince-profits-from-a-more-c"/>
          <p:cNvSpPr txBox="1"/>
          <p:nvPr/>
        </p:nvSpPr>
        <p:spPr>
          <a:xfrm>
            <a:off x="546596" y="8371183"/>
            <a:ext cx="23542824" cy="12565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09600" indent="-609600" algn="l" defTabSz="457200">
              <a:lnSpc>
                <a:spcPts val="6200"/>
              </a:lnSpc>
              <a:defRPr sz="2500">
                <a:solidFill>
                  <a:srgbClr val="000000"/>
                </a:solidFill>
                <a:latin typeface="Times New Roman"/>
                <a:ea typeface="Times New Roman"/>
                <a:cs typeface="Times New Roman"/>
                <a:sym typeface="Times New Roman"/>
              </a:defRPr>
            </a:pPr>
            <a:r>
              <a:t>Mainwaring, S. (2021, December 20). Purpose At Work: How Online DTC Retailer Quince Profits From A More Circular Economy. </a:t>
            </a:r>
            <a:r>
              <a:rPr i="1"/>
              <a:t>Forbes</a:t>
            </a:r>
            <a:r>
              <a:t>. https://www.forbes.com/sites/simonmainwaring/2021/12/20/purpose-at-work-how-online-dtc-retailer-quince-profits-from-a-more-circular-economy/?sh=3cf016f94b8f</a:t>
            </a:r>
          </a:p>
        </p:txBody>
      </p:sp>
      <p:sp>
        <p:nvSpPr>
          <p:cNvPr id="230" name="Thomson, J. (2023, January 20). Building The Circular Economy: Finance Leadership In The Sustainable Fashion Revolution. Forbes. https://www.forbes.com/sites/jeffthomson/2023/01/20/building-the-circular-economy-finance-leadership-in-the-sustainable-fashi"/>
          <p:cNvSpPr txBox="1"/>
          <p:nvPr/>
        </p:nvSpPr>
        <p:spPr>
          <a:xfrm>
            <a:off x="498326" y="9702326"/>
            <a:ext cx="23639364" cy="12565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09600" indent="-609600" algn="l" defTabSz="457200">
              <a:lnSpc>
                <a:spcPts val="6200"/>
              </a:lnSpc>
              <a:defRPr sz="2500">
                <a:solidFill>
                  <a:srgbClr val="000000"/>
                </a:solidFill>
                <a:latin typeface="Times New Roman"/>
                <a:ea typeface="Times New Roman"/>
                <a:cs typeface="Times New Roman"/>
                <a:sym typeface="Times New Roman"/>
              </a:defRPr>
            </a:pPr>
            <a:r>
              <a:t>Thomson, J. (2023, January 20). Building The Circular Economy: Finance Leadership In The Sustainable Fashion Revolution. </a:t>
            </a:r>
            <a:r>
              <a:rPr i="1"/>
              <a:t>Forbes</a:t>
            </a:r>
            <a:r>
              <a:t>. https://www.forbes.com/sites/jeffthomson/2023/01/20/building-the-circular-economy-finance-leadership-in-the-sustainable-fashion-revolution/?sh=5ff8d0da3ffc</a:t>
            </a:r>
          </a:p>
        </p:txBody>
      </p:sp>
      <p:sp>
        <p:nvSpPr>
          <p:cNvPr id="231" name="Challenge Validation. (n.d.). https://www.similarweb.com/website/onequince.com/"/>
          <p:cNvSpPr txBox="1"/>
          <p:nvPr/>
        </p:nvSpPr>
        <p:spPr>
          <a:xfrm>
            <a:off x="563928" y="11020813"/>
            <a:ext cx="12810729" cy="8501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09600" indent="-609600" algn="l" defTabSz="457200">
              <a:lnSpc>
                <a:spcPts val="6200"/>
              </a:lnSpc>
              <a:defRPr sz="2500">
                <a:solidFill>
                  <a:srgbClr val="000000"/>
                </a:solidFill>
                <a:latin typeface="Times New Roman"/>
                <a:ea typeface="Times New Roman"/>
                <a:cs typeface="Times New Roman"/>
                <a:sym typeface="Times New Roman"/>
              </a:defRPr>
            </a:pPr>
            <a:r>
              <a:rPr i="1"/>
              <a:t>Challenge Validation</a:t>
            </a:r>
            <a:r>
              <a:t>. (n.d.). https://www.similarweb.com/website/onequince.com/</a:t>
            </a:r>
          </a:p>
        </p:txBody>
      </p:sp>
      <p:sp>
        <p:nvSpPr>
          <p:cNvPr id="232" name="Our Editors. (2023, June 5). 9 Best Affordable Clothing Brands For Sustainable Fashion - The Good Trade. The Good Trade. https://www.thegoodtrade.com/features/affordable-ethical-fashion-brands/"/>
          <p:cNvSpPr txBox="1"/>
          <p:nvPr/>
        </p:nvSpPr>
        <p:spPr>
          <a:xfrm>
            <a:off x="544215" y="11940146"/>
            <a:ext cx="23295571" cy="12565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09600" indent="-609600" algn="l" defTabSz="457200">
              <a:lnSpc>
                <a:spcPts val="6200"/>
              </a:lnSpc>
              <a:defRPr sz="2500">
                <a:solidFill>
                  <a:srgbClr val="000000"/>
                </a:solidFill>
                <a:latin typeface="Times New Roman"/>
                <a:ea typeface="Times New Roman"/>
                <a:cs typeface="Times New Roman"/>
                <a:sym typeface="Times New Roman"/>
              </a:defRPr>
            </a:pPr>
            <a:r>
              <a:t>Our Editors. (2023, June 5). </a:t>
            </a:r>
            <a:r>
              <a:rPr i="1"/>
              <a:t>9 Best Affordable Clothing Brands For Sustainable Fashion - The Good Trade</a:t>
            </a:r>
            <a:r>
              <a:t>. The Good Trade. https://www.thegoodtrade.com/features/affordable-ethical-fashion-brands/</a:t>
            </a:r>
          </a:p>
        </p:txBody>
      </p:sp>
      <p:pic>
        <p:nvPicPr>
          <p:cNvPr id="233" name="Audio Recording.m4a" descr="Audio Recording.m4a"/>
          <p:cNvPicPr>
            <a:picLocks/>
          </p:cNvPicPr>
          <p:nvPr>
            <a:audioFile r:link="rId2"/>
            <p:extLst>
              <p:ext uri="{DAA4B4D4-6D71-4841-9C94-3DE7FCFB9230}">
                <p14:media xmlns:p14="http://schemas.microsoft.com/office/powerpoint/2010/main" r:embed="rId1"/>
              </p:ext>
            </p:extLst>
          </p:nvPr>
        </p:nvPicPr>
        <p:blipFill>
          <a:blip r:embed="rId4"/>
          <a:stretch>
            <a:fillRect/>
          </a:stretch>
        </p:blipFill>
        <p:spPr>
          <a:xfrm>
            <a:off x="12192000" y="6856537"/>
            <a:ext cx="571500" cy="5715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74988" fill="hold"/>
                                        <p:tgtEl>
                                          <p:spTgt spid="23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cTn>
                <p:tgtEl>
                  <p:spTgt spid="233"/>
                </p:tgtEl>
              </p:cMediaNode>
            </p:audio>
          </p:childTnLst>
        </p:cTn>
      </p:par>
    </p:tnLst>
  </p:timing>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1155</Words>
  <Application>Microsoft Macintosh PowerPoint</Application>
  <PresentationFormat>Custom</PresentationFormat>
  <Paragraphs>109</Paragraphs>
  <Slides>8</Slides>
  <Notes>0</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Copperplate</vt:lpstr>
      <vt:lpstr>Helvetica Neue</vt:lpstr>
      <vt:lpstr>Helvetica Neue Medium</vt:lpstr>
      <vt:lpstr>Times New Roman</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Janet Gili</cp:lastModifiedBy>
  <cp:revision>1</cp:revision>
  <dcterms:modified xsi:type="dcterms:W3CDTF">2023-11-09T13:43:40Z</dcterms:modified>
</cp:coreProperties>
</file>