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D60093"/>
    <a:srgbClr val="FF339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ugs.com/cg/pain-management-in-older-adults.html" TargetMode="External"/><Relationship Id="rId2" Type="http://schemas.openxmlformats.org/officeDocument/2006/relationships/hyperlink" Target="http://www.annarbor.com/passions-pursuits/7-considerations-for-pain-management-in-the-elderly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geriatricpain.org/pain-management/core-principles-pain-treatme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A5780-8190-4F28-A6CE-B064C74AF0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2"/>
            <a:ext cx="8791575" cy="2407915"/>
          </a:xfrm>
        </p:spPr>
        <p:txBody>
          <a:bodyPr/>
          <a:lstStyle/>
          <a:p>
            <a:r>
              <a:rPr lang="en-US" dirty="0">
                <a:solidFill>
                  <a:srgbClr val="D60093"/>
                </a:solidFill>
              </a:rPr>
              <a:t>Pain</a:t>
            </a:r>
            <a:r>
              <a:rPr lang="en-US" dirty="0"/>
              <a:t> </a:t>
            </a:r>
            <a:r>
              <a:rPr lang="en-US" dirty="0" err="1"/>
              <a:t>managment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6A2061-3755-4C5E-9CD2-CCBE8D6570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Urban health- Professor joseph victory-</a:t>
            </a:r>
            <a:r>
              <a:rPr lang="en-US" dirty="0" err="1"/>
              <a:t>stewart</a:t>
            </a:r>
            <a:r>
              <a:rPr lang="en-US" dirty="0"/>
              <a:t>, MSN, RN</a:t>
            </a:r>
          </a:p>
          <a:p>
            <a:endParaRPr lang="en-US" dirty="0"/>
          </a:p>
          <a:p>
            <a:r>
              <a:rPr lang="en-US" dirty="0"/>
              <a:t>Janelle Evans-</a:t>
            </a:r>
            <a:r>
              <a:rPr lang="en-US" dirty="0" err="1"/>
              <a:t>Nwagu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60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88D1B-DE93-4A66-A198-4E4F459FE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50874"/>
            <a:ext cx="9905998" cy="121170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D60093"/>
                </a:solidFill>
              </a:rPr>
              <a:t>Pain</a:t>
            </a:r>
            <a:br>
              <a:rPr lang="en-US" dirty="0"/>
            </a:br>
            <a:r>
              <a:rPr lang="en-US" dirty="0"/>
              <a:t>What you need to know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EDD92-882D-452F-9A1D-D9071BAB3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43605"/>
            <a:ext cx="9905999" cy="4147596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a normal part of aging.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 that something is wrong.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Pain management is an important part of care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mean you will no longer experience pain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Tolerable level that allows the greatest level of function</a:t>
            </a:r>
          </a:p>
        </p:txBody>
      </p:sp>
      <p:pic>
        <p:nvPicPr>
          <p:cNvPr id="1026" name="Picture 2" descr="Drugs.com">
            <a:extLst>
              <a:ext uri="{FF2B5EF4-FFF2-40B4-BE49-F238E27FC236}">
                <a16:creationId xmlns:a16="http://schemas.microsoft.com/office/drawing/2014/main" id="{49CC8869-33FE-4220-99BE-02E42F14CB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961" y="6247503"/>
            <a:ext cx="3055093" cy="485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Physical Pain">
            <a:extLst>
              <a:ext uri="{FF2B5EF4-FFF2-40B4-BE49-F238E27FC236}">
                <a16:creationId xmlns:a16="http://schemas.microsoft.com/office/drawing/2014/main" id="{20FFE5EC-FD8F-4AB5-80F8-0415F5B9DA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961" y="2018884"/>
            <a:ext cx="3055092" cy="366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443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8322D5-8C64-4717-B14C-5E2F29E90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619127"/>
            <a:ext cx="9906000" cy="1078504"/>
          </a:xfrm>
        </p:spPr>
        <p:txBody>
          <a:bodyPr/>
          <a:lstStyle/>
          <a:p>
            <a:pPr algn="ctr"/>
            <a:r>
              <a:rPr lang="en-US" dirty="0"/>
              <a:t>Types of pain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774004-3CA9-4EF6-B230-889E0568F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3695" y="1459711"/>
            <a:ext cx="4649783" cy="107850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ACUTE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5FCBDF-6CF1-4EF1-8311-9344F245F5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870" y="2524874"/>
            <a:ext cx="5458273" cy="27879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- Caused by illness or injury</a:t>
            </a:r>
          </a:p>
          <a:p>
            <a:pPr marL="0" indent="0">
              <a:buNone/>
            </a:pPr>
            <a:r>
              <a:rPr lang="en-US" sz="3600" dirty="0"/>
              <a:t>- Sudden, lasts a </a:t>
            </a:r>
            <a:r>
              <a:rPr lang="en-US" sz="3600" dirty="0">
                <a:solidFill>
                  <a:srgbClr val="D60093"/>
                </a:solidFill>
              </a:rPr>
              <a:t>SHORT</a:t>
            </a:r>
            <a:r>
              <a:rPr lang="en-US" sz="3600" dirty="0"/>
              <a:t> period of     time</a:t>
            </a:r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7054082-83C2-4104-9CCC-CDD9225A1B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52143" y="1446370"/>
            <a:ext cx="4646602" cy="1078504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FFC000"/>
                </a:solidFill>
              </a:rPr>
              <a:t>CHRONIC</a:t>
            </a:r>
          </a:p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3D677B-890F-4848-A31F-F7E7A5AC85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32025" y="2538215"/>
            <a:ext cx="4878391" cy="27745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-Continuous</a:t>
            </a:r>
          </a:p>
          <a:p>
            <a:pPr marL="0" indent="0">
              <a:buNone/>
            </a:pPr>
            <a:r>
              <a:rPr lang="en-US" sz="3600" dirty="0"/>
              <a:t>-Gets worse, over a </a:t>
            </a:r>
            <a:r>
              <a:rPr lang="en-US" sz="3600" dirty="0">
                <a:solidFill>
                  <a:srgbClr val="CC0000"/>
                </a:solidFill>
              </a:rPr>
              <a:t>LONG</a:t>
            </a:r>
            <a:r>
              <a:rPr lang="en-US" sz="3600" dirty="0"/>
              <a:t> period of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401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>
            <a:extLst>
              <a:ext uri="{FF2B5EF4-FFF2-40B4-BE49-F238E27FC236}">
                <a16:creationId xmlns:a16="http://schemas.microsoft.com/office/drawing/2014/main" id="{5FF7B57D-FF7B-48B3-9F60-9BCEEECF9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EB95AFDF-FA7D-4311-9C65-6D507D92F4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9A5CCD98-20C1-4404-B788-FDA92F8A4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30" name="Rectangle 5">
                <a:extLst>
                  <a:ext uri="{FF2B5EF4-FFF2-40B4-BE49-F238E27FC236}">
                    <a16:creationId xmlns:a16="http://schemas.microsoft.com/office/drawing/2014/main" id="{C1424C76-B5C3-468E-86FA-8D9B269053D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6">
                <a:extLst>
                  <a:ext uri="{FF2B5EF4-FFF2-40B4-BE49-F238E27FC236}">
                    <a16:creationId xmlns:a16="http://schemas.microsoft.com/office/drawing/2014/main" id="{B3922267-72C9-403B-A6DE-7D0A43D554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Freeform 7">
                <a:extLst>
                  <a:ext uri="{FF2B5EF4-FFF2-40B4-BE49-F238E27FC236}">
                    <a16:creationId xmlns:a16="http://schemas.microsoft.com/office/drawing/2014/main" id="{7276DB68-2E8D-4723-852B-7476DD38FE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3" name="Freeform 8">
                <a:extLst>
                  <a:ext uri="{FF2B5EF4-FFF2-40B4-BE49-F238E27FC236}">
                    <a16:creationId xmlns:a16="http://schemas.microsoft.com/office/drawing/2014/main" id="{0A155711-4993-4D1E-89EA-A397C164F0F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9">
                <a:extLst>
                  <a:ext uri="{FF2B5EF4-FFF2-40B4-BE49-F238E27FC236}">
                    <a16:creationId xmlns:a16="http://schemas.microsoft.com/office/drawing/2014/main" id="{2AB42136-2551-4CAA-857F-65FA3247B49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0">
                <a:extLst>
                  <a:ext uri="{FF2B5EF4-FFF2-40B4-BE49-F238E27FC236}">
                    <a16:creationId xmlns:a16="http://schemas.microsoft.com/office/drawing/2014/main" id="{7C2ADEA1-EA3E-4C0E-A28E-460092F7FFD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11">
                <a:extLst>
                  <a:ext uri="{FF2B5EF4-FFF2-40B4-BE49-F238E27FC236}">
                    <a16:creationId xmlns:a16="http://schemas.microsoft.com/office/drawing/2014/main" id="{B04584B3-081C-4286-A840-AB5B16B10A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Freeform 12">
                <a:extLst>
                  <a:ext uri="{FF2B5EF4-FFF2-40B4-BE49-F238E27FC236}">
                    <a16:creationId xmlns:a16="http://schemas.microsoft.com/office/drawing/2014/main" id="{3AB388FD-C246-4936-A041-E0413A13298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13">
                <a:extLst>
                  <a:ext uri="{FF2B5EF4-FFF2-40B4-BE49-F238E27FC236}">
                    <a16:creationId xmlns:a16="http://schemas.microsoft.com/office/drawing/2014/main" id="{57692343-2D12-4F57-836C-945D407B68B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14">
                <a:extLst>
                  <a:ext uri="{FF2B5EF4-FFF2-40B4-BE49-F238E27FC236}">
                    <a16:creationId xmlns:a16="http://schemas.microsoft.com/office/drawing/2014/main" id="{062EE710-0210-4840-8698-E0DF1C6170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15">
                <a:extLst>
                  <a:ext uri="{FF2B5EF4-FFF2-40B4-BE49-F238E27FC236}">
                    <a16:creationId xmlns:a16="http://schemas.microsoft.com/office/drawing/2014/main" id="{161892F4-6071-40CD-8E18-CDEE0C91B58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Line 16">
                <a:extLst>
                  <a:ext uri="{FF2B5EF4-FFF2-40B4-BE49-F238E27FC236}">
                    <a16:creationId xmlns:a16="http://schemas.microsoft.com/office/drawing/2014/main" id="{3E6BBE44-8D88-407D-B1C6-10C89DD6173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ShapeType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42" name="Freeform 17">
                <a:extLst>
                  <a:ext uri="{FF2B5EF4-FFF2-40B4-BE49-F238E27FC236}">
                    <a16:creationId xmlns:a16="http://schemas.microsoft.com/office/drawing/2014/main" id="{1E90AE6E-328E-4730-825C-B5130F5CFC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18">
                <a:extLst>
                  <a:ext uri="{FF2B5EF4-FFF2-40B4-BE49-F238E27FC236}">
                    <a16:creationId xmlns:a16="http://schemas.microsoft.com/office/drawing/2014/main" id="{24EC969F-6E4A-4163-ABDA-4674429A3DC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19">
                <a:extLst>
                  <a:ext uri="{FF2B5EF4-FFF2-40B4-BE49-F238E27FC236}">
                    <a16:creationId xmlns:a16="http://schemas.microsoft.com/office/drawing/2014/main" id="{1B735C94-B049-42C6-9DEF-5DB70D58CE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0">
                <a:extLst>
                  <a:ext uri="{FF2B5EF4-FFF2-40B4-BE49-F238E27FC236}">
                    <a16:creationId xmlns:a16="http://schemas.microsoft.com/office/drawing/2014/main" id="{051C02E6-1954-478B-AEAE-BF8F36BE941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Rectangle 21">
                <a:extLst>
                  <a:ext uri="{FF2B5EF4-FFF2-40B4-BE49-F238E27FC236}">
                    <a16:creationId xmlns:a16="http://schemas.microsoft.com/office/drawing/2014/main" id="{6710B1C0-310A-48D0-B824-459D9AFC2FB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22">
                <a:extLst>
                  <a:ext uri="{FF2B5EF4-FFF2-40B4-BE49-F238E27FC236}">
                    <a16:creationId xmlns:a16="http://schemas.microsoft.com/office/drawing/2014/main" id="{1204A606-D9A6-4DC6-9F0E-D516EA1EB95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8" name="Freeform 23">
                <a:extLst>
                  <a:ext uri="{FF2B5EF4-FFF2-40B4-BE49-F238E27FC236}">
                    <a16:creationId xmlns:a16="http://schemas.microsoft.com/office/drawing/2014/main" id="{EE569555-0243-4979-A537-C9B4AFD5F2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9" name="Freeform 24">
                <a:extLst>
                  <a:ext uri="{FF2B5EF4-FFF2-40B4-BE49-F238E27FC236}">
                    <a16:creationId xmlns:a16="http://schemas.microsoft.com/office/drawing/2014/main" id="{D52A977D-4993-48AF-A792-F2DE0963914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0" name="Freeform 25">
                <a:extLst>
                  <a:ext uri="{FF2B5EF4-FFF2-40B4-BE49-F238E27FC236}">
                    <a16:creationId xmlns:a16="http://schemas.microsoft.com/office/drawing/2014/main" id="{93CFF2DC-E52E-4D99-97D5-B0D7B792E5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1" name="Freeform 26">
                <a:extLst>
                  <a:ext uri="{FF2B5EF4-FFF2-40B4-BE49-F238E27FC236}">
                    <a16:creationId xmlns:a16="http://schemas.microsoft.com/office/drawing/2014/main" id="{5E175372-AF09-42A7-B3D0-226C8348917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2" name="Freeform 27">
                <a:extLst>
                  <a:ext uri="{FF2B5EF4-FFF2-40B4-BE49-F238E27FC236}">
                    <a16:creationId xmlns:a16="http://schemas.microsoft.com/office/drawing/2014/main" id="{ABF20BA9-F4B2-49EA-A573-578B189774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3" name="Freeform 28">
                <a:extLst>
                  <a:ext uri="{FF2B5EF4-FFF2-40B4-BE49-F238E27FC236}">
                    <a16:creationId xmlns:a16="http://schemas.microsoft.com/office/drawing/2014/main" id="{AA3A7A4B-C811-4E23-8BFD-5823A032DA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4" name="Freeform 29">
                <a:extLst>
                  <a:ext uri="{FF2B5EF4-FFF2-40B4-BE49-F238E27FC236}">
                    <a16:creationId xmlns:a16="http://schemas.microsoft.com/office/drawing/2014/main" id="{47537781-F057-4B97-AD8F-12FE9BE599A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5" name="Freeform 30">
                <a:extLst>
                  <a:ext uri="{FF2B5EF4-FFF2-40B4-BE49-F238E27FC236}">
                    <a16:creationId xmlns:a16="http://schemas.microsoft.com/office/drawing/2014/main" id="{078883C7-EB52-4BB7-A9A7-F8C046A8331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56" name="Freeform 31">
                <a:extLst>
                  <a:ext uri="{FF2B5EF4-FFF2-40B4-BE49-F238E27FC236}">
                    <a16:creationId xmlns:a16="http://schemas.microsoft.com/office/drawing/2014/main" id="{63CCBBF8-5972-4ED3-AB5B-46DC425B177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A8C19883-37FB-437C-A3AA-89AA6239D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0" name="Freeform 32">
                <a:extLst>
                  <a:ext uri="{FF2B5EF4-FFF2-40B4-BE49-F238E27FC236}">
                    <a16:creationId xmlns:a16="http://schemas.microsoft.com/office/drawing/2014/main" id="{AF1753DD-4CEF-45EC-B952-90EA8895D7C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1" name="Freeform 33">
                <a:extLst>
                  <a:ext uri="{FF2B5EF4-FFF2-40B4-BE49-F238E27FC236}">
                    <a16:creationId xmlns:a16="http://schemas.microsoft.com/office/drawing/2014/main" id="{5B9356DB-C1BE-4D76-8FA7-4FBAA12D1D3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34">
                <a:extLst>
                  <a:ext uri="{FF2B5EF4-FFF2-40B4-BE49-F238E27FC236}">
                    <a16:creationId xmlns:a16="http://schemas.microsoft.com/office/drawing/2014/main" id="{C4F59561-572D-42BA-A6FD-F3AFA1A394D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35">
                <a:extLst>
                  <a:ext uri="{FF2B5EF4-FFF2-40B4-BE49-F238E27FC236}">
                    <a16:creationId xmlns:a16="http://schemas.microsoft.com/office/drawing/2014/main" id="{BB7A51A1-D509-4494-BAE2-1B96CAD4DB3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36">
                <a:extLst>
                  <a:ext uri="{FF2B5EF4-FFF2-40B4-BE49-F238E27FC236}">
                    <a16:creationId xmlns:a16="http://schemas.microsoft.com/office/drawing/2014/main" id="{D3FE0B5A-55DE-4E56-8E9B-B92D1DB9A89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37">
                <a:extLst>
                  <a:ext uri="{FF2B5EF4-FFF2-40B4-BE49-F238E27FC236}">
                    <a16:creationId xmlns:a16="http://schemas.microsoft.com/office/drawing/2014/main" id="{F125661C-3A0E-4B6E-B2AB-1B08C89251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38">
                <a:extLst>
                  <a:ext uri="{FF2B5EF4-FFF2-40B4-BE49-F238E27FC236}">
                    <a16:creationId xmlns:a16="http://schemas.microsoft.com/office/drawing/2014/main" id="{39304006-EE77-438A-A0D1-537322356C1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39">
                <a:extLst>
                  <a:ext uri="{FF2B5EF4-FFF2-40B4-BE49-F238E27FC236}">
                    <a16:creationId xmlns:a16="http://schemas.microsoft.com/office/drawing/2014/main" id="{C6031DEB-4109-4049-82CF-DD06483A2C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40">
                <a:extLst>
                  <a:ext uri="{FF2B5EF4-FFF2-40B4-BE49-F238E27FC236}">
                    <a16:creationId xmlns:a16="http://schemas.microsoft.com/office/drawing/2014/main" id="{65FC2657-18D6-4490-88D6-32E6B1C6FB1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Rectangle 41">
                <a:extLst>
                  <a:ext uri="{FF2B5EF4-FFF2-40B4-BE49-F238E27FC236}">
                    <a16:creationId xmlns:a16="http://schemas.microsoft.com/office/drawing/2014/main" id="{20BEA03B-3EAD-4FA2-BC9D-25A14D635CF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6="http://schemas.microsoft.com/office/drawing/2014/main" xmlns:p14="http://schemas.microsoft.com/office/powerpoint/2010/main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26A794F6-1BAD-49BE-9A81-26C599DB2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7763" y="251805"/>
            <a:ext cx="9905998" cy="12975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cap="all" baseline="0" dirty="0">
                <a:solidFill>
                  <a:srgbClr val="D60093"/>
                </a:solidFill>
                <a:latin typeface="+mj-lt"/>
                <a:ea typeface="+mj-ea"/>
                <a:cs typeface="+mj-cs"/>
              </a:rPr>
              <a:t>Pain</a:t>
            </a:r>
            <a:br>
              <a:rPr lang="en-US" sz="3600" kern="1200" cap="all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cap="all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you need to know </a:t>
            </a:r>
          </a:p>
        </p:txBody>
      </p:sp>
      <p:pic>
        <p:nvPicPr>
          <p:cNvPr id="10" name="Picture 6" descr="Image result for pain scale">
            <a:extLst>
              <a:ext uri="{FF2B5EF4-FFF2-40B4-BE49-F238E27FC236}">
                <a16:creationId xmlns:a16="http://schemas.microsoft.com/office/drawing/2014/main" id="{35D18559-9598-42D7-B883-D17356D997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11" y="2664434"/>
            <a:ext cx="4689234" cy="2719755"/>
          </a:xfrm>
          <a:prstGeom prst="round2DiagRect">
            <a:avLst>
              <a:gd name="adj1" fmla="val 5608"/>
              <a:gd name="adj2" fmla="val 0"/>
            </a:avLst>
          </a:prstGeom>
          <a:noFill/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ubtitle 7">
            <a:extLst>
              <a:ext uri="{FF2B5EF4-FFF2-40B4-BE49-F238E27FC236}">
                <a16:creationId xmlns:a16="http://schemas.microsoft.com/office/drawing/2014/main" id="{9A3AA1AE-FBAB-4602-A0B0-618AD9FA24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36727" y="2249487"/>
            <a:ext cx="4710683" cy="354171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PAIN IS </a:t>
            </a:r>
            <a:r>
              <a:rPr lang="en-US" sz="2400" u="sng" kern="1200" dirty="0">
                <a:solidFill>
                  <a:srgbClr val="D60093"/>
                </a:solidFill>
                <a:latin typeface="+mn-lt"/>
                <a:ea typeface="+mn-ea"/>
                <a:cs typeface="+mn-cs"/>
              </a:rPr>
              <a:t>SUBJECTIVE</a:t>
            </a:r>
          </a:p>
          <a:p>
            <a:pPr marL="0" indent="0">
              <a:buNone/>
            </a:pPr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- IT IS </a:t>
            </a:r>
            <a:r>
              <a:rPr lang="en-US" sz="2400" b="1" u="sng" kern="1200" dirty="0">
                <a:solidFill>
                  <a:srgbClr val="FF6600"/>
                </a:solidFill>
                <a:latin typeface="+mn-lt"/>
                <a:ea typeface="+mn-ea"/>
                <a:cs typeface="+mn-cs"/>
              </a:rPr>
              <a:t>WHATEVER YOU SAY IT IS</a:t>
            </a:r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!</a:t>
            </a:r>
          </a:p>
          <a:p>
            <a:pPr marL="0" indent="0">
              <a:buNone/>
            </a:pP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/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Healthcare provider examination   </a:t>
            </a:r>
          </a:p>
          <a:p>
            <a:pPr marL="0" indent="0">
              <a:buNone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- They will identify painful areas   </a:t>
            </a:r>
          </a:p>
          <a:p>
            <a:pPr marL="0" indent="0">
              <a:buNone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- Ask you to describe the pain</a:t>
            </a:r>
          </a:p>
          <a:p>
            <a:pPr marL="0"/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3231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8045-DEF3-4A88-8AED-89EFBF7DB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817843"/>
          </a:xfrm>
        </p:spPr>
        <p:txBody>
          <a:bodyPr/>
          <a:lstStyle/>
          <a:p>
            <a:r>
              <a:rPr lang="en-US" dirty="0"/>
              <a:t>Medications that treat </a:t>
            </a:r>
            <a:r>
              <a:rPr lang="en-US" dirty="0">
                <a:solidFill>
                  <a:srgbClr val="D60093"/>
                </a:solidFill>
              </a:rPr>
              <a:t>pain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AC021-D953-48A0-9DEF-A73F74099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2436" y="1472652"/>
            <a:ext cx="3195240" cy="3553414"/>
          </a:xfrm>
        </p:spPr>
        <p:txBody>
          <a:bodyPr/>
          <a:lstStyle/>
          <a:p>
            <a:r>
              <a:rPr lang="en-US" dirty="0"/>
              <a:t>Acetaminophen (</a:t>
            </a:r>
            <a:r>
              <a:rPr lang="en-US" dirty="0">
                <a:solidFill>
                  <a:srgbClr val="FF6600"/>
                </a:solidFill>
              </a:rPr>
              <a:t>Tylenol</a:t>
            </a:r>
            <a:r>
              <a:rPr lang="en-US" dirty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Decreases pain and fever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Over the counter (OTC)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Can cause liver damage if used incorrectly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25A1250-F7D8-4C2F-825C-5976A7B6CB73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-591695" y="7575901"/>
            <a:ext cx="20707285" cy="6659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557342-CCED-42BD-8E57-2D4B038995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89053" y="1427443"/>
            <a:ext cx="3200400" cy="3553415"/>
          </a:xfrm>
        </p:spPr>
        <p:txBody>
          <a:bodyPr/>
          <a:lstStyle/>
          <a:p>
            <a:r>
              <a:rPr lang="en-US" dirty="0"/>
              <a:t>NSAIDs (</a:t>
            </a:r>
            <a:r>
              <a:rPr lang="en-US" dirty="0">
                <a:solidFill>
                  <a:srgbClr val="FF6600"/>
                </a:solidFill>
              </a:rPr>
              <a:t>Motrin</a:t>
            </a:r>
            <a:r>
              <a:rPr lang="en-US" dirty="0"/>
              <a:t>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Decreases swelling, pain and fever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Over the counter (OTC)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Can cause stomach bleeding or kidney problems in certain people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C14C9F8-7BF3-48BB-95FD-36CE4472EDBA}"/>
              </a:ext>
            </a:extLst>
          </p:cNvPr>
          <p:cNvSpPr>
            <a:spLocks noGrp="1"/>
          </p:cNvSpPr>
          <p:nvPr>
            <p:ph type="body" sz="half" idx="20"/>
          </p:nvPr>
        </p:nvSpPr>
        <p:spPr>
          <a:xfrm>
            <a:off x="8019151" y="1606184"/>
            <a:ext cx="3485592" cy="3367841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</a:pPr>
            <a:r>
              <a:rPr lang="en-US" sz="2000" cap="all" dirty="0">
                <a:solidFill>
                  <a:prstClr val="white"/>
                </a:solidFill>
              </a:rPr>
              <a:t>Prescription medications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>
                <a:solidFill>
                  <a:prstClr val="white"/>
                </a:solidFill>
              </a:rPr>
              <a:t>Opioids and Narcotics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>
                <a:solidFill>
                  <a:prstClr val="white"/>
                </a:solidFill>
              </a:rPr>
              <a:t>Prescription needed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b="1" dirty="0">
                <a:solidFill>
                  <a:prstClr val="white"/>
                </a:solidFill>
              </a:rPr>
              <a:t>Can cause stomach bleeding or kidney problems in certain people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  <p:pic>
        <p:nvPicPr>
          <p:cNvPr id="3074" name="Picture 2" descr="Image result for follow directions">
            <a:extLst>
              <a:ext uri="{FF2B5EF4-FFF2-40B4-BE49-F238E27FC236}">
                <a16:creationId xmlns:a16="http://schemas.microsoft.com/office/drawing/2014/main" id="{F5FB1195-9CD1-4251-8288-904568BBE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7810" y="5164349"/>
            <a:ext cx="4185241" cy="1605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117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D749F-636A-4FE1-A1D5-6A85868E7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01938"/>
          </a:xfrm>
        </p:spPr>
        <p:txBody>
          <a:bodyPr/>
          <a:lstStyle/>
          <a:p>
            <a:r>
              <a:rPr lang="en-US" dirty="0">
                <a:solidFill>
                  <a:srgbClr val="D60093"/>
                </a:solidFill>
              </a:rPr>
              <a:t>Pain</a:t>
            </a:r>
            <a:r>
              <a:rPr lang="en-US" dirty="0"/>
              <a:t> medicine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CC4D3-313E-401B-B04D-FBC826211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6351" y="1856081"/>
            <a:ext cx="9905999" cy="488496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Take medication as directed</a:t>
            </a:r>
          </a:p>
          <a:p>
            <a:pPr lvl="1"/>
            <a:r>
              <a:rPr lang="en-US" dirty="0"/>
              <a:t>Overdosing can cause breathing problems and other health issues</a:t>
            </a:r>
          </a:p>
          <a:p>
            <a:r>
              <a:rPr lang="en-US" dirty="0">
                <a:solidFill>
                  <a:srgbClr val="FF6600"/>
                </a:solidFill>
              </a:rPr>
              <a:t>Do not suddenly stop taking medications</a:t>
            </a:r>
          </a:p>
          <a:p>
            <a:pPr lvl="1"/>
            <a:r>
              <a:rPr lang="en-US" dirty="0"/>
              <a:t>Can be dangerous if stopped after taking for longer than 2 weeks</a:t>
            </a:r>
          </a:p>
          <a:p>
            <a:r>
              <a:rPr lang="en-US" dirty="0">
                <a:solidFill>
                  <a:srgbClr val="FF6600"/>
                </a:solidFill>
              </a:rPr>
              <a:t>Do not drink alcohol</a:t>
            </a:r>
          </a:p>
          <a:p>
            <a:pPr lvl="1"/>
            <a:r>
              <a:rPr lang="en-US" dirty="0"/>
              <a:t>Can cause drowsiness and slow breathing rates.</a:t>
            </a:r>
          </a:p>
          <a:p>
            <a:r>
              <a:rPr lang="en-US" dirty="0">
                <a:solidFill>
                  <a:srgbClr val="FF6600"/>
                </a:solidFill>
              </a:rPr>
              <a:t>Time your medication correctly</a:t>
            </a:r>
          </a:p>
          <a:p>
            <a:pPr lvl="1"/>
            <a:r>
              <a:rPr lang="en-US" dirty="0"/>
              <a:t>Should be taken 30 minutes before exercise or physical therapy to reduce pain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133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06640-D5B7-42FE-92FF-8FC6F1A27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59408"/>
          </a:xfrm>
        </p:spPr>
        <p:txBody>
          <a:bodyPr/>
          <a:lstStyle/>
          <a:p>
            <a:r>
              <a:rPr lang="en-US" dirty="0"/>
              <a:t>Ways to manage </a:t>
            </a:r>
            <a:r>
              <a:rPr lang="en-US" dirty="0">
                <a:solidFill>
                  <a:srgbClr val="D60093"/>
                </a:solidFill>
              </a:rPr>
              <a:t>pain</a:t>
            </a:r>
            <a:r>
              <a:rPr lang="en-US" dirty="0"/>
              <a:t> without medicine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8D3E3-F4E4-4FA1-8148-6D1989E3E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477926"/>
            <a:ext cx="9905999" cy="476155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3399"/>
                </a:solidFill>
              </a:rPr>
              <a:t>EXERCISE</a:t>
            </a:r>
          </a:p>
          <a:p>
            <a:pPr lvl="1"/>
            <a:r>
              <a:rPr lang="en-US" dirty="0"/>
              <a:t>Improve movement and strength. Can decrease pain.</a:t>
            </a:r>
          </a:p>
          <a:p>
            <a:r>
              <a:rPr lang="en-US" dirty="0">
                <a:solidFill>
                  <a:srgbClr val="FF3399"/>
                </a:solidFill>
              </a:rPr>
              <a:t>COGNITIVE BEHAVIORAL THERAPY</a:t>
            </a:r>
          </a:p>
          <a:p>
            <a:pPr lvl="1"/>
            <a:r>
              <a:rPr lang="en-US" dirty="0"/>
              <a:t>Can gain control over your pain and how you react to it.</a:t>
            </a:r>
          </a:p>
          <a:p>
            <a:r>
              <a:rPr lang="en-US" dirty="0">
                <a:solidFill>
                  <a:srgbClr val="FF3399"/>
                </a:solidFill>
              </a:rPr>
              <a:t>HEAT</a:t>
            </a:r>
          </a:p>
          <a:p>
            <a:pPr lvl="1"/>
            <a:r>
              <a:rPr lang="en-US" dirty="0"/>
              <a:t>Decreases pain and muscle spasms. 20 to 30 minutes every 2 hours or as directed</a:t>
            </a:r>
          </a:p>
          <a:p>
            <a:r>
              <a:rPr lang="en-US" dirty="0">
                <a:solidFill>
                  <a:srgbClr val="FF3399"/>
                </a:solidFill>
              </a:rPr>
              <a:t>ICE</a:t>
            </a:r>
          </a:p>
          <a:p>
            <a:pPr lvl="1"/>
            <a:r>
              <a:rPr lang="en-US" dirty="0"/>
              <a:t>Decreases swelling and pain. Helps prevent tissue damage. Place on area 15 to 20 minutes every hour or as directed.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3888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3D7B052-AD77-4694-A28A-547855DC5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9329" y="287079"/>
            <a:ext cx="7072262" cy="683188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When to call the doctor?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61ED5E5-5BC6-4571-A843-F37F03C36B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6704" y="1161653"/>
            <a:ext cx="7540095" cy="5217882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Untreated pain </a:t>
            </a:r>
          </a:p>
          <a:p>
            <a:r>
              <a:rPr lang="en-US" sz="2400" dirty="0"/>
              <a:t>	Depression</a:t>
            </a:r>
          </a:p>
          <a:p>
            <a:r>
              <a:rPr lang="en-US" sz="2400" dirty="0"/>
              <a:t>	Decrease in activity</a:t>
            </a:r>
          </a:p>
          <a:p>
            <a:r>
              <a:rPr lang="en-US" sz="2400" dirty="0"/>
              <a:t>	Decrease in food and fluid intake</a:t>
            </a:r>
          </a:p>
          <a:p>
            <a:endParaRPr lang="en-US" dirty="0"/>
          </a:p>
          <a:p>
            <a:r>
              <a:rPr lang="en-US" sz="2400" dirty="0">
                <a:solidFill>
                  <a:srgbClr val="FF6600"/>
                </a:solidFill>
              </a:rPr>
              <a:t>Contact Doctor</a:t>
            </a:r>
          </a:p>
          <a:p>
            <a:r>
              <a:rPr lang="en-US" sz="2400" dirty="0"/>
              <a:t>	Pain gets worse or you have new pain</a:t>
            </a:r>
          </a:p>
          <a:p>
            <a:r>
              <a:rPr lang="en-US" sz="2400" dirty="0"/>
              <a:t>	New symptoms ( numbness or tingling)</a:t>
            </a:r>
          </a:p>
          <a:p>
            <a:r>
              <a:rPr lang="en-US" sz="2400" dirty="0"/>
              <a:t>	Questions or concerns about your condition or care.</a:t>
            </a:r>
          </a:p>
        </p:txBody>
      </p:sp>
      <p:pic>
        <p:nvPicPr>
          <p:cNvPr id="5122" name="Picture 2" descr="See the source image">
            <a:extLst>
              <a:ext uri="{FF2B5EF4-FFF2-40B4-BE49-F238E27FC236}">
                <a16:creationId xmlns:a16="http://schemas.microsoft.com/office/drawing/2014/main" id="{A33D2D3C-AF89-4A05-A0B5-7ACBAEC601C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2869" y="1649910"/>
            <a:ext cx="2577757" cy="3251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465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2FE4396-1FF3-488A-86A6-E17DE29B7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6471" y="311906"/>
            <a:ext cx="9906000" cy="526532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9168EA6-EC4C-4E40-AE78-BDC29E19C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6987" y="1539524"/>
            <a:ext cx="10887739" cy="439564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http://www.annarbor.com/passions-pursuits/7-considerations-for-pain-management-in-the-elderly/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r>
              <a:rPr lang="en-US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https://www.drugs.com/cg/pain-management-in-older-adults.html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r>
              <a:rPr lang="en-US" u="sng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https://geriatricpain.org/pain-management/core-principles-pain-treatment </a:t>
            </a:r>
            <a:r>
              <a:rPr lang="en-US" dirty="0">
                <a:solidFill>
                  <a:schemeClr val="tx1"/>
                </a:solidFill>
              </a:rPr>
              <a:t>*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7876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336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Tw Cen MT</vt:lpstr>
      <vt:lpstr>Circuit</vt:lpstr>
      <vt:lpstr>Pain managment</vt:lpstr>
      <vt:lpstr>Pain What you need to know     </vt:lpstr>
      <vt:lpstr>Types of pain</vt:lpstr>
      <vt:lpstr>Pain What you need to know </vt:lpstr>
      <vt:lpstr>Medications that treat pain</vt:lpstr>
      <vt:lpstr>Pain medicine safety</vt:lpstr>
      <vt:lpstr>Ways to manage pain without medicine</vt:lpstr>
      <vt:lpstr> When to call the doctor?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 managment</dc:title>
  <dc:creator>adunninwagu@outlook.com</dc:creator>
  <cp:lastModifiedBy>adunninwagu@outlook.com</cp:lastModifiedBy>
  <cp:revision>3</cp:revision>
  <cp:lastPrinted>2019-10-21T21:08:36Z</cp:lastPrinted>
  <dcterms:created xsi:type="dcterms:W3CDTF">2019-10-21T18:58:49Z</dcterms:created>
  <dcterms:modified xsi:type="dcterms:W3CDTF">2019-10-21T21:10:13Z</dcterms:modified>
</cp:coreProperties>
</file>